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329" r:id="rId4"/>
    <p:sldId id="391" r:id="rId5"/>
    <p:sldId id="392" r:id="rId6"/>
    <p:sldId id="394" r:id="rId7"/>
    <p:sldId id="395" r:id="rId8"/>
    <p:sldId id="396" r:id="rId9"/>
    <p:sldId id="397" r:id="rId10"/>
    <p:sldId id="398" r:id="rId11"/>
    <p:sldId id="369" r:id="rId12"/>
    <p:sldId id="390" r:id="rId13"/>
    <p:sldId id="407" r:id="rId14"/>
    <p:sldId id="399" r:id="rId15"/>
    <p:sldId id="406" r:id="rId16"/>
    <p:sldId id="400" r:id="rId17"/>
    <p:sldId id="401" r:id="rId18"/>
    <p:sldId id="403" r:id="rId19"/>
    <p:sldId id="402" r:id="rId20"/>
    <p:sldId id="404" r:id="rId21"/>
    <p:sldId id="405" r:id="rId22"/>
    <p:sldId id="319" r:id="rId23"/>
    <p:sldId id="336" r:id="rId24"/>
    <p:sldId id="28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Varela Round" panose="00000500000000000000"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9"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2" autoAdjust="0"/>
    <p:restoredTop sz="94660"/>
  </p:normalViewPr>
  <p:slideViewPr>
    <p:cSldViewPr snapToGrid="0">
      <p:cViewPr varScale="1">
        <p:scale>
          <a:sx n="81" d="100"/>
          <a:sy n="81" d="100"/>
        </p:scale>
        <p:origin x="1008" y="53"/>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60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1100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88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75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5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42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46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419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04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28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05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63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57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26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21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21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77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38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ko.co.il/news-military/security/Article-8c30ad14f6e0141004.ht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0sb4NtkotPU?start=436&amp;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ideo" Target="https://www.youtube.com/embed/YMFyjXST7bI?start=28&amp;feature=oembed"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EiNv5JNsORs?start=700&amp;feature=oembed"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meyda.education.gov.il/bagmgr/default.html" TargetMode="External"/><Relationship Id="rId2" Type="http://schemas.openxmlformats.org/officeDocument/2006/relationships/hyperlink" Target="https://pop.education.gov.il/tchumey_daat/historya/chativa-elyona/noseem_nilmadim/milhemet-yom-hakipurh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MFyjXST7bI&amp;list=PL4xlAjGdw5AvPBfOUJOCZJ-S49FEaYpi1&amp;index=8" TargetMode="External"/><Relationship Id="rId2" Type="http://schemas.openxmlformats.org/officeDocument/2006/relationships/hyperlink" Target="https://www.youtube.com/watch?v=oL8qxoXtgqA&amp;t=171s" TargetMode="External"/><Relationship Id="rId1" Type="http://schemas.openxmlformats.org/officeDocument/2006/relationships/slideLayout" Target="../slideLayouts/slideLayout5.xml"/><Relationship Id="rId6" Type="http://schemas.openxmlformats.org/officeDocument/2006/relationships/hyperlink" Target="https://www.youtube.com/watch?v=0sb4NtkotPU" TargetMode="External"/><Relationship Id="rId5" Type="http://schemas.openxmlformats.org/officeDocument/2006/relationships/hyperlink" Target="https://www.youtube.com/watch?v=EiNv5JNsORs" TargetMode="External"/><Relationship Id="rId4" Type="http://schemas.openxmlformats.org/officeDocument/2006/relationships/hyperlink" Target="https://www.mako.co.il/news-military/security/Article-8c30ad14f6e0141004.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943033" y="1690231"/>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dirty="0"/>
              <a:t>הגורמים לפרוץ המלחמה</a:t>
            </a:r>
          </a:p>
          <a:p>
            <a:endParaRPr lang="he-IL" sz="4800" dirty="0"/>
          </a:p>
          <a:p>
            <a:endParaRPr lang="he-IL" sz="4800" dirty="0"/>
          </a:p>
        </p:txBody>
      </p:sp>
      <p:sp>
        <p:nvSpPr>
          <p:cNvPr id="2" name="מלבן: פינות מעוגלות 1">
            <a:extLst>
              <a:ext uri="{FF2B5EF4-FFF2-40B4-BE49-F238E27FC236}">
                <a16:creationId xmlns:a16="http://schemas.microsoft.com/office/drawing/2014/main" id="{6B4C7AE5-B582-41BB-B69A-09E81D84526D}"/>
              </a:ext>
            </a:extLst>
          </p:cNvPr>
          <p:cNvSpPr/>
          <p:nvPr/>
        </p:nvSpPr>
        <p:spPr>
          <a:xfrm>
            <a:off x="7961999" y="2327584"/>
            <a:ext cx="2645041"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500" b="1" dirty="0">
              <a:ln w="0"/>
              <a:solidFill>
                <a:schemeClr val="tx1"/>
              </a:solidFill>
              <a:effectLst>
                <a:outerShdw blurRad="38100" dist="19050" dir="2700000" algn="tl" rotWithShape="0">
                  <a:schemeClr val="dk1">
                    <a:alpha val="40000"/>
                  </a:schemeClr>
                </a:outerShdw>
              </a:effectLst>
            </a:endParaRPr>
          </a:p>
          <a:p>
            <a:pPr algn="ctr"/>
            <a:r>
              <a:rPr lang="he-IL" sz="2500" b="1" dirty="0">
                <a:ln w="0"/>
                <a:solidFill>
                  <a:schemeClr val="tx1"/>
                </a:solidFill>
                <a:effectLst>
                  <a:outerShdw blurRad="38100" dist="19050" dir="2700000" algn="tl" rotWithShape="0">
                    <a:schemeClr val="dk1">
                      <a:alpha val="40000"/>
                    </a:schemeClr>
                  </a:outerShdw>
                </a:effectLst>
              </a:rPr>
              <a:t>החזרת הכבוד</a:t>
            </a:r>
          </a:p>
          <a:p>
            <a:pPr algn="ctr"/>
            <a:r>
              <a:rPr lang="he-IL" sz="2200" b="1" dirty="0">
                <a:ln w="0"/>
                <a:solidFill>
                  <a:schemeClr val="tx1"/>
                </a:solidFill>
                <a:effectLst>
                  <a:outerShdw blurRad="38100" dist="19050" dir="2700000" algn="tl" rotWithShape="0">
                    <a:schemeClr val="dk1">
                      <a:alpha val="40000"/>
                    </a:schemeClr>
                  </a:outerShdw>
                </a:effectLst>
              </a:rPr>
              <a:t>(נקמה על ההשפלה)</a:t>
            </a:r>
          </a:p>
          <a:p>
            <a:pPr algn="ctr"/>
            <a:endParaRPr lang="he-IL" sz="2500" b="1" dirty="0">
              <a:ln w="0"/>
              <a:solidFill>
                <a:schemeClr val="tx1"/>
              </a:solidFill>
              <a:effectLst>
                <a:outerShdw blurRad="38100" dist="19050" dir="2700000" algn="tl" rotWithShape="0">
                  <a:schemeClr val="dk1">
                    <a:alpha val="40000"/>
                  </a:schemeClr>
                </a:outerShdw>
              </a:effectLst>
            </a:endParaRPr>
          </a:p>
        </p:txBody>
      </p:sp>
      <p:sp>
        <p:nvSpPr>
          <p:cNvPr id="13" name="מלבן: פינות מעוגלות 12">
            <a:extLst>
              <a:ext uri="{FF2B5EF4-FFF2-40B4-BE49-F238E27FC236}">
                <a16:creationId xmlns:a16="http://schemas.microsoft.com/office/drawing/2014/main" id="{8F7DA419-4887-4386-B441-3C67BF51FE23}"/>
              </a:ext>
            </a:extLst>
          </p:cNvPr>
          <p:cNvSpPr/>
          <p:nvPr/>
        </p:nvSpPr>
        <p:spPr>
          <a:xfrm>
            <a:off x="5016137" y="2327584"/>
            <a:ext cx="2645041"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ln w="0"/>
                <a:solidFill>
                  <a:schemeClr val="tx1"/>
                </a:solidFill>
                <a:effectLst>
                  <a:outerShdw blurRad="38100" dist="19050" dir="2700000" algn="tl" rotWithShape="0">
                    <a:schemeClr val="dk1">
                      <a:alpha val="40000"/>
                    </a:schemeClr>
                  </a:outerShdw>
                </a:effectLst>
              </a:rPr>
              <a:t>החזרת השטחים </a:t>
            </a:r>
            <a:r>
              <a:rPr lang="he-IL" sz="2200" b="1" dirty="0">
                <a:ln w="0"/>
                <a:solidFill>
                  <a:schemeClr val="tx1"/>
                </a:solidFill>
                <a:effectLst>
                  <a:outerShdw blurRad="38100" dist="19050" dir="2700000" algn="tl" rotWithShape="0">
                    <a:schemeClr val="dk1">
                      <a:alpha val="40000"/>
                    </a:schemeClr>
                  </a:outerShdw>
                </a:effectLst>
              </a:rPr>
              <a:t>(רמת הגולן, סיני)</a:t>
            </a:r>
          </a:p>
        </p:txBody>
      </p:sp>
      <p:sp>
        <p:nvSpPr>
          <p:cNvPr id="14" name="מלבן: פינות מעוגלות 13">
            <a:extLst>
              <a:ext uri="{FF2B5EF4-FFF2-40B4-BE49-F238E27FC236}">
                <a16:creationId xmlns:a16="http://schemas.microsoft.com/office/drawing/2014/main" id="{9C46E59B-E16C-41E0-8E3B-FC149836B261}"/>
              </a:ext>
            </a:extLst>
          </p:cNvPr>
          <p:cNvSpPr/>
          <p:nvPr/>
        </p:nvSpPr>
        <p:spPr>
          <a:xfrm>
            <a:off x="1972491" y="2327584"/>
            <a:ext cx="2742825"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ln w="0"/>
                <a:solidFill>
                  <a:schemeClr val="tx1"/>
                </a:solidFill>
                <a:effectLst>
                  <a:outerShdw blurRad="38100" dist="19050" dir="2700000" algn="tl" rotWithShape="0">
                    <a:schemeClr val="dk1">
                      <a:alpha val="40000"/>
                    </a:schemeClr>
                  </a:outerShdw>
                </a:effectLst>
              </a:rPr>
              <a:t>הקיפאון המדיני</a:t>
            </a:r>
          </a:p>
          <a:p>
            <a:pPr algn="ctr"/>
            <a:r>
              <a:rPr lang="he-IL" sz="2200" b="1" dirty="0">
                <a:ln w="0"/>
                <a:solidFill>
                  <a:schemeClr val="tx1"/>
                </a:solidFill>
                <a:effectLst>
                  <a:outerShdw blurRad="38100" dist="19050" dir="2700000" algn="tl" rotWithShape="0">
                    <a:schemeClr val="dk1">
                      <a:alpha val="40000"/>
                    </a:schemeClr>
                  </a:outerShdw>
                </a:effectLst>
              </a:rPr>
              <a:t>(הסירוב למשא ומתן מדיני מצד ישראל)</a:t>
            </a:r>
          </a:p>
        </p:txBody>
      </p:sp>
      <p:sp>
        <p:nvSpPr>
          <p:cNvPr id="3" name="מלבן 2">
            <a:extLst>
              <a:ext uri="{FF2B5EF4-FFF2-40B4-BE49-F238E27FC236}">
                <a16:creationId xmlns:a16="http://schemas.microsoft.com/office/drawing/2014/main" id="{465D000D-BAD8-449A-A4CC-42CD8F9BB194}"/>
              </a:ext>
            </a:extLst>
          </p:cNvPr>
          <p:cNvSpPr/>
          <p:nvPr/>
        </p:nvSpPr>
        <p:spPr>
          <a:xfrm>
            <a:off x="1284514" y="5914093"/>
            <a:ext cx="6096000" cy="523220"/>
          </a:xfrm>
          <a:prstGeom prst="rect">
            <a:avLst/>
          </a:prstGeom>
        </p:spPr>
        <p:txBody>
          <a:bodyPr>
            <a:spAutoFit/>
          </a:bodyPr>
          <a:lstStyle/>
          <a:p>
            <a:r>
              <a:rPr lang="en-US" dirty="0">
                <a:hlinkClick r:id="rId3"/>
              </a:rPr>
              <a:t>https://www.mako.co.il/news-military/security/Article-8c30ad14f6e0141004.htm</a:t>
            </a:r>
            <a:endParaRPr lang="he-IL" dirty="0"/>
          </a:p>
        </p:txBody>
      </p:sp>
      <p:sp>
        <p:nvSpPr>
          <p:cNvPr id="15" name="מלבן 14">
            <a:extLst>
              <a:ext uri="{FF2B5EF4-FFF2-40B4-BE49-F238E27FC236}">
                <a16:creationId xmlns:a16="http://schemas.microsoft.com/office/drawing/2014/main" id="{846CADDE-7D9E-4038-85A0-FF2213229994}"/>
              </a:ext>
            </a:extLst>
          </p:cNvPr>
          <p:cNvSpPr/>
          <p:nvPr/>
        </p:nvSpPr>
        <p:spPr>
          <a:xfrm>
            <a:off x="5590902" y="5914093"/>
            <a:ext cx="6096000" cy="307777"/>
          </a:xfrm>
          <a:prstGeom prst="rect">
            <a:avLst/>
          </a:prstGeom>
        </p:spPr>
        <p:txBody>
          <a:bodyPr>
            <a:spAutoFit/>
          </a:bodyPr>
          <a:lstStyle/>
          <a:p>
            <a:r>
              <a:rPr lang="en-US" dirty="0"/>
              <a:t>04:16-02:26</a:t>
            </a:r>
            <a:endParaRPr lang="he-IL" dirty="0"/>
          </a:p>
        </p:txBody>
      </p:sp>
    </p:spTree>
    <p:extLst>
      <p:ext uri="{BB962C8B-B14F-4D97-AF65-F5344CB8AC3E}">
        <p14:creationId xmlns:p14="http://schemas.microsoft.com/office/powerpoint/2010/main" val="185073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3" name="מציין מיקום של תמונה 2"/>
          <p:cNvPicPr>
            <a:picLocks noGrp="1" noChangeAspect="1"/>
          </p:cNvPicPr>
          <p:nvPr>
            <p:ph type="pic" idx="2"/>
          </p:nvPr>
        </p:nvPicPr>
        <p:blipFill>
          <a:blip r:embed="rId3">
            <a:extLst>
              <a:ext uri="{28A0092B-C50C-407E-A947-70E740481C1C}">
                <a14:useLocalDpi xmlns:a14="http://schemas.microsoft.com/office/drawing/2010/main" val="0"/>
              </a:ext>
            </a:extLst>
          </a:blip>
          <a:srcRect t="26028" b="26028"/>
          <a:stretch>
            <a:fillRect/>
          </a:stretch>
        </p:blipFill>
        <p:spPr>
          <a:xfrm>
            <a:off x="3585843" y="1735361"/>
            <a:ext cx="5020314" cy="3387278"/>
          </a:xfrm>
          <a:prstGeom prst="rect">
            <a:avLst/>
          </a:prstGeom>
          <a:noFill/>
          <a:ln>
            <a:noFill/>
          </a:ln>
        </p:spPr>
      </p:pic>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solidFill>
                  <a:srgbClr val="7030A0"/>
                </a:solidFill>
              </a:rPr>
              <a:t>ה פ ס ק ה . . .</a:t>
            </a:r>
            <a:endParaRPr sz="4800" b="1" dirty="0">
              <a:solidFill>
                <a:srgbClr val="7030A0"/>
              </a:solidFill>
            </a:endParaRPr>
          </a:p>
        </p:txBody>
      </p:sp>
    </p:spTree>
    <p:extLst>
      <p:ext uri="{BB962C8B-B14F-4D97-AF65-F5344CB8AC3E}">
        <p14:creationId xmlns:p14="http://schemas.microsoft.com/office/powerpoint/2010/main" val="259429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4500" dirty="0">
                <a:latin typeface="+mj-lt"/>
              </a:rPr>
              <a:t>מלחמת יום הכיפורים 1973</a:t>
            </a:r>
            <a:br>
              <a:rPr lang="he-IL" sz="3600" b="0" dirty="0">
                <a:solidFill>
                  <a:schemeClr val="dk1"/>
                </a:solidFill>
                <a:latin typeface="+mj-lt"/>
                <a:ea typeface="Arial"/>
                <a:cs typeface="Arial"/>
                <a:sym typeface="Arial"/>
              </a:rPr>
            </a:br>
            <a:r>
              <a:rPr lang="he-IL" sz="3600" b="0" dirty="0">
                <a:solidFill>
                  <a:schemeClr val="dk1"/>
                </a:solidFill>
                <a:highlight>
                  <a:srgbClr val="FFFF00"/>
                </a:highlight>
                <a:latin typeface="+mj-lt"/>
                <a:ea typeface="Arial"/>
                <a:cs typeface="Arial"/>
                <a:sym typeface="Arial"/>
              </a:rPr>
              <a:t>שיעור מספר 1 - חלק ב'</a:t>
            </a:r>
            <a:endParaRPr sz="3600" b="0" dirty="0">
              <a:solidFill>
                <a:schemeClr val="dk1"/>
              </a:solidFill>
              <a:highlight>
                <a:srgbClr val="FFFF00"/>
              </a:highlight>
              <a:latin typeface="+mj-l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latin typeface="+mj-lt"/>
              </a:rPr>
              <a:t>היסטוריה יא'- </a:t>
            </a:r>
            <a:r>
              <a:rPr lang="he-IL" sz="3200" dirty="0" err="1">
                <a:latin typeface="+mj-lt"/>
              </a:rPr>
              <a:t>יב</a:t>
            </a:r>
            <a:r>
              <a:rPr lang="he-IL" sz="3200" dirty="0">
                <a:latin typeface="+mj-lt"/>
              </a:rPr>
              <a:t>'</a:t>
            </a:r>
            <a:endParaRPr sz="3200" dirty="0">
              <a:latin typeface="+mj-lt"/>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latin typeface="+mj-lt"/>
              </a:rPr>
              <a:t>גלבוע כהן</a:t>
            </a:r>
            <a:endParaRPr dirty="0">
              <a:latin typeface="+mj-lt"/>
            </a:endParaRPr>
          </a:p>
        </p:txBody>
      </p:sp>
    </p:spTree>
    <p:extLst>
      <p:ext uri="{BB962C8B-B14F-4D97-AF65-F5344CB8AC3E}">
        <p14:creationId xmlns:p14="http://schemas.microsoft.com/office/powerpoint/2010/main" val="166665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943033" y="1690231"/>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dirty="0"/>
              <a:t>הגורמים לפרוץ המלחמה</a:t>
            </a:r>
          </a:p>
          <a:p>
            <a:endParaRPr lang="he-IL" sz="4800" dirty="0"/>
          </a:p>
          <a:p>
            <a:endParaRPr lang="he-IL" sz="4800" dirty="0"/>
          </a:p>
        </p:txBody>
      </p:sp>
      <p:sp>
        <p:nvSpPr>
          <p:cNvPr id="2" name="מלבן: פינות מעוגלות 1">
            <a:extLst>
              <a:ext uri="{FF2B5EF4-FFF2-40B4-BE49-F238E27FC236}">
                <a16:creationId xmlns:a16="http://schemas.microsoft.com/office/drawing/2014/main" id="{6B4C7AE5-B582-41BB-B69A-09E81D84526D}"/>
              </a:ext>
            </a:extLst>
          </p:cNvPr>
          <p:cNvSpPr/>
          <p:nvPr/>
        </p:nvSpPr>
        <p:spPr>
          <a:xfrm>
            <a:off x="7961999" y="1949465"/>
            <a:ext cx="2645041"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500" b="1" dirty="0">
              <a:ln w="0"/>
              <a:solidFill>
                <a:schemeClr val="tx1"/>
              </a:solidFill>
              <a:effectLst>
                <a:outerShdw blurRad="38100" dist="19050" dir="2700000" algn="tl" rotWithShape="0">
                  <a:schemeClr val="dk1">
                    <a:alpha val="40000"/>
                  </a:schemeClr>
                </a:outerShdw>
              </a:effectLst>
            </a:endParaRPr>
          </a:p>
          <a:p>
            <a:pPr algn="ctr"/>
            <a:r>
              <a:rPr lang="he-IL" sz="2500" b="1" dirty="0">
                <a:ln w="0"/>
                <a:solidFill>
                  <a:schemeClr val="tx1"/>
                </a:solidFill>
                <a:effectLst>
                  <a:outerShdw blurRad="38100" dist="19050" dir="2700000" algn="tl" rotWithShape="0">
                    <a:schemeClr val="dk1">
                      <a:alpha val="40000"/>
                    </a:schemeClr>
                  </a:outerShdw>
                </a:effectLst>
              </a:rPr>
              <a:t>החזרת הכבוד</a:t>
            </a:r>
          </a:p>
          <a:p>
            <a:pPr algn="ctr"/>
            <a:r>
              <a:rPr lang="he-IL" sz="2200" b="1" dirty="0">
                <a:ln w="0"/>
                <a:solidFill>
                  <a:schemeClr val="tx1"/>
                </a:solidFill>
                <a:effectLst>
                  <a:outerShdw blurRad="38100" dist="19050" dir="2700000" algn="tl" rotWithShape="0">
                    <a:schemeClr val="dk1">
                      <a:alpha val="40000"/>
                    </a:schemeClr>
                  </a:outerShdw>
                </a:effectLst>
              </a:rPr>
              <a:t>(נקמה על ההשפלה, 1948/1956/1967)</a:t>
            </a:r>
          </a:p>
          <a:p>
            <a:pPr algn="ctr"/>
            <a:endParaRPr lang="he-IL" sz="2500" b="1" dirty="0">
              <a:ln w="0"/>
              <a:solidFill>
                <a:schemeClr val="tx1"/>
              </a:solidFill>
              <a:effectLst>
                <a:outerShdw blurRad="38100" dist="19050" dir="2700000" algn="tl" rotWithShape="0">
                  <a:schemeClr val="dk1">
                    <a:alpha val="40000"/>
                  </a:schemeClr>
                </a:outerShdw>
              </a:effectLst>
            </a:endParaRPr>
          </a:p>
        </p:txBody>
      </p:sp>
      <p:sp>
        <p:nvSpPr>
          <p:cNvPr id="13" name="מלבן: פינות מעוגלות 12">
            <a:extLst>
              <a:ext uri="{FF2B5EF4-FFF2-40B4-BE49-F238E27FC236}">
                <a16:creationId xmlns:a16="http://schemas.microsoft.com/office/drawing/2014/main" id="{8F7DA419-4887-4386-B441-3C67BF51FE23}"/>
              </a:ext>
            </a:extLst>
          </p:cNvPr>
          <p:cNvSpPr/>
          <p:nvPr/>
        </p:nvSpPr>
        <p:spPr>
          <a:xfrm>
            <a:off x="5016137" y="1949465"/>
            <a:ext cx="2645041"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ln w="0"/>
                <a:solidFill>
                  <a:schemeClr val="tx1"/>
                </a:solidFill>
                <a:effectLst>
                  <a:outerShdw blurRad="38100" dist="19050" dir="2700000" algn="tl" rotWithShape="0">
                    <a:schemeClr val="dk1">
                      <a:alpha val="40000"/>
                    </a:schemeClr>
                  </a:outerShdw>
                </a:effectLst>
              </a:rPr>
              <a:t>החזרת השטחים </a:t>
            </a:r>
            <a:r>
              <a:rPr lang="he-IL" sz="2200" b="1" dirty="0">
                <a:ln w="0"/>
                <a:solidFill>
                  <a:schemeClr val="tx1"/>
                </a:solidFill>
                <a:effectLst>
                  <a:outerShdw blurRad="38100" dist="19050" dir="2700000" algn="tl" rotWithShape="0">
                    <a:schemeClr val="dk1">
                      <a:alpha val="40000"/>
                    </a:schemeClr>
                  </a:outerShdw>
                </a:effectLst>
              </a:rPr>
              <a:t>(רמת הגולן, סיני)</a:t>
            </a:r>
          </a:p>
        </p:txBody>
      </p:sp>
      <p:sp>
        <p:nvSpPr>
          <p:cNvPr id="14" name="מלבן: פינות מעוגלות 13">
            <a:extLst>
              <a:ext uri="{FF2B5EF4-FFF2-40B4-BE49-F238E27FC236}">
                <a16:creationId xmlns:a16="http://schemas.microsoft.com/office/drawing/2014/main" id="{9C46E59B-E16C-41E0-8E3B-FC149836B261}"/>
              </a:ext>
            </a:extLst>
          </p:cNvPr>
          <p:cNvSpPr/>
          <p:nvPr/>
        </p:nvSpPr>
        <p:spPr>
          <a:xfrm>
            <a:off x="1972491" y="1961706"/>
            <a:ext cx="2742825" cy="1447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b="1" dirty="0">
                <a:ln w="0"/>
                <a:solidFill>
                  <a:schemeClr val="tx1"/>
                </a:solidFill>
                <a:effectLst>
                  <a:outerShdw blurRad="38100" dist="19050" dir="2700000" algn="tl" rotWithShape="0">
                    <a:schemeClr val="dk1">
                      <a:alpha val="40000"/>
                    </a:schemeClr>
                  </a:outerShdw>
                </a:effectLst>
              </a:rPr>
              <a:t>הקיפאון המדיני</a:t>
            </a:r>
          </a:p>
          <a:p>
            <a:pPr algn="ctr"/>
            <a:r>
              <a:rPr lang="he-IL" sz="2200" b="1" dirty="0">
                <a:ln w="0"/>
                <a:solidFill>
                  <a:schemeClr val="tx1"/>
                </a:solidFill>
                <a:effectLst>
                  <a:outerShdw blurRad="38100" dist="19050" dir="2700000" algn="tl" rotWithShape="0">
                    <a:schemeClr val="dk1">
                      <a:alpha val="40000"/>
                    </a:schemeClr>
                  </a:outerShdw>
                </a:effectLst>
              </a:rPr>
              <a:t>(הסירוב למשא ומתן מדיני מצד ישראל)</a:t>
            </a:r>
          </a:p>
        </p:txBody>
      </p:sp>
      <p:sp>
        <p:nvSpPr>
          <p:cNvPr id="15" name="מלבן 14">
            <a:extLst>
              <a:ext uri="{FF2B5EF4-FFF2-40B4-BE49-F238E27FC236}">
                <a16:creationId xmlns:a16="http://schemas.microsoft.com/office/drawing/2014/main" id="{846CADDE-7D9E-4038-85A0-FF2213229994}"/>
              </a:ext>
            </a:extLst>
          </p:cNvPr>
          <p:cNvSpPr/>
          <p:nvPr/>
        </p:nvSpPr>
        <p:spPr>
          <a:xfrm>
            <a:off x="3047999" y="3656281"/>
            <a:ext cx="6096000" cy="307777"/>
          </a:xfrm>
          <a:prstGeom prst="rect">
            <a:avLst/>
          </a:prstGeom>
        </p:spPr>
        <p:txBody>
          <a:bodyPr>
            <a:spAutoFit/>
          </a:bodyPr>
          <a:lstStyle/>
          <a:p>
            <a:pPr algn="ctr"/>
            <a:r>
              <a:rPr lang="he-IL" b="1" dirty="0">
                <a:highlight>
                  <a:srgbClr val="FFFF00"/>
                </a:highlight>
              </a:rPr>
              <a:t>לתשומת </a:t>
            </a:r>
            <a:r>
              <a:rPr lang="he-IL" b="1" dirty="0" err="1">
                <a:highlight>
                  <a:srgbClr val="FFFF00"/>
                </a:highlight>
              </a:rPr>
              <a:t>לבכם</a:t>
            </a:r>
            <a:r>
              <a:rPr lang="he-IL" b="1" dirty="0">
                <a:highlight>
                  <a:srgbClr val="FFFF00"/>
                </a:highlight>
              </a:rPr>
              <a:t>: שני נושאים שונים!!!</a:t>
            </a:r>
          </a:p>
        </p:txBody>
      </p:sp>
      <p:sp>
        <p:nvSpPr>
          <p:cNvPr id="10" name="Google Shape;296;p9">
            <a:extLst>
              <a:ext uri="{FF2B5EF4-FFF2-40B4-BE49-F238E27FC236}">
                <a16:creationId xmlns:a16="http://schemas.microsoft.com/office/drawing/2014/main" id="{819DE72D-2C05-4575-8400-6355FEF3E5CC}"/>
              </a:ext>
            </a:extLst>
          </p:cNvPr>
          <p:cNvSpPr txBox="1">
            <a:spLocks/>
          </p:cNvSpPr>
          <p:nvPr/>
        </p:nvSpPr>
        <p:spPr>
          <a:xfrm>
            <a:off x="851591" y="4084103"/>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הסיבות לכך שמדינת ישראל הופתעה</a:t>
            </a:r>
          </a:p>
        </p:txBody>
      </p:sp>
      <p:sp>
        <p:nvSpPr>
          <p:cNvPr id="11" name="מלבן: פינות מעוגלות 10">
            <a:extLst>
              <a:ext uri="{FF2B5EF4-FFF2-40B4-BE49-F238E27FC236}">
                <a16:creationId xmlns:a16="http://schemas.microsoft.com/office/drawing/2014/main" id="{1F02F34A-B604-46BF-8315-427735B4822B}"/>
              </a:ext>
            </a:extLst>
          </p:cNvPr>
          <p:cNvSpPr/>
          <p:nvPr/>
        </p:nvSpPr>
        <p:spPr>
          <a:xfrm>
            <a:off x="5016137" y="5028821"/>
            <a:ext cx="2734657" cy="131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ln w="0"/>
                <a:solidFill>
                  <a:schemeClr val="tx1"/>
                </a:solidFill>
                <a:effectLst>
                  <a:outerShdw blurRad="38100" dist="19050" dir="2700000" algn="tl" rotWithShape="0">
                    <a:schemeClr val="dk1">
                      <a:alpha val="40000"/>
                    </a:schemeClr>
                  </a:outerShdw>
                </a:effectLst>
              </a:rPr>
              <a:t>אופוריה / שאננות / זלזול</a:t>
            </a:r>
          </a:p>
          <a:p>
            <a:pPr algn="ctr"/>
            <a:r>
              <a:rPr lang="he-IL" sz="1800" b="1" dirty="0">
                <a:ln w="0"/>
                <a:solidFill>
                  <a:schemeClr val="tx1"/>
                </a:solidFill>
                <a:effectLst>
                  <a:outerShdw blurRad="38100" dist="19050" dir="2700000" algn="tl" rotWithShape="0">
                    <a:schemeClr val="dk1">
                      <a:alpha val="40000"/>
                    </a:schemeClr>
                  </a:outerShdw>
                </a:effectLst>
              </a:rPr>
              <a:t>יהירות / שחצנות / זחיחות</a:t>
            </a:r>
          </a:p>
          <a:p>
            <a:pPr algn="ctr"/>
            <a:endParaRPr lang="he-IL" sz="1800" b="1" dirty="0">
              <a:ln w="0"/>
              <a:solidFill>
                <a:schemeClr val="tx1"/>
              </a:solidFill>
              <a:effectLst>
                <a:outerShdw blurRad="38100" dist="19050" dir="2700000" algn="tl" rotWithShape="0">
                  <a:schemeClr val="dk1">
                    <a:alpha val="40000"/>
                  </a:schemeClr>
                </a:outerShdw>
              </a:effectLst>
            </a:endParaRPr>
          </a:p>
          <a:p>
            <a:pPr algn="ctr"/>
            <a:r>
              <a:rPr lang="he-IL" sz="1800" b="1" dirty="0">
                <a:ln w="0"/>
                <a:solidFill>
                  <a:schemeClr val="tx1"/>
                </a:solidFill>
                <a:effectLst>
                  <a:outerShdw blurRad="38100" dist="19050" dir="2700000" algn="tl" rotWithShape="0">
                    <a:schemeClr val="dk1">
                      <a:alpha val="40000"/>
                    </a:schemeClr>
                  </a:outerShdw>
                </a:effectLst>
              </a:rPr>
              <a:t>בטחון עצמי מופרז!!!</a:t>
            </a:r>
          </a:p>
        </p:txBody>
      </p:sp>
      <p:sp>
        <p:nvSpPr>
          <p:cNvPr id="12" name="מלבן: פינות מעוגלות 11">
            <a:extLst>
              <a:ext uri="{FF2B5EF4-FFF2-40B4-BE49-F238E27FC236}">
                <a16:creationId xmlns:a16="http://schemas.microsoft.com/office/drawing/2014/main" id="{59A04764-5EB2-4021-95D1-17E4E95A1D15}"/>
              </a:ext>
            </a:extLst>
          </p:cNvPr>
          <p:cNvSpPr/>
          <p:nvPr/>
        </p:nvSpPr>
        <p:spPr>
          <a:xfrm>
            <a:off x="1895562" y="5028821"/>
            <a:ext cx="2819754" cy="131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ln w="0"/>
                <a:solidFill>
                  <a:schemeClr val="tx1"/>
                </a:solidFill>
                <a:effectLst>
                  <a:outerShdw blurRad="38100" dist="19050" dir="2700000" algn="tl" rotWithShape="0">
                    <a:schemeClr val="dk1">
                      <a:alpha val="40000"/>
                    </a:schemeClr>
                  </a:outerShdw>
                </a:effectLst>
              </a:rPr>
              <a:t>כישלון "הקונספציה",</a:t>
            </a:r>
          </a:p>
          <a:p>
            <a:pPr algn="ctr"/>
            <a:r>
              <a:rPr lang="he-IL" sz="1600" b="1" dirty="0">
                <a:ln w="0"/>
                <a:solidFill>
                  <a:schemeClr val="tx1"/>
                </a:solidFill>
                <a:effectLst>
                  <a:outerShdw blurRad="38100" dist="19050" dir="2700000" algn="tl" rotWithShape="0">
                    <a:schemeClr val="dk1">
                      <a:alpha val="40000"/>
                    </a:schemeClr>
                  </a:outerShdw>
                </a:effectLst>
              </a:rPr>
              <a:t>התיאוריה, הנחת העבודה:</a:t>
            </a:r>
          </a:p>
          <a:p>
            <a:pPr algn="ctr"/>
            <a:r>
              <a:rPr lang="he-IL" sz="1600" b="1" dirty="0">
                <a:ln w="0"/>
                <a:solidFill>
                  <a:schemeClr val="tx1"/>
                </a:solidFill>
                <a:effectLst>
                  <a:outerShdw blurRad="38100" dist="19050" dir="2700000" algn="tl" rotWithShape="0">
                    <a:schemeClr val="dk1">
                      <a:alpha val="40000"/>
                    </a:schemeClr>
                  </a:outerShdw>
                </a:effectLst>
              </a:rPr>
              <a:t>סבירות נמוכה למלחמה</a:t>
            </a:r>
          </a:p>
          <a:p>
            <a:pPr algn="ctr"/>
            <a:r>
              <a:rPr lang="he-IL" sz="1300" b="1" dirty="0">
                <a:ln w="0"/>
                <a:solidFill>
                  <a:schemeClr val="tx1"/>
                </a:solidFill>
                <a:effectLst>
                  <a:outerShdw blurRad="38100" dist="19050" dir="2700000" algn="tl" rotWithShape="0">
                    <a:schemeClr val="dk1">
                      <a:alpha val="40000"/>
                    </a:schemeClr>
                  </a:outerShdw>
                </a:effectLst>
              </a:rPr>
              <a:t>כל סימן מחשיד = תרגיל ולא מלחמה</a:t>
            </a:r>
          </a:p>
        </p:txBody>
      </p:sp>
      <p:sp>
        <p:nvSpPr>
          <p:cNvPr id="16" name="מלבן: פינות מעוגלות 15">
            <a:extLst>
              <a:ext uri="{FF2B5EF4-FFF2-40B4-BE49-F238E27FC236}">
                <a16:creationId xmlns:a16="http://schemas.microsoft.com/office/drawing/2014/main" id="{1603D261-276B-4396-B993-2AC30928AC23}"/>
              </a:ext>
            </a:extLst>
          </p:cNvPr>
          <p:cNvSpPr/>
          <p:nvPr/>
        </p:nvSpPr>
        <p:spPr>
          <a:xfrm>
            <a:off x="8031334" y="4991681"/>
            <a:ext cx="2819753" cy="1319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ln w="0"/>
                <a:solidFill>
                  <a:schemeClr val="tx1"/>
                </a:solidFill>
                <a:effectLst>
                  <a:outerShdw blurRad="38100" dist="19050" dir="2700000" algn="tl" rotWithShape="0">
                    <a:schemeClr val="dk1">
                      <a:alpha val="40000"/>
                    </a:schemeClr>
                  </a:outerShdw>
                </a:effectLst>
              </a:rPr>
              <a:t>הסתמכות יתר על:</a:t>
            </a:r>
          </a:p>
          <a:p>
            <a:pPr algn="ctr"/>
            <a:endParaRPr lang="he-IL" sz="1800" b="1" dirty="0">
              <a:ln w="0"/>
              <a:solidFill>
                <a:schemeClr val="tx1"/>
              </a:solidFill>
              <a:effectLst>
                <a:outerShdw blurRad="38100" dist="19050" dir="2700000" algn="tl" rotWithShape="0">
                  <a:schemeClr val="dk1">
                    <a:alpha val="40000"/>
                  </a:schemeClr>
                </a:outerShdw>
              </a:effectLst>
            </a:endParaRPr>
          </a:p>
          <a:p>
            <a:pPr algn="ctr"/>
            <a:r>
              <a:rPr lang="he-IL" sz="1800" b="1" dirty="0">
                <a:ln w="0"/>
                <a:solidFill>
                  <a:schemeClr val="tx1"/>
                </a:solidFill>
                <a:effectLst>
                  <a:outerShdw blurRad="38100" dist="19050" dir="2700000" algn="tl" rotWithShape="0">
                    <a:schemeClr val="dk1">
                      <a:alpha val="40000"/>
                    </a:schemeClr>
                  </a:outerShdw>
                </a:effectLst>
              </a:rPr>
              <a:t>קו בר לב / אמצעים מיוחדים / 48 שעות</a:t>
            </a:r>
          </a:p>
        </p:txBody>
      </p:sp>
    </p:spTree>
    <p:extLst>
      <p:ext uri="{BB962C8B-B14F-4D97-AF65-F5344CB8AC3E}">
        <p14:creationId xmlns:p14="http://schemas.microsoft.com/office/powerpoint/2010/main" val="87725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698010" y="2460107"/>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הסיבות לכך שמדינת ישראל הופתעה</a:t>
            </a:r>
          </a:p>
          <a:p>
            <a:pPr algn="r"/>
            <a:endParaRPr lang="he-IL" sz="4800" dirty="0"/>
          </a:p>
          <a:p>
            <a:endParaRPr lang="he-IL" sz="4800" dirty="0"/>
          </a:p>
          <a:p>
            <a:endParaRPr lang="he-IL" sz="4800" dirty="0"/>
          </a:p>
        </p:txBody>
      </p:sp>
      <p:sp>
        <p:nvSpPr>
          <p:cNvPr id="2" name="מלבן: פינות מעוגלות 1">
            <a:extLst>
              <a:ext uri="{FF2B5EF4-FFF2-40B4-BE49-F238E27FC236}">
                <a16:creationId xmlns:a16="http://schemas.microsoft.com/office/drawing/2014/main" id="{DE510415-BCC8-4FDA-8256-A923528E29C8}"/>
              </a:ext>
            </a:extLst>
          </p:cNvPr>
          <p:cNvSpPr/>
          <p:nvPr/>
        </p:nvSpPr>
        <p:spPr>
          <a:xfrm>
            <a:off x="3955352" y="2305699"/>
            <a:ext cx="4500512" cy="196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ln w="0"/>
                <a:solidFill>
                  <a:schemeClr val="tx1"/>
                </a:solidFill>
                <a:effectLst>
                  <a:outerShdw blurRad="38100" dist="19050" dir="2700000" algn="tl" rotWithShape="0">
                    <a:schemeClr val="dk1">
                      <a:alpha val="40000"/>
                    </a:schemeClr>
                  </a:outerShdw>
                </a:effectLst>
              </a:rPr>
              <a:t>אופוריה / שאננות / זלזול</a:t>
            </a:r>
          </a:p>
          <a:p>
            <a:pPr algn="ctr"/>
            <a:r>
              <a:rPr lang="he-IL" sz="2200" b="1" dirty="0">
                <a:ln w="0"/>
                <a:solidFill>
                  <a:schemeClr val="tx1"/>
                </a:solidFill>
                <a:effectLst>
                  <a:outerShdw blurRad="38100" dist="19050" dir="2700000" algn="tl" rotWithShape="0">
                    <a:schemeClr val="dk1">
                      <a:alpha val="40000"/>
                    </a:schemeClr>
                  </a:outerShdw>
                </a:effectLst>
              </a:rPr>
              <a:t>יהירות / שחצנות / זחיחות</a:t>
            </a:r>
          </a:p>
          <a:p>
            <a:pPr algn="ctr"/>
            <a:endParaRPr lang="he-IL" sz="2200" b="1" dirty="0">
              <a:ln w="0"/>
              <a:solidFill>
                <a:schemeClr val="tx1"/>
              </a:solidFill>
              <a:effectLst>
                <a:outerShdw blurRad="38100" dist="19050" dir="2700000" algn="tl" rotWithShape="0">
                  <a:schemeClr val="dk1">
                    <a:alpha val="40000"/>
                  </a:schemeClr>
                </a:outerShdw>
              </a:effectLst>
            </a:endParaRPr>
          </a:p>
          <a:p>
            <a:pPr algn="ctr"/>
            <a:r>
              <a:rPr lang="he-IL" sz="2200" b="1" dirty="0">
                <a:ln w="0"/>
                <a:solidFill>
                  <a:schemeClr val="tx1"/>
                </a:solidFill>
                <a:effectLst>
                  <a:outerShdw blurRad="38100" dist="19050" dir="2700000" algn="tl" rotWithShape="0">
                    <a:schemeClr val="dk1">
                      <a:alpha val="40000"/>
                    </a:schemeClr>
                  </a:outerShdw>
                </a:effectLst>
                <a:highlight>
                  <a:srgbClr val="FFFF00"/>
                </a:highlight>
              </a:rPr>
              <a:t>בטחון עצמי מופרז!!!</a:t>
            </a:r>
          </a:p>
        </p:txBody>
      </p:sp>
      <p:sp>
        <p:nvSpPr>
          <p:cNvPr id="3" name="חץ: למטה 2">
            <a:extLst>
              <a:ext uri="{FF2B5EF4-FFF2-40B4-BE49-F238E27FC236}">
                <a16:creationId xmlns:a16="http://schemas.microsoft.com/office/drawing/2014/main" id="{CCC3D039-4129-4E7B-A096-6DC3CFF0FB77}"/>
              </a:ext>
            </a:extLst>
          </p:cNvPr>
          <p:cNvSpPr/>
          <p:nvPr/>
        </p:nvSpPr>
        <p:spPr>
          <a:xfrm>
            <a:off x="8323388" y="4395025"/>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למטה 8">
            <a:extLst>
              <a:ext uri="{FF2B5EF4-FFF2-40B4-BE49-F238E27FC236}">
                <a16:creationId xmlns:a16="http://schemas.microsoft.com/office/drawing/2014/main" id="{7BAFF75D-1597-4AEE-BFBA-989026F8BE7C}"/>
              </a:ext>
            </a:extLst>
          </p:cNvPr>
          <p:cNvSpPr/>
          <p:nvPr/>
        </p:nvSpPr>
        <p:spPr>
          <a:xfrm>
            <a:off x="3955352" y="4383938"/>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חץ: למטה 9">
            <a:extLst>
              <a:ext uri="{FF2B5EF4-FFF2-40B4-BE49-F238E27FC236}">
                <a16:creationId xmlns:a16="http://schemas.microsoft.com/office/drawing/2014/main" id="{858E6E39-55BF-4336-B6F5-60FE8B955EED}"/>
              </a:ext>
            </a:extLst>
          </p:cNvPr>
          <p:cNvSpPr/>
          <p:nvPr/>
        </p:nvSpPr>
        <p:spPr>
          <a:xfrm>
            <a:off x="6254970" y="4395025"/>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DDE51120-5EDC-4D55-8FEA-B148929400FD}"/>
              </a:ext>
            </a:extLst>
          </p:cNvPr>
          <p:cNvSpPr/>
          <p:nvPr/>
        </p:nvSpPr>
        <p:spPr>
          <a:xfrm>
            <a:off x="7976892" y="5090774"/>
            <a:ext cx="825467" cy="430887"/>
          </a:xfrm>
          <a:prstGeom prst="rect">
            <a:avLst/>
          </a:prstGeom>
        </p:spPr>
        <p:txBody>
          <a:bodyPr wrap="square">
            <a:spAutoFit/>
          </a:bodyPr>
          <a:lstStyle/>
          <a:p>
            <a:pPr algn="ctr"/>
            <a:r>
              <a:rPr lang="he-IL" sz="2200" dirty="0"/>
              <a:t>צבא</a:t>
            </a:r>
          </a:p>
        </p:txBody>
      </p:sp>
      <p:sp>
        <p:nvSpPr>
          <p:cNvPr id="12" name="מלבן 11">
            <a:extLst>
              <a:ext uri="{FF2B5EF4-FFF2-40B4-BE49-F238E27FC236}">
                <a16:creationId xmlns:a16="http://schemas.microsoft.com/office/drawing/2014/main" id="{E4C81AC3-E04B-43C0-9C27-1F56DA0A820C}"/>
              </a:ext>
            </a:extLst>
          </p:cNvPr>
          <p:cNvSpPr/>
          <p:nvPr/>
        </p:nvSpPr>
        <p:spPr>
          <a:xfrm>
            <a:off x="5883708" y="5052963"/>
            <a:ext cx="825467" cy="430887"/>
          </a:xfrm>
          <a:prstGeom prst="rect">
            <a:avLst/>
          </a:prstGeom>
        </p:spPr>
        <p:txBody>
          <a:bodyPr wrap="square">
            <a:spAutoFit/>
          </a:bodyPr>
          <a:lstStyle/>
          <a:p>
            <a:pPr algn="ctr"/>
            <a:r>
              <a:rPr lang="he-IL" sz="2200" dirty="0"/>
              <a:t>חברה</a:t>
            </a:r>
          </a:p>
        </p:txBody>
      </p:sp>
      <p:sp>
        <p:nvSpPr>
          <p:cNvPr id="13" name="מלבן 12">
            <a:extLst>
              <a:ext uri="{FF2B5EF4-FFF2-40B4-BE49-F238E27FC236}">
                <a16:creationId xmlns:a16="http://schemas.microsoft.com/office/drawing/2014/main" id="{DD9159B9-3C3C-47B5-835A-551CE96AA333}"/>
              </a:ext>
            </a:extLst>
          </p:cNvPr>
          <p:cNvSpPr/>
          <p:nvPr/>
        </p:nvSpPr>
        <p:spPr>
          <a:xfrm>
            <a:off x="3614709" y="5045235"/>
            <a:ext cx="998978" cy="430887"/>
          </a:xfrm>
          <a:prstGeom prst="rect">
            <a:avLst/>
          </a:prstGeom>
        </p:spPr>
        <p:txBody>
          <a:bodyPr wrap="square">
            <a:spAutoFit/>
          </a:bodyPr>
          <a:lstStyle/>
          <a:p>
            <a:pPr algn="ctr"/>
            <a:r>
              <a:rPr lang="he-IL" sz="2200" dirty="0"/>
              <a:t>הנהגה</a:t>
            </a:r>
          </a:p>
        </p:txBody>
      </p:sp>
      <p:sp>
        <p:nvSpPr>
          <p:cNvPr id="4" name="מלבן 3">
            <a:extLst>
              <a:ext uri="{FF2B5EF4-FFF2-40B4-BE49-F238E27FC236}">
                <a16:creationId xmlns:a16="http://schemas.microsoft.com/office/drawing/2014/main" id="{DBDBE2AE-8F98-46C5-A014-78953CA793D8}"/>
              </a:ext>
            </a:extLst>
          </p:cNvPr>
          <p:cNvSpPr/>
          <p:nvPr/>
        </p:nvSpPr>
        <p:spPr>
          <a:xfrm>
            <a:off x="3426307" y="5730124"/>
            <a:ext cx="5558602" cy="769441"/>
          </a:xfrm>
          <a:prstGeom prst="rect">
            <a:avLst/>
          </a:prstGeom>
        </p:spPr>
        <p:txBody>
          <a:bodyPr wrap="square">
            <a:spAutoFit/>
          </a:bodyPr>
          <a:lstStyle/>
          <a:p>
            <a:pPr algn="ctr"/>
            <a:r>
              <a:rPr lang="he-IL" sz="2200" b="1" dirty="0">
                <a:solidFill>
                  <a:srgbClr val="202122"/>
                </a:solidFill>
                <a:latin typeface="Arial" panose="020B0604020202020204" pitchFamily="34" charset="0"/>
              </a:rPr>
              <a:t>שר הבטחון משה דיין: "עדיף שארם א-שייח' </a:t>
            </a:r>
          </a:p>
          <a:p>
            <a:pPr algn="ctr"/>
            <a:r>
              <a:rPr lang="he-IL" sz="2200" b="1" dirty="0">
                <a:solidFill>
                  <a:srgbClr val="202122"/>
                </a:solidFill>
                <a:latin typeface="Arial" panose="020B0604020202020204" pitchFamily="34" charset="0"/>
              </a:rPr>
              <a:t>בלי שלום מאשר שלום בלי שארם א-שייח'"</a:t>
            </a:r>
            <a:endParaRPr lang="he-IL" sz="2200" b="1" dirty="0"/>
          </a:p>
        </p:txBody>
      </p:sp>
      <p:pic>
        <p:nvPicPr>
          <p:cNvPr id="5" name="תמונה 4">
            <a:extLst>
              <a:ext uri="{FF2B5EF4-FFF2-40B4-BE49-F238E27FC236}">
                <a16:creationId xmlns:a16="http://schemas.microsoft.com/office/drawing/2014/main" id="{6E7CE8A1-00A6-4B3D-ACAE-B47BBF063B6A}"/>
              </a:ext>
            </a:extLst>
          </p:cNvPr>
          <p:cNvPicPr>
            <a:picLocks noChangeAspect="1"/>
          </p:cNvPicPr>
          <p:nvPr/>
        </p:nvPicPr>
        <p:blipFill rotWithShape="1">
          <a:blip r:embed="rId3"/>
          <a:srcRect l="12142" t="29322" r="63635" b="8609"/>
          <a:stretch/>
        </p:blipFill>
        <p:spPr>
          <a:xfrm>
            <a:off x="481773" y="2189367"/>
            <a:ext cx="2953150" cy="4254583"/>
          </a:xfrm>
          <a:prstGeom prst="rect">
            <a:avLst/>
          </a:prstGeom>
        </p:spPr>
      </p:pic>
      <p:sp>
        <p:nvSpPr>
          <p:cNvPr id="20" name="מלבן 19">
            <a:extLst>
              <a:ext uri="{FF2B5EF4-FFF2-40B4-BE49-F238E27FC236}">
                <a16:creationId xmlns:a16="http://schemas.microsoft.com/office/drawing/2014/main" id="{74E72D4D-5807-43C7-B3B2-F632290E8298}"/>
              </a:ext>
            </a:extLst>
          </p:cNvPr>
          <p:cNvSpPr/>
          <p:nvPr/>
        </p:nvSpPr>
        <p:spPr>
          <a:xfrm>
            <a:off x="8984909" y="2224785"/>
            <a:ext cx="2422050" cy="3108543"/>
          </a:xfrm>
          <a:prstGeom prst="rect">
            <a:avLst/>
          </a:prstGeom>
        </p:spPr>
        <p:txBody>
          <a:bodyPr wrap="square">
            <a:spAutoFit/>
          </a:bodyPr>
          <a:lstStyle/>
          <a:p>
            <a:pPr algn="just"/>
            <a:r>
              <a:rPr lang="he-IL" b="1" dirty="0">
                <a:solidFill>
                  <a:srgbClr val="202122"/>
                </a:solidFill>
                <a:latin typeface="Arial" panose="020B0604020202020204" pitchFamily="34" charset="0"/>
              </a:rPr>
              <a:t>מפקד פיקוד הדרום לשעבר, אריאל שרון: היום אני לא מאמין שיש איזה שהוא יעד צבאי או אזרחי בקשת שבין בגדאד וחרטום, עם כל השטח של לוב, שצה"ל אינו יכול לכבוש אותו... ישראל כה חזקה שבעיית הביטחון חדלה להיות בעייתה המרכזית".                             </a:t>
            </a:r>
          </a:p>
          <a:p>
            <a:pPr algn="just"/>
            <a:r>
              <a:rPr lang="he-IL" b="1" dirty="0">
                <a:solidFill>
                  <a:srgbClr val="202122"/>
                </a:solidFill>
                <a:latin typeface="Arial" panose="020B0604020202020204" pitchFamily="34" charset="0"/>
              </a:rPr>
              <a:t>מפקד חיל האוויר עד חמישה חודשים לפני המלחמה, האלוף מוטי הוד: ... המלחמה תסתיים מהר יותר מאשר מלחמת ששת הימים...".                               </a:t>
            </a:r>
            <a:endParaRPr lang="he-IL" b="1" dirty="0"/>
          </a:p>
        </p:txBody>
      </p:sp>
    </p:spTree>
    <p:extLst>
      <p:ext uri="{BB962C8B-B14F-4D97-AF65-F5344CB8AC3E}">
        <p14:creationId xmlns:p14="http://schemas.microsoft.com/office/powerpoint/2010/main" val="136598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pic>
        <p:nvPicPr>
          <p:cNvPr id="7" name="מדיה מקוונת 6" title="ￗﾨￗﾢￗﾙￗﾓￗﾪ ￗﾐￗﾓￗﾞￗﾔ (1973) - ￗﾤￗﾨￗﾧ ￗﾞￗﾜￗﾗￗﾞￗﾪ ￗﾙￗﾕￗﾝ ￗﾔￗﾛￗﾙￗﾤￗﾕￗﾨￗﾙￗﾝ ￗﾑￗﾡￗﾓￗﾨￗﾔ ￗﾪￗﾧￗﾕￗﾞￗﾔ - ￗﾑￗﾞￗﾐￗﾙ: ￗﾐￗﾙￗﾓￗﾕ ￗﾡￗﾜￗﾢ">
            <a:hlinkClick r:id="" action="ppaction://media"/>
            <a:extLst>
              <a:ext uri="{FF2B5EF4-FFF2-40B4-BE49-F238E27FC236}">
                <a16:creationId xmlns:a16="http://schemas.microsoft.com/office/drawing/2014/main" id="{14C58D7F-ABFB-4FD1-9E2C-42F5B12E314E}"/>
              </a:ext>
            </a:extLst>
          </p:cNvPr>
          <p:cNvPicPr>
            <a:picLocks noRot="1" noChangeAspect="1"/>
          </p:cNvPicPr>
          <p:nvPr>
            <a:videoFile r:link="rId1"/>
          </p:nvPr>
        </p:nvPicPr>
        <p:blipFill>
          <a:blip r:embed="rId4"/>
          <a:stretch>
            <a:fillRect/>
          </a:stretch>
        </p:blipFill>
        <p:spPr>
          <a:xfrm>
            <a:off x="210402" y="1489308"/>
            <a:ext cx="9064227" cy="5098628"/>
          </a:xfrm>
          <a:prstGeom prst="rect">
            <a:avLst/>
          </a:prstGeom>
        </p:spPr>
      </p:pic>
      <p:sp>
        <p:nvSpPr>
          <p:cNvPr id="15" name="מלבן 14">
            <a:extLst>
              <a:ext uri="{FF2B5EF4-FFF2-40B4-BE49-F238E27FC236}">
                <a16:creationId xmlns:a16="http://schemas.microsoft.com/office/drawing/2014/main" id="{3EEA7F7E-9EA3-4761-AE7B-2CC3E5DD3824}"/>
              </a:ext>
            </a:extLst>
          </p:cNvPr>
          <p:cNvSpPr/>
          <p:nvPr/>
        </p:nvSpPr>
        <p:spPr>
          <a:xfrm>
            <a:off x="9461474" y="5914316"/>
            <a:ext cx="1999006" cy="954107"/>
          </a:xfrm>
          <a:prstGeom prst="rect">
            <a:avLst/>
          </a:prstGeom>
        </p:spPr>
        <p:txBody>
          <a:bodyPr wrap="square">
            <a:spAutoFit/>
          </a:bodyPr>
          <a:lstStyle/>
          <a:p>
            <a:pPr algn="ctr"/>
            <a:r>
              <a:rPr lang="he-IL" sz="1200" b="1" dirty="0">
                <a:solidFill>
                  <a:schemeClr val="bg2"/>
                </a:solidFill>
              </a:rPr>
              <a:t>07:36-07:16</a:t>
            </a:r>
          </a:p>
          <a:p>
            <a:pPr algn="ctr"/>
            <a:endParaRPr lang="he-IL" sz="2200" dirty="0"/>
          </a:p>
          <a:p>
            <a:pPr algn="ctr"/>
            <a:endParaRPr lang="he-IL" sz="2200" dirty="0"/>
          </a:p>
        </p:txBody>
      </p:sp>
      <p:sp>
        <p:nvSpPr>
          <p:cNvPr id="14" name="מלבן 13">
            <a:extLst>
              <a:ext uri="{FF2B5EF4-FFF2-40B4-BE49-F238E27FC236}">
                <a16:creationId xmlns:a16="http://schemas.microsoft.com/office/drawing/2014/main" id="{FE6A6905-C230-42E3-8A79-F83DB169ED2B}"/>
              </a:ext>
            </a:extLst>
          </p:cNvPr>
          <p:cNvSpPr/>
          <p:nvPr/>
        </p:nvSpPr>
        <p:spPr>
          <a:xfrm>
            <a:off x="9914710" y="1396417"/>
            <a:ext cx="1885016" cy="3970318"/>
          </a:xfrm>
          <a:prstGeom prst="rect">
            <a:avLst/>
          </a:prstGeom>
        </p:spPr>
        <p:txBody>
          <a:bodyPr wrap="square">
            <a:spAutoFit/>
          </a:bodyPr>
          <a:lstStyle/>
          <a:p>
            <a:pPr algn="r"/>
            <a:r>
              <a:rPr lang="he-IL" sz="1800" b="1" dirty="0">
                <a:solidFill>
                  <a:schemeClr val="bg2"/>
                </a:solidFill>
                <a:latin typeface="Arial" panose="020B0604020202020204" pitchFamily="34" charset="0"/>
              </a:rPr>
              <a:t>"אתה מדבר שטויות. לא תהיה מלחמה - לא בקיץ הזה ולא בקיץ הבא. בשנים הקרובות בכלל לא תהיה מלחמה </a:t>
            </a:r>
            <a:r>
              <a:rPr lang="he-IL" sz="1800" b="1" dirty="0" err="1">
                <a:solidFill>
                  <a:schemeClr val="bg2"/>
                </a:solidFill>
                <a:latin typeface="Arial" panose="020B0604020202020204" pitchFamily="34" charset="0"/>
              </a:rPr>
              <a:t>בארץ־ישראל</a:t>
            </a:r>
            <a:r>
              <a:rPr lang="he-IL" sz="1800" b="1" dirty="0">
                <a:solidFill>
                  <a:schemeClr val="bg2"/>
                </a:solidFill>
                <a:latin typeface="Arial" panose="020B0604020202020204" pitchFamily="34" charset="0"/>
              </a:rPr>
              <a:t>".</a:t>
            </a:r>
            <a:endParaRPr lang="en-US" sz="1800" b="1" dirty="0">
              <a:solidFill>
                <a:schemeClr val="bg2"/>
              </a:solidFill>
              <a:latin typeface="Arial" panose="020B0604020202020204" pitchFamily="34" charset="0"/>
            </a:endParaRPr>
          </a:p>
          <a:p>
            <a:pPr algn="r"/>
            <a:endParaRPr lang="en-US" sz="1800" b="1" dirty="0">
              <a:solidFill>
                <a:schemeClr val="bg2"/>
              </a:solidFill>
              <a:latin typeface="Arial" panose="020B0604020202020204" pitchFamily="34" charset="0"/>
            </a:endParaRPr>
          </a:p>
          <a:p>
            <a:pPr algn="r"/>
            <a:r>
              <a:rPr lang="he-IL" sz="1800" dirty="0">
                <a:solidFill>
                  <a:schemeClr val="bg2"/>
                </a:solidFill>
                <a:latin typeface="Arial" panose="020B0604020202020204" pitchFamily="34" charset="0"/>
              </a:rPr>
              <a:t>(שר הבטחון משה דיין לאלוף רחבעם זאבי, שלושה ימים לפני פרוץ המלחמה)</a:t>
            </a:r>
            <a:endParaRPr lang="he-IL" sz="1800" dirty="0">
              <a:solidFill>
                <a:schemeClr val="bg2"/>
              </a:solidFill>
            </a:endParaRPr>
          </a:p>
        </p:txBody>
      </p:sp>
    </p:spTree>
    <p:extLst>
      <p:ext uri="{BB962C8B-B14F-4D97-AF65-F5344CB8AC3E}">
        <p14:creationId xmlns:p14="http://schemas.microsoft.com/office/powerpoint/2010/main" val="7560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הסיבות לכך שמדינת ישראל הופתעה</a:t>
            </a:r>
          </a:p>
          <a:p>
            <a:pPr algn="r"/>
            <a:endParaRPr lang="he-IL" sz="4800" dirty="0"/>
          </a:p>
          <a:p>
            <a:endParaRPr lang="he-IL" sz="4800" dirty="0"/>
          </a:p>
          <a:p>
            <a:endParaRPr lang="he-IL" sz="4800" dirty="0"/>
          </a:p>
        </p:txBody>
      </p:sp>
      <p:sp>
        <p:nvSpPr>
          <p:cNvPr id="9" name="חץ: למטה 8">
            <a:extLst>
              <a:ext uri="{FF2B5EF4-FFF2-40B4-BE49-F238E27FC236}">
                <a16:creationId xmlns:a16="http://schemas.microsoft.com/office/drawing/2014/main" id="{7BAFF75D-1597-4AEE-BFBA-989026F8BE7C}"/>
              </a:ext>
            </a:extLst>
          </p:cNvPr>
          <p:cNvSpPr/>
          <p:nvPr/>
        </p:nvSpPr>
        <p:spPr>
          <a:xfrm>
            <a:off x="8504424" y="4543412"/>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למטה 9">
            <a:extLst>
              <a:ext uri="{FF2B5EF4-FFF2-40B4-BE49-F238E27FC236}">
                <a16:creationId xmlns:a16="http://schemas.microsoft.com/office/drawing/2014/main" id="{858E6E39-55BF-4336-B6F5-60FE8B955EED}"/>
              </a:ext>
            </a:extLst>
          </p:cNvPr>
          <p:cNvSpPr/>
          <p:nvPr/>
        </p:nvSpPr>
        <p:spPr>
          <a:xfrm>
            <a:off x="5769777" y="4560913"/>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פינות מעוגלות 13">
            <a:extLst>
              <a:ext uri="{FF2B5EF4-FFF2-40B4-BE49-F238E27FC236}">
                <a16:creationId xmlns:a16="http://schemas.microsoft.com/office/drawing/2014/main" id="{D0F60F81-E6DD-48DA-BD90-C4C7B804EE56}"/>
              </a:ext>
            </a:extLst>
          </p:cNvPr>
          <p:cNvSpPr/>
          <p:nvPr/>
        </p:nvSpPr>
        <p:spPr>
          <a:xfrm>
            <a:off x="3006810" y="2424490"/>
            <a:ext cx="5630090" cy="196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ln w="0"/>
                <a:solidFill>
                  <a:schemeClr val="tx1"/>
                </a:solidFill>
                <a:effectLst>
                  <a:outerShdw blurRad="38100" dist="19050" dir="2700000" algn="tl" rotWithShape="0">
                    <a:schemeClr val="dk1">
                      <a:alpha val="40000"/>
                    </a:schemeClr>
                  </a:outerShdw>
                </a:effectLst>
              </a:rPr>
              <a:t>כישלון "הקונספציה",</a:t>
            </a:r>
          </a:p>
          <a:p>
            <a:pPr algn="ctr"/>
            <a:r>
              <a:rPr lang="he-IL" sz="2200" b="1" dirty="0">
                <a:ln w="0"/>
                <a:solidFill>
                  <a:schemeClr val="tx1"/>
                </a:solidFill>
                <a:effectLst>
                  <a:outerShdw blurRad="38100" dist="19050" dir="2700000" algn="tl" rotWithShape="0">
                    <a:schemeClr val="dk1">
                      <a:alpha val="40000"/>
                    </a:schemeClr>
                  </a:outerShdw>
                </a:effectLst>
              </a:rPr>
              <a:t>התיאוריה, הנחת העבודה:</a:t>
            </a:r>
          </a:p>
          <a:p>
            <a:pPr algn="ctr"/>
            <a:r>
              <a:rPr lang="he-IL" sz="2800" b="1" dirty="0">
                <a:ln w="0"/>
                <a:solidFill>
                  <a:schemeClr val="tx1"/>
                </a:solidFill>
                <a:effectLst>
                  <a:outerShdw blurRad="38100" dist="19050" dir="2700000" algn="tl" rotWithShape="0">
                    <a:schemeClr val="dk1">
                      <a:alpha val="40000"/>
                    </a:schemeClr>
                  </a:outerShdw>
                </a:effectLst>
                <a:highlight>
                  <a:srgbClr val="FFFF00"/>
                </a:highlight>
              </a:rPr>
              <a:t>סבירות נמוכה למלחמה</a:t>
            </a:r>
          </a:p>
          <a:p>
            <a:pPr algn="ctr"/>
            <a:r>
              <a:rPr lang="he-IL" sz="2500" b="1" dirty="0">
                <a:ln w="0"/>
                <a:solidFill>
                  <a:schemeClr val="tx1"/>
                </a:solidFill>
                <a:effectLst>
                  <a:outerShdw blurRad="38100" dist="19050" dir="2700000" algn="tl" rotWithShape="0">
                    <a:schemeClr val="dk1">
                      <a:alpha val="40000"/>
                    </a:schemeClr>
                  </a:outerShdw>
                </a:effectLst>
              </a:rPr>
              <a:t>(כל סימן מחשיד = תרגיל ולא מלחמה)</a:t>
            </a:r>
          </a:p>
        </p:txBody>
      </p:sp>
      <p:sp>
        <p:nvSpPr>
          <p:cNvPr id="16" name="חץ: למטה 15">
            <a:extLst>
              <a:ext uri="{FF2B5EF4-FFF2-40B4-BE49-F238E27FC236}">
                <a16:creationId xmlns:a16="http://schemas.microsoft.com/office/drawing/2014/main" id="{698FCDF7-2C87-45B5-B83F-3880021EFA4A}"/>
              </a:ext>
            </a:extLst>
          </p:cNvPr>
          <p:cNvSpPr/>
          <p:nvPr/>
        </p:nvSpPr>
        <p:spPr>
          <a:xfrm>
            <a:off x="3035130" y="4489184"/>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156F32CC-02C9-426B-B03D-52140BCEF7AA}"/>
              </a:ext>
            </a:extLst>
          </p:cNvPr>
          <p:cNvSpPr/>
          <p:nvPr/>
        </p:nvSpPr>
        <p:spPr>
          <a:xfrm>
            <a:off x="1805496" y="5286330"/>
            <a:ext cx="2459267" cy="769441"/>
          </a:xfrm>
          <a:prstGeom prst="rect">
            <a:avLst/>
          </a:prstGeom>
        </p:spPr>
        <p:txBody>
          <a:bodyPr wrap="square">
            <a:spAutoFit/>
          </a:bodyPr>
          <a:lstStyle/>
          <a:p>
            <a:pPr algn="ctr"/>
            <a:r>
              <a:rPr lang="he-IL" sz="2200" dirty="0"/>
              <a:t>סוריה לא תצא </a:t>
            </a:r>
          </a:p>
          <a:p>
            <a:pPr algn="ctr"/>
            <a:r>
              <a:rPr lang="he-IL" sz="2200" dirty="0"/>
              <a:t>למלחמה ללא מצרים</a:t>
            </a:r>
          </a:p>
        </p:txBody>
      </p:sp>
      <p:sp>
        <p:nvSpPr>
          <p:cNvPr id="18" name="מלבן 17">
            <a:extLst>
              <a:ext uri="{FF2B5EF4-FFF2-40B4-BE49-F238E27FC236}">
                <a16:creationId xmlns:a16="http://schemas.microsoft.com/office/drawing/2014/main" id="{AEB78341-BF6C-44B5-BD24-634C0C130E10}"/>
              </a:ext>
            </a:extLst>
          </p:cNvPr>
          <p:cNvSpPr/>
          <p:nvPr/>
        </p:nvSpPr>
        <p:spPr>
          <a:xfrm>
            <a:off x="4606381" y="5286330"/>
            <a:ext cx="2459267" cy="1446550"/>
          </a:xfrm>
          <a:prstGeom prst="rect">
            <a:avLst/>
          </a:prstGeom>
        </p:spPr>
        <p:txBody>
          <a:bodyPr wrap="square">
            <a:spAutoFit/>
          </a:bodyPr>
          <a:lstStyle/>
          <a:p>
            <a:pPr algn="ctr"/>
            <a:r>
              <a:rPr lang="he-IL" sz="2200" dirty="0"/>
              <a:t>מצרים לא תצא </a:t>
            </a:r>
          </a:p>
          <a:p>
            <a:pPr algn="ctr"/>
            <a:r>
              <a:rPr lang="he-IL" sz="2200" dirty="0"/>
              <a:t>למלחמה ללא כוח אווירי וטילי ק"ק מתקדמים</a:t>
            </a:r>
          </a:p>
        </p:txBody>
      </p:sp>
      <p:sp>
        <p:nvSpPr>
          <p:cNvPr id="19" name="מלבן 18">
            <a:extLst>
              <a:ext uri="{FF2B5EF4-FFF2-40B4-BE49-F238E27FC236}">
                <a16:creationId xmlns:a16="http://schemas.microsoft.com/office/drawing/2014/main" id="{AD85F7C0-347D-475C-BD72-D2F082130FDC}"/>
              </a:ext>
            </a:extLst>
          </p:cNvPr>
          <p:cNvSpPr/>
          <p:nvPr/>
        </p:nvSpPr>
        <p:spPr>
          <a:xfrm>
            <a:off x="7274790" y="5286329"/>
            <a:ext cx="2459267" cy="769441"/>
          </a:xfrm>
          <a:prstGeom prst="rect">
            <a:avLst/>
          </a:prstGeom>
        </p:spPr>
        <p:txBody>
          <a:bodyPr wrap="square">
            <a:spAutoFit/>
          </a:bodyPr>
          <a:lstStyle/>
          <a:p>
            <a:pPr algn="ctr"/>
            <a:r>
              <a:rPr lang="he-IL" sz="2200" dirty="0"/>
              <a:t>מלחמה אם תפרוץ, רק בשנת 1975</a:t>
            </a:r>
          </a:p>
        </p:txBody>
      </p:sp>
    </p:spTree>
    <p:extLst>
      <p:ext uri="{BB962C8B-B14F-4D97-AF65-F5344CB8AC3E}">
        <p14:creationId xmlns:p14="http://schemas.microsoft.com/office/powerpoint/2010/main" val="86777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הסיבות לכך שמדינת ישראל הופתעה</a:t>
            </a:r>
          </a:p>
          <a:p>
            <a:pPr algn="r"/>
            <a:endParaRPr lang="he-IL" sz="4800" dirty="0"/>
          </a:p>
          <a:p>
            <a:endParaRPr lang="he-IL" sz="4800" dirty="0"/>
          </a:p>
          <a:p>
            <a:endParaRPr lang="he-IL" sz="4800" dirty="0"/>
          </a:p>
        </p:txBody>
      </p:sp>
      <p:sp>
        <p:nvSpPr>
          <p:cNvPr id="9" name="חץ: למטה 8">
            <a:extLst>
              <a:ext uri="{FF2B5EF4-FFF2-40B4-BE49-F238E27FC236}">
                <a16:creationId xmlns:a16="http://schemas.microsoft.com/office/drawing/2014/main" id="{7BAFF75D-1597-4AEE-BFBA-989026F8BE7C}"/>
              </a:ext>
            </a:extLst>
          </p:cNvPr>
          <p:cNvSpPr/>
          <p:nvPr/>
        </p:nvSpPr>
        <p:spPr>
          <a:xfrm>
            <a:off x="5755617" y="4608593"/>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למטה 9">
            <a:extLst>
              <a:ext uri="{FF2B5EF4-FFF2-40B4-BE49-F238E27FC236}">
                <a16:creationId xmlns:a16="http://schemas.microsoft.com/office/drawing/2014/main" id="{858E6E39-55BF-4336-B6F5-60FE8B955EED}"/>
              </a:ext>
            </a:extLst>
          </p:cNvPr>
          <p:cNvSpPr/>
          <p:nvPr/>
        </p:nvSpPr>
        <p:spPr>
          <a:xfrm>
            <a:off x="7982473" y="4597541"/>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DD9159B9-3C3C-47B5-835A-551CE96AA333}"/>
              </a:ext>
            </a:extLst>
          </p:cNvPr>
          <p:cNvSpPr/>
          <p:nvPr/>
        </p:nvSpPr>
        <p:spPr>
          <a:xfrm>
            <a:off x="7096134" y="5123474"/>
            <a:ext cx="1905154" cy="769441"/>
          </a:xfrm>
          <a:prstGeom prst="rect">
            <a:avLst/>
          </a:prstGeom>
        </p:spPr>
        <p:txBody>
          <a:bodyPr wrap="square">
            <a:spAutoFit/>
          </a:bodyPr>
          <a:lstStyle/>
          <a:p>
            <a:pPr algn="ctr"/>
            <a:r>
              <a:rPr lang="he-IL" sz="2200" dirty="0"/>
              <a:t>קו בר לב</a:t>
            </a:r>
          </a:p>
          <a:p>
            <a:pPr algn="ctr"/>
            <a:r>
              <a:rPr lang="he-IL" sz="2200" dirty="0"/>
              <a:t>(426 חיילים...)</a:t>
            </a:r>
          </a:p>
        </p:txBody>
      </p:sp>
      <p:sp>
        <p:nvSpPr>
          <p:cNvPr id="14" name="מלבן: פינות מעוגלות 13">
            <a:extLst>
              <a:ext uri="{FF2B5EF4-FFF2-40B4-BE49-F238E27FC236}">
                <a16:creationId xmlns:a16="http://schemas.microsoft.com/office/drawing/2014/main" id="{D0F60F81-E6DD-48DA-BD90-C4C7B804EE56}"/>
              </a:ext>
            </a:extLst>
          </p:cNvPr>
          <p:cNvSpPr/>
          <p:nvPr/>
        </p:nvSpPr>
        <p:spPr>
          <a:xfrm>
            <a:off x="3393573" y="2518531"/>
            <a:ext cx="4721376" cy="196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200" b="1" dirty="0">
                <a:ln w="0"/>
                <a:solidFill>
                  <a:schemeClr val="tx1"/>
                </a:solidFill>
                <a:effectLst>
                  <a:outerShdw blurRad="38100" dist="19050" dir="2700000" algn="tl" rotWithShape="0">
                    <a:schemeClr val="dk1">
                      <a:alpha val="40000"/>
                    </a:schemeClr>
                  </a:outerShdw>
                </a:effectLst>
              </a:rPr>
              <a:t>הסתמכות יתר על:</a:t>
            </a:r>
          </a:p>
        </p:txBody>
      </p:sp>
      <p:sp>
        <p:nvSpPr>
          <p:cNvPr id="16" name="חץ: למטה 15">
            <a:extLst>
              <a:ext uri="{FF2B5EF4-FFF2-40B4-BE49-F238E27FC236}">
                <a16:creationId xmlns:a16="http://schemas.microsoft.com/office/drawing/2014/main" id="{698FCDF7-2C87-45B5-B83F-3880021EFA4A}"/>
              </a:ext>
            </a:extLst>
          </p:cNvPr>
          <p:cNvSpPr/>
          <p:nvPr/>
        </p:nvSpPr>
        <p:spPr>
          <a:xfrm>
            <a:off x="3393573" y="4585216"/>
            <a:ext cx="132476"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156F32CC-02C9-426B-B03D-52140BCEF7AA}"/>
              </a:ext>
            </a:extLst>
          </p:cNvPr>
          <p:cNvSpPr/>
          <p:nvPr/>
        </p:nvSpPr>
        <p:spPr>
          <a:xfrm>
            <a:off x="1491323" y="5131108"/>
            <a:ext cx="2701853" cy="769441"/>
          </a:xfrm>
          <a:prstGeom prst="rect">
            <a:avLst/>
          </a:prstGeom>
        </p:spPr>
        <p:txBody>
          <a:bodyPr wrap="square">
            <a:spAutoFit/>
          </a:bodyPr>
          <a:lstStyle/>
          <a:p>
            <a:pPr algn="ctr"/>
            <a:r>
              <a:rPr lang="he-IL" sz="2200" dirty="0"/>
              <a:t>הבטחה של אמ"ן להתראה על 48 שעות</a:t>
            </a:r>
          </a:p>
        </p:txBody>
      </p:sp>
      <p:sp>
        <p:nvSpPr>
          <p:cNvPr id="18" name="מלבן 17">
            <a:extLst>
              <a:ext uri="{FF2B5EF4-FFF2-40B4-BE49-F238E27FC236}">
                <a16:creationId xmlns:a16="http://schemas.microsoft.com/office/drawing/2014/main" id="{E7901CFE-1B74-480D-95C6-AB7089F545F2}"/>
              </a:ext>
            </a:extLst>
          </p:cNvPr>
          <p:cNvSpPr/>
          <p:nvPr/>
        </p:nvSpPr>
        <p:spPr>
          <a:xfrm>
            <a:off x="4254311" y="5131107"/>
            <a:ext cx="3135087" cy="1107996"/>
          </a:xfrm>
          <a:prstGeom prst="rect">
            <a:avLst/>
          </a:prstGeom>
        </p:spPr>
        <p:txBody>
          <a:bodyPr wrap="square">
            <a:spAutoFit/>
          </a:bodyPr>
          <a:lstStyle/>
          <a:p>
            <a:pPr algn="ctr"/>
            <a:r>
              <a:rPr lang="he-IL" sz="2200" dirty="0"/>
              <a:t>האמצעים </a:t>
            </a:r>
          </a:p>
          <a:p>
            <a:pPr algn="ctr"/>
            <a:r>
              <a:rPr lang="he-IL" sz="2200" dirty="0"/>
              <a:t>המיוחדים</a:t>
            </a:r>
          </a:p>
          <a:p>
            <a:pPr algn="ctr"/>
            <a:r>
              <a:rPr lang="he-IL" sz="2200" dirty="0"/>
              <a:t>('השלייקס' בפי אנשי אמ"ן)</a:t>
            </a:r>
          </a:p>
        </p:txBody>
      </p:sp>
    </p:spTree>
    <p:extLst>
      <p:ext uri="{BB962C8B-B14F-4D97-AF65-F5344CB8AC3E}">
        <p14:creationId xmlns:p14="http://schemas.microsoft.com/office/powerpoint/2010/main" val="324815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הסיבות לכך שמדינת ישראל הופתעה</a:t>
            </a:r>
          </a:p>
          <a:p>
            <a:pPr algn="r"/>
            <a:endParaRPr lang="he-IL" sz="4800" dirty="0"/>
          </a:p>
          <a:p>
            <a:endParaRPr lang="he-IL" sz="4800" dirty="0"/>
          </a:p>
          <a:p>
            <a:endParaRPr lang="he-IL" sz="4800" dirty="0"/>
          </a:p>
        </p:txBody>
      </p:sp>
      <p:sp>
        <p:nvSpPr>
          <p:cNvPr id="18" name="מלבן 17">
            <a:extLst>
              <a:ext uri="{FF2B5EF4-FFF2-40B4-BE49-F238E27FC236}">
                <a16:creationId xmlns:a16="http://schemas.microsoft.com/office/drawing/2014/main" id="{E7901CFE-1B74-480D-95C6-AB7089F545F2}"/>
              </a:ext>
            </a:extLst>
          </p:cNvPr>
          <p:cNvSpPr/>
          <p:nvPr/>
        </p:nvSpPr>
        <p:spPr>
          <a:xfrm>
            <a:off x="4532811" y="2158142"/>
            <a:ext cx="3474720" cy="553998"/>
          </a:xfrm>
          <a:prstGeom prst="rect">
            <a:avLst/>
          </a:prstGeom>
        </p:spPr>
        <p:txBody>
          <a:bodyPr wrap="square">
            <a:spAutoFit/>
          </a:bodyPr>
          <a:lstStyle/>
          <a:p>
            <a:pPr algn="ctr"/>
            <a:r>
              <a:rPr lang="he-IL" sz="3000" b="1" dirty="0">
                <a:solidFill>
                  <a:schemeClr val="bg2"/>
                </a:solidFill>
              </a:rPr>
              <a:t>האמצעים המיוחדים:</a:t>
            </a:r>
          </a:p>
        </p:txBody>
      </p:sp>
      <p:sp>
        <p:nvSpPr>
          <p:cNvPr id="15" name="מלבן 14">
            <a:extLst>
              <a:ext uri="{FF2B5EF4-FFF2-40B4-BE49-F238E27FC236}">
                <a16:creationId xmlns:a16="http://schemas.microsoft.com/office/drawing/2014/main" id="{0A0386AA-74FC-4ECD-89F8-9505C50FF78A}"/>
              </a:ext>
            </a:extLst>
          </p:cNvPr>
          <p:cNvSpPr/>
          <p:nvPr/>
        </p:nvSpPr>
        <p:spPr>
          <a:xfrm>
            <a:off x="943034" y="2793976"/>
            <a:ext cx="9964140" cy="892552"/>
          </a:xfrm>
          <a:prstGeom prst="rect">
            <a:avLst/>
          </a:prstGeom>
        </p:spPr>
        <p:txBody>
          <a:bodyPr wrap="square">
            <a:spAutoFit/>
          </a:bodyPr>
          <a:lstStyle/>
          <a:p>
            <a:pPr algn="ctr"/>
            <a:r>
              <a:rPr lang="he-IL" sz="2600" b="1" dirty="0">
                <a:solidFill>
                  <a:schemeClr val="bg2"/>
                </a:solidFill>
              </a:rPr>
              <a:t>מערכת איסוף מודיעין מורכבת, הכוללת מכשירי האזנה מתוחכמים הפועלים באמצעות סוללות ושהוצמדו למסעפי טלפון ומברקים ליד קהיר.  </a:t>
            </a:r>
          </a:p>
        </p:txBody>
      </p:sp>
      <p:sp>
        <p:nvSpPr>
          <p:cNvPr id="2" name="חץ: למטה 1">
            <a:extLst>
              <a:ext uri="{FF2B5EF4-FFF2-40B4-BE49-F238E27FC236}">
                <a16:creationId xmlns:a16="http://schemas.microsoft.com/office/drawing/2014/main" id="{34041FF2-C41B-4A3C-9972-FC97F2D0FC4B}"/>
              </a:ext>
            </a:extLst>
          </p:cNvPr>
          <p:cNvSpPr/>
          <p:nvPr/>
        </p:nvSpPr>
        <p:spPr>
          <a:xfrm>
            <a:off x="1946366" y="3809639"/>
            <a:ext cx="235131" cy="853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למטה 18">
            <a:extLst>
              <a:ext uri="{FF2B5EF4-FFF2-40B4-BE49-F238E27FC236}">
                <a16:creationId xmlns:a16="http://schemas.microsoft.com/office/drawing/2014/main" id="{DB0AF267-C4C4-4942-9114-941D3245FCFF}"/>
              </a:ext>
            </a:extLst>
          </p:cNvPr>
          <p:cNvSpPr/>
          <p:nvPr/>
        </p:nvSpPr>
        <p:spPr>
          <a:xfrm>
            <a:off x="5821855" y="3809639"/>
            <a:ext cx="409304" cy="853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חץ: למטה 19">
            <a:extLst>
              <a:ext uri="{FF2B5EF4-FFF2-40B4-BE49-F238E27FC236}">
                <a16:creationId xmlns:a16="http://schemas.microsoft.com/office/drawing/2014/main" id="{355A8D0D-00C0-49AB-9AAD-47F0A69DE8D9}"/>
              </a:ext>
            </a:extLst>
          </p:cNvPr>
          <p:cNvSpPr/>
          <p:nvPr/>
        </p:nvSpPr>
        <p:spPr>
          <a:xfrm>
            <a:off x="9705703" y="3787026"/>
            <a:ext cx="235131" cy="853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38548DF9-58A8-490B-AAFA-A7FDCA071F09}"/>
              </a:ext>
            </a:extLst>
          </p:cNvPr>
          <p:cNvSpPr/>
          <p:nvPr/>
        </p:nvSpPr>
        <p:spPr>
          <a:xfrm>
            <a:off x="326571" y="4782864"/>
            <a:ext cx="3474720" cy="923330"/>
          </a:xfrm>
          <a:prstGeom prst="rect">
            <a:avLst/>
          </a:prstGeom>
        </p:spPr>
        <p:txBody>
          <a:bodyPr wrap="square">
            <a:spAutoFit/>
          </a:bodyPr>
          <a:lstStyle/>
          <a:p>
            <a:pPr algn="ctr"/>
            <a:r>
              <a:rPr lang="he-IL" sz="1800" b="1" dirty="0">
                <a:solidFill>
                  <a:schemeClr val="bg2"/>
                </a:solidFill>
              </a:rPr>
              <a:t>החיסרון: הפעלתם דרשה החלפת סוללות בתוך שטח האויב, וייתכן שהייתה מביאה לגילויים.</a:t>
            </a:r>
          </a:p>
        </p:txBody>
      </p:sp>
      <p:sp>
        <p:nvSpPr>
          <p:cNvPr id="22" name="מלבן 21">
            <a:extLst>
              <a:ext uri="{FF2B5EF4-FFF2-40B4-BE49-F238E27FC236}">
                <a16:creationId xmlns:a16="http://schemas.microsoft.com/office/drawing/2014/main" id="{42E420DE-568C-49B1-B3FF-1D091792B6F2}"/>
              </a:ext>
            </a:extLst>
          </p:cNvPr>
          <p:cNvSpPr/>
          <p:nvPr/>
        </p:nvSpPr>
        <p:spPr>
          <a:xfrm>
            <a:off x="8007531" y="4736602"/>
            <a:ext cx="3474720" cy="923330"/>
          </a:xfrm>
          <a:prstGeom prst="rect">
            <a:avLst/>
          </a:prstGeom>
        </p:spPr>
        <p:txBody>
          <a:bodyPr wrap="square">
            <a:spAutoFit/>
          </a:bodyPr>
          <a:lstStyle/>
          <a:p>
            <a:pPr algn="ctr"/>
            <a:r>
              <a:rPr lang="he-IL" sz="1800" b="1" dirty="0">
                <a:solidFill>
                  <a:schemeClr val="bg2"/>
                </a:solidFill>
              </a:rPr>
              <a:t>היתרון: הפעלתם תיתן תמונת מצב אמיתית ומידע על המתרחש בצד האויב, לרבות כוונות למלחמה.</a:t>
            </a:r>
          </a:p>
        </p:txBody>
      </p:sp>
      <p:sp>
        <p:nvSpPr>
          <p:cNvPr id="23" name="מלבן 22">
            <a:extLst>
              <a:ext uri="{FF2B5EF4-FFF2-40B4-BE49-F238E27FC236}">
                <a16:creationId xmlns:a16="http://schemas.microsoft.com/office/drawing/2014/main" id="{BC0958A2-F142-47C7-AEFD-620C61EBD643}"/>
              </a:ext>
            </a:extLst>
          </p:cNvPr>
          <p:cNvSpPr/>
          <p:nvPr/>
        </p:nvSpPr>
        <p:spPr>
          <a:xfrm>
            <a:off x="4023361" y="4782864"/>
            <a:ext cx="3827416" cy="1446550"/>
          </a:xfrm>
          <a:prstGeom prst="rect">
            <a:avLst/>
          </a:prstGeom>
        </p:spPr>
        <p:txBody>
          <a:bodyPr wrap="square">
            <a:spAutoFit/>
          </a:bodyPr>
          <a:lstStyle/>
          <a:p>
            <a:pPr algn="ctr"/>
            <a:r>
              <a:rPr lang="he-IL" sz="2200" b="1" dirty="0">
                <a:solidFill>
                  <a:schemeClr val="bg2"/>
                </a:solidFill>
              </a:rPr>
              <a:t>ראש אמ"ן טען בפני הרמטכ"ל כי הערכתו מתבססת על האמצעים המיוחדים - </a:t>
            </a:r>
          </a:p>
          <a:p>
            <a:pPr algn="ctr"/>
            <a:r>
              <a:rPr lang="he-IL" sz="2200" b="1" dirty="0">
                <a:solidFill>
                  <a:schemeClr val="bg2"/>
                </a:solidFill>
              </a:rPr>
              <a:t>אך אלו לא הופעלו!!!</a:t>
            </a:r>
          </a:p>
        </p:txBody>
      </p:sp>
    </p:spTree>
    <p:extLst>
      <p:ext uri="{BB962C8B-B14F-4D97-AF65-F5344CB8AC3E}">
        <p14:creationId xmlns:p14="http://schemas.microsoft.com/office/powerpoint/2010/main" val="315709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3400784"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000" dirty="0"/>
              <a:t>  </a:t>
            </a:r>
            <a:r>
              <a:rPr lang="he-IL" sz="4000" b="1" dirty="0"/>
              <a:t>מלחמת יום הכיפורים 1973</a:t>
            </a:r>
            <a:endParaRPr sz="40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he-IL" sz="4800" dirty="0"/>
          </a:p>
          <a:p>
            <a:endParaRPr lang="he-IL" sz="4800" dirty="0"/>
          </a:p>
          <a:p>
            <a:endParaRPr lang="he-IL" sz="4800" dirty="0"/>
          </a:p>
        </p:txBody>
      </p:sp>
      <p:pic>
        <p:nvPicPr>
          <p:cNvPr id="9218" name="Picture 2" descr="קו בר-לב, מתוך ישראל והציונות - אנציקלופדיה ynet">
            <a:extLst>
              <a:ext uri="{FF2B5EF4-FFF2-40B4-BE49-F238E27FC236}">
                <a16:creationId xmlns:a16="http://schemas.microsoft.com/office/drawing/2014/main" id="{FD137A37-8D13-477A-B63C-27715E476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06" y="190500"/>
            <a:ext cx="333375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115FD673-5B07-43CF-93AA-FC4A228133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054"/>
          <a:stretch/>
        </p:blipFill>
        <p:spPr bwMode="auto">
          <a:xfrm>
            <a:off x="4276783" y="965845"/>
            <a:ext cx="4724400" cy="5276963"/>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C097C44F-640C-40F9-AD32-02F770360FAE}"/>
              </a:ext>
            </a:extLst>
          </p:cNvPr>
          <p:cNvSpPr/>
          <p:nvPr/>
        </p:nvSpPr>
        <p:spPr>
          <a:xfrm>
            <a:off x="8859456" y="823611"/>
            <a:ext cx="2701853" cy="5909310"/>
          </a:xfrm>
          <a:prstGeom prst="rect">
            <a:avLst/>
          </a:prstGeom>
        </p:spPr>
        <p:txBody>
          <a:bodyPr wrap="square">
            <a:spAutoFit/>
          </a:bodyPr>
          <a:lstStyle/>
          <a:p>
            <a:pPr algn="ctr"/>
            <a:r>
              <a:rPr lang="he-IL" sz="2600" b="1" dirty="0">
                <a:solidFill>
                  <a:schemeClr val="bg2"/>
                </a:solidFill>
              </a:rPr>
              <a:t>קו בר לב:</a:t>
            </a:r>
            <a:endParaRPr lang="en-US" sz="2600" b="1" dirty="0">
              <a:solidFill>
                <a:schemeClr val="bg2"/>
              </a:solidFill>
            </a:endParaRPr>
          </a:p>
          <a:p>
            <a:pPr algn="r"/>
            <a:r>
              <a:rPr lang="he-IL" sz="2200" b="1" dirty="0">
                <a:solidFill>
                  <a:schemeClr val="bg2"/>
                </a:solidFill>
              </a:rPr>
              <a:t>33 מעוזים קדמיים,</a:t>
            </a:r>
          </a:p>
          <a:p>
            <a:pPr algn="r"/>
            <a:r>
              <a:rPr lang="he-IL" sz="2200" b="1" dirty="0">
                <a:solidFill>
                  <a:schemeClr val="bg2"/>
                </a:solidFill>
              </a:rPr>
              <a:t>12 מוצבים עורפיים.</a:t>
            </a:r>
          </a:p>
          <a:p>
            <a:pPr algn="r"/>
            <a:endParaRPr lang="he-IL" sz="2200" b="1" dirty="0">
              <a:solidFill>
                <a:schemeClr val="bg2"/>
              </a:solidFill>
            </a:endParaRPr>
          </a:p>
          <a:p>
            <a:pPr algn="r"/>
            <a:r>
              <a:rPr lang="he-IL" sz="2200" b="1" dirty="0">
                <a:solidFill>
                  <a:schemeClr val="bg2"/>
                </a:solidFill>
              </a:rPr>
              <a:t>16 מוצבים </a:t>
            </a:r>
            <a:r>
              <a:rPr lang="he-IL" sz="2200" b="1" dirty="0" err="1">
                <a:solidFill>
                  <a:schemeClr val="bg2"/>
                </a:solidFill>
              </a:rPr>
              <a:t>מאויישים</a:t>
            </a:r>
            <a:r>
              <a:rPr lang="he-IL" sz="2200" b="1" dirty="0">
                <a:solidFill>
                  <a:schemeClr val="bg2"/>
                </a:solidFill>
              </a:rPr>
              <a:t> ערב המלחמה.</a:t>
            </a:r>
          </a:p>
          <a:p>
            <a:pPr algn="r"/>
            <a:endParaRPr lang="he-IL" sz="2200" b="1" dirty="0">
              <a:solidFill>
                <a:schemeClr val="bg2"/>
              </a:solidFill>
            </a:endParaRPr>
          </a:p>
          <a:p>
            <a:pPr algn="r"/>
            <a:r>
              <a:rPr lang="he-IL" sz="2200" b="1" dirty="0">
                <a:solidFill>
                  <a:schemeClr val="bg2"/>
                </a:solidFill>
              </a:rPr>
              <a:t>11 מוצבים ננטשו ונסוגו לאחור.</a:t>
            </a:r>
          </a:p>
          <a:p>
            <a:pPr algn="r"/>
            <a:endParaRPr lang="he-IL" sz="2200" b="1" dirty="0">
              <a:solidFill>
                <a:schemeClr val="bg2"/>
              </a:solidFill>
            </a:endParaRPr>
          </a:p>
          <a:p>
            <a:pPr algn="r"/>
            <a:r>
              <a:rPr lang="he-IL" sz="2200" b="1" dirty="0">
                <a:solidFill>
                  <a:schemeClr val="bg2"/>
                </a:solidFill>
              </a:rPr>
              <a:t>5 מעוזים נפלו בשבי</a:t>
            </a:r>
          </a:p>
          <a:p>
            <a:pPr algn="r"/>
            <a:r>
              <a:rPr lang="he-IL" sz="2200" b="1" dirty="0">
                <a:solidFill>
                  <a:schemeClr val="bg2"/>
                </a:solidFill>
              </a:rPr>
              <a:t>היתר חילצו לאחור.</a:t>
            </a:r>
          </a:p>
          <a:p>
            <a:pPr algn="r"/>
            <a:endParaRPr lang="he-IL" sz="2200" b="1" dirty="0">
              <a:solidFill>
                <a:schemeClr val="bg2"/>
              </a:solidFill>
            </a:endParaRPr>
          </a:p>
          <a:p>
            <a:pPr algn="r"/>
            <a:r>
              <a:rPr lang="he-IL" sz="2200" b="1" dirty="0">
                <a:solidFill>
                  <a:schemeClr val="bg2"/>
                </a:solidFill>
              </a:rPr>
              <a:t>מוצב בודפשט היחיד שנותר בשליטה.</a:t>
            </a:r>
          </a:p>
          <a:p>
            <a:pPr algn="ctr"/>
            <a:endParaRPr lang="he-IL" sz="2200" dirty="0"/>
          </a:p>
          <a:p>
            <a:pPr algn="ctr"/>
            <a:endParaRPr lang="he-IL" sz="2200" dirty="0"/>
          </a:p>
        </p:txBody>
      </p:sp>
    </p:spTree>
    <p:extLst>
      <p:ext uri="{BB962C8B-B14F-4D97-AF65-F5344CB8AC3E}">
        <p14:creationId xmlns:p14="http://schemas.microsoft.com/office/powerpoint/2010/main" val="25963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4500" dirty="0">
                <a:latin typeface="+mj-lt"/>
              </a:rPr>
              <a:t>מלחמת יום הכיפורים 1973</a:t>
            </a:r>
            <a:br>
              <a:rPr lang="he-IL" sz="3600" b="0" dirty="0">
                <a:solidFill>
                  <a:schemeClr val="dk1"/>
                </a:solidFill>
                <a:latin typeface="+mj-lt"/>
                <a:ea typeface="Arial"/>
                <a:cs typeface="Arial"/>
                <a:sym typeface="Arial"/>
              </a:rPr>
            </a:br>
            <a:r>
              <a:rPr lang="he-IL" sz="3600" b="0" dirty="0">
                <a:solidFill>
                  <a:schemeClr val="dk1"/>
                </a:solidFill>
                <a:highlight>
                  <a:srgbClr val="FFFF00"/>
                </a:highlight>
                <a:latin typeface="+mj-lt"/>
                <a:ea typeface="Arial"/>
                <a:cs typeface="Arial"/>
                <a:sym typeface="Arial"/>
              </a:rPr>
              <a:t>שיעור מספר 1 - חלק א'</a:t>
            </a:r>
            <a:endParaRPr sz="3600" b="0" dirty="0">
              <a:solidFill>
                <a:schemeClr val="dk1"/>
              </a:solidFill>
              <a:highlight>
                <a:srgbClr val="FFFF00"/>
              </a:highlight>
              <a:latin typeface="+mj-l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latin typeface="+mj-lt"/>
              </a:rPr>
              <a:t>היסטוריה יא'- </a:t>
            </a:r>
            <a:r>
              <a:rPr lang="he-IL" sz="3200" dirty="0" err="1">
                <a:latin typeface="+mj-lt"/>
              </a:rPr>
              <a:t>יב</a:t>
            </a:r>
            <a:r>
              <a:rPr lang="he-IL" sz="3200" dirty="0">
                <a:latin typeface="+mj-lt"/>
              </a:rPr>
              <a:t>'</a:t>
            </a:r>
            <a:endParaRPr sz="3200" dirty="0">
              <a:latin typeface="+mj-lt"/>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latin typeface="+mj-lt"/>
              </a:rPr>
              <a:t>גלבוע כהן</a:t>
            </a:r>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3400784"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000" dirty="0"/>
              <a:t>  </a:t>
            </a:r>
            <a:r>
              <a:rPr lang="he-IL" sz="4000" b="1" dirty="0"/>
              <a:t>מלחמת יום הכיפורים 1973</a:t>
            </a:r>
            <a:endParaRPr sz="40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he-IL" sz="4800" dirty="0"/>
          </a:p>
          <a:p>
            <a:endParaRPr lang="he-IL" sz="4800" dirty="0"/>
          </a:p>
          <a:p>
            <a:endParaRPr lang="he-IL" sz="4800" dirty="0"/>
          </a:p>
        </p:txBody>
      </p:sp>
      <p:sp>
        <p:nvSpPr>
          <p:cNvPr id="15" name="מלבן 14">
            <a:extLst>
              <a:ext uri="{FF2B5EF4-FFF2-40B4-BE49-F238E27FC236}">
                <a16:creationId xmlns:a16="http://schemas.microsoft.com/office/drawing/2014/main" id="{C097C44F-640C-40F9-AD32-02F770360FAE}"/>
              </a:ext>
            </a:extLst>
          </p:cNvPr>
          <p:cNvSpPr/>
          <p:nvPr/>
        </p:nvSpPr>
        <p:spPr>
          <a:xfrm>
            <a:off x="9237637" y="1648792"/>
            <a:ext cx="2701853" cy="1569660"/>
          </a:xfrm>
          <a:prstGeom prst="rect">
            <a:avLst/>
          </a:prstGeom>
        </p:spPr>
        <p:txBody>
          <a:bodyPr wrap="square">
            <a:spAutoFit/>
          </a:bodyPr>
          <a:lstStyle/>
          <a:p>
            <a:pPr algn="ctr"/>
            <a:r>
              <a:rPr lang="he-IL" sz="2600" b="1" dirty="0">
                <a:solidFill>
                  <a:schemeClr val="bg2"/>
                </a:solidFill>
              </a:rPr>
              <a:t>קו בר לב:</a:t>
            </a:r>
          </a:p>
          <a:p>
            <a:pPr algn="ctr"/>
            <a:r>
              <a:rPr lang="he-IL" sz="2600" b="1" dirty="0">
                <a:solidFill>
                  <a:schemeClr val="bg2"/>
                </a:solidFill>
              </a:rPr>
              <a:t>מעוז מילאנו</a:t>
            </a:r>
            <a:endParaRPr lang="en-US" sz="2600" b="1" dirty="0">
              <a:solidFill>
                <a:schemeClr val="bg2"/>
              </a:solidFill>
            </a:endParaRPr>
          </a:p>
          <a:p>
            <a:pPr algn="ctr"/>
            <a:endParaRPr lang="he-IL" sz="2200" dirty="0"/>
          </a:p>
          <a:p>
            <a:pPr algn="ctr"/>
            <a:endParaRPr lang="he-IL" sz="2200" dirty="0"/>
          </a:p>
        </p:txBody>
      </p:sp>
      <p:pic>
        <p:nvPicPr>
          <p:cNvPr id="2" name="מדיה מקוונת 1" title="ￗﾞￗﾜￗﾗￗﾞￗﾪ ￗﾙￗﾕￗﾝ ￗﾛￗﾙￗﾤￗﾕￗﾨ,  ￗﾒￗﾓￗﾕￗﾓ 68, ￗﾪￗﾢￗﾜￗﾪ ￗﾡￗﾕￗﾐￗﾥ, ￗﾞￗﾢￗﾕￗﾖ ￗﾞￗﾙￗﾜￗﾐￗﾠￗﾕ">
            <a:hlinkClick r:id="" action="ppaction://media"/>
            <a:extLst>
              <a:ext uri="{FF2B5EF4-FFF2-40B4-BE49-F238E27FC236}">
                <a16:creationId xmlns:a16="http://schemas.microsoft.com/office/drawing/2014/main" id="{6C371375-3562-4A3D-AA28-96D9D3915658}"/>
              </a:ext>
            </a:extLst>
          </p:cNvPr>
          <p:cNvPicPr>
            <a:picLocks noRot="1" noChangeAspect="1"/>
          </p:cNvPicPr>
          <p:nvPr>
            <a:videoFile r:link="rId1"/>
          </p:nvPr>
        </p:nvPicPr>
        <p:blipFill>
          <a:blip r:embed="rId4"/>
          <a:stretch>
            <a:fillRect/>
          </a:stretch>
        </p:blipFill>
        <p:spPr>
          <a:xfrm>
            <a:off x="1221921" y="823611"/>
            <a:ext cx="7935142" cy="5947035"/>
          </a:xfrm>
          <a:prstGeom prst="rect">
            <a:avLst/>
          </a:prstGeom>
        </p:spPr>
      </p:pic>
      <p:sp>
        <p:nvSpPr>
          <p:cNvPr id="9" name="מלבן 8">
            <a:extLst>
              <a:ext uri="{FF2B5EF4-FFF2-40B4-BE49-F238E27FC236}">
                <a16:creationId xmlns:a16="http://schemas.microsoft.com/office/drawing/2014/main" id="{95823EB1-3049-450E-9A2A-D38B9A0429D4}"/>
              </a:ext>
            </a:extLst>
          </p:cNvPr>
          <p:cNvSpPr/>
          <p:nvPr/>
        </p:nvSpPr>
        <p:spPr>
          <a:xfrm>
            <a:off x="9392194" y="5943081"/>
            <a:ext cx="1999006" cy="954107"/>
          </a:xfrm>
          <a:prstGeom prst="rect">
            <a:avLst/>
          </a:prstGeom>
        </p:spPr>
        <p:txBody>
          <a:bodyPr wrap="square">
            <a:spAutoFit/>
          </a:bodyPr>
          <a:lstStyle/>
          <a:p>
            <a:pPr algn="ctr"/>
            <a:r>
              <a:rPr lang="he-IL" sz="1200" b="1" dirty="0">
                <a:solidFill>
                  <a:schemeClr val="bg2"/>
                </a:solidFill>
              </a:rPr>
              <a:t>02:28-00:28</a:t>
            </a:r>
          </a:p>
          <a:p>
            <a:pPr algn="ctr"/>
            <a:endParaRPr lang="he-IL" sz="2200" dirty="0"/>
          </a:p>
          <a:p>
            <a:pPr algn="ctr"/>
            <a:endParaRPr lang="he-IL" sz="2200" dirty="0"/>
          </a:p>
        </p:txBody>
      </p:sp>
    </p:spTree>
    <p:extLst>
      <p:ext uri="{BB962C8B-B14F-4D97-AF65-F5344CB8AC3E}">
        <p14:creationId xmlns:p14="http://schemas.microsoft.com/office/powerpoint/2010/main" val="18617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3400784"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000" dirty="0"/>
              <a:t>  </a:t>
            </a:r>
            <a:r>
              <a:rPr lang="he-IL" sz="4000" b="1" dirty="0"/>
              <a:t>מלחמת יום הכיפורים 1973</a:t>
            </a:r>
            <a:endParaRPr sz="40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463873" y="243362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endParaRPr lang="he-IL" sz="4800" dirty="0"/>
          </a:p>
          <a:p>
            <a:endParaRPr lang="he-IL" sz="4800" dirty="0"/>
          </a:p>
          <a:p>
            <a:endParaRPr lang="he-IL" sz="4800" dirty="0"/>
          </a:p>
        </p:txBody>
      </p:sp>
      <p:sp>
        <p:nvSpPr>
          <p:cNvPr id="15" name="מלבן 14">
            <a:extLst>
              <a:ext uri="{FF2B5EF4-FFF2-40B4-BE49-F238E27FC236}">
                <a16:creationId xmlns:a16="http://schemas.microsoft.com/office/drawing/2014/main" id="{C097C44F-640C-40F9-AD32-02F770360FAE}"/>
              </a:ext>
            </a:extLst>
          </p:cNvPr>
          <p:cNvSpPr/>
          <p:nvPr/>
        </p:nvSpPr>
        <p:spPr>
          <a:xfrm>
            <a:off x="9237637" y="1648792"/>
            <a:ext cx="2701853" cy="2369880"/>
          </a:xfrm>
          <a:prstGeom prst="rect">
            <a:avLst/>
          </a:prstGeom>
        </p:spPr>
        <p:txBody>
          <a:bodyPr wrap="square">
            <a:spAutoFit/>
          </a:bodyPr>
          <a:lstStyle/>
          <a:p>
            <a:pPr algn="ctr"/>
            <a:r>
              <a:rPr lang="he-IL" sz="2600" b="1" dirty="0">
                <a:solidFill>
                  <a:schemeClr val="bg2"/>
                </a:solidFill>
              </a:rPr>
              <a:t>קו בר לב:</a:t>
            </a:r>
          </a:p>
          <a:p>
            <a:pPr algn="r"/>
            <a:r>
              <a:rPr lang="he-IL" sz="2600" b="1" dirty="0">
                <a:solidFill>
                  <a:schemeClr val="bg2"/>
                </a:solidFill>
              </a:rPr>
              <a:t>כיצד יצרו המצרים מעברים לחציית התעלה?</a:t>
            </a:r>
            <a:endParaRPr lang="en-US" sz="2600" b="1" dirty="0">
              <a:solidFill>
                <a:schemeClr val="bg2"/>
              </a:solidFill>
            </a:endParaRPr>
          </a:p>
          <a:p>
            <a:pPr algn="ctr"/>
            <a:endParaRPr lang="he-IL" sz="2200" dirty="0"/>
          </a:p>
          <a:p>
            <a:pPr algn="ctr"/>
            <a:endParaRPr lang="he-IL" sz="2200" dirty="0"/>
          </a:p>
        </p:txBody>
      </p:sp>
      <p:pic>
        <p:nvPicPr>
          <p:cNvPr id="4" name="מדיה מקוונת 3" title="ￗﾦￗﾜￗﾙￗﾗￗﾪ ￗﾔￗﾪￗﾢￗﾜￗﾔ 1973. ￗﾡￗﾨￗﾘ ￗﾞￗﾦￗﾨￗﾙ.">
            <a:hlinkClick r:id="" action="ppaction://media"/>
            <a:extLst>
              <a:ext uri="{FF2B5EF4-FFF2-40B4-BE49-F238E27FC236}">
                <a16:creationId xmlns:a16="http://schemas.microsoft.com/office/drawing/2014/main" id="{F1283A33-E7EC-4536-B80C-2F07BABAFB5D}"/>
              </a:ext>
            </a:extLst>
          </p:cNvPr>
          <p:cNvPicPr>
            <a:picLocks noRot="1" noChangeAspect="1"/>
          </p:cNvPicPr>
          <p:nvPr>
            <a:videoFile r:link="rId1"/>
          </p:nvPr>
        </p:nvPicPr>
        <p:blipFill>
          <a:blip r:embed="rId4"/>
          <a:stretch>
            <a:fillRect/>
          </a:stretch>
        </p:blipFill>
        <p:spPr>
          <a:xfrm>
            <a:off x="1491323" y="823611"/>
            <a:ext cx="7900871" cy="5921350"/>
          </a:xfrm>
          <a:prstGeom prst="rect">
            <a:avLst/>
          </a:prstGeom>
        </p:spPr>
      </p:pic>
      <p:sp>
        <p:nvSpPr>
          <p:cNvPr id="9" name="מלבן 8">
            <a:extLst>
              <a:ext uri="{FF2B5EF4-FFF2-40B4-BE49-F238E27FC236}">
                <a16:creationId xmlns:a16="http://schemas.microsoft.com/office/drawing/2014/main" id="{D787C720-D538-4C4C-97CF-6B1222C96E5F}"/>
              </a:ext>
            </a:extLst>
          </p:cNvPr>
          <p:cNvSpPr/>
          <p:nvPr/>
        </p:nvSpPr>
        <p:spPr>
          <a:xfrm>
            <a:off x="9392194" y="5903893"/>
            <a:ext cx="1999006" cy="954107"/>
          </a:xfrm>
          <a:prstGeom prst="rect">
            <a:avLst/>
          </a:prstGeom>
        </p:spPr>
        <p:txBody>
          <a:bodyPr wrap="square">
            <a:spAutoFit/>
          </a:bodyPr>
          <a:lstStyle/>
          <a:p>
            <a:pPr algn="ctr"/>
            <a:r>
              <a:rPr lang="he-IL" sz="1200" b="1" dirty="0">
                <a:solidFill>
                  <a:schemeClr val="bg2"/>
                </a:solidFill>
              </a:rPr>
              <a:t>14:00-11:40</a:t>
            </a:r>
          </a:p>
          <a:p>
            <a:pPr algn="ctr"/>
            <a:endParaRPr lang="he-IL" sz="2200" dirty="0"/>
          </a:p>
          <a:p>
            <a:pPr algn="ctr"/>
            <a:endParaRPr lang="he-IL" sz="2200" dirty="0"/>
          </a:p>
        </p:txBody>
      </p:sp>
    </p:spTree>
    <p:extLst>
      <p:ext uri="{BB962C8B-B14F-4D97-AF65-F5344CB8AC3E}">
        <p14:creationId xmlns:p14="http://schemas.microsoft.com/office/powerpoint/2010/main" val="38403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5D7EB24D-F957-4ECC-888F-A7C8069AFC17}"/>
              </a:ext>
            </a:extLst>
          </p:cNvPr>
          <p:cNvSpPr/>
          <p:nvPr/>
        </p:nvSpPr>
        <p:spPr>
          <a:xfrm>
            <a:off x="1319349" y="1097400"/>
            <a:ext cx="9387840" cy="1600438"/>
          </a:xfrm>
          <a:prstGeom prst="rect">
            <a:avLst/>
          </a:prstGeom>
        </p:spPr>
        <p:txBody>
          <a:bodyPr wrap="square">
            <a:spAutoFit/>
          </a:bodyPr>
          <a:lstStyle/>
          <a:p>
            <a:pPr algn="r"/>
            <a:r>
              <a:rPr lang="he-IL" dirty="0"/>
              <a:t>מרחב פדגוגי-תחומי דעת-היסטוריה ממלכתי-חטיבה עליונה-נושאים נלמדים-מלחמת יום הכיפורים: תרגול והעשרה</a:t>
            </a:r>
          </a:p>
          <a:p>
            <a:pPr algn="r"/>
            <a:endParaRPr lang="he-IL" dirty="0"/>
          </a:p>
          <a:p>
            <a:pPr algn="r"/>
            <a:r>
              <a:rPr lang="en-US" dirty="0">
                <a:hlinkClick r:id="rId2"/>
              </a:rPr>
              <a:t>https://pop.education.gov.il/tchumey_daat/historya/chativa-elyona/noseem_nilmadim/milhemet-yom-hakipurhm/</a:t>
            </a:r>
            <a:endParaRPr lang="he-IL" dirty="0"/>
          </a:p>
          <a:p>
            <a:pPr algn="r"/>
            <a:endParaRPr lang="he-IL" dirty="0"/>
          </a:p>
          <a:p>
            <a:pPr algn="r"/>
            <a:r>
              <a:rPr lang="he-IL" dirty="0"/>
              <a:t>קישור בפורטל תלמידים למאגר בחינות בגרות בהיסטוריה סמל שאלון 022281, שאלות 17-21</a:t>
            </a:r>
          </a:p>
          <a:p>
            <a:pPr algn="r"/>
            <a:endParaRPr lang="he-IL" dirty="0"/>
          </a:p>
          <a:p>
            <a:pPr algn="r"/>
            <a:r>
              <a:rPr lang="he-IL" dirty="0">
                <a:hlinkClick r:id="rId3"/>
              </a:rPr>
              <a:t>http://meyda.education.gov.il/bagmgr/default.html</a:t>
            </a:r>
            <a:endParaRPr lang="he-IL" dirty="0"/>
          </a:p>
        </p:txBody>
      </p:sp>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2519098" y="713763"/>
            <a:ext cx="8074879"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המלצות לתרגול וצפייה:</a:t>
            </a:r>
          </a:p>
          <a:p>
            <a:endParaRPr lang="he-IL" dirty="0"/>
          </a:p>
        </p:txBody>
      </p:sp>
    </p:spTree>
    <p:extLst>
      <p:ext uri="{BB962C8B-B14F-4D97-AF65-F5344CB8AC3E}">
        <p14:creationId xmlns:p14="http://schemas.microsoft.com/office/powerpoint/2010/main" val="2463197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B87C51D-DE61-445F-B869-B5BE8B5CC033}"/>
              </a:ext>
            </a:extLst>
          </p:cNvPr>
          <p:cNvSpPr>
            <a:spLocks noGrp="1"/>
          </p:cNvSpPr>
          <p:nvPr>
            <p:ph type="ctrTitle"/>
          </p:nvPr>
        </p:nvSpPr>
        <p:spPr/>
        <p:txBody>
          <a:bodyPr/>
          <a:lstStyle/>
          <a:p>
            <a:r>
              <a:rPr lang="he-IL" dirty="0"/>
              <a:t>קישורים וקרדיט</a:t>
            </a:r>
          </a:p>
        </p:txBody>
      </p:sp>
      <p:sp>
        <p:nvSpPr>
          <p:cNvPr id="4" name="מציין מיקום טקסט 2">
            <a:extLst>
              <a:ext uri="{FF2B5EF4-FFF2-40B4-BE49-F238E27FC236}">
                <a16:creationId xmlns:a16="http://schemas.microsoft.com/office/drawing/2014/main" id="{5A8586D0-9018-42DD-9724-19AA36E1984E}"/>
              </a:ext>
            </a:extLst>
          </p:cNvPr>
          <p:cNvSpPr txBox="1">
            <a:spLocks/>
          </p:cNvSpPr>
          <p:nvPr/>
        </p:nvSpPr>
        <p:spPr>
          <a:xfrm>
            <a:off x="822961" y="1301708"/>
            <a:ext cx="9757644" cy="5033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he-IL" sz="2000" dirty="0"/>
          </a:p>
        </p:txBody>
      </p:sp>
      <p:sp>
        <p:nvSpPr>
          <p:cNvPr id="2" name="מלבן 1">
            <a:extLst>
              <a:ext uri="{FF2B5EF4-FFF2-40B4-BE49-F238E27FC236}">
                <a16:creationId xmlns:a16="http://schemas.microsoft.com/office/drawing/2014/main" id="{FA4B988E-2F45-41C4-BDC7-B86A6E0268BB}"/>
              </a:ext>
            </a:extLst>
          </p:cNvPr>
          <p:cNvSpPr/>
          <p:nvPr/>
        </p:nvSpPr>
        <p:spPr>
          <a:xfrm>
            <a:off x="1998618" y="1407124"/>
            <a:ext cx="8455046" cy="2893100"/>
          </a:xfrm>
          <a:prstGeom prst="rect">
            <a:avLst/>
          </a:prstGeom>
        </p:spPr>
        <p:txBody>
          <a:bodyPr wrap="square">
            <a:spAutoFit/>
          </a:bodyPr>
          <a:lstStyle/>
          <a:p>
            <a:pPr algn="r"/>
            <a:r>
              <a:rPr lang="he-IL" dirty="0"/>
              <a:t>מלחמת יום כיפור, גדוד 68, תעלת סואץ, מעוז מילאנו</a:t>
            </a:r>
            <a:endParaRPr lang="en-US" dirty="0">
              <a:hlinkClick r:id="rId2"/>
            </a:endParaRPr>
          </a:p>
          <a:p>
            <a:pPr algn="r"/>
            <a:r>
              <a:rPr lang="en-US" dirty="0">
                <a:hlinkClick r:id="rId3"/>
              </a:rPr>
              <a:t>https://www.youtube.com/watch?v=YMFyjXST7bI&amp;list=PL4xlAjGdw5AvPBfOUJOCZJ-S49FEaYpi1&amp;index=8</a:t>
            </a:r>
            <a:endParaRPr lang="en-US" dirty="0">
              <a:latin typeface="Roboto"/>
            </a:endParaRPr>
          </a:p>
          <a:p>
            <a:pPr algn="r"/>
            <a:endParaRPr lang="he-IL" dirty="0">
              <a:latin typeface="Roboto"/>
            </a:endParaRPr>
          </a:p>
          <a:p>
            <a:pPr algn="r"/>
            <a:r>
              <a:rPr lang="he-IL" dirty="0">
                <a:latin typeface="Roboto"/>
              </a:rPr>
              <a:t>איך נראתה מלחמת יום הכיפורים בעיניים מצריות?</a:t>
            </a:r>
          </a:p>
          <a:p>
            <a:pPr algn="r"/>
            <a:r>
              <a:rPr lang="en-US" dirty="0">
                <a:hlinkClick r:id="rId4"/>
              </a:rPr>
              <a:t>https://www.mako.co.il/news-military/security/Article-8c30ad14f6e0141004.htm</a:t>
            </a:r>
            <a:endParaRPr lang="he-IL" dirty="0"/>
          </a:p>
          <a:p>
            <a:pPr algn="r"/>
            <a:endParaRPr lang="he-IL" dirty="0">
              <a:latin typeface="Roboto"/>
            </a:endParaRPr>
          </a:p>
          <a:p>
            <a:pPr algn="r"/>
            <a:r>
              <a:rPr lang="he-IL" dirty="0"/>
              <a:t>צליחת התעלה 1973. סרט מצרי.</a:t>
            </a:r>
          </a:p>
          <a:p>
            <a:pPr algn="r"/>
            <a:r>
              <a:rPr lang="en-US" dirty="0">
                <a:hlinkClick r:id="rId5"/>
              </a:rPr>
              <a:t>https://www.youtube.com/watch?v=EiNv5JNsORs</a:t>
            </a:r>
            <a:endParaRPr lang="he-IL" dirty="0"/>
          </a:p>
          <a:p>
            <a:pPr algn="r"/>
            <a:endParaRPr lang="he-IL" dirty="0">
              <a:latin typeface="Roboto"/>
            </a:endParaRPr>
          </a:p>
          <a:p>
            <a:pPr algn="r"/>
            <a:r>
              <a:rPr lang="he-IL" dirty="0"/>
              <a:t>רעידת אדמה (1973) - פרק מלחמת יום הכיפורים בסדרה תקומה - במאי: אידו סלע</a:t>
            </a:r>
            <a:br>
              <a:rPr lang="he-IL" dirty="0"/>
            </a:br>
            <a:r>
              <a:rPr lang="en-US" dirty="0">
                <a:hlinkClick r:id="rId6"/>
              </a:rPr>
              <a:t>https://www.youtube.com/watch?v=0sb4NtkotPU</a:t>
            </a:r>
            <a:endParaRPr lang="en-US" dirty="0">
              <a:latin typeface="Roboto"/>
            </a:endParaRPr>
          </a:p>
          <a:p>
            <a:pPr algn="r"/>
            <a:endParaRPr lang="he-IL" dirty="0">
              <a:latin typeface="Roboto"/>
            </a:endParaRPr>
          </a:p>
        </p:txBody>
      </p:sp>
    </p:spTree>
    <p:extLst>
      <p:ext uri="{BB962C8B-B14F-4D97-AF65-F5344CB8AC3E}">
        <p14:creationId xmlns:p14="http://schemas.microsoft.com/office/powerpoint/2010/main" val="420363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603280" y="3429000"/>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מה נלמד היום?</a:t>
            </a:r>
          </a:p>
          <a:p>
            <a:pPr algn="r"/>
            <a:r>
              <a:rPr lang="he-IL" sz="4000" dirty="0"/>
              <a:t>סקירה: מלחמת ששת הימים 1967</a:t>
            </a:r>
          </a:p>
          <a:p>
            <a:pPr algn="r"/>
            <a:r>
              <a:rPr lang="he-IL" sz="4000" dirty="0"/>
              <a:t>דמויות מפתח</a:t>
            </a:r>
          </a:p>
          <a:p>
            <a:pPr algn="r"/>
            <a:r>
              <a:rPr lang="he-IL" sz="4000" dirty="0"/>
              <a:t>הגורמים לפרוץ המלחמה</a:t>
            </a:r>
          </a:p>
          <a:p>
            <a:pPr algn="r"/>
            <a:r>
              <a:rPr lang="he-IL" sz="4000" dirty="0"/>
              <a:t>הסיבות לכך שמדינת ישראל הופתעה</a:t>
            </a:r>
          </a:p>
          <a:p>
            <a:endParaRPr lang="he-IL" sz="4800" dirty="0"/>
          </a:p>
          <a:p>
            <a:endParaRPr lang="he-IL" sz="4800" dirty="0"/>
          </a:p>
        </p:txBody>
      </p:sp>
      <p:pic>
        <p:nvPicPr>
          <p:cNvPr id="1026" name="Picture 2" descr="המחדל- ישעיהו בן פורת | FindaBook.co.il">
            <a:extLst>
              <a:ext uri="{FF2B5EF4-FFF2-40B4-BE49-F238E27FC236}">
                <a16:creationId xmlns:a16="http://schemas.microsoft.com/office/drawing/2014/main" id="{D6BA33C2-6C28-4A2C-A9EF-7542A6272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31" y="1211578"/>
            <a:ext cx="3382215" cy="443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0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603280" y="3429000"/>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מפת מדינת ישראל 1949</a:t>
            </a:r>
          </a:p>
          <a:p>
            <a:endParaRPr lang="he-IL" sz="4800" dirty="0"/>
          </a:p>
          <a:p>
            <a:endParaRPr lang="he-IL" sz="4800" dirty="0"/>
          </a:p>
        </p:txBody>
      </p:sp>
      <p:pic>
        <p:nvPicPr>
          <p:cNvPr id="2050" name="Picture 2" descr="הגבולות בעקבות מלחמת העצמאות, 1949">
            <a:extLst>
              <a:ext uri="{FF2B5EF4-FFF2-40B4-BE49-F238E27FC236}">
                <a16:creationId xmlns:a16="http://schemas.microsoft.com/office/drawing/2014/main" id="{077512EB-420E-484D-A406-C9F29178E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23" y="1148542"/>
            <a:ext cx="3303452" cy="51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0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603280" y="3429000"/>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מפת מדינת ישראל  1967</a:t>
            </a:r>
          </a:p>
          <a:p>
            <a:pPr algn="r"/>
            <a:r>
              <a:rPr lang="he-IL" sz="4800" dirty="0"/>
              <a:t>בתום מלחמת ששת הימים</a:t>
            </a:r>
          </a:p>
          <a:p>
            <a:endParaRPr lang="he-IL" sz="4800" dirty="0"/>
          </a:p>
          <a:p>
            <a:endParaRPr lang="he-IL" sz="4800" dirty="0"/>
          </a:p>
        </p:txBody>
      </p:sp>
      <p:pic>
        <p:nvPicPr>
          <p:cNvPr id="3074" name="Picture 2" descr="הגבולות בעקבות מלחמת ששת הימים, 1967">
            <a:extLst>
              <a:ext uri="{FF2B5EF4-FFF2-40B4-BE49-F238E27FC236}">
                <a16:creationId xmlns:a16="http://schemas.microsoft.com/office/drawing/2014/main" id="{69684F97-B84D-4A13-AA96-793584FD0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017" y="943684"/>
            <a:ext cx="3682229" cy="584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7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73268" y="164129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דמויות מפתח – ממשלת ישראל</a:t>
            </a:r>
          </a:p>
          <a:p>
            <a:endParaRPr lang="he-IL" sz="4800" dirty="0"/>
          </a:p>
          <a:p>
            <a:endParaRPr lang="he-IL" sz="4800" dirty="0"/>
          </a:p>
        </p:txBody>
      </p:sp>
      <p:pic>
        <p:nvPicPr>
          <p:cNvPr id="4098" name="Picture 2" descr="גולדה מאיר | משרד החוץ">
            <a:extLst>
              <a:ext uri="{FF2B5EF4-FFF2-40B4-BE49-F238E27FC236}">
                <a16:creationId xmlns:a16="http://schemas.microsoft.com/office/drawing/2014/main" id="{7565A8F2-EFED-4823-8B17-3A7B3C17F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58" y="1659733"/>
            <a:ext cx="2324438" cy="2324438"/>
          </a:xfrm>
          <a:prstGeom prst="rect">
            <a:avLst/>
          </a:prstGeom>
          <a:noFill/>
          <a:extLst>
            <a:ext uri="{909E8E84-426E-40DD-AFC4-6F175D3DCCD1}">
              <a14:hiddenFill xmlns:a14="http://schemas.microsoft.com/office/drawing/2010/main">
                <a:solidFill>
                  <a:srgbClr val="FFFFFF"/>
                </a:solidFill>
              </a14:hiddenFill>
            </a:ext>
          </a:extLst>
        </p:spPr>
      </p:pic>
      <p:sp>
        <p:nvSpPr>
          <p:cNvPr id="7" name="מציין מיקום טקסט 2">
            <a:extLst>
              <a:ext uri="{FF2B5EF4-FFF2-40B4-BE49-F238E27FC236}">
                <a16:creationId xmlns:a16="http://schemas.microsoft.com/office/drawing/2014/main" id="{7DA8492A-605E-4D73-84BA-DBDC30E83D60}"/>
              </a:ext>
            </a:extLst>
          </p:cNvPr>
          <p:cNvSpPr txBox="1">
            <a:spLocks/>
          </p:cNvSpPr>
          <p:nvPr/>
        </p:nvSpPr>
        <p:spPr>
          <a:xfrm>
            <a:off x="4843125" y="4579356"/>
            <a:ext cx="2523165"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ראש הממשלה</a:t>
            </a:r>
          </a:p>
          <a:p>
            <a:pPr algn="ctr"/>
            <a:r>
              <a:rPr lang="he-IL" sz="2000" dirty="0"/>
              <a:t>גולדה מאיר</a:t>
            </a:r>
          </a:p>
          <a:p>
            <a:pPr algn="ctr"/>
            <a:r>
              <a:rPr lang="he-IL" sz="2000" dirty="0"/>
              <a:t>1974-1969</a:t>
            </a:r>
          </a:p>
          <a:p>
            <a:endParaRPr lang="he-IL" dirty="0"/>
          </a:p>
        </p:txBody>
      </p:sp>
      <p:pic>
        <p:nvPicPr>
          <p:cNvPr id="4100" name="Picture 4" descr="משה דיין ז&quot;ל | משרד הביטחון">
            <a:extLst>
              <a:ext uri="{FF2B5EF4-FFF2-40B4-BE49-F238E27FC236}">
                <a16:creationId xmlns:a16="http://schemas.microsoft.com/office/drawing/2014/main" id="{87A2A29B-79F9-4D59-8E76-E39CCFCE9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011" y="2674142"/>
            <a:ext cx="2381250" cy="2524125"/>
          </a:xfrm>
          <a:prstGeom prst="rect">
            <a:avLst/>
          </a:prstGeom>
          <a:noFill/>
          <a:extLst>
            <a:ext uri="{909E8E84-426E-40DD-AFC4-6F175D3DCCD1}">
              <a14:hiddenFill xmlns:a14="http://schemas.microsoft.com/office/drawing/2010/main">
                <a:solidFill>
                  <a:srgbClr val="FFFFFF"/>
                </a:solidFill>
              </a14:hiddenFill>
            </a:ext>
          </a:extLst>
        </p:spPr>
      </p:pic>
      <p:sp>
        <p:nvSpPr>
          <p:cNvPr id="9" name="מציין מיקום טקסט 2">
            <a:extLst>
              <a:ext uri="{FF2B5EF4-FFF2-40B4-BE49-F238E27FC236}">
                <a16:creationId xmlns:a16="http://schemas.microsoft.com/office/drawing/2014/main" id="{BD40A62D-7B43-4EAE-969B-AB99BCD5CBAE}"/>
              </a:ext>
            </a:extLst>
          </p:cNvPr>
          <p:cNvSpPr txBox="1">
            <a:spLocks/>
          </p:cNvSpPr>
          <p:nvPr/>
        </p:nvSpPr>
        <p:spPr>
          <a:xfrm>
            <a:off x="943033" y="5851005"/>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שר הבטחון</a:t>
            </a:r>
          </a:p>
          <a:p>
            <a:pPr algn="ctr"/>
            <a:r>
              <a:rPr lang="he-IL" sz="2000" dirty="0"/>
              <a:t>משה דיין</a:t>
            </a:r>
          </a:p>
          <a:p>
            <a:pPr algn="ctr"/>
            <a:r>
              <a:rPr lang="he-IL" sz="2000" dirty="0"/>
              <a:t>1974-1967</a:t>
            </a:r>
          </a:p>
          <a:p>
            <a:pPr algn="ctr"/>
            <a:r>
              <a:rPr lang="he-IL" sz="1400" dirty="0"/>
              <a:t>(רמטכ"ל מלחמת קדש 1956)</a:t>
            </a:r>
          </a:p>
          <a:p>
            <a:endParaRPr lang="he-IL" dirty="0"/>
          </a:p>
        </p:txBody>
      </p:sp>
      <p:pic>
        <p:nvPicPr>
          <p:cNvPr id="4104" name="Picture 8" descr="ההגנה – חידון הציונות">
            <a:extLst>
              <a:ext uri="{FF2B5EF4-FFF2-40B4-BE49-F238E27FC236}">
                <a16:creationId xmlns:a16="http://schemas.microsoft.com/office/drawing/2014/main" id="{4B64E024-C2FC-4E7A-8752-567953C43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671" y="2674141"/>
            <a:ext cx="2190750" cy="2524125"/>
          </a:xfrm>
          <a:prstGeom prst="rect">
            <a:avLst/>
          </a:prstGeom>
          <a:noFill/>
          <a:extLst>
            <a:ext uri="{909E8E84-426E-40DD-AFC4-6F175D3DCCD1}">
              <a14:hiddenFill xmlns:a14="http://schemas.microsoft.com/office/drawing/2010/main">
                <a:solidFill>
                  <a:srgbClr val="FFFFFF"/>
                </a:solidFill>
              </a14:hiddenFill>
            </a:ext>
          </a:extLst>
        </p:spPr>
      </p:pic>
      <p:sp>
        <p:nvSpPr>
          <p:cNvPr id="12" name="מציין מיקום טקסט 2">
            <a:extLst>
              <a:ext uri="{FF2B5EF4-FFF2-40B4-BE49-F238E27FC236}">
                <a16:creationId xmlns:a16="http://schemas.microsoft.com/office/drawing/2014/main" id="{23F8DEC7-92C8-4DC3-AF6A-FF1952BB55A6}"/>
              </a:ext>
            </a:extLst>
          </p:cNvPr>
          <p:cNvSpPr txBox="1">
            <a:spLocks/>
          </p:cNvSpPr>
          <p:nvPr/>
        </p:nvSpPr>
        <p:spPr>
          <a:xfrm>
            <a:off x="7555036" y="5849850"/>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שר בלי תיק</a:t>
            </a:r>
          </a:p>
          <a:p>
            <a:pPr algn="ctr"/>
            <a:r>
              <a:rPr lang="he-IL" sz="2000" dirty="0"/>
              <a:t>ישראל גלילי</a:t>
            </a:r>
          </a:p>
          <a:p>
            <a:pPr algn="ctr"/>
            <a:r>
              <a:rPr lang="he-IL" sz="2000" dirty="0"/>
              <a:t>1977-1969</a:t>
            </a:r>
          </a:p>
          <a:p>
            <a:pPr algn="ctr"/>
            <a:r>
              <a:rPr lang="he-IL" sz="1400" dirty="0"/>
              <a:t>(ראש המפקדה הארצית של ההגנה)</a:t>
            </a:r>
          </a:p>
          <a:p>
            <a:endParaRPr lang="he-IL" dirty="0"/>
          </a:p>
        </p:txBody>
      </p:sp>
    </p:spTree>
    <p:extLst>
      <p:ext uri="{BB962C8B-B14F-4D97-AF65-F5344CB8AC3E}">
        <p14:creationId xmlns:p14="http://schemas.microsoft.com/office/powerpoint/2010/main" val="229675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432584" y="1642450"/>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דמויות מפתח – צה"ל</a:t>
            </a:r>
          </a:p>
          <a:p>
            <a:endParaRPr lang="he-IL" sz="4800" dirty="0"/>
          </a:p>
          <a:p>
            <a:endParaRPr lang="he-IL" sz="4800" dirty="0"/>
          </a:p>
        </p:txBody>
      </p:sp>
      <p:sp>
        <p:nvSpPr>
          <p:cNvPr id="7" name="מציין מיקום טקסט 2">
            <a:extLst>
              <a:ext uri="{FF2B5EF4-FFF2-40B4-BE49-F238E27FC236}">
                <a16:creationId xmlns:a16="http://schemas.microsoft.com/office/drawing/2014/main" id="{7DA8492A-605E-4D73-84BA-DBDC30E83D60}"/>
              </a:ext>
            </a:extLst>
          </p:cNvPr>
          <p:cNvSpPr txBox="1">
            <a:spLocks/>
          </p:cNvSpPr>
          <p:nvPr/>
        </p:nvSpPr>
        <p:spPr>
          <a:xfrm>
            <a:off x="4787621" y="4953237"/>
            <a:ext cx="2523165" cy="51852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הרמטכ"ל</a:t>
            </a:r>
          </a:p>
          <a:p>
            <a:pPr algn="ctr"/>
            <a:r>
              <a:rPr lang="he-IL" sz="2000" dirty="0"/>
              <a:t>דוד אלעזר ("דדו")</a:t>
            </a:r>
          </a:p>
          <a:p>
            <a:pPr algn="ctr"/>
            <a:r>
              <a:rPr lang="he-IL" sz="2000" dirty="0"/>
              <a:t>1974-1972</a:t>
            </a:r>
          </a:p>
          <a:p>
            <a:endParaRPr lang="he-IL" dirty="0"/>
          </a:p>
        </p:txBody>
      </p:sp>
      <p:sp>
        <p:nvSpPr>
          <p:cNvPr id="9" name="מציין מיקום טקסט 2">
            <a:extLst>
              <a:ext uri="{FF2B5EF4-FFF2-40B4-BE49-F238E27FC236}">
                <a16:creationId xmlns:a16="http://schemas.microsoft.com/office/drawing/2014/main" id="{BD40A62D-7B43-4EAE-969B-AB99BCD5CBAE}"/>
              </a:ext>
            </a:extLst>
          </p:cNvPr>
          <p:cNvSpPr txBox="1">
            <a:spLocks/>
          </p:cNvSpPr>
          <p:nvPr/>
        </p:nvSpPr>
        <p:spPr>
          <a:xfrm>
            <a:off x="2118439" y="5145278"/>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ראש אמ"ן</a:t>
            </a:r>
          </a:p>
          <a:p>
            <a:pPr algn="ctr"/>
            <a:r>
              <a:rPr lang="he-IL" sz="2000" dirty="0"/>
              <a:t>אלוף אלי </a:t>
            </a:r>
            <a:r>
              <a:rPr lang="he-IL" sz="2000" dirty="0" err="1"/>
              <a:t>זעירא</a:t>
            </a:r>
            <a:endParaRPr lang="he-IL" sz="2000" dirty="0"/>
          </a:p>
          <a:p>
            <a:pPr algn="ctr"/>
            <a:r>
              <a:rPr lang="he-IL" sz="2000" dirty="0"/>
              <a:t>1974-1972</a:t>
            </a:r>
          </a:p>
          <a:p>
            <a:endParaRPr lang="he-IL" dirty="0"/>
          </a:p>
        </p:txBody>
      </p:sp>
      <p:sp>
        <p:nvSpPr>
          <p:cNvPr id="12" name="מציין מיקום טקסט 2">
            <a:extLst>
              <a:ext uri="{FF2B5EF4-FFF2-40B4-BE49-F238E27FC236}">
                <a16:creationId xmlns:a16="http://schemas.microsoft.com/office/drawing/2014/main" id="{23F8DEC7-92C8-4DC3-AF6A-FF1952BB55A6}"/>
              </a:ext>
            </a:extLst>
          </p:cNvPr>
          <p:cNvSpPr txBox="1">
            <a:spLocks/>
          </p:cNvSpPr>
          <p:nvPr/>
        </p:nvSpPr>
        <p:spPr>
          <a:xfrm>
            <a:off x="6802120" y="5195410"/>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אלוף פיקוד צפון</a:t>
            </a:r>
          </a:p>
          <a:p>
            <a:pPr algn="ctr"/>
            <a:r>
              <a:rPr lang="he-IL" sz="2000" dirty="0"/>
              <a:t>יצחק (חקה) חופי</a:t>
            </a:r>
          </a:p>
          <a:p>
            <a:pPr algn="ctr"/>
            <a:r>
              <a:rPr lang="he-IL" sz="2000" dirty="0"/>
              <a:t>1974-1972</a:t>
            </a:r>
          </a:p>
          <a:p>
            <a:pPr algn="ctr"/>
            <a:endParaRPr lang="he-IL" dirty="0"/>
          </a:p>
        </p:txBody>
      </p:sp>
      <p:pic>
        <p:nvPicPr>
          <p:cNvPr id="5122" name="Picture 2" descr="דוד אלעזר – ויקיפדיה">
            <a:extLst>
              <a:ext uri="{FF2B5EF4-FFF2-40B4-BE49-F238E27FC236}">
                <a16:creationId xmlns:a16="http://schemas.microsoft.com/office/drawing/2014/main" id="{89BC2B01-24C0-418B-B5D3-294C5DF48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310" y="1642450"/>
            <a:ext cx="2138700" cy="27190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אלי זעירא – ויקיפדיה">
            <a:extLst>
              <a:ext uri="{FF2B5EF4-FFF2-40B4-BE49-F238E27FC236}">
                <a16:creationId xmlns:a16="http://schemas.microsoft.com/office/drawing/2014/main" id="{BFF8EBBF-1B43-4FE9-8FC7-DED513F91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266" y="2124075"/>
            <a:ext cx="1895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חופי יצחק">
            <a:extLst>
              <a:ext uri="{FF2B5EF4-FFF2-40B4-BE49-F238E27FC236}">
                <a16:creationId xmlns:a16="http://schemas.microsoft.com/office/drawing/2014/main" id="{F6EDB191-DA0E-4023-B6FA-109D52B38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580" y="2124075"/>
            <a:ext cx="18954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שמואל גונן – ויקיפדיה">
            <a:extLst>
              <a:ext uri="{FF2B5EF4-FFF2-40B4-BE49-F238E27FC236}">
                <a16:creationId xmlns:a16="http://schemas.microsoft.com/office/drawing/2014/main" id="{5375A94E-7F57-4701-BFBB-E3A9DE87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8249" y="2143116"/>
            <a:ext cx="1911048" cy="2409826"/>
          </a:xfrm>
          <a:prstGeom prst="rect">
            <a:avLst/>
          </a:prstGeom>
          <a:noFill/>
          <a:extLst>
            <a:ext uri="{909E8E84-426E-40DD-AFC4-6F175D3DCCD1}">
              <a14:hiddenFill xmlns:a14="http://schemas.microsoft.com/office/drawing/2010/main">
                <a:solidFill>
                  <a:srgbClr val="FFFFFF"/>
                </a:solidFill>
              </a14:hiddenFill>
            </a:ext>
          </a:extLst>
        </p:spPr>
      </p:pic>
      <p:sp>
        <p:nvSpPr>
          <p:cNvPr id="15" name="מציין מיקום טקסט 2">
            <a:extLst>
              <a:ext uri="{FF2B5EF4-FFF2-40B4-BE49-F238E27FC236}">
                <a16:creationId xmlns:a16="http://schemas.microsoft.com/office/drawing/2014/main" id="{C63193B5-9EC1-47DA-B433-EB5E4918454A}"/>
              </a:ext>
            </a:extLst>
          </p:cNvPr>
          <p:cNvSpPr txBox="1">
            <a:spLocks/>
          </p:cNvSpPr>
          <p:nvPr/>
        </p:nvSpPr>
        <p:spPr>
          <a:xfrm>
            <a:off x="9045209" y="5195410"/>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אלוף פיקוד דרום</a:t>
            </a:r>
          </a:p>
          <a:p>
            <a:pPr algn="ctr"/>
            <a:r>
              <a:rPr lang="he-IL" sz="2000" dirty="0"/>
              <a:t>שמואל גונן (</a:t>
            </a:r>
            <a:r>
              <a:rPr lang="he-IL" sz="2000" dirty="0" err="1"/>
              <a:t>גורודיש</a:t>
            </a:r>
            <a:r>
              <a:rPr lang="he-IL" sz="2000" dirty="0"/>
              <a:t>)  </a:t>
            </a:r>
          </a:p>
          <a:p>
            <a:pPr algn="ctr"/>
            <a:r>
              <a:rPr lang="he-IL" sz="2000" dirty="0"/>
              <a:t>1974-1973</a:t>
            </a:r>
          </a:p>
          <a:p>
            <a:pPr algn="ctr"/>
            <a:endParaRPr lang="he-IL" dirty="0"/>
          </a:p>
        </p:txBody>
      </p:sp>
      <p:pic>
        <p:nvPicPr>
          <p:cNvPr id="5130" name="Picture 10" descr="חיים בר-לב – ויקיפדיה">
            <a:extLst>
              <a:ext uri="{FF2B5EF4-FFF2-40B4-BE49-F238E27FC236}">
                <a16:creationId xmlns:a16="http://schemas.microsoft.com/office/drawing/2014/main" id="{3993EDC8-9D3C-4FDE-B7AE-DC24C6CDE7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37" y="2122033"/>
            <a:ext cx="1771650" cy="2581275"/>
          </a:xfrm>
          <a:prstGeom prst="rect">
            <a:avLst/>
          </a:prstGeom>
          <a:noFill/>
          <a:extLst>
            <a:ext uri="{909E8E84-426E-40DD-AFC4-6F175D3DCCD1}">
              <a14:hiddenFill xmlns:a14="http://schemas.microsoft.com/office/drawing/2010/main">
                <a:solidFill>
                  <a:srgbClr val="FFFFFF"/>
                </a:solidFill>
              </a14:hiddenFill>
            </a:ext>
          </a:extLst>
        </p:spPr>
      </p:pic>
      <p:sp>
        <p:nvSpPr>
          <p:cNvPr id="17" name="מציין מיקום טקסט 2">
            <a:extLst>
              <a:ext uri="{FF2B5EF4-FFF2-40B4-BE49-F238E27FC236}">
                <a16:creationId xmlns:a16="http://schemas.microsoft.com/office/drawing/2014/main" id="{123EE188-21F6-4004-A6C6-18F053B364F5}"/>
              </a:ext>
            </a:extLst>
          </p:cNvPr>
          <p:cNvSpPr txBox="1">
            <a:spLocks/>
          </p:cNvSpPr>
          <p:nvPr/>
        </p:nvSpPr>
        <p:spPr>
          <a:xfrm>
            <a:off x="-223401" y="5496983"/>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רב אלוף</a:t>
            </a:r>
          </a:p>
          <a:p>
            <a:pPr algn="ctr"/>
            <a:r>
              <a:rPr lang="he-IL" sz="2000" dirty="0"/>
              <a:t>חיים בר לב</a:t>
            </a:r>
          </a:p>
          <a:p>
            <a:pPr algn="ctr"/>
            <a:r>
              <a:rPr lang="he-IL" sz="2000" dirty="0"/>
              <a:t>1972-1968</a:t>
            </a:r>
          </a:p>
          <a:p>
            <a:pPr algn="ctr"/>
            <a:r>
              <a:rPr lang="he-IL" sz="1400" dirty="0"/>
              <a:t>(יועץ אלוף פיקוד הצפון,</a:t>
            </a:r>
          </a:p>
          <a:p>
            <a:pPr algn="ctr"/>
            <a:r>
              <a:rPr lang="he-IL" sz="1400" dirty="0"/>
              <a:t>מפקד חזית הדרום)</a:t>
            </a:r>
          </a:p>
          <a:p>
            <a:endParaRPr lang="he-IL" dirty="0"/>
          </a:p>
        </p:txBody>
      </p:sp>
    </p:spTree>
    <p:extLst>
      <p:ext uri="{BB962C8B-B14F-4D97-AF65-F5344CB8AC3E}">
        <p14:creationId xmlns:p14="http://schemas.microsoft.com/office/powerpoint/2010/main" val="136227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1268643" y="1641292"/>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sz="4800" dirty="0"/>
              <a:t>דמויות מפתח –המוסד</a:t>
            </a:r>
          </a:p>
          <a:p>
            <a:endParaRPr lang="he-IL" sz="4800" dirty="0"/>
          </a:p>
          <a:p>
            <a:endParaRPr lang="he-IL" sz="4800" dirty="0"/>
          </a:p>
        </p:txBody>
      </p:sp>
      <p:sp>
        <p:nvSpPr>
          <p:cNvPr id="7" name="מציין מיקום טקסט 2">
            <a:extLst>
              <a:ext uri="{FF2B5EF4-FFF2-40B4-BE49-F238E27FC236}">
                <a16:creationId xmlns:a16="http://schemas.microsoft.com/office/drawing/2014/main" id="{7DA8492A-605E-4D73-84BA-DBDC30E83D60}"/>
              </a:ext>
            </a:extLst>
          </p:cNvPr>
          <p:cNvSpPr txBox="1">
            <a:spLocks/>
          </p:cNvSpPr>
          <p:nvPr/>
        </p:nvSpPr>
        <p:spPr>
          <a:xfrm>
            <a:off x="6455881" y="4795941"/>
            <a:ext cx="2523165"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ראש המוסד</a:t>
            </a:r>
          </a:p>
          <a:p>
            <a:pPr algn="ctr"/>
            <a:r>
              <a:rPr lang="he-IL" sz="2000" dirty="0"/>
              <a:t>צבי זמיר</a:t>
            </a:r>
          </a:p>
          <a:p>
            <a:pPr algn="ctr"/>
            <a:r>
              <a:rPr lang="he-IL" sz="2000" dirty="0"/>
              <a:t>1974-1968</a:t>
            </a:r>
          </a:p>
          <a:p>
            <a:pPr algn="ctr"/>
            <a:r>
              <a:rPr lang="he-IL" sz="2000" dirty="0"/>
              <a:t>(אלוף פיקוד דרום)</a:t>
            </a:r>
          </a:p>
          <a:p>
            <a:endParaRPr lang="he-IL" dirty="0"/>
          </a:p>
        </p:txBody>
      </p:sp>
      <p:sp>
        <p:nvSpPr>
          <p:cNvPr id="9" name="מציין מיקום טקסט 2">
            <a:extLst>
              <a:ext uri="{FF2B5EF4-FFF2-40B4-BE49-F238E27FC236}">
                <a16:creationId xmlns:a16="http://schemas.microsoft.com/office/drawing/2014/main" id="{BD40A62D-7B43-4EAE-969B-AB99BCD5CBAE}"/>
              </a:ext>
            </a:extLst>
          </p:cNvPr>
          <p:cNvSpPr txBox="1">
            <a:spLocks/>
          </p:cNvSpPr>
          <p:nvPr/>
        </p:nvSpPr>
        <p:spPr>
          <a:xfrm>
            <a:off x="2126637" y="5072272"/>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err="1"/>
              <a:t>אשרף</a:t>
            </a:r>
            <a:r>
              <a:rPr lang="he-IL" sz="2000" dirty="0"/>
              <a:t> </a:t>
            </a:r>
            <a:r>
              <a:rPr lang="he-IL" sz="2000" dirty="0" err="1"/>
              <a:t>מרוואן</a:t>
            </a:r>
            <a:endParaRPr lang="he-IL" sz="2000" dirty="0"/>
          </a:p>
          <a:p>
            <a:pPr algn="ctr"/>
            <a:r>
              <a:rPr lang="he-IL" sz="2000" dirty="0"/>
              <a:t>סוכן ("המלאך")</a:t>
            </a:r>
          </a:p>
          <a:p>
            <a:pPr algn="ctr"/>
            <a:endParaRPr lang="he-IL" sz="1400" dirty="0"/>
          </a:p>
          <a:p>
            <a:endParaRPr lang="he-IL" dirty="0"/>
          </a:p>
        </p:txBody>
      </p:sp>
      <p:pic>
        <p:nvPicPr>
          <p:cNvPr id="7172" name="Picture 4">
            <a:extLst>
              <a:ext uri="{FF2B5EF4-FFF2-40B4-BE49-F238E27FC236}">
                <a16:creationId xmlns:a16="http://schemas.microsoft.com/office/drawing/2014/main" id="{85FD46CC-986C-46E9-BEAD-ABB7E5A5A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736" y="1748481"/>
            <a:ext cx="25146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אשרף מרואן – ויקיפדיה">
            <a:extLst>
              <a:ext uri="{FF2B5EF4-FFF2-40B4-BE49-F238E27FC236}">
                <a16:creationId xmlns:a16="http://schemas.microsoft.com/office/drawing/2014/main" id="{797959B4-9BA5-4693-85E8-4AF6D60C5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635" y="2352675"/>
            <a:ext cx="2095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9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972155" y="247951"/>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dirty="0"/>
              <a:t>  </a:t>
            </a:r>
            <a:r>
              <a:rPr lang="he-IL" sz="4800" b="1" dirty="0"/>
              <a:t>מלחמת יום הכיפורים 1973</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8" name="Google Shape;296;p9">
            <a:extLst>
              <a:ext uri="{FF2B5EF4-FFF2-40B4-BE49-F238E27FC236}">
                <a16:creationId xmlns:a16="http://schemas.microsoft.com/office/drawing/2014/main" id="{68E74292-8861-450C-BAF8-11048A6FC0E2}"/>
              </a:ext>
            </a:extLst>
          </p:cNvPr>
          <p:cNvSpPr txBox="1">
            <a:spLocks/>
          </p:cNvSpPr>
          <p:nvPr/>
        </p:nvSpPr>
        <p:spPr>
          <a:xfrm>
            <a:off x="943033" y="1690231"/>
            <a:ext cx="10247689" cy="6373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4400"/>
              <a:buFont typeface="Varela Round"/>
              <a:buNone/>
              <a:defRPr sz="4400"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4800" dirty="0"/>
              <a:t>דמויות מפתח – מדינות ערב</a:t>
            </a:r>
          </a:p>
          <a:p>
            <a:endParaRPr lang="he-IL" sz="4800" dirty="0"/>
          </a:p>
          <a:p>
            <a:endParaRPr lang="he-IL" sz="4800" dirty="0"/>
          </a:p>
        </p:txBody>
      </p:sp>
      <p:sp>
        <p:nvSpPr>
          <p:cNvPr id="7" name="מציין מיקום טקסט 2">
            <a:extLst>
              <a:ext uri="{FF2B5EF4-FFF2-40B4-BE49-F238E27FC236}">
                <a16:creationId xmlns:a16="http://schemas.microsoft.com/office/drawing/2014/main" id="{7DA8492A-605E-4D73-84BA-DBDC30E83D60}"/>
              </a:ext>
            </a:extLst>
          </p:cNvPr>
          <p:cNvSpPr txBox="1">
            <a:spLocks/>
          </p:cNvSpPr>
          <p:nvPr/>
        </p:nvSpPr>
        <p:spPr>
          <a:xfrm>
            <a:off x="7961492" y="5401762"/>
            <a:ext cx="2523165"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err="1"/>
              <a:t>חאפז</a:t>
            </a:r>
            <a:r>
              <a:rPr lang="he-IL" sz="2000" dirty="0"/>
              <a:t> אל אסד</a:t>
            </a:r>
          </a:p>
          <a:p>
            <a:pPr algn="ctr"/>
            <a:r>
              <a:rPr lang="he-IL" sz="2000" dirty="0"/>
              <a:t>נשיא סוריה</a:t>
            </a:r>
          </a:p>
          <a:p>
            <a:pPr algn="ctr"/>
            <a:r>
              <a:rPr lang="he-IL" sz="2000" dirty="0"/>
              <a:t>2000-1970</a:t>
            </a:r>
          </a:p>
          <a:p>
            <a:endParaRPr lang="he-IL" dirty="0"/>
          </a:p>
        </p:txBody>
      </p:sp>
      <p:sp>
        <p:nvSpPr>
          <p:cNvPr id="9" name="מציין מיקום טקסט 2">
            <a:extLst>
              <a:ext uri="{FF2B5EF4-FFF2-40B4-BE49-F238E27FC236}">
                <a16:creationId xmlns:a16="http://schemas.microsoft.com/office/drawing/2014/main" id="{BD40A62D-7B43-4EAE-969B-AB99BCD5CBAE}"/>
              </a:ext>
            </a:extLst>
          </p:cNvPr>
          <p:cNvSpPr txBox="1">
            <a:spLocks/>
          </p:cNvSpPr>
          <p:nvPr/>
        </p:nvSpPr>
        <p:spPr>
          <a:xfrm>
            <a:off x="4523178" y="5495825"/>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err="1"/>
              <a:t>אנואר</a:t>
            </a:r>
            <a:r>
              <a:rPr lang="he-IL" sz="2000" dirty="0"/>
              <a:t> סאדאת</a:t>
            </a:r>
          </a:p>
          <a:p>
            <a:pPr algn="ctr"/>
            <a:r>
              <a:rPr lang="he-IL" sz="2000" dirty="0"/>
              <a:t>נשיא מצרים</a:t>
            </a:r>
          </a:p>
          <a:p>
            <a:pPr algn="ctr"/>
            <a:r>
              <a:rPr lang="he-IL" sz="2000" dirty="0"/>
              <a:t>1981-1970</a:t>
            </a:r>
          </a:p>
          <a:p>
            <a:pPr algn="ctr"/>
            <a:endParaRPr lang="he-IL" sz="1400" dirty="0"/>
          </a:p>
          <a:p>
            <a:endParaRPr lang="he-IL" dirty="0"/>
          </a:p>
        </p:txBody>
      </p:sp>
      <p:pic>
        <p:nvPicPr>
          <p:cNvPr id="8194" name="Picture 2" descr="אנואר סאדאת – ויקיציטוט">
            <a:extLst>
              <a:ext uri="{FF2B5EF4-FFF2-40B4-BE49-F238E27FC236}">
                <a16:creationId xmlns:a16="http://schemas.microsoft.com/office/drawing/2014/main" id="{16CC6EAB-0A6B-4970-9B64-823AD217F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942" y="2044812"/>
            <a:ext cx="1959174" cy="27089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B67DFB8-EB5A-433F-B5DB-166924667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295" y="2044812"/>
            <a:ext cx="1966175" cy="27089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המשחק הכפול של ירדן - מדיני ביטחוני - הארץ">
            <a:extLst>
              <a:ext uri="{FF2B5EF4-FFF2-40B4-BE49-F238E27FC236}">
                <a16:creationId xmlns:a16="http://schemas.microsoft.com/office/drawing/2014/main" id="{8AAB4369-BD46-49AA-9853-D48672C686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794" r="25502"/>
          <a:stretch/>
        </p:blipFill>
        <p:spPr bwMode="auto">
          <a:xfrm>
            <a:off x="1881050" y="2044812"/>
            <a:ext cx="1823713" cy="2708960"/>
          </a:xfrm>
          <a:prstGeom prst="rect">
            <a:avLst/>
          </a:prstGeom>
          <a:noFill/>
          <a:extLst>
            <a:ext uri="{909E8E84-426E-40DD-AFC4-6F175D3DCCD1}">
              <a14:hiddenFill xmlns:a14="http://schemas.microsoft.com/office/drawing/2010/main">
                <a:solidFill>
                  <a:srgbClr val="FFFFFF"/>
                </a:solidFill>
              </a14:hiddenFill>
            </a:ext>
          </a:extLst>
        </p:spPr>
      </p:pic>
      <p:sp>
        <p:nvSpPr>
          <p:cNvPr id="12" name="מציין מיקום טקסט 2">
            <a:extLst>
              <a:ext uri="{FF2B5EF4-FFF2-40B4-BE49-F238E27FC236}">
                <a16:creationId xmlns:a16="http://schemas.microsoft.com/office/drawing/2014/main" id="{848BAE4B-500E-4F6D-B492-84338401A40F}"/>
              </a:ext>
            </a:extLst>
          </p:cNvPr>
          <p:cNvSpPr txBox="1">
            <a:spLocks/>
          </p:cNvSpPr>
          <p:nvPr/>
        </p:nvSpPr>
        <p:spPr>
          <a:xfrm>
            <a:off x="1371402" y="5506709"/>
            <a:ext cx="3145641"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algn="ctr"/>
            <a:r>
              <a:rPr lang="he-IL" sz="2000" dirty="0"/>
              <a:t>חוסיין בן </a:t>
            </a:r>
            <a:r>
              <a:rPr lang="he-IL" sz="2000" dirty="0" err="1"/>
              <a:t>טלאל</a:t>
            </a:r>
            <a:endParaRPr lang="he-IL" sz="2000" dirty="0"/>
          </a:p>
          <a:p>
            <a:pPr algn="ctr"/>
            <a:r>
              <a:rPr lang="he-IL" sz="2000" dirty="0"/>
              <a:t>מלך ירדן</a:t>
            </a:r>
          </a:p>
          <a:p>
            <a:pPr algn="ctr"/>
            <a:r>
              <a:rPr lang="he-IL" sz="2000" dirty="0"/>
              <a:t>1999-1952</a:t>
            </a:r>
          </a:p>
          <a:p>
            <a:pPr algn="ctr"/>
            <a:endParaRPr lang="he-IL" sz="1400" dirty="0"/>
          </a:p>
          <a:p>
            <a:endParaRPr lang="he-IL" dirty="0"/>
          </a:p>
        </p:txBody>
      </p:sp>
    </p:spTree>
    <p:extLst>
      <p:ext uri="{BB962C8B-B14F-4D97-AF65-F5344CB8AC3E}">
        <p14:creationId xmlns:p14="http://schemas.microsoft.com/office/powerpoint/2010/main" val="643194096"/>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6867</TotalTime>
  <Words>1035</Words>
  <Application>Microsoft Office PowerPoint</Application>
  <PresentationFormat>Widescreen</PresentationFormat>
  <Paragraphs>230</Paragraphs>
  <Slides>24</Slides>
  <Notes>22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Varela Round</vt:lpstr>
      <vt:lpstr>Arial</vt:lpstr>
      <vt:lpstr>Roboto</vt:lpstr>
      <vt:lpstr>Calibri</vt:lpstr>
      <vt:lpstr>ערכת נושא Office</vt:lpstr>
      <vt:lpstr>מערכת שידורים לאומית</vt:lpstr>
      <vt:lpstr>מלחמת יום הכיפורים 1973 שיעור מספר 1 - חלק א'</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ה פ ס ק ה . . .</vt:lpstr>
      <vt:lpstr>מלחמת יום הכיפורים 1973 שיעור מספר 1 - חלק ב'</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  מלחמת יום הכיפורים 1973</vt:lpstr>
      <vt:lpstr>PowerPoint Presentation</vt:lpstr>
      <vt:lpstr>קישורים וקרדיט</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972524848110</cp:lastModifiedBy>
  <cp:revision>404</cp:revision>
  <dcterms:created xsi:type="dcterms:W3CDTF">2020-03-15T19:13:03Z</dcterms:created>
  <dcterms:modified xsi:type="dcterms:W3CDTF">2020-05-11T18:10:27Z</dcterms:modified>
</cp:coreProperties>
</file>