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0400"/>
  <p:notesSz cx="6858000" cy="9144000"/>
  <p:embeddedFontLst>
    <p:embeddedFont>
      <p:font typeface="Varela Round"/>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font" Target="fonts/VarelaRound-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6f40ff640_0_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6f40ff640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76f40ff640_0_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416925ea6_0_2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416925ea6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8416925ea6_0_23: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32fbd36a8_0_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32fbd36a8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732fbd36a8_0_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76f40ff640_0_5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6f40ff640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76f40ff640_0_5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6f40ff640_0_2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6f40ff640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76f40ff640_0_2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3b67c8efd_0_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3b67c8efd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73b67c8efd_0_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6f40ff640_0_6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6f40ff640_0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76f40ff640_0_6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416925ea6_0_2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416925ea6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8416925ea6_0_29: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732fbd36a8_0_6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732fbd36a8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732fbd36a8_0_6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6f40ff640_0_4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6f40ff640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76f40ff640_0_45: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76f40ff640_0_7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6f40ff640_0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76f40ff640_0_7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73b67c8efd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3b67c8ef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73b67c8efd_0_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416925ea6_0_4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416925ea6_0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8416925ea6_0_4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32fbd36a8_0_1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32fbd36a8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732fbd36a8_0_1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728eb428f4_0_2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28eb428f4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728eb428f4_0_21: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76f40ff640_0_7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6f40ff640_0_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76f40ff640_0_7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732fbd36a8_0_2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32fbd36a8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732fbd36a8_0_2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728eb428f4_0_58: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28eb428f4_0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728eb428f4_0_58: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732fbd36a8_0_3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32fbd36a8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732fbd36a8_0_3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41e0dc6e0_0_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41e0dc6e0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841e0dc6e0_0_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416925ea6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416925ea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8416925ea6_0_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732fbd36a8_0_3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32fbd36a8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732fbd36a8_0_3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739fd3bbe4_0_3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39fd3bbe4_0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739fd3bbe4_0_3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728eb428f4_0_9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728eb428f4_0_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728eb428f4_0_90: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732fbd36a8_0_42: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32fbd36a8_0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732fbd36a8_0_42: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732fbd36a8_0_8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32fbd36a8_0_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732fbd36a8_0_89: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728eb428f4_0_6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28eb428f4_0_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728eb428f4_0_6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416925ea6_0_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416925ea6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8416925ea6_0_7: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416925ea6_0_16: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416925ea6_0_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8416925ea6_0_16: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4bbbc3ae6_0_2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4bbbc3ae6_0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74bbbc3ae6_0_23: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4bbbc3ae6_0_14: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4bbbc3ae6_0_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74bbbc3ae6_0_14:notes"/>
          <p:cNvSpPr txBox="1"/>
          <p:nvPr>
            <p:ph idx="12" type="sldNum"/>
          </p:nvPr>
        </p:nvSpPr>
        <p:spPr>
          <a:xfrm>
            <a:off x="1588" y="8685213"/>
            <a:ext cx="2971800" cy="4572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ער">
  <p:cSld name="שער">
    <p:spTree>
      <p:nvGrpSpPr>
        <p:cNvPr id="15" name="Shape 15"/>
        <p:cNvGrpSpPr/>
        <p:nvPr/>
      </p:nvGrpSpPr>
      <p:grpSpPr>
        <a:xfrm>
          <a:off x="0" y="0"/>
          <a:ext cx="0" cy="0"/>
          <a:chOff x="0" y="0"/>
          <a:chExt cx="0" cy="0"/>
        </a:xfrm>
      </p:grpSpPr>
      <p:sp>
        <p:nvSpPr>
          <p:cNvPr id="16" name="Google Shape;16;p2"/>
          <p:cNvSpPr txBox="1"/>
          <p:nvPr>
            <p:ph type="ctrTitle"/>
          </p:nvPr>
        </p:nvSpPr>
        <p:spPr>
          <a:xfrm>
            <a:off x="914281" y="2693988"/>
            <a:ext cx="10361851"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192A72"/>
              </a:buClr>
              <a:buSzPts val="6600"/>
              <a:buFont typeface="Varela Round"/>
              <a:buNone/>
              <a:defRPr b="1" i="0" sz="6600" u="none" cap="none" strike="noStrik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p:nvPr/>
        </p:nvSpPr>
        <p:spPr>
          <a:xfrm>
            <a:off x="-669982" y="6569428"/>
            <a:ext cx="2623619"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p:nvPr/>
        </p:nvSpPr>
        <p:spPr>
          <a:xfrm>
            <a:off x="-1488616" y="6410587"/>
            <a:ext cx="3245977" cy="86423"/>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a:off x="9985182" y="-439221"/>
            <a:ext cx="4205100"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2"/>
          <p:cNvSpPr/>
          <p:nvPr/>
        </p:nvSpPr>
        <p:spPr>
          <a:xfrm>
            <a:off x="8258395" y="6565100"/>
            <a:ext cx="4433637"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 name="Google Shape;21;p2"/>
          <p:cNvPicPr preferRelativeResize="0"/>
          <p:nvPr/>
        </p:nvPicPr>
        <p:blipFill rotWithShape="1">
          <a:blip r:embed="rId2">
            <a:alphaModFix/>
          </a:blip>
          <a:srcRect b="26248" l="33058" r="33511" t="0"/>
          <a:stretch/>
        </p:blipFill>
        <p:spPr>
          <a:xfrm>
            <a:off x="5444576" y="369916"/>
            <a:ext cx="1301261" cy="15974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ם השיעור">
  <p:cSld name="שם השיעור">
    <p:spTree>
      <p:nvGrpSpPr>
        <p:cNvPr id="22" name="Shape 22"/>
        <p:cNvGrpSpPr/>
        <p:nvPr/>
      </p:nvGrpSpPr>
      <p:grpSpPr>
        <a:xfrm>
          <a:off x="0" y="0"/>
          <a:ext cx="0" cy="0"/>
          <a:chOff x="0" y="0"/>
          <a:chExt cx="0" cy="0"/>
        </a:xfrm>
      </p:grpSpPr>
      <p:sp>
        <p:nvSpPr>
          <p:cNvPr id="23" name="Google Shape;23;p3"/>
          <p:cNvSpPr/>
          <p:nvPr/>
        </p:nvSpPr>
        <p:spPr>
          <a:xfrm>
            <a:off x="212915" y="1396869"/>
            <a:ext cx="13175666"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chemeClr val="lt1"/>
                </a:solidFill>
                <a:latin typeface="Calibri"/>
                <a:ea typeface="Calibri"/>
                <a:cs typeface="Calibri"/>
                <a:sym typeface="Calibri"/>
              </a:rPr>
              <a:t>  </a:t>
            </a:r>
            <a:endParaRPr/>
          </a:p>
        </p:txBody>
      </p:sp>
      <p:sp>
        <p:nvSpPr>
          <p:cNvPr id="24" name="Google Shape;24;p3"/>
          <p:cNvSpPr txBox="1"/>
          <p:nvPr>
            <p:ph type="ctrTitle"/>
          </p:nvPr>
        </p:nvSpPr>
        <p:spPr>
          <a:xfrm>
            <a:off x="738940" y="1640910"/>
            <a:ext cx="10871177"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6600"/>
              <a:buFont typeface="Varela Round"/>
              <a:buNone/>
              <a:defRPr b="1" sz="6600">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nvSpPr>
        <p:spPr>
          <a:xfrm>
            <a:off x="7328995" y="6579191"/>
            <a:ext cx="5333172"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3"/>
          <p:cNvSpPr/>
          <p:nvPr/>
        </p:nvSpPr>
        <p:spPr>
          <a:xfrm>
            <a:off x="9499907" y="6294300"/>
            <a:ext cx="3049259"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a:off x="9995581" y="-235260"/>
            <a:ext cx="276813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p:nvPr/>
        </p:nvSpPr>
        <p:spPr>
          <a:xfrm>
            <a:off x="-501048" y="163632"/>
            <a:ext cx="1427924"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3"/>
          <p:cNvSpPr txBox="1"/>
          <p:nvPr>
            <p:ph idx="1" type="subTitle"/>
          </p:nvPr>
        </p:nvSpPr>
        <p:spPr>
          <a:xfrm>
            <a:off x="738117" y="2918492"/>
            <a:ext cx="10872000" cy="720000"/>
          </a:xfrm>
          <a:prstGeom prst="rect">
            <a:avLst/>
          </a:prstGeom>
          <a:noFill/>
          <a:ln>
            <a:noFill/>
          </a:ln>
        </p:spPr>
        <p:txBody>
          <a:bodyPr anchorCtr="0" anchor="t" bIns="36000" lIns="36000" spcFirstLastPara="1" rIns="36000" wrap="square" tIns="36000">
            <a:noAutofit/>
          </a:bodyPr>
          <a:lstStyle>
            <a:lvl1pPr lvl="0" rtl="1" algn="ctr">
              <a:lnSpc>
                <a:spcPct val="100000"/>
              </a:lnSpc>
              <a:spcBef>
                <a:spcPts val="0"/>
              </a:spcBef>
              <a:spcAft>
                <a:spcPts val="0"/>
              </a:spcAft>
              <a:buClr>
                <a:srgbClr val="002060"/>
              </a:buClr>
              <a:buSzPts val="2800"/>
              <a:buNone/>
              <a:defRPr b="1" sz="3600">
                <a:solidFill>
                  <a:srgbClr val="002060"/>
                </a:solidFill>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
        <p:nvSpPr>
          <p:cNvPr id="30" name="Google Shape;30;p3"/>
          <p:cNvSpPr txBox="1"/>
          <p:nvPr>
            <p:ph idx="2" type="body"/>
          </p:nvPr>
        </p:nvSpPr>
        <p:spPr>
          <a:xfrm>
            <a:off x="738117" y="3655832"/>
            <a:ext cx="10872000" cy="720000"/>
          </a:xfrm>
          <a:prstGeom prst="rect">
            <a:avLst/>
          </a:prstGeom>
          <a:noFill/>
          <a:ln>
            <a:noFill/>
          </a:ln>
        </p:spPr>
        <p:txBody>
          <a:bodyPr anchorCtr="0" anchor="t" bIns="45700" lIns="91425" spcFirstLastPara="1" rIns="91425" wrap="square" tIns="45700">
            <a:noAutofit/>
          </a:bodyPr>
          <a:lstStyle>
            <a:lvl1pPr indent="-228600" lvl="0" marL="457200" rtl="1" algn="ctr">
              <a:lnSpc>
                <a:spcPct val="100000"/>
              </a:lnSpc>
              <a:spcBef>
                <a:spcPts val="0"/>
              </a:spcBef>
              <a:spcAft>
                <a:spcPts val="0"/>
              </a:spcAft>
              <a:buClr>
                <a:srgbClr val="002060"/>
              </a:buClr>
              <a:buSzPts val="2800"/>
              <a:buFont typeface="Arial"/>
              <a:buNone/>
              <a:defRPr b="1" sz="2800">
                <a:solidFill>
                  <a:srgbClr val="002060"/>
                </a:solidFill>
                <a:latin typeface="Varela Round"/>
                <a:ea typeface="Varela Round"/>
                <a:cs typeface="Varela Round"/>
                <a:sym typeface="Varela Round"/>
              </a:defRPr>
            </a:lvl1pPr>
            <a:lvl2pPr indent="-228600" lvl="1" marL="914400" rtl="1" algn="ctr">
              <a:lnSpc>
                <a:spcPct val="100000"/>
              </a:lnSpc>
              <a:spcBef>
                <a:spcPts val="600"/>
              </a:spcBef>
              <a:spcAft>
                <a:spcPts val="0"/>
              </a:spcAft>
              <a:buClr>
                <a:srgbClr val="002060"/>
              </a:buClr>
              <a:buSzPts val="2800"/>
              <a:buFont typeface="Arial"/>
              <a:buNone/>
              <a:defRPr b="1" sz="32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31" name="Shape 31"/>
        <p:cNvGrpSpPr/>
        <p:nvPr/>
      </p:nvGrpSpPr>
      <p:grpSpPr>
        <a:xfrm>
          <a:off x="0" y="0"/>
          <a:ext cx="0" cy="0"/>
          <a:chOff x="0" y="0"/>
          <a:chExt cx="0" cy="0"/>
        </a:xfrm>
      </p:grpSpPr>
      <p:sp>
        <p:nvSpPr>
          <p:cNvPr id="32" name="Google Shape;32;p4"/>
          <p:cNvSpPr txBox="1"/>
          <p:nvPr>
            <p:ph type="title"/>
          </p:nvPr>
        </p:nvSpPr>
        <p:spPr>
          <a:xfrm>
            <a:off x="515206" y="213094"/>
            <a:ext cx="11160000"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 type="body"/>
          </p:nvPr>
        </p:nvSpPr>
        <p:spPr>
          <a:xfrm>
            <a:off x="515206" y="1185681"/>
            <a:ext cx="11159999" cy="540000"/>
          </a:xfrm>
          <a:prstGeom prst="rect">
            <a:avLst/>
          </a:prstGeom>
          <a:noFill/>
          <a:ln>
            <a:noFill/>
          </a:ln>
        </p:spPr>
        <p:txBody>
          <a:bodyPr anchorCtr="0" anchor="b" bIns="45700" lIns="91425" spcFirstLastPara="1" rIns="91425" wrap="square" tIns="45700">
            <a:noAutofit/>
          </a:bodyPr>
          <a:lstStyle>
            <a:lvl1pPr indent="-228600" lvl="0" marL="457200" rtl="1" algn="r">
              <a:spcBef>
                <a:spcPts val="640"/>
              </a:spcBef>
              <a:spcAft>
                <a:spcPts val="0"/>
              </a:spcAft>
              <a:buClr>
                <a:srgbClr val="0070C0"/>
              </a:buClr>
              <a:buSzPts val="3200"/>
              <a:buNone/>
              <a:defRPr b="1" sz="3200">
                <a:solidFill>
                  <a:srgbClr val="0070C0"/>
                </a:solidFill>
                <a:latin typeface="Varela Round"/>
                <a:ea typeface="Varela Round"/>
                <a:cs typeface="Varela Round"/>
                <a:sym typeface="Varela Round"/>
              </a:defRPr>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4" name="Google Shape;34;p4"/>
          <p:cNvSpPr txBox="1"/>
          <p:nvPr>
            <p:ph idx="2" type="body"/>
          </p:nvPr>
        </p:nvSpPr>
        <p:spPr>
          <a:xfrm>
            <a:off x="515206" y="1725681"/>
            <a:ext cx="11160000" cy="4152517"/>
          </a:xfrm>
          <a:prstGeom prst="rect">
            <a:avLst/>
          </a:prstGeom>
          <a:noFill/>
          <a:ln>
            <a:noFill/>
          </a:ln>
        </p:spPr>
        <p:txBody>
          <a:bodyPr anchorCtr="0" anchor="t" bIns="45700" lIns="91425" spcFirstLastPara="1" rIns="91425" wrap="square" tIns="45700">
            <a:noAutofit/>
          </a:bodyPr>
          <a:lstStyle>
            <a:lvl1pPr indent="-381000" lvl="0" marL="457200" rtl="1" algn="r">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42900" lvl="2" marL="1371600" rtl="1" algn="r">
              <a:spcBef>
                <a:spcPts val="60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35" name="Google Shape;35;p4"/>
          <p:cNvSpPr/>
          <p:nvPr/>
        </p:nvSpPr>
        <p:spPr>
          <a:xfrm>
            <a:off x="0" y="5878198"/>
            <a:ext cx="476557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36" name="Google Shape;36;p4"/>
          <p:cNvSpPr/>
          <p:nvPr/>
        </p:nvSpPr>
        <p:spPr>
          <a:xfrm>
            <a:off x="8666586" y="-110812"/>
            <a:ext cx="529942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37" name="Google Shape;37;p4"/>
          <p:cNvSpPr/>
          <p:nvPr/>
        </p:nvSpPr>
        <p:spPr>
          <a:xfrm>
            <a:off x="0" y="6306748"/>
            <a:ext cx="7723426"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פרק חדש">
  <p:cSld name="פרק חדש">
    <p:spTree>
      <p:nvGrpSpPr>
        <p:cNvPr id="38" name="Shape 38"/>
        <p:cNvGrpSpPr/>
        <p:nvPr/>
      </p:nvGrpSpPr>
      <p:grpSpPr>
        <a:xfrm>
          <a:off x="0" y="0"/>
          <a:ext cx="0" cy="0"/>
          <a:chOff x="0" y="0"/>
          <a:chExt cx="0" cy="0"/>
        </a:xfrm>
      </p:grpSpPr>
      <p:sp>
        <p:nvSpPr>
          <p:cNvPr id="39" name="Google Shape;39;p5"/>
          <p:cNvSpPr/>
          <p:nvPr/>
        </p:nvSpPr>
        <p:spPr>
          <a:xfrm>
            <a:off x="212915" y="1396869"/>
            <a:ext cx="13175666"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chemeClr val="lt1"/>
                </a:solidFill>
                <a:latin typeface="Calibri"/>
                <a:ea typeface="Calibri"/>
                <a:cs typeface="Calibri"/>
                <a:sym typeface="Calibri"/>
              </a:rPr>
              <a:t>  </a:t>
            </a:r>
            <a:endParaRPr/>
          </a:p>
        </p:txBody>
      </p:sp>
      <p:sp>
        <p:nvSpPr>
          <p:cNvPr id="40" name="Google Shape;40;p5"/>
          <p:cNvSpPr txBox="1"/>
          <p:nvPr>
            <p:ph type="ctrTitle"/>
          </p:nvPr>
        </p:nvSpPr>
        <p:spPr>
          <a:xfrm>
            <a:off x="738940" y="1640910"/>
            <a:ext cx="10871177" cy="126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6600"/>
              <a:buFont typeface="Varela Round"/>
              <a:buNone/>
              <a:defRPr b="1" sz="6600">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p:nvPr/>
        </p:nvSpPr>
        <p:spPr>
          <a:xfrm>
            <a:off x="7328995" y="6579191"/>
            <a:ext cx="5333172"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5"/>
          <p:cNvSpPr/>
          <p:nvPr/>
        </p:nvSpPr>
        <p:spPr>
          <a:xfrm>
            <a:off x="9499907" y="6294300"/>
            <a:ext cx="3049259"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5"/>
          <p:cNvSpPr/>
          <p:nvPr/>
        </p:nvSpPr>
        <p:spPr>
          <a:xfrm>
            <a:off x="9995581" y="-235260"/>
            <a:ext cx="276813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5"/>
          <p:cNvSpPr/>
          <p:nvPr/>
        </p:nvSpPr>
        <p:spPr>
          <a:xfrm>
            <a:off x="-501048" y="163632"/>
            <a:ext cx="1427924"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5"/>
          <p:cNvSpPr txBox="1"/>
          <p:nvPr>
            <p:ph idx="1" type="subTitle"/>
          </p:nvPr>
        </p:nvSpPr>
        <p:spPr>
          <a:xfrm>
            <a:off x="738117" y="2918493"/>
            <a:ext cx="10872000" cy="642090"/>
          </a:xfrm>
          <a:prstGeom prst="rect">
            <a:avLst/>
          </a:prstGeom>
          <a:noFill/>
          <a:ln>
            <a:noFill/>
          </a:ln>
        </p:spPr>
        <p:txBody>
          <a:bodyPr anchorCtr="0" anchor="t" bIns="36000" lIns="36000" spcFirstLastPara="1" rIns="36000" wrap="square" tIns="36000">
            <a:noAutofit/>
          </a:bodyPr>
          <a:lstStyle>
            <a:lvl1pPr lvl="0" rtl="1" algn="ctr">
              <a:lnSpc>
                <a:spcPct val="100000"/>
              </a:lnSpc>
              <a:spcBef>
                <a:spcPts val="0"/>
              </a:spcBef>
              <a:spcAft>
                <a:spcPts val="0"/>
              </a:spcAft>
              <a:buClr>
                <a:schemeClr val="dk1"/>
              </a:buClr>
              <a:buSzPts val="2800"/>
              <a:buNone/>
              <a:defRPr b="1" sz="3200">
                <a:latin typeface="Varela Round"/>
                <a:ea typeface="Varela Round"/>
                <a:cs typeface="Varela Round"/>
                <a:sym typeface="Varela Round"/>
              </a:defRPr>
            </a:lvl1pPr>
            <a:lvl2pPr lvl="1" rtl="1" algn="ctr">
              <a:lnSpc>
                <a:spcPct val="100000"/>
              </a:lnSpc>
              <a:spcBef>
                <a:spcPts val="600"/>
              </a:spcBef>
              <a:spcAft>
                <a:spcPts val="0"/>
              </a:spcAft>
              <a:buClr>
                <a:schemeClr val="dk1"/>
              </a:buClr>
              <a:buSzPts val="2800"/>
              <a:buNone/>
              <a:defRPr sz="3700"/>
            </a:lvl2pPr>
            <a:lvl3pPr lvl="2" rtl="1" algn="ctr">
              <a:lnSpc>
                <a:spcPct val="100000"/>
              </a:lnSpc>
              <a:spcBef>
                <a:spcPts val="0"/>
              </a:spcBef>
              <a:spcAft>
                <a:spcPts val="0"/>
              </a:spcAft>
              <a:buClr>
                <a:schemeClr val="dk1"/>
              </a:buClr>
              <a:buSzPts val="2800"/>
              <a:buNone/>
              <a:defRPr sz="3700"/>
            </a:lvl3pPr>
            <a:lvl4pPr lvl="3" rtl="1" algn="ctr">
              <a:lnSpc>
                <a:spcPct val="100000"/>
              </a:lnSpc>
              <a:spcBef>
                <a:spcPts val="0"/>
              </a:spcBef>
              <a:spcAft>
                <a:spcPts val="0"/>
              </a:spcAft>
              <a:buClr>
                <a:schemeClr val="dk1"/>
              </a:buClr>
              <a:buSzPts val="2800"/>
              <a:buNone/>
              <a:defRPr sz="3700"/>
            </a:lvl4pPr>
            <a:lvl5pPr lvl="4" rtl="1" algn="ctr">
              <a:lnSpc>
                <a:spcPct val="100000"/>
              </a:lnSpc>
              <a:spcBef>
                <a:spcPts val="0"/>
              </a:spcBef>
              <a:spcAft>
                <a:spcPts val="0"/>
              </a:spcAft>
              <a:buClr>
                <a:schemeClr val="dk1"/>
              </a:buClr>
              <a:buSzPts val="2800"/>
              <a:buNone/>
              <a:defRPr sz="3700"/>
            </a:lvl5pPr>
            <a:lvl6pPr lvl="5" rtl="1" algn="ctr">
              <a:lnSpc>
                <a:spcPct val="100000"/>
              </a:lnSpc>
              <a:spcBef>
                <a:spcPts val="0"/>
              </a:spcBef>
              <a:spcAft>
                <a:spcPts val="0"/>
              </a:spcAft>
              <a:buClr>
                <a:schemeClr val="dk1"/>
              </a:buClr>
              <a:buSzPts val="2800"/>
              <a:buNone/>
              <a:defRPr sz="3700"/>
            </a:lvl6pPr>
            <a:lvl7pPr lvl="6" rtl="1" algn="ctr">
              <a:lnSpc>
                <a:spcPct val="100000"/>
              </a:lnSpc>
              <a:spcBef>
                <a:spcPts val="0"/>
              </a:spcBef>
              <a:spcAft>
                <a:spcPts val="0"/>
              </a:spcAft>
              <a:buClr>
                <a:schemeClr val="dk1"/>
              </a:buClr>
              <a:buSzPts val="2800"/>
              <a:buNone/>
              <a:defRPr sz="3700"/>
            </a:lvl7pPr>
            <a:lvl8pPr lvl="7" rtl="1" algn="ctr">
              <a:lnSpc>
                <a:spcPct val="100000"/>
              </a:lnSpc>
              <a:spcBef>
                <a:spcPts val="0"/>
              </a:spcBef>
              <a:spcAft>
                <a:spcPts val="0"/>
              </a:spcAft>
              <a:buClr>
                <a:schemeClr val="dk1"/>
              </a:buClr>
              <a:buSzPts val="2800"/>
              <a:buNone/>
              <a:defRPr sz="3700"/>
            </a:lvl8pPr>
            <a:lvl9pPr lvl="8" rtl="1" algn="ctr">
              <a:lnSpc>
                <a:spcPct val="100000"/>
              </a:lnSpc>
              <a:spcBef>
                <a:spcPts val="0"/>
              </a:spcBef>
              <a:spcAft>
                <a:spcPts val="0"/>
              </a:spcAft>
              <a:buClr>
                <a:schemeClr val="dk1"/>
              </a:buClr>
              <a:buSzPts val="2800"/>
              <a:buNone/>
              <a:defRPr sz="37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46" name="Shape 46"/>
        <p:cNvGrpSpPr/>
        <p:nvPr/>
      </p:nvGrpSpPr>
      <p:grpSpPr>
        <a:xfrm>
          <a:off x="0" y="0"/>
          <a:ext cx="0" cy="0"/>
          <a:chOff x="0" y="0"/>
          <a:chExt cx="0" cy="0"/>
        </a:xfrm>
      </p:grpSpPr>
      <p:sp>
        <p:nvSpPr>
          <p:cNvPr id="47" name="Google Shape;47;p6"/>
          <p:cNvSpPr txBox="1"/>
          <p:nvPr>
            <p:ph type="title"/>
          </p:nvPr>
        </p:nvSpPr>
        <p:spPr>
          <a:xfrm>
            <a:off x="515206" y="213094"/>
            <a:ext cx="11160000" cy="720000"/>
          </a:xfrm>
          <a:prstGeom prst="rect">
            <a:avLst/>
          </a:prstGeom>
          <a:noFill/>
          <a:ln>
            <a:noFill/>
          </a:ln>
        </p:spPr>
        <p:txBody>
          <a:bodyPr anchorCtr="0" anchor="ctr" bIns="0" lIns="36000" spcFirstLastPara="1" rIns="36000" wrap="square" tIns="0">
            <a:noAutofit/>
          </a:bodyPr>
          <a:lstStyle>
            <a:lvl1pPr lvl="0" rtl="1" algn="ctr">
              <a:spcBef>
                <a:spcPts val="0"/>
              </a:spcBef>
              <a:spcAft>
                <a:spcPts val="0"/>
              </a:spcAft>
              <a:buClr>
                <a:srgbClr val="002060"/>
              </a:buClr>
              <a:buSzPts val="4800"/>
              <a:buFont typeface="Varela Round"/>
              <a:buNone/>
              <a:defRPr b="1" sz="4800">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515206" y="1195757"/>
            <a:ext cx="11160000" cy="4680000"/>
          </a:xfrm>
          <a:prstGeom prst="rect">
            <a:avLst/>
          </a:prstGeom>
          <a:noFill/>
          <a:ln>
            <a:noFill/>
          </a:ln>
        </p:spPr>
        <p:txBody>
          <a:bodyPr anchorCtr="0" anchor="t" bIns="45700" lIns="91425" spcFirstLastPara="1" rIns="91425" wrap="square" tIns="45700">
            <a:noAutofit/>
          </a:bodyPr>
          <a:lstStyle>
            <a:lvl1pPr indent="-381000" lvl="0" marL="457200" rtl="1" algn="r">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indent="-381000" lvl="1" marL="914400" rtl="1" algn="r">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indent="-381000" lvl="2" marL="1371600" rtl="1" algn="r">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indent="-355600" lvl="3" marL="18288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indent="-355600" lvl="4" marL="2286000" rtl="1" algn="r">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49" name="Google Shape;49;p6"/>
          <p:cNvSpPr/>
          <p:nvPr/>
        </p:nvSpPr>
        <p:spPr>
          <a:xfrm>
            <a:off x="0" y="5878198"/>
            <a:ext cx="476557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0" name="Google Shape;50;p6"/>
          <p:cNvSpPr/>
          <p:nvPr/>
        </p:nvSpPr>
        <p:spPr>
          <a:xfrm>
            <a:off x="8666586" y="-110812"/>
            <a:ext cx="529942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1" name="Google Shape;51;p6"/>
          <p:cNvSpPr/>
          <p:nvPr/>
        </p:nvSpPr>
        <p:spPr>
          <a:xfrm>
            <a:off x="0" y="6306748"/>
            <a:ext cx="7723426"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p:cSld name="כותרת בלבד">
    <p:spTree>
      <p:nvGrpSpPr>
        <p:cNvPr id="52" name="Shape 52"/>
        <p:cNvGrpSpPr/>
        <p:nvPr/>
      </p:nvGrpSpPr>
      <p:grpSpPr>
        <a:xfrm>
          <a:off x="0" y="0"/>
          <a:ext cx="0" cy="0"/>
          <a:chOff x="0" y="0"/>
          <a:chExt cx="0" cy="0"/>
        </a:xfrm>
      </p:grpSpPr>
      <p:sp>
        <p:nvSpPr>
          <p:cNvPr id="53" name="Google Shape;53;p7"/>
          <p:cNvSpPr txBox="1"/>
          <p:nvPr>
            <p:ph type="title"/>
          </p:nvPr>
        </p:nvSpPr>
        <p:spPr>
          <a:xfrm>
            <a:off x="515206" y="213094"/>
            <a:ext cx="11160000" cy="72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002060"/>
              </a:buClr>
              <a:buSzPts val="4800"/>
              <a:buFont typeface="Varela Round"/>
              <a:buNone/>
              <a:defRPr b="1" i="0" sz="4800" u="none" cap="none" strike="noStrik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p:nvPr/>
        </p:nvSpPr>
        <p:spPr>
          <a:xfrm>
            <a:off x="0" y="5878198"/>
            <a:ext cx="476557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5" name="Google Shape;55;p7"/>
          <p:cNvSpPr/>
          <p:nvPr/>
        </p:nvSpPr>
        <p:spPr>
          <a:xfrm>
            <a:off x="8666586" y="-110812"/>
            <a:ext cx="529942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
        <p:nvSpPr>
          <p:cNvPr id="56" name="Google Shape;56;p7"/>
          <p:cNvSpPr/>
          <p:nvPr/>
        </p:nvSpPr>
        <p:spPr>
          <a:xfrm>
            <a:off x="0" y="6306748"/>
            <a:ext cx="7723426"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Varela Round"/>
              <a:ea typeface="Varela Round"/>
              <a:cs typeface="Varela Round"/>
              <a:sym typeface="Varela Roun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hyperlink" Target="https://www.mauldineconomics.com/" TargetMode="External"/><Relationship Id="rId5" Type="http://schemas.openxmlformats.org/officeDocument/2006/relationships/hyperlink" Target="https://www.mauldineconomic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hyperlink" Target="http://www.youtube.com/watch?v=oJ3bzg-Tvt4" TargetMode="External"/><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www.youtube.com/watch?v=SgHWSJBlnas" TargetMode="External"/><Relationship Id="rId4" Type="http://schemas.openxmlformats.org/officeDocument/2006/relationships/image" Target="../media/image1.jpg"/><Relationship Id="rId5"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www.youtube.com/watch?v=wrj6NmNnG8w" TargetMode="External"/><Relationship Id="rId4" Type="http://schemas.openxmlformats.org/officeDocument/2006/relationships/image" Target="../media/image10.jpg"/><Relationship Id="rId5"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hyperlink" Target="http://www.youtube.com/watch?v=6_1rzp2YVxQ" TargetMode="External"/><Relationship Id="rId4" Type="http://schemas.openxmlformats.org/officeDocument/2006/relationships/image" Target="../media/image17.jpg"/><Relationship Id="rId5"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http://www.youtube.com/watch?v=l9laReRAYFk" TargetMode="External"/><Relationship Id="rId4" Type="http://schemas.openxmlformats.org/officeDocument/2006/relationships/image" Target="../media/image15.jp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www.youtube.com/watch?v=6_1rzp2YVxQ" TargetMode="Externa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www.youtube.com/watch?v=3wxWNAM8Cso" TargetMode="External"/><Relationship Id="rId4" Type="http://schemas.openxmlformats.org/officeDocument/2006/relationships/image" Target="../media/image27.jpg"/><Relationship Id="rId5"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www.youtube.com/watch?v=pX8hyM1a-sg" TargetMode="External"/><Relationship Id="rId4" Type="http://schemas.openxmlformats.org/officeDocument/2006/relationships/image" Target="../media/image24.jpg"/><Relationship Id="rId5"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lib.cet.ac.il/pages/item.asp?item=15730" TargetMode="External"/><Relationship Id="rId4" Type="http://schemas.openxmlformats.org/officeDocument/2006/relationships/hyperlink" Target="https://lib.cet.ac.il/pages/item.asp?item=157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8"/>
          <p:cNvSpPr txBox="1"/>
          <p:nvPr>
            <p:ph type="ctrTitle"/>
          </p:nvPr>
        </p:nvSpPr>
        <p:spPr>
          <a:xfrm>
            <a:off x="914281" y="2693988"/>
            <a:ext cx="10361851" cy="1470025"/>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rgbClr val="192A72"/>
              </a:buClr>
              <a:buSzPts val="6600"/>
              <a:buFont typeface="Varela Round"/>
              <a:buNone/>
            </a:pPr>
            <a:r>
              <a:rPr lang="iw-IL"/>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7682954" y="213100"/>
            <a:ext cx="39921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אל עלמיין</a:t>
            </a:r>
            <a:endParaRPr/>
          </a:p>
        </p:txBody>
      </p:sp>
      <p:pic>
        <p:nvPicPr>
          <p:cNvPr id="127" name="Google Shape;127;p17"/>
          <p:cNvPicPr preferRelativeResize="0"/>
          <p:nvPr/>
        </p:nvPicPr>
        <p:blipFill>
          <a:blip r:embed="rId3">
            <a:alphaModFix/>
          </a:blip>
          <a:stretch>
            <a:fillRect/>
          </a:stretch>
        </p:blipFill>
        <p:spPr>
          <a:xfrm>
            <a:off x="515200" y="213100"/>
            <a:ext cx="7167749" cy="5736000"/>
          </a:xfrm>
          <a:prstGeom prst="rect">
            <a:avLst/>
          </a:prstGeom>
          <a:noFill/>
          <a:ln>
            <a:noFill/>
          </a:ln>
        </p:spPr>
      </p:pic>
      <p:sp>
        <p:nvSpPr>
          <p:cNvPr id="128" name="Google Shape;128;p17"/>
          <p:cNvSpPr txBox="1"/>
          <p:nvPr/>
        </p:nvSpPr>
        <p:spPr>
          <a:xfrm>
            <a:off x="8089775" y="5261050"/>
            <a:ext cx="3945000" cy="8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w-IL" sz="1700">
                <a:latin typeface="Calibri"/>
                <a:ea typeface="Calibri"/>
                <a:cs typeface="Calibri"/>
                <a:sym typeface="Calibri"/>
              </a:rPr>
              <a:t>המפה ממוזיאון המלחמה הבריטי</a:t>
            </a:r>
            <a:endParaRPr sz="1700">
              <a:latin typeface="Calibri"/>
              <a:ea typeface="Calibri"/>
              <a:cs typeface="Calibri"/>
              <a:sym typeface="Calibri"/>
            </a:endParaRPr>
          </a:p>
          <a:p>
            <a:pPr indent="0" lvl="0" marL="0" rtl="0" algn="l">
              <a:spcBef>
                <a:spcPts val="0"/>
              </a:spcBef>
              <a:spcAft>
                <a:spcPts val="0"/>
              </a:spcAft>
              <a:buNone/>
            </a:pPr>
            <a:r>
              <a:rPr lang="iw-IL" sz="1700">
                <a:latin typeface="Calibri"/>
                <a:ea typeface="Calibri"/>
                <a:cs typeface="Calibri"/>
                <a:sym typeface="Calibri"/>
              </a:rPr>
              <a:t>הבאה מארכיון המפות ההיסטוריות</a:t>
            </a:r>
            <a:endParaRPr sz="1700">
              <a:latin typeface="Calibri"/>
              <a:ea typeface="Calibri"/>
              <a:cs typeface="Calibri"/>
              <a:sym typeface="Calibri"/>
            </a:endParaRPr>
          </a:p>
        </p:txBody>
      </p:sp>
      <p:sp>
        <p:nvSpPr>
          <p:cNvPr id="129" name="Google Shape;129;p17"/>
          <p:cNvSpPr/>
          <p:nvPr/>
        </p:nvSpPr>
        <p:spPr>
          <a:xfrm>
            <a:off x="7257500" y="1549075"/>
            <a:ext cx="1311300" cy="1879800"/>
          </a:xfrm>
          <a:prstGeom prst="hear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p:nvPr/>
        </p:nvSpPr>
        <p:spPr>
          <a:xfrm>
            <a:off x="3595450" y="2531175"/>
            <a:ext cx="682475" cy="898800"/>
          </a:xfrm>
          <a:prstGeom prst="flowChartDisplay">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17"/>
          <p:cNvCxnSpPr>
            <a:endCxn id="130" idx="1"/>
          </p:cNvCxnSpPr>
          <p:nvPr/>
        </p:nvCxnSpPr>
        <p:spPr>
          <a:xfrm>
            <a:off x="1031950" y="2164875"/>
            <a:ext cx="2563500" cy="815700"/>
          </a:xfrm>
          <a:prstGeom prst="straightConnector1">
            <a:avLst/>
          </a:prstGeom>
          <a:noFill/>
          <a:ln cap="flat" cmpd="sng" w="76200">
            <a:solidFill>
              <a:srgbClr val="FF0000"/>
            </a:solidFill>
            <a:prstDash val="dash"/>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קרב מפנה - אל עלמיין</a:t>
            </a:r>
            <a:endParaRPr/>
          </a:p>
        </p:txBody>
      </p:sp>
      <p:sp>
        <p:nvSpPr>
          <p:cNvPr id="138" name="Google Shape;138;p18"/>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b="1" lang="iw-IL" sz="3600"/>
              <a:t>בסתיו 1942 נכנעו בפעם הראשונה כוחות נאצים לכוחות בעלות הברית</a:t>
            </a:r>
            <a:endParaRPr b="1" sz="3600"/>
          </a:p>
          <a:p>
            <a:pPr indent="0" lvl="0" marL="0" rtl="1" algn="r">
              <a:spcBef>
                <a:spcPts val="600"/>
              </a:spcBef>
              <a:spcAft>
                <a:spcPts val="600"/>
              </a:spcAft>
              <a:buNone/>
            </a:pPr>
            <a:r>
              <a:rPr lang="iw-IL" sz="3300"/>
              <a:t>ב</a:t>
            </a:r>
            <a:r>
              <a:rPr b="1" lang="iw-IL" sz="3300"/>
              <a:t>אל עלמיין</a:t>
            </a:r>
            <a:r>
              <a:rPr lang="iw-IL" sz="3300"/>
              <a:t> שבמצרים ניצחו כוחותיו של </a:t>
            </a:r>
            <a:r>
              <a:rPr b="1" lang="iw-IL" sz="3300"/>
              <a:t>מונטגומרי </a:t>
            </a:r>
            <a:r>
              <a:rPr lang="iw-IL" sz="3300"/>
              <a:t>את קורפוס אפריקה של רומל הגרמני</a:t>
            </a:r>
            <a:endParaRPr sz="3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idx="1" type="body"/>
          </p:nvPr>
        </p:nvSpPr>
        <p:spPr>
          <a:xfrm>
            <a:off x="4977050" y="1648950"/>
            <a:ext cx="6989100" cy="4544400"/>
          </a:xfrm>
          <a:prstGeom prst="rect">
            <a:avLst/>
          </a:prstGeom>
        </p:spPr>
        <p:txBody>
          <a:bodyPr anchorCtr="0" anchor="t" bIns="45700" lIns="91425" spcFirstLastPara="1" rIns="91425" wrap="square" tIns="45700">
            <a:noAutofit/>
          </a:bodyPr>
          <a:lstStyle/>
          <a:p>
            <a:pPr indent="0" lvl="0" marL="0" rtl="1" algn="r">
              <a:lnSpc>
                <a:spcPct val="120000"/>
              </a:lnSpc>
              <a:spcBef>
                <a:spcPts val="1000"/>
              </a:spcBef>
              <a:spcAft>
                <a:spcPts val="0"/>
              </a:spcAft>
              <a:buClr>
                <a:schemeClr val="dk1"/>
              </a:buClr>
              <a:buSzPts val="1100"/>
              <a:buFont typeface="Arial"/>
              <a:buNone/>
            </a:pPr>
            <a:r>
              <a:rPr lang="iw-IL"/>
              <a:t>א. הבר קוד - למפה מפורטת</a:t>
            </a:r>
            <a:endParaRPr/>
          </a:p>
          <a:p>
            <a:pPr indent="0" lvl="0" marL="0" rtl="1" algn="r">
              <a:lnSpc>
                <a:spcPct val="120000"/>
              </a:lnSpc>
              <a:spcBef>
                <a:spcPts val="1000"/>
              </a:spcBef>
              <a:spcAft>
                <a:spcPts val="0"/>
              </a:spcAft>
              <a:buClr>
                <a:schemeClr val="dk1"/>
              </a:buClr>
              <a:buSzPts val="1100"/>
              <a:buFont typeface="Arial"/>
              <a:buNone/>
            </a:pPr>
            <a:r>
              <a:rPr lang="iw-IL"/>
              <a:t>ב. אנחנו:</a:t>
            </a:r>
            <a:endParaRPr/>
          </a:p>
          <a:p>
            <a:pPr indent="0" lvl="0" marL="457200" rtl="1" algn="r">
              <a:lnSpc>
                <a:spcPct val="120000"/>
              </a:lnSpc>
              <a:spcBef>
                <a:spcPts val="1000"/>
              </a:spcBef>
              <a:spcAft>
                <a:spcPts val="0"/>
              </a:spcAft>
              <a:buClr>
                <a:schemeClr val="dk1"/>
              </a:buClr>
              <a:buSzPts val="1100"/>
              <a:buFont typeface="Arial"/>
              <a:buNone/>
            </a:pPr>
            <a:r>
              <a:rPr lang="iw-IL"/>
              <a:t>"...</a:t>
            </a:r>
            <a:r>
              <a:rPr b="1" lang="iw-IL"/>
              <a:t>אל עלמיין</a:t>
            </a:r>
            <a:r>
              <a:rPr lang="iw-IL"/>
              <a:t> אף אותך לא נשכחה</a:t>
            </a:r>
            <a:endParaRPr/>
          </a:p>
          <a:p>
            <a:pPr indent="0" lvl="0" marL="457200" rtl="1" algn="r">
              <a:lnSpc>
                <a:spcPct val="120000"/>
              </a:lnSpc>
              <a:spcBef>
                <a:spcPts val="1000"/>
              </a:spcBef>
              <a:spcAft>
                <a:spcPts val="0"/>
              </a:spcAft>
              <a:buClr>
                <a:schemeClr val="dk1"/>
              </a:buClr>
              <a:buSzPts val="1100"/>
              <a:buFont typeface="Arial"/>
              <a:buNone/>
            </a:pPr>
            <a:r>
              <a:rPr lang="iw-IL"/>
              <a:t>    עת אל שדות הדרום הרחבים</a:t>
            </a:r>
            <a:endParaRPr/>
          </a:p>
          <a:p>
            <a:pPr indent="0" lvl="0" marL="457200" rtl="1" algn="r">
              <a:lnSpc>
                <a:spcPct val="120000"/>
              </a:lnSpc>
              <a:spcBef>
                <a:spcPts val="1000"/>
              </a:spcBef>
              <a:spcAft>
                <a:spcPts val="0"/>
              </a:spcAft>
              <a:buClr>
                <a:schemeClr val="dk1"/>
              </a:buClr>
              <a:buSzPts val="1100"/>
              <a:buFont typeface="Arial"/>
              <a:buNone/>
            </a:pPr>
            <a:r>
              <a:rPr lang="iw-IL"/>
              <a:t>    אל הנגב פלוגונת נשלחת </a:t>
            </a:r>
            <a:endParaRPr/>
          </a:p>
          <a:p>
            <a:pPr indent="0" lvl="0" marL="457200" rtl="1" algn="r">
              <a:lnSpc>
                <a:spcPct val="120000"/>
              </a:lnSpc>
              <a:spcBef>
                <a:spcPts val="1000"/>
              </a:spcBef>
              <a:spcAft>
                <a:spcPts val="0"/>
              </a:spcAft>
              <a:buClr>
                <a:schemeClr val="dk1"/>
              </a:buClr>
              <a:buSzPts val="1100"/>
              <a:buFont typeface="Arial"/>
              <a:buNone/>
            </a:pPr>
            <a:r>
              <a:rPr lang="iw-IL"/>
              <a:t>    עם מקלות כתחליף לרובים…"</a:t>
            </a:r>
            <a:endParaRPr/>
          </a:p>
          <a:p>
            <a:pPr indent="0" lvl="0" marL="457200" rtl="1" algn="r">
              <a:lnSpc>
                <a:spcPct val="120000"/>
              </a:lnSpc>
              <a:spcBef>
                <a:spcPts val="1000"/>
              </a:spcBef>
              <a:spcAft>
                <a:spcPts val="0"/>
              </a:spcAft>
              <a:buClr>
                <a:schemeClr val="dk1"/>
              </a:buClr>
              <a:buSzPts val="1100"/>
              <a:buFont typeface="Arial"/>
              <a:buNone/>
            </a:pPr>
            <a:r>
              <a:rPr lang="iw-IL"/>
              <a:t>(רבותי ההיסטוריה חוזרת)</a:t>
            </a:r>
            <a:endParaRPr/>
          </a:p>
          <a:p>
            <a:pPr indent="0" lvl="0" marL="457200" rtl="1" algn="r">
              <a:lnSpc>
                <a:spcPct val="120000"/>
              </a:lnSpc>
              <a:spcBef>
                <a:spcPts val="1000"/>
              </a:spcBef>
              <a:spcAft>
                <a:spcPts val="0"/>
              </a:spcAft>
              <a:buClr>
                <a:schemeClr val="dk1"/>
              </a:buClr>
              <a:buSzPts val="1100"/>
              <a:buFont typeface="Arial"/>
              <a:buNone/>
            </a:pPr>
            <a:r>
              <a:rPr lang="iw-IL" sz="1800"/>
              <a:t>                                                </a:t>
            </a:r>
            <a:r>
              <a:rPr lang="iw-IL" sz="1800"/>
              <a:t>המפה מארכיון המפות ההיסטוריות</a:t>
            </a:r>
            <a:endParaRPr sz="1800"/>
          </a:p>
        </p:txBody>
      </p:sp>
      <p:sp>
        <p:nvSpPr>
          <p:cNvPr id="145" name="Google Shape;145;p19"/>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lnSpc>
                <a:spcPct val="120000"/>
              </a:lnSpc>
              <a:spcBef>
                <a:spcPts val="1000"/>
              </a:spcBef>
              <a:spcAft>
                <a:spcPts val="0"/>
              </a:spcAft>
              <a:buClr>
                <a:schemeClr val="dk1"/>
              </a:buClr>
              <a:buSzPts val="1100"/>
              <a:buFont typeface="Arial"/>
              <a:buNone/>
            </a:pPr>
            <a:r>
              <a:rPr b="0" lang="iw-IL" sz="3600">
                <a:solidFill>
                  <a:schemeClr val="dk1"/>
                </a:solidFill>
              </a:rPr>
              <a:t>למתעניינים</a:t>
            </a:r>
            <a:endParaRPr sz="3600"/>
          </a:p>
        </p:txBody>
      </p:sp>
      <p:pic>
        <p:nvPicPr>
          <p:cNvPr id="146" name="Google Shape;146;p19"/>
          <p:cNvPicPr preferRelativeResize="0"/>
          <p:nvPr/>
        </p:nvPicPr>
        <p:blipFill>
          <a:blip r:embed="rId3">
            <a:alphaModFix/>
          </a:blip>
          <a:stretch>
            <a:fillRect/>
          </a:stretch>
        </p:blipFill>
        <p:spPr>
          <a:xfrm>
            <a:off x="668400" y="286494"/>
            <a:ext cx="3842370" cy="5620107"/>
          </a:xfrm>
          <a:prstGeom prst="rect">
            <a:avLst/>
          </a:prstGeom>
          <a:noFill/>
          <a:ln>
            <a:noFill/>
          </a:ln>
        </p:spPr>
      </p:pic>
      <p:pic>
        <p:nvPicPr>
          <p:cNvPr id="147" name="Google Shape;147;p19"/>
          <p:cNvPicPr preferRelativeResize="0"/>
          <p:nvPr/>
        </p:nvPicPr>
        <p:blipFill rotWithShape="1">
          <a:blip r:embed="rId4">
            <a:alphaModFix/>
          </a:blip>
          <a:srcRect b="40999" l="71687" r="16433" t="37879"/>
          <a:stretch/>
        </p:blipFill>
        <p:spPr>
          <a:xfrm>
            <a:off x="5176800" y="1516300"/>
            <a:ext cx="1198399" cy="1197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קרבות המפנה - סטלינגרד</a:t>
            </a:r>
            <a:endParaRPr/>
          </a:p>
        </p:txBody>
      </p:sp>
      <p:sp>
        <p:nvSpPr>
          <p:cNvPr id="154" name="Google Shape;154;p20"/>
          <p:cNvSpPr txBox="1"/>
          <p:nvPr>
            <p:ph idx="1" type="subTitle"/>
          </p:nvPr>
        </p:nvSpPr>
        <p:spPr>
          <a:xfrm>
            <a:off x="738117" y="2918493"/>
            <a:ext cx="10872000" cy="642000"/>
          </a:xfrm>
          <a:prstGeom prst="rect">
            <a:avLst/>
          </a:prstGeom>
        </p:spPr>
        <p:txBody>
          <a:bodyPr anchorCtr="0" anchor="t" bIns="36000" lIns="36000" spcFirstLastPara="1" rIns="36000" wrap="square" tIns="36000">
            <a:noAutofit/>
          </a:bodyPr>
          <a:lstStyle/>
          <a:p>
            <a:pPr indent="0" lvl="0" marL="0" rtl="0" algn="ctr">
              <a:spcBef>
                <a:spcPts val="0"/>
              </a:spcBef>
              <a:spcAft>
                <a:spcPts val="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8006554" y="213100"/>
            <a:ext cx="36687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סטלינגרד</a:t>
            </a:r>
            <a:endParaRPr/>
          </a:p>
        </p:txBody>
      </p:sp>
      <p:pic>
        <p:nvPicPr>
          <p:cNvPr id="161" name="Google Shape;161;p21"/>
          <p:cNvPicPr preferRelativeResize="0"/>
          <p:nvPr/>
        </p:nvPicPr>
        <p:blipFill>
          <a:blip r:embed="rId3">
            <a:alphaModFix/>
          </a:blip>
          <a:stretch>
            <a:fillRect/>
          </a:stretch>
        </p:blipFill>
        <p:spPr>
          <a:xfrm>
            <a:off x="152400" y="1"/>
            <a:ext cx="7033421" cy="5790850"/>
          </a:xfrm>
          <a:prstGeom prst="rect">
            <a:avLst/>
          </a:prstGeom>
          <a:noFill/>
          <a:ln>
            <a:noFill/>
          </a:ln>
        </p:spPr>
      </p:pic>
      <p:sp>
        <p:nvSpPr>
          <p:cNvPr id="162" name="Google Shape;162;p21"/>
          <p:cNvSpPr txBox="1"/>
          <p:nvPr/>
        </p:nvSpPr>
        <p:spPr>
          <a:xfrm>
            <a:off x="7473875" y="4778350"/>
            <a:ext cx="2363700" cy="10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w-IL" sz="2000">
                <a:latin typeface="Varela Round"/>
                <a:ea typeface="Varela Round"/>
                <a:cs typeface="Varela Round"/>
                <a:sym typeface="Varela Round"/>
              </a:rPr>
              <a:t>המפה מאתר</a:t>
            </a:r>
            <a:r>
              <a:rPr lang="iw-IL" sz="1700" u="sng">
                <a:solidFill>
                  <a:schemeClr val="hlink"/>
                </a:solidFill>
                <a:latin typeface="Varela Round"/>
                <a:ea typeface="Varela Round"/>
                <a:cs typeface="Varela Round"/>
                <a:sym typeface="Varela Round"/>
                <a:hlinkClick r:id="rId4"/>
              </a:rPr>
              <a:t>.</a:t>
            </a:r>
            <a:endParaRPr sz="1600"/>
          </a:p>
          <a:p>
            <a:pPr indent="0" lvl="0" marL="0" rtl="0" algn="l">
              <a:spcBef>
                <a:spcPts val="0"/>
              </a:spcBef>
              <a:spcAft>
                <a:spcPts val="0"/>
              </a:spcAft>
              <a:buNone/>
            </a:pPr>
            <a:r>
              <a:rPr lang="iw-IL" sz="1700" u="sng">
                <a:solidFill>
                  <a:schemeClr val="hlink"/>
                </a:solidFill>
                <a:latin typeface="Varela Round"/>
                <a:ea typeface="Varela Round"/>
                <a:cs typeface="Varela Round"/>
                <a:sym typeface="Varela Round"/>
                <a:hlinkClick r:id="rId5"/>
              </a:rPr>
              <a:t>mauldineconomics</a:t>
            </a:r>
            <a:endParaRPr sz="2000">
              <a:latin typeface="Varela Round"/>
              <a:ea typeface="Varela Round"/>
              <a:cs typeface="Varela Round"/>
              <a:sym typeface="Varela Round"/>
            </a:endParaRPr>
          </a:p>
          <a:p>
            <a:pPr indent="0" lvl="0" marL="0" rtl="0" algn="l">
              <a:spcBef>
                <a:spcPts val="0"/>
              </a:spcBef>
              <a:spcAft>
                <a:spcPts val="0"/>
              </a:spcAft>
              <a:buNone/>
            </a:pPr>
            <a:r>
              <a:t/>
            </a:r>
            <a:endParaRPr sz="2000">
              <a:latin typeface="Varela Round"/>
              <a:ea typeface="Varela Round"/>
              <a:cs typeface="Varela Round"/>
              <a:sym typeface="Varela Round"/>
            </a:endParaRPr>
          </a:p>
        </p:txBody>
      </p:sp>
      <p:sp>
        <p:nvSpPr>
          <p:cNvPr id="163" name="Google Shape;163;p21"/>
          <p:cNvSpPr/>
          <p:nvPr/>
        </p:nvSpPr>
        <p:spPr>
          <a:xfrm>
            <a:off x="3528875" y="234075"/>
            <a:ext cx="798900" cy="532800"/>
          </a:xfrm>
          <a:prstGeom prst="rect">
            <a:avLst/>
          </a:prstGeom>
          <a:no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p:nvPr/>
        </p:nvSpPr>
        <p:spPr>
          <a:xfrm>
            <a:off x="5146075" y="1435150"/>
            <a:ext cx="798900" cy="532800"/>
          </a:xfrm>
          <a:prstGeom prst="rect">
            <a:avLst/>
          </a:prstGeom>
          <a:no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p:nvPr/>
        </p:nvSpPr>
        <p:spPr>
          <a:xfrm>
            <a:off x="6530275" y="3535100"/>
            <a:ext cx="798900" cy="532800"/>
          </a:xfrm>
          <a:prstGeom prst="rect">
            <a:avLst/>
          </a:prstGeom>
          <a:noFill/>
          <a:ln cap="flat" cmpd="sng" w="762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קרב מפנה סטלינגרד</a:t>
            </a:r>
            <a:endParaRPr/>
          </a:p>
        </p:txBody>
      </p:sp>
      <p:sp>
        <p:nvSpPr>
          <p:cNvPr id="172" name="Google Shape;172;p22"/>
          <p:cNvSpPr txBox="1"/>
          <p:nvPr>
            <p:ph idx="1" type="body"/>
          </p:nvPr>
        </p:nvSpPr>
        <p:spPr>
          <a:xfrm>
            <a:off x="7507175" y="933100"/>
            <a:ext cx="4035000" cy="52419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b="1" lang="iw-IL"/>
              <a:t>בפברואר 1943 נכנעו הכוחות הגרמנים בסטלינגרד לכוחות הצבא האדום</a:t>
            </a:r>
            <a:endParaRPr b="1"/>
          </a:p>
          <a:p>
            <a:pPr indent="0" lvl="0" marL="0" rtl="1" algn="r">
              <a:spcBef>
                <a:spcPts val="600"/>
              </a:spcBef>
              <a:spcAft>
                <a:spcPts val="0"/>
              </a:spcAft>
              <a:buNone/>
            </a:pPr>
            <a:r>
              <a:rPr lang="iw-IL" sz="2200"/>
              <a:t>שבוע קודם הועלה פון פאולוס, המפקד הגרמני לדרגת מרשל…</a:t>
            </a:r>
            <a:endParaRPr/>
          </a:p>
          <a:p>
            <a:pPr indent="0" lvl="0" marL="0" rtl="1" algn="r">
              <a:spcBef>
                <a:spcPts val="600"/>
              </a:spcBef>
              <a:spcAft>
                <a:spcPts val="0"/>
              </a:spcAft>
              <a:buNone/>
            </a:pPr>
            <a:r>
              <a:rPr lang="iw-IL"/>
              <a:t>הכישלון ו</a:t>
            </a:r>
            <a:r>
              <a:rPr b="1" lang="iw-IL" sz="2600"/>
              <a:t>הכניעה הראשונה</a:t>
            </a:r>
            <a:r>
              <a:rPr lang="iw-IL"/>
              <a:t> של כוחות נאצים </a:t>
            </a:r>
            <a:r>
              <a:rPr b="1" lang="iw-IL"/>
              <a:t>על אדמת אירופה</a:t>
            </a:r>
            <a:endParaRPr b="1"/>
          </a:p>
          <a:p>
            <a:pPr indent="0" lvl="0" marL="0" rtl="1" algn="r">
              <a:spcBef>
                <a:spcPts val="600"/>
              </a:spcBef>
              <a:spcAft>
                <a:spcPts val="600"/>
              </a:spcAft>
              <a:buNone/>
            </a:pPr>
            <a:r>
              <a:rPr lang="iw-IL" sz="1400"/>
              <a:t>{מתוך "אויב בשער". כאן קטע אחר מהסרט)</a:t>
            </a:r>
            <a:endParaRPr sz="1400"/>
          </a:p>
        </p:txBody>
      </p:sp>
      <p:sp>
        <p:nvSpPr>
          <p:cNvPr id="173" name="Google Shape;173;p22"/>
          <p:cNvSpPr txBox="1"/>
          <p:nvPr/>
        </p:nvSpPr>
        <p:spPr>
          <a:xfrm>
            <a:off x="582625" y="933100"/>
            <a:ext cx="5276700" cy="49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Varela Round"/>
              <a:ea typeface="Varela Round"/>
              <a:cs typeface="Varela Round"/>
              <a:sym typeface="Varela Round"/>
            </a:endParaRPr>
          </a:p>
        </p:txBody>
      </p:sp>
      <p:pic>
        <p:nvPicPr>
          <p:cNvPr id="174" name="Google Shape;174;p22"/>
          <p:cNvPicPr preferRelativeResize="0"/>
          <p:nvPr/>
        </p:nvPicPr>
        <p:blipFill rotWithShape="1">
          <a:blip r:embed="rId3">
            <a:alphaModFix/>
          </a:blip>
          <a:srcRect b="41242" l="71687" r="16433" t="37386"/>
          <a:stretch/>
        </p:blipFill>
        <p:spPr>
          <a:xfrm>
            <a:off x="6963575" y="4934825"/>
            <a:ext cx="1226074" cy="1240174"/>
          </a:xfrm>
          <a:prstGeom prst="rect">
            <a:avLst/>
          </a:prstGeom>
          <a:noFill/>
          <a:ln>
            <a:noFill/>
          </a:ln>
        </p:spPr>
      </p:pic>
      <p:pic>
        <p:nvPicPr>
          <p:cNvPr descr="Enemy at the Gates movie clips: http://j.mp/1J9iTWZ&#10;BUY THE MOVIE: http://j.mp/KLyws8&#10;Don't miss the HOTTEST NEW TRAILERS: http://bit.ly/1u2y6pr&#10;&#10;CLIP DESCRIPTION:&#10;Zaitsev (Jude Law) and other Russian foot soldiers attempt to reclaim the city of Stalingrad from German control.&#10;&#10;FILM DESCRIPTION:&#10;A turning point in 20th century war history is the focus of this fact-based account of the 1942-1943 battle of Stalingrad, in which the Germans were finally defeated by Russian influence -- one of the bloodiest battles in World War II history. The film stars Jude Law as Vassili, a marksman from the Urals who is transported to Stalingrad in 1942, and a master German sniper, Major Koenig (Ed Harris). Koenig, an expert German sniper, is determined to eliminate his formidable opponent by any means necessary; meanwhile, Vassili has joined forces with Danilov (Joseph Fiennes), a young Russian political adversary, who is impressed by Vassili's skills and raises his profile in the Soviet Union. Both Vassili and Danilov become involved with Tanya (Rachel Weisz), whose Jewish parents have been captured by the Germans and have forced her to take up with the men on a sniper expedition. Koenig and Vassili begin to develop traps for each other, until fate inevitably must bring the two sharpshooters together. This large-scale production, financed mostly by Teuton companies, also features Bob Hoskins as Nikita Krushchev and Ron Perlman as an aging Russian sniper.&#10;&#10;CREDITS:&#10;TM &amp; © Paramount (2001)&#10;Cast: Jude Law&#10;Director: Jean-Jacques Annaud&#10;Producers: Jean-Jacques Annaud, Alain Godard, Roland Pellegrino, Jörg Reichl, John D. Schofield, Alisa Tager&#10;Screenwriters: Jean-Jacques Annaud, Alain Godard&#10;&#10;WHO ARE WE?&#10;The MOVIECLIPS channel is the largest collection of licensed movie clips on the web. Here you will find unforgettable moments, scenes and lines from all your favorite films. Made by movie fans, for movie fans.&#10;&#10;SUBSCRIBE TO OUR MOVIE CHANNELS:&#10;MOVIECLIPS: http://bit.ly/1u2yaWd&#10;ComingSoon: http://bit.ly/1DVpgtR&#10;Indie &amp; Film Festivals: http://bit.ly/1wbkfYg&#10;Hero Central: http://bit.ly/1AMUZwv&#10;Extras: http://bit.ly/1u431fr&#10;Classic Trailers: http://bit.ly/1u43jDe&#10;Pop-Up Trailers: http://bit.ly/1z7EtZR&#10;Movie News: http://bit.ly/1C3Ncd2&#10;Movie Games: http://bit.ly/1ygDV13&#10;Fandango: http://bit.ly/1Bl79ye&#10;Fandango FrontRunners: http://bit.ly/1CggQfC&#10;&#10;HIT US UP:&#10;Facebook: http://on.fb.me/1y8M8ax&#10;Twitter: http://bit.ly/1ghOWmt&#10;Pinterest: http://bit.ly/14wL9De&#10;Tumblr: http://bit.ly/1vUwhH7" id="175" name="Google Shape;175;p22" title="Enemy at the Gates (2/9) Movie CLIP - Battle of Stalingrad (2001) HD">
            <a:hlinkClick r:id="rId4"/>
          </p:cNvPr>
          <p:cNvPicPr preferRelativeResize="0"/>
          <p:nvPr/>
        </p:nvPicPr>
        <p:blipFill>
          <a:blip r:embed="rId5">
            <a:alphaModFix/>
          </a:blip>
          <a:stretch>
            <a:fillRect/>
          </a:stretch>
        </p:blipFill>
        <p:spPr>
          <a:xfrm>
            <a:off x="237200" y="933100"/>
            <a:ext cx="6392024" cy="4794025"/>
          </a:xfrm>
          <a:prstGeom prst="rect">
            <a:avLst/>
          </a:prstGeom>
          <a:noFill/>
          <a:ln>
            <a:noFill/>
          </a:ln>
        </p:spPr>
      </p:pic>
      <p:cxnSp>
        <p:nvCxnSpPr>
          <p:cNvPr id="176" name="Google Shape;176;p22"/>
          <p:cNvCxnSpPr/>
          <p:nvPr/>
        </p:nvCxnSpPr>
        <p:spPr>
          <a:xfrm rot="10800000">
            <a:off x="8289575" y="5161225"/>
            <a:ext cx="965400" cy="416100"/>
          </a:xfrm>
          <a:prstGeom prst="bentConnector3">
            <a:avLst>
              <a:gd fmla="val 50000" name="adj1"/>
            </a:avLst>
          </a:prstGeom>
          <a:noFill/>
          <a:ln cap="flat" cmpd="sng" w="38100">
            <a:solidFill>
              <a:srgbClr val="FF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קרבות ההכרעה</a:t>
            </a:r>
            <a:endParaRPr/>
          </a:p>
        </p:txBody>
      </p:sp>
      <p:sp>
        <p:nvSpPr>
          <p:cNvPr id="183" name="Google Shape;183;p23"/>
          <p:cNvSpPr txBox="1"/>
          <p:nvPr>
            <p:ph idx="1" type="subTitle"/>
          </p:nvPr>
        </p:nvSpPr>
        <p:spPr>
          <a:xfrm>
            <a:off x="738117" y="2918493"/>
            <a:ext cx="10872000" cy="642000"/>
          </a:xfrm>
          <a:prstGeom prst="rect">
            <a:avLst/>
          </a:prstGeom>
        </p:spPr>
        <p:txBody>
          <a:bodyPr anchorCtr="0" anchor="t" bIns="36000" lIns="36000" spcFirstLastPara="1" rIns="36000" wrap="square" tIns="36000">
            <a:noAutofit/>
          </a:bodyPr>
          <a:lstStyle/>
          <a:p>
            <a:pPr indent="0" lvl="0" marL="0" rtl="0" algn="ctr">
              <a:spcBef>
                <a:spcPts val="0"/>
              </a:spcBef>
              <a:spcAft>
                <a:spcPts val="600"/>
              </a:spcAft>
              <a:buNone/>
            </a:pPr>
            <a:r>
              <a:rPr lang="iw-IL"/>
              <a:t>לידיעה בלבד. לא ישאלו בבגרות</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המצב מתחיל להשתנות - קורסק</a:t>
            </a:r>
            <a:endParaRPr/>
          </a:p>
        </p:txBody>
      </p:sp>
      <p:sp>
        <p:nvSpPr>
          <p:cNvPr id="190" name="Google Shape;190;p24"/>
          <p:cNvSpPr txBox="1"/>
          <p:nvPr/>
        </p:nvSpPr>
        <p:spPr>
          <a:xfrm>
            <a:off x="7973250" y="1331250"/>
            <a:ext cx="3512400" cy="5094900"/>
          </a:xfrm>
          <a:prstGeom prst="rect">
            <a:avLst/>
          </a:prstGeom>
          <a:noFill/>
          <a:ln>
            <a:noFill/>
          </a:ln>
        </p:spPr>
        <p:txBody>
          <a:bodyPr anchorCtr="0" anchor="t" bIns="91425" lIns="91425" spcFirstLastPara="1" rIns="91425" wrap="square" tIns="91425">
            <a:noAutofit/>
          </a:bodyPr>
          <a:lstStyle/>
          <a:p>
            <a:pPr indent="0" lvl="0" marL="0" rtl="1" algn="r">
              <a:lnSpc>
                <a:spcPct val="120000"/>
              </a:lnSpc>
              <a:spcBef>
                <a:spcPts val="1000"/>
              </a:spcBef>
              <a:spcAft>
                <a:spcPts val="0"/>
              </a:spcAft>
              <a:buNone/>
            </a:pPr>
            <a:r>
              <a:rPr lang="iw-IL" sz="2400">
                <a:latin typeface="Varela Round"/>
                <a:ea typeface="Varela Round"/>
                <a:cs typeface="Varela Round"/>
                <a:sym typeface="Varela Round"/>
              </a:rPr>
              <a:t>חצי שנה לאחר קרב סטלינגרד </a:t>
            </a:r>
            <a:endParaRPr sz="2400">
              <a:latin typeface="Varela Round"/>
              <a:ea typeface="Varela Round"/>
              <a:cs typeface="Varela Round"/>
              <a:sym typeface="Varela Round"/>
            </a:endParaRPr>
          </a:p>
          <a:p>
            <a:pPr indent="0" lvl="0" marL="0" rtl="1" algn="r">
              <a:lnSpc>
                <a:spcPct val="120000"/>
              </a:lnSpc>
              <a:spcBef>
                <a:spcPts val="1000"/>
              </a:spcBef>
              <a:spcAft>
                <a:spcPts val="0"/>
              </a:spcAft>
              <a:buNone/>
            </a:pPr>
            <a:r>
              <a:rPr b="1" lang="iw-IL" sz="2600">
                <a:latin typeface="Varela Round"/>
                <a:ea typeface="Varela Round"/>
                <a:cs typeface="Varela Round"/>
                <a:sym typeface="Varela Round"/>
              </a:rPr>
              <a:t>קרב קורסק</a:t>
            </a:r>
            <a:r>
              <a:rPr lang="iw-IL" sz="2400">
                <a:latin typeface="Varela Round"/>
                <a:ea typeface="Varela Round"/>
                <a:cs typeface="Varela Round"/>
                <a:sym typeface="Varela Round"/>
              </a:rPr>
              <a:t> - קיץ 1943</a:t>
            </a:r>
            <a:endParaRPr sz="2400">
              <a:latin typeface="Varela Round"/>
              <a:ea typeface="Varela Round"/>
              <a:cs typeface="Varela Round"/>
              <a:sym typeface="Varela Round"/>
            </a:endParaRPr>
          </a:p>
          <a:p>
            <a:pPr indent="0" lvl="0" marL="0" rtl="1" algn="r">
              <a:lnSpc>
                <a:spcPct val="120000"/>
              </a:lnSpc>
              <a:spcBef>
                <a:spcPts val="1000"/>
              </a:spcBef>
              <a:spcAft>
                <a:spcPts val="0"/>
              </a:spcAft>
              <a:buNone/>
            </a:pPr>
            <a:r>
              <a:rPr lang="iw-IL" sz="2400">
                <a:latin typeface="Varela Round"/>
                <a:ea typeface="Varela Round"/>
                <a:cs typeface="Varela Round"/>
                <a:sym typeface="Varela Round"/>
              </a:rPr>
              <a:t>קרב השריון הגדול ביותר בהיסטוריה</a:t>
            </a:r>
            <a:endParaRPr sz="2400">
              <a:latin typeface="Varela Round"/>
              <a:ea typeface="Varela Round"/>
              <a:cs typeface="Varela Round"/>
              <a:sym typeface="Varela Round"/>
            </a:endParaRPr>
          </a:p>
          <a:p>
            <a:pPr indent="0" lvl="0" marL="0" rtl="1" algn="r">
              <a:lnSpc>
                <a:spcPct val="120000"/>
              </a:lnSpc>
              <a:spcBef>
                <a:spcPts val="1000"/>
              </a:spcBef>
              <a:spcAft>
                <a:spcPts val="0"/>
              </a:spcAft>
              <a:buNone/>
            </a:pPr>
            <a:r>
              <a:t/>
            </a:r>
            <a:endParaRPr sz="2400">
              <a:latin typeface="Varela Round"/>
              <a:ea typeface="Varela Round"/>
              <a:cs typeface="Varela Round"/>
              <a:sym typeface="Varela Round"/>
            </a:endParaRPr>
          </a:p>
          <a:p>
            <a:pPr indent="0" lvl="0" marL="0" rtl="1" algn="r">
              <a:lnSpc>
                <a:spcPct val="120000"/>
              </a:lnSpc>
              <a:spcBef>
                <a:spcPts val="1000"/>
              </a:spcBef>
              <a:spcAft>
                <a:spcPts val="0"/>
              </a:spcAft>
              <a:buNone/>
            </a:pPr>
            <a:r>
              <a:rPr lang="iw-IL" sz="1700">
                <a:latin typeface="Varela Round"/>
                <a:ea typeface="Varela Round"/>
                <a:cs typeface="Varela Round"/>
                <a:sym typeface="Varela Round"/>
              </a:rPr>
              <a:t>(כתבה בנושא מהעיתון "מקור ראשון")</a:t>
            </a:r>
            <a:endParaRPr sz="1700">
              <a:latin typeface="Varela Round"/>
              <a:ea typeface="Varela Round"/>
              <a:cs typeface="Varela Round"/>
              <a:sym typeface="Varela Round"/>
            </a:endParaRPr>
          </a:p>
          <a:p>
            <a:pPr indent="0" lvl="0" marL="0" rtl="1" algn="r">
              <a:lnSpc>
                <a:spcPct val="120000"/>
              </a:lnSpc>
              <a:spcBef>
                <a:spcPts val="1000"/>
              </a:spcBef>
              <a:spcAft>
                <a:spcPts val="0"/>
              </a:spcAft>
              <a:buNone/>
            </a:pPr>
            <a:r>
              <a:rPr lang="iw-IL" sz="1600">
                <a:latin typeface="Varela Round"/>
                <a:ea typeface="Varela Round"/>
                <a:cs typeface="Varela Round"/>
                <a:sym typeface="Varela Round"/>
              </a:rPr>
              <a:t>האיור מאתר RT הטלויזיה הרוסית</a:t>
            </a:r>
            <a:endParaRPr sz="1600">
              <a:latin typeface="Varela Round"/>
              <a:ea typeface="Varela Round"/>
              <a:cs typeface="Varela Round"/>
              <a:sym typeface="Varela Round"/>
            </a:endParaRPr>
          </a:p>
          <a:p>
            <a:pPr indent="0" lvl="0" marL="0" rtl="1" algn="r">
              <a:lnSpc>
                <a:spcPct val="120000"/>
              </a:lnSpc>
              <a:spcBef>
                <a:spcPts val="1000"/>
              </a:spcBef>
              <a:spcAft>
                <a:spcPts val="0"/>
              </a:spcAft>
              <a:buNone/>
            </a:pPr>
            <a:r>
              <a:t/>
            </a:r>
            <a:endParaRPr sz="2400">
              <a:latin typeface="Varela Round"/>
              <a:ea typeface="Varela Round"/>
              <a:cs typeface="Varela Round"/>
              <a:sym typeface="Varela Round"/>
            </a:endParaRPr>
          </a:p>
        </p:txBody>
      </p:sp>
      <p:pic>
        <p:nvPicPr>
          <p:cNvPr id="191" name="Google Shape;191;p24"/>
          <p:cNvPicPr preferRelativeResize="0"/>
          <p:nvPr/>
        </p:nvPicPr>
        <p:blipFill rotWithShape="1">
          <a:blip r:embed="rId3">
            <a:alphaModFix/>
          </a:blip>
          <a:srcRect b="40513" l="71824" r="15887" t="37143"/>
          <a:stretch/>
        </p:blipFill>
        <p:spPr>
          <a:xfrm>
            <a:off x="7373975" y="5303075"/>
            <a:ext cx="1098650" cy="1123075"/>
          </a:xfrm>
          <a:prstGeom prst="rect">
            <a:avLst/>
          </a:prstGeom>
          <a:noFill/>
          <a:ln>
            <a:noFill/>
          </a:ln>
        </p:spPr>
      </p:pic>
      <p:pic>
        <p:nvPicPr>
          <p:cNvPr id="192" name="Google Shape;192;p24"/>
          <p:cNvPicPr preferRelativeResize="0"/>
          <p:nvPr/>
        </p:nvPicPr>
        <p:blipFill>
          <a:blip r:embed="rId4">
            <a:alphaModFix/>
          </a:blip>
          <a:stretch>
            <a:fillRect/>
          </a:stretch>
        </p:blipFill>
        <p:spPr>
          <a:xfrm>
            <a:off x="96063" y="933100"/>
            <a:ext cx="7877175" cy="4429125"/>
          </a:xfrm>
          <a:prstGeom prst="rect">
            <a:avLst/>
          </a:prstGeom>
          <a:noFill/>
          <a:ln>
            <a:noFill/>
          </a:ln>
        </p:spPr>
      </p:pic>
      <p:cxnSp>
        <p:nvCxnSpPr>
          <p:cNvPr id="193" name="Google Shape;193;p24"/>
          <p:cNvCxnSpPr>
            <a:endCxn id="191" idx="3"/>
          </p:cNvCxnSpPr>
          <p:nvPr/>
        </p:nvCxnSpPr>
        <p:spPr>
          <a:xfrm flipH="1">
            <a:off x="8472625" y="5444013"/>
            <a:ext cx="965400" cy="420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3512225" y="213100"/>
            <a:ext cx="83295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גם במערב היבשת - נורמנדי</a:t>
            </a:r>
            <a:endParaRPr/>
          </a:p>
        </p:txBody>
      </p:sp>
      <p:sp>
        <p:nvSpPr>
          <p:cNvPr id="200" name="Google Shape;200;p25"/>
          <p:cNvSpPr txBox="1"/>
          <p:nvPr/>
        </p:nvSpPr>
        <p:spPr>
          <a:xfrm>
            <a:off x="7706925" y="1682250"/>
            <a:ext cx="3728700" cy="4028400"/>
          </a:xfrm>
          <a:prstGeom prst="rect">
            <a:avLst/>
          </a:prstGeom>
          <a:noFill/>
          <a:ln>
            <a:noFill/>
          </a:ln>
        </p:spPr>
        <p:txBody>
          <a:bodyPr anchorCtr="0" anchor="t" bIns="91425" lIns="91425" spcFirstLastPara="1" rIns="91425" wrap="square" tIns="91425">
            <a:noAutofit/>
          </a:bodyPr>
          <a:lstStyle/>
          <a:p>
            <a:pPr indent="0" lvl="0" marL="0" rtl="1" algn="r">
              <a:lnSpc>
                <a:spcPct val="150000"/>
              </a:lnSpc>
              <a:spcBef>
                <a:spcPts val="0"/>
              </a:spcBef>
              <a:spcAft>
                <a:spcPts val="0"/>
              </a:spcAft>
              <a:buNone/>
            </a:pPr>
            <a:r>
              <a:rPr lang="iw-IL" sz="2400">
                <a:latin typeface="Varela Round"/>
                <a:ea typeface="Varela Round"/>
                <a:cs typeface="Varela Round"/>
                <a:sym typeface="Varela Round"/>
              </a:rPr>
              <a:t>הנחיתה בנורמנדי (צרפת) </a:t>
            </a:r>
            <a:endParaRPr sz="2400">
              <a:latin typeface="Varela Round"/>
              <a:ea typeface="Varela Round"/>
              <a:cs typeface="Varela Round"/>
              <a:sym typeface="Varela Round"/>
            </a:endParaRPr>
          </a:p>
          <a:p>
            <a:pPr indent="0" lvl="0" marL="0" rtl="1" algn="r">
              <a:lnSpc>
                <a:spcPct val="150000"/>
              </a:lnSpc>
              <a:spcBef>
                <a:spcPts val="0"/>
              </a:spcBef>
              <a:spcAft>
                <a:spcPts val="0"/>
              </a:spcAft>
              <a:buNone/>
            </a:pPr>
            <a:r>
              <a:rPr lang="iw-IL" sz="2400">
                <a:latin typeface="Varela Round"/>
                <a:ea typeface="Varela Round"/>
                <a:cs typeface="Varela Round"/>
                <a:sym typeface="Varela Round"/>
              </a:rPr>
              <a:t>ה-D DAY - קיץ 1944 </a:t>
            </a:r>
            <a:endParaRPr sz="2400">
              <a:latin typeface="Varela Round"/>
              <a:ea typeface="Varela Round"/>
              <a:cs typeface="Varela Round"/>
              <a:sym typeface="Varela Round"/>
            </a:endParaRPr>
          </a:p>
          <a:p>
            <a:pPr indent="0" lvl="0" marL="0" rtl="1" algn="r">
              <a:lnSpc>
                <a:spcPct val="150000"/>
              </a:lnSpc>
              <a:spcBef>
                <a:spcPts val="0"/>
              </a:spcBef>
              <a:spcAft>
                <a:spcPts val="0"/>
              </a:spcAft>
              <a:buNone/>
            </a:pPr>
            <a:r>
              <a:t/>
            </a:r>
            <a:endParaRPr sz="2400">
              <a:latin typeface="Varela Round"/>
              <a:ea typeface="Varela Round"/>
              <a:cs typeface="Varela Round"/>
              <a:sym typeface="Varela Round"/>
            </a:endParaRPr>
          </a:p>
          <a:p>
            <a:pPr indent="0" lvl="0" marL="0" rtl="1" algn="r">
              <a:lnSpc>
                <a:spcPct val="150000"/>
              </a:lnSpc>
              <a:spcBef>
                <a:spcPts val="0"/>
              </a:spcBef>
              <a:spcAft>
                <a:spcPts val="0"/>
              </a:spcAft>
              <a:buNone/>
            </a:pPr>
            <a:r>
              <a:t/>
            </a:r>
            <a:endParaRPr sz="2400">
              <a:latin typeface="Varela Round"/>
              <a:ea typeface="Varela Round"/>
              <a:cs typeface="Varela Round"/>
              <a:sym typeface="Varela Round"/>
            </a:endParaRPr>
          </a:p>
          <a:p>
            <a:pPr indent="0" lvl="0" marL="0" rtl="1" algn="r">
              <a:lnSpc>
                <a:spcPct val="150000"/>
              </a:lnSpc>
              <a:spcBef>
                <a:spcPts val="0"/>
              </a:spcBef>
              <a:spcAft>
                <a:spcPts val="0"/>
              </a:spcAft>
              <a:buNone/>
            </a:pPr>
            <a:r>
              <a:t/>
            </a:r>
            <a:endParaRPr sz="1800">
              <a:latin typeface="Varela Round"/>
              <a:ea typeface="Varela Round"/>
              <a:cs typeface="Varela Round"/>
              <a:sym typeface="Varela Round"/>
            </a:endParaRPr>
          </a:p>
          <a:p>
            <a:pPr indent="0" lvl="0" marL="0" rtl="1" algn="r">
              <a:lnSpc>
                <a:spcPct val="150000"/>
              </a:lnSpc>
              <a:spcBef>
                <a:spcPts val="0"/>
              </a:spcBef>
              <a:spcAft>
                <a:spcPts val="0"/>
              </a:spcAft>
              <a:buNone/>
            </a:pPr>
            <a:r>
              <a:rPr lang="iw-IL" sz="1800">
                <a:latin typeface="Varela Round"/>
                <a:ea typeface="Varela Round"/>
                <a:cs typeface="Varela Round"/>
                <a:sym typeface="Varela Round"/>
              </a:rPr>
              <a:t>[התמונה מאתר SLIDE SHARE]</a:t>
            </a:r>
            <a:endParaRPr sz="1800">
              <a:latin typeface="Varela Round"/>
              <a:ea typeface="Varela Round"/>
              <a:cs typeface="Varela Round"/>
              <a:sym typeface="Varela Round"/>
            </a:endParaRPr>
          </a:p>
          <a:p>
            <a:pPr indent="0" lvl="0" marL="0" rtl="1" algn="r">
              <a:lnSpc>
                <a:spcPct val="150000"/>
              </a:lnSpc>
              <a:spcBef>
                <a:spcPts val="0"/>
              </a:spcBef>
              <a:spcAft>
                <a:spcPts val="0"/>
              </a:spcAft>
              <a:buNone/>
            </a:pPr>
            <a:r>
              <a:rPr lang="iw-IL" sz="1800">
                <a:latin typeface="Varela Round"/>
                <a:ea typeface="Varela Round"/>
                <a:cs typeface="Varela Round"/>
                <a:sym typeface="Varela Round"/>
              </a:rPr>
              <a:t>לתחילת הסרט:</a:t>
            </a:r>
            <a:endParaRPr sz="1800">
              <a:latin typeface="Varela Round"/>
              <a:ea typeface="Varela Round"/>
              <a:cs typeface="Varela Round"/>
              <a:sym typeface="Varela Round"/>
            </a:endParaRPr>
          </a:p>
          <a:p>
            <a:pPr indent="0" lvl="0" marL="0" rtl="1" algn="r">
              <a:lnSpc>
                <a:spcPct val="150000"/>
              </a:lnSpc>
              <a:spcBef>
                <a:spcPts val="0"/>
              </a:spcBef>
              <a:spcAft>
                <a:spcPts val="0"/>
              </a:spcAft>
              <a:buNone/>
            </a:pPr>
            <a:r>
              <a:rPr lang="iw-IL" sz="1800">
                <a:latin typeface="Varela Round"/>
                <a:ea typeface="Varela Round"/>
                <a:cs typeface="Varela Round"/>
                <a:sym typeface="Varela Round"/>
              </a:rPr>
              <a:t> "להציל את טוראי ריאן"</a:t>
            </a:r>
            <a:endParaRPr sz="1800">
              <a:latin typeface="Varela Round"/>
              <a:ea typeface="Varela Round"/>
              <a:cs typeface="Varela Round"/>
              <a:sym typeface="Varela Round"/>
            </a:endParaRPr>
          </a:p>
        </p:txBody>
      </p:sp>
      <p:pic>
        <p:nvPicPr>
          <p:cNvPr id="201" name="Google Shape;201;p25"/>
          <p:cNvPicPr preferRelativeResize="0"/>
          <p:nvPr/>
        </p:nvPicPr>
        <p:blipFill rotWithShape="1">
          <a:blip r:embed="rId3">
            <a:alphaModFix/>
          </a:blip>
          <a:srcRect b="39985" l="71207" r="15898" t="37267"/>
          <a:stretch/>
        </p:blipFill>
        <p:spPr>
          <a:xfrm>
            <a:off x="7086600" y="4816750"/>
            <a:ext cx="1481475" cy="1469401"/>
          </a:xfrm>
          <a:prstGeom prst="rect">
            <a:avLst/>
          </a:prstGeom>
          <a:noFill/>
          <a:ln>
            <a:noFill/>
          </a:ln>
        </p:spPr>
      </p:pic>
      <p:pic>
        <p:nvPicPr>
          <p:cNvPr id="202" name="Google Shape;202;p25"/>
          <p:cNvPicPr preferRelativeResize="0"/>
          <p:nvPr/>
        </p:nvPicPr>
        <p:blipFill>
          <a:blip r:embed="rId4">
            <a:alphaModFix/>
          </a:blip>
          <a:stretch>
            <a:fillRect/>
          </a:stretch>
        </p:blipFill>
        <p:spPr>
          <a:xfrm>
            <a:off x="152400" y="1085500"/>
            <a:ext cx="6934200" cy="5200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6"/>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והיהודים...</a:t>
            </a:r>
            <a:endParaRPr/>
          </a:p>
        </p:txBody>
      </p:sp>
      <p:sp>
        <p:nvSpPr>
          <p:cNvPr id="209" name="Google Shape;209;p26"/>
          <p:cNvSpPr txBox="1"/>
          <p:nvPr>
            <p:ph idx="1" type="body"/>
          </p:nvPr>
        </p:nvSpPr>
        <p:spPr>
          <a:xfrm>
            <a:off x="7091054" y="1195750"/>
            <a:ext cx="45843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b="1" lang="iw-IL" sz="2600"/>
              <a:t>עם התקדמות בעלות הברית</a:t>
            </a:r>
            <a:endParaRPr b="1" sz="2600"/>
          </a:p>
          <a:p>
            <a:pPr indent="0" lvl="0" marL="0" rtl="1" algn="r">
              <a:spcBef>
                <a:spcPts val="600"/>
              </a:spcBef>
              <a:spcAft>
                <a:spcPts val="0"/>
              </a:spcAft>
              <a:buNone/>
            </a:pPr>
            <a:r>
              <a:rPr lang="iw-IL"/>
              <a:t>יהודים שנותרו בחיים שוחררו</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ב </a:t>
            </a:r>
            <a:r>
              <a:rPr b="1" lang="iw-IL"/>
              <a:t>27.1.1945</a:t>
            </a:r>
            <a:r>
              <a:rPr lang="iw-IL"/>
              <a:t> שוחרר מחנה אושוויץ בידי הצבא האדום</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sz="2000"/>
              <a:t>[התמונה מאתר יד ושם]</a:t>
            </a:r>
            <a:endParaRPr sz="2000"/>
          </a:p>
          <a:p>
            <a:pPr indent="0" lvl="0" marL="0" rtl="1" algn="r">
              <a:spcBef>
                <a:spcPts val="600"/>
              </a:spcBef>
              <a:spcAft>
                <a:spcPts val="600"/>
              </a:spcAft>
              <a:buNone/>
            </a:pPr>
            <a:r>
              <a:t/>
            </a:r>
            <a:endParaRPr/>
          </a:p>
        </p:txBody>
      </p:sp>
      <p:pic>
        <p:nvPicPr>
          <p:cNvPr id="210" name="Google Shape;210;p26"/>
          <p:cNvPicPr preferRelativeResize="0"/>
          <p:nvPr/>
        </p:nvPicPr>
        <p:blipFill>
          <a:blip r:embed="rId3">
            <a:alphaModFix/>
          </a:blip>
          <a:stretch>
            <a:fillRect/>
          </a:stretch>
        </p:blipFill>
        <p:spPr>
          <a:xfrm>
            <a:off x="152400" y="1085494"/>
            <a:ext cx="6786255" cy="37889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txBox="1"/>
          <p:nvPr/>
        </p:nvSpPr>
        <p:spPr>
          <a:xfrm>
            <a:off x="1629321" y="2695767"/>
            <a:ext cx="9207201" cy="1924400"/>
          </a:xfrm>
          <a:prstGeom prst="rect">
            <a:avLst/>
          </a:prstGeom>
          <a:noFill/>
          <a:ln>
            <a:noFill/>
          </a:ln>
        </p:spPr>
        <p:txBody>
          <a:bodyPr anchorCtr="0" anchor="t" bIns="121875" lIns="121875" spcFirstLastPara="1" rIns="121875" wrap="square" tIns="121875">
            <a:noAutofit/>
          </a:bodyPr>
          <a:lstStyle/>
          <a:p>
            <a:pPr indent="0" lvl="0" marL="609539" marR="0" rtl="1" algn="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7" name="Google Shape;67;p9"/>
          <p:cNvSpPr txBox="1"/>
          <p:nvPr>
            <p:ph type="ctrTitle"/>
          </p:nvPr>
        </p:nvSpPr>
        <p:spPr>
          <a:xfrm>
            <a:off x="382925" y="1640900"/>
            <a:ext cx="11679900" cy="1260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6600"/>
              <a:buFont typeface="Varela Round"/>
              <a:buNone/>
            </a:pPr>
            <a:r>
              <a:rPr lang="iw-IL" sz="6000"/>
              <a:t>מלחמת העולם השניה</a:t>
            </a:r>
            <a:endParaRPr sz="6000"/>
          </a:p>
        </p:txBody>
      </p:sp>
      <p:sp>
        <p:nvSpPr>
          <p:cNvPr id="68" name="Google Shape;68;p9"/>
          <p:cNvSpPr txBox="1"/>
          <p:nvPr>
            <p:ph idx="1" type="subTitle"/>
          </p:nvPr>
        </p:nvSpPr>
        <p:spPr>
          <a:xfrm>
            <a:off x="738117" y="2918492"/>
            <a:ext cx="10872000" cy="720000"/>
          </a:xfrm>
          <a:prstGeom prst="rect">
            <a:avLst/>
          </a:prstGeom>
          <a:noFill/>
          <a:ln>
            <a:noFill/>
          </a:ln>
        </p:spPr>
        <p:txBody>
          <a:bodyPr anchorCtr="0" anchor="t" bIns="36000" lIns="36000" spcFirstLastPara="1" rIns="36000" wrap="square" tIns="36000">
            <a:noAutofit/>
          </a:bodyPr>
          <a:lstStyle/>
          <a:p>
            <a:pPr indent="-342900" lvl="0" marL="342900" rtl="1" algn="ctr">
              <a:lnSpc>
                <a:spcPct val="100000"/>
              </a:lnSpc>
              <a:spcBef>
                <a:spcPts val="0"/>
              </a:spcBef>
              <a:spcAft>
                <a:spcPts val="600"/>
              </a:spcAft>
              <a:buClr>
                <a:srgbClr val="002060"/>
              </a:buClr>
              <a:buSzPts val="2800"/>
              <a:buNone/>
            </a:pPr>
            <a:r>
              <a:rPr lang="iw-IL"/>
              <a:t>היסטוריה ממלכתי לחטיבה העליונה - תכנית חדשה</a:t>
            </a:r>
            <a:endParaRPr/>
          </a:p>
        </p:txBody>
      </p:sp>
      <p:sp>
        <p:nvSpPr>
          <p:cNvPr id="69" name="Google Shape;69;p9"/>
          <p:cNvSpPr txBox="1"/>
          <p:nvPr>
            <p:ph idx="2" type="body"/>
          </p:nvPr>
        </p:nvSpPr>
        <p:spPr>
          <a:xfrm>
            <a:off x="738117" y="3655832"/>
            <a:ext cx="10872000" cy="720000"/>
          </a:xfrm>
          <a:prstGeom prst="rect">
            <a:avLst/>
          </a:prstGeom>
          <a:noFill/>
          <a:ln>
            <a:noFill/>
          </a:ln>
        </p:spPr>
        <p:txBody>
          <a:bodyPr anchorCtr="0" anchor="t" bIns="45700" lIns="91425" spcFirstLastPara="1" rIns="91425" wrap="square" tIns="45700">
            <a:noAutofit/>
          </a:bodyPr>
          <a:lstStyle/>
          <a:p>
            <a:pPr indent="-342900" lvl="0" marL="342900" rtl="1" algn="ctr">
              <a:lnSpc>
                <a:spcPct val="100000"/>
              </a:lnSpc>
              <a:spcBef>
                <a:spcPts val="0"/>
              </a:spcBef>
              <a:spcAft>
                <a:spcPts val="0"/>
              </a:spcAft>
              <a:buClr>
                <a:srgbClr val="002060"/>
              </a:buClr>
              <a:buSzPts val="2800"/>
              <a:buFont typeface="Arial"/>
              <a:buNone/>
            </a:pPr>
            <a:r>
              <a:rPr lang="iw-IL"/>
              <a:t>שם המורה: יעל בוגין</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הקרב על ברלין </a:t>
            </a:r>
            <a:endParaRPr/>
          </a:p>
        </p:txBody>
      </p:sp>
      <p:sp>
        <p:nvSpPr>
          <p:cNvPr id="217" name="Google Shape;217;p27"/>
          <p:cNvSpPr txBox="1"/>
          <p:nvPr>
            <p:ph idx="1" type="subTitle"/>
          </p:nvPr>
        </p:nvSpPr>
        <p:spPr>
          <a:xfrm>
            <a:off x="738117" y="2918493"/>
            <a:ext cx="10872000" cy="642000"/>
          </a:xfrm>
          <a:prstGeom prst="rect">
            <a:avLst/>
          </a:prstGeom>
        </p:spPr>
        <p:txBody>
          <a:bodyPr anchorCtr="0" anchor="t" bIns="36000" lIns="36000" spcFirstLastPara="1" rIns="36000" wrap="square" tIns="36000">
            <a:noAutofit/>
          </a:bodyPr>
          <a:lstStyle/>
          <a:p>
            <a:pPr indent="0" lvl="0" marL="0" rtl="0" algn="ctr">
              <a:spcBef>
                <a:spcPts val="0"/>
              </a:spcBef>
              <a:spcAft>
                <a:spcPts val="600"/>
              </a:spcAft>
              <a:buNone/>
            </a:pPr>
            <a:r>
              <a:rPr lang="iw-IL"/>
              <a:t>סיום המלחמה באירופה</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8039854" y="213100"/>
            <a:ext cx="36354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הקרב על ברלין</a:t>
            </a:r>
            <a:endParaRPr/>
          </a:p>
        </p:txBody>
      </p:sp>
      <p:sp>
        <p:nvSpPr>
          <p:cNvPr id="224" name="Google Shape;224;p28"/>
          <p:cNvSpPr txBox="1"/>
          <p:nvPr>
            <p:ph idx="1" type="body"/>
          </p:nvPr>
        </p:nvSpPr>
        <p:spPr>
          <a:xfrm>
            <a:off x="7856725" y="1497425"/>
            <a:ext cx="3818400" cy="46608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כוחות בעלות הברית מכתרות את ברלין</a:t>
            </a:r>
            <a:endParaRPr/>
          </a:p>
          <a:p>
            <a:pPr indent="0" lvl="0" marL="0" rtl="1" algn="r">
              <a:spcBef>
                <a:spcPts val="600"/>
              </a:spcBef>
              <a:spcAft>
                <a:spcPts val="0"/>
              </a:spcAft>
              <a:buNone/>
            </a:pPr>
            <a:r>
              <a:rPr lang="iw-IL"/>
              <a:t>היטלר מתאבד</a:t>
            </a:r>
            <a:endParaRPr/>
          </a:p>
          <a:p>
            <a:pPr indent="0" lvl="0" marL="0" rtl="1" algn="r">
              <a:spcBef>
                <a:spcPts val="600"/>
              </a:spcBef>
              <a:spcAft>
                <a:spcPts val="0"/>
              </a:spcAft>
              <a:buNone/>
            </a:pPr>
            <a:r>
              <a:rPr lang="iw-IL"/>
              <a:t>ב-8.5.1945 נכנעת גרמניה</a:t>
            </a:r>
            <a:endParaRPr/>
          </a:p>
          <a:p>
            <a:pPr indent="0" lvl="0" marL="0" rtl="1" algn="r">
              <a:spcBef>
                <a:spcPts val="600"/>
              </a:spcBef>
              <a:spcAft>
                <a:spcPts val="0"/>
              </a:spcAft>
              <a:buNone/>
            </a:pPr>
            <a:r>
              <a:rPr lang="iw-IL"/>
              <a:t>תמה המלחמה באירופה</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t/>
            </a:r>
            <a:endParaRPr/>
          </a:p>
        </p:txBody>
      </p:sp>
      <p:pic>
        <p:nvPicPr>
          <p:cNvPr descr="The Battle of Berlin, designated the Berlin Strategic Offensive Operation by the Soviet Union, was the final major offensive of the European theatre of World War II.&#10;When the Soviet offensive resumed on 16 April, two Soviet fronts (army groups) attacked Berlin from the east and south, while a third overran German forces positioned north of Berlin. Before the main battle in Berlin commenced, the Red Army encircled the city after successful battles of the Seelow Heights and Halbe. On 20 April 1945, the 1st Belorussian Front led by Marshal Georgy Zhukov started shelling Berlin's city centre, while Marshal Ivan Konev's 1st Ukrainian Front had pushed from the south through the last formations of Army Group Centre. Concurrently, Hitler called for the activation of Operation Clausewitz on the same date. Defenses in Berlin's city center were mainly led by General Helmuth Weidling. These units consisted of several depleted and disorganized Wehrmacht and Waffen-SS divisions, along with poorly trained Volkssturm and Hitler Youth members. Within the next few days, the Red Army reached the city centre where close-quarters combat raged.&#10;Before the battle was over, German Führer Adolf Hitler and many other major officials of the Nazi regime committed suicide. The city's garrison surrendered on 2 May, but fighting continued to the north-west, west, and south-west of the city until the end of the war in Europe on 8 May (9 May in the Soviet Union) as German units fought westward so that they could surrender to the Western Allies rather than to the Soviets." id="225" name="Google Shape;225;p28" title="Battle of Berlin 1945 - Nazi Germany vs Soviet Union [HD]">
            <a:hlinkClick r:id="rId3"/>
          </p:cNvPr>
          <p:cNvPicPr preferRelativeResize="0"/>
          <p:nvPr/>
        </p:nvPicPr>
        <p:blipFill>
          <a:blip r:embed="rId4">
            <a:alphaModFix/>
          </a:blip>
          <a:stretch>
            <a:fillRect/>
          </a:stretch>
        </p:blipFill>
        <p:spPr>
          <a:xfrm>
            <a:off x="0" y="0"/>
            <a:ext cx="7479974" cy="5609975"/>
          </a:xfrm>
          <a:prstGeom prst="rect">
            <a:avLst/>
          </a:prstGeom>
          <a:noFill/>
          <a:ln>
            <a:noFill/>
          </a:ln>
        </p:spPr>
      </p:pic>
      <p:pic>
        <p:nvPicPr>
          <p:cNvPr id="226" name="Google Shape;226;p28"/>
          <p:cNvPicPr preferRelativeResize="0"/>
          <p:nvPr/>
        </p:nvPicPr>
        <p:blipFill rotWithShape="1">
          <a:blip r:embed="rId5">
            <a:alphaModFix/>
          </a:blip>
          <a:srcRect b="40353" l="70455" r="16342" t="36469"/>
          <a:stretch/>
        </p:blipFill>
        <p:spPr>
          <a:xfrm>
            <a:off x="7479980" y="4436350"/>
            <a:ext cx="1532696" cy="1512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מה יכולים לשאול</a:t>
            </a:r>
            <a:endParaRPr/>
          </a:p>
        </p:txBody>
      </p:sp>
      <p:sp>
        <p:nvSpPr>
          <p:cNvPr id="233" name="Google Shape;233;p29"/>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lnSpc>
                <a:spcPct val="200000"/>
              </a:lnSpc>
              <a:spcBef>
                <a:spcPts val="0"/>
              </a:spcBef>
              <a:spcAft>
                <a:spcPts val="0"/>
              </a:spcAft>
              <a:buNone/>
            </a:pPr>
            <a:r>
              <a:t/>
            </a:r>
            <a:endParaRPr/>
          </a:p>
          <a:p>
            <a:pPr indent="0" lvl="0" marL="0" rtl="1" algn="r">
              <a:lnSpc>
                <a:spcPct val="200000"/>
              </a:lnSpc>
              <a:spcBef>
                <a:spcPts val="600"/>
              </a:spcBef>
              <a:spcAft>
                <a:spcPts val="0"/>
              </a:spcAft>
              <a:buNone/>
            </a:pPr>
            <a:r>
              <a:t/>
            </a:r>
            <a:endParaRPr/>
          </a:p>
          <a:p>
            <a:pPr indent="-381000" lvl="0" marL="457200" rtl="1" algn="r">
              <a:lnSpc>
                <a:spcPct val="200000"/>
              </a:lnSpc>
              <a:spcBef>
                <a:spcPts val="600"/>
              </a:spcBef>
              <a:spcAft>
                <a:spcPts val="0"/>
              </a:spcAft>
              <a:buSzPts val="2400"/>
              <a:buAutoNum type="arabicPeriod"/>
            </a:pPr>
            <a:r>
              <a:rPr lang="iw-IL"/>
              <a:t>קרבות המפנה: בחר </a:t>
            </a:r>
            <a:r>
              <a:rPr b="1" lang="iw-IL"/>
              <a:t>אחד</a:t>
            </a:r>
            <a:r>
              <a:rPr lang="iw-IL"/>
              <a:t> מקרבות המפנה - הצג אותו בקצרה והסבר את חשיבותו במהלך המלחמה. הסבר מדוע בחרת דווקא בקרב זה. מה לדעתך יכלה להיות השפעתו על שני הצדדים היריבים במלחמה? נמק</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0"/>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תכף הפסקה</a:t>
            </a:r>
            <a:endParaRPr/>
          </a:p>
        </p:txBody>
      </p:sp>
      <p:sp>
        <p:nvSpPr>
          <p:cNvPr id="240" name="Google Shape;240;p30"/>
          <p:cNvSpPr txBox="1"/>
          <p:nvPr>
            <p:ph idx="1" type="body"/>
          </p:nvPr>
        </p:nvSpPr>
        <p:spPr>
          <a:xfrm>
            <a:off x="6974525" y="1011450"/>
            <a:ext cx="4700700" cy="48351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דקה לפני שאתם יוצאים להפסקה - האזינו לשיר המלחמה הרוסי</a:t>
            </a:r>
            <a:endParaRPr/>
          </a:p>
          <a:p>
            <a:pPr indent="0" lvl="0" marL="457200" rtl="1" algn="r">
              <a:spcBef>
                <a:spcPts val="600"/>
              </a:spcBef>
              <a:spcAft>
                <a:spcPts val="0"/>
              </a:spcAft>
              <a:buNone/>
            </a:pPr>
            <a:r>
              <a:rPr b="1" lang="iw-IL"/>
              <a:t>המלחמה הקדושה</a:t>
            </a:r>
            <a:endParaRPr b="1"/>
          </a:p>
          <a:p>
            <a:pPr indent="0" lvl="0" marL="0" rtl="1" algn="r">
              <a:spcBef>
                <a:spcPts val="600"/>
              </a:spcBef>
              <a:spcAft>
                <a:spcPts val="0"/>
              </a:spcAft>
              <a:buNone/>
            </a:pPr>
            <a:r>
              <a:rPr lang="iw-IL"/>
              <a:t>(יש תרגום לעברית)</a:t>
            </a:r>
            <a:endParaRPr/>
          </a:p>
          <a:p>
            <a:pPr indent="0" lvl="0" marL="0" rtl="1" algn="r">
              <a:spcBef>
                <a:spcPts val="600"/>
              </a:spcBef>
              <a:spcAft>
                <a:spcPts val="600"/>
              </a:spcAft>
              <a:buNone/>
            </a:pPr>
            <a:r>
              <a:rPr lang="iw-IL"/>
              <a:t>מוזמנים לשוב בעוד 9 דקות ונחזור להכיר את מרחב האוקינוס השקט והמלחמה שם.</a:t>
            </a:r>
            <a:endParaRPr/>
          </a:p>
        </p:txBody>
      </p:sp>
      <p:pic>
        <p:nvPicPr>
          <p:cNvPr descr="AUDIO REMASTERED BY DJUKI&#10;&#10;SUBTITLES: Русский, Српски, Srpski, Hrvatski, Ελληνικά, Hebrew (עברית), Italiano, Français, Polski, Slovenský, Español, Português, Vietnamese (Tiếng Việt), Deutsch, Türkçe, English.&#10;&#10;Ансамбль песни и пляски Российской армии имени А. В. Александрова&#10;Дирижер: Геннадий Саченюк&#10;&#10;Alexandrov Ensemble&#10;Conductor: Gennady Sachenyuk&#10;&#10;Петербургская филармония им. Шостаковича, 02 мая 2018&#10;Песни военный лет&#10;&#10;St Petersburg's Shostakovich Philharmonia, May 2, 2018&#10;The songs of the war years" id="241" name="Google Shape;241;p30" title="Священная война (The Sacred War) - Alexandrov Ensemble (2018)">
            <a:hlinkClick r:id="rId3"/>
          </p:cNvPr>
          <p:cNvPicPr preferRelativeResize="0"/>
          <p:nvPr/>
        </p:nvPicPr>
        <p:blipFill>
          <a:blip r:embed="rId4">
            <a:alphaModFix/>
          </a:blip>
          <a:stretch>
            <a:fillRect/>
          </a:stretch>
        </p:blipFill>
        <p:spPr>
          <a:xfrm>
            <a:off x="152400" y="1085502"/>
            <a:ext cx="6077875" cy="4558400"/>
          </a:xfrm>
          <a:prstGeom prst="rect">
            <a:avLst/>
          </a:prstGeom>
          <a:noFill/>
          <a:ln>
            <a:noFill/>
          </a:ln>
        </p:spPr>
      </p:pic>
      <p:pic>
        <p:nvPicPr>
          <p:cNvPr id="242" name="Google Shape;242;p30"/>
          <p:cNvPicPr preferRelativeResize="0"/>
          <p:nvPr/>
        </p:nvPicPr>
        <p:blipFill rotWithShape="1">
          <a:blip r:embed="rId5">
            <a:alphaModFix/>
          </a:blip>
          <a:srcRect b="30554" l="41922" r="43605" t="43945"/>
          <a:stretch/>
        </p:blipFill>
        <p:spPr>
          <a:xfrm>
            <a:off x="6358600" y="4428500"/>
            <a:ext cx="1431551" cy="14180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1" algn="ctr">
              <a:spcBef>
                <a:spcPts val="0"/>
              </a:spcBef>
              <a:spcAft>
                <a:spcPts val="0"/>
              </a:spcAft>
              <a:buNone/>
            </a:pPr>
            <a:r>
              <a:rPr lang="iw-IL"/>
              <a:t>המלחמה באוקינוס השקט</a:t>
            </a:r>
            <a:endParaRPr/>
          </a:p>
        </p:txBody>
      </p:sp>
      <p:sp>
        <p:nvSpPr>
          <p:cNvPr id="249" name="Google Shape;249;p31"/>
          <p:cNvSpPr txBox="1"/>
          <p:nvPr/>
        </p:nvSpPr>
        <p:spPr>
          <a:xfrm>
            <a:off x="1469625" y="3001325"/>
            <a:ext cx="9399000" cy="9186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t/>
            </a:r>
            <a:endParaRPr sz="2400">
              <a:latin typeface="Varela Round"/>
              <a:ea typeface="Varela Round"/>
              <a:cs typeface="Varela Round"/>
              <a:sym typeface="Varela Roun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האימפריה היפנית</a:t>
            </a:r>
            <a:endParaRPr/>
          </a:p>
        </p:txBody>
      </p:sp>
      <p:sp>
        <p:nvSpPr>
          <p:cNvPr id="256" name="Google Shape;256;p32"/>
          <p:cNvSpPr txBox="1"/>
          <p:nvPr>
            <p:ph idx="1" type="body"/>
          </p:nvPr>
        </p:nvSpPr>
        <p:spPr>
          <a:xfrm>
            <a:off x="7806804" y="1182875"/>
            <a:ext cx="3868500" cy="46929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ז</a:t>
            </a:r>
            <a:r>
              <a:rPr lang="iw-IL"/>
              <a:t>יכרו שהמלחמה במרחב הזה </a:t>
            </a:r>
            <a:r>
              <a:rPr b="1" lang="iw-IL" sz="2700"/>
              <a:t>החלה בקיץ 1937!</a:t>
            </a:r>
            <a:endParaRPr b="1" sz="2700"/>
          </a:p>
          <a:p>
            <a:pPr indent="0" lvl="0" marL="0" rtl="1" algn="r">
              <a:spcBef>
                <a:spcPts val="600"/>
              </a:spcBef>
              <a:spcAft>
                <a:spcPts val="0"/>
              </a:spcAft>
              <a:buNone/>
            </a:pPr>
            <a:r>
              <a:rPr b="1" lang="iw-IL" sz="2600"/>
              <a:t>בהשתלטות היפנית</a:t>
            </a:r>
            <a:r>
              <a:rPr lang="iw-IL"/>
              <a:t> על צפון סין.</a:t>
            </a:r>
            <a:endParaRPr/>
          </a:p>
          <a:p>
            <a:pPr indent="0" lvl="0" marL="0" rtl="1" algn="r">
              <a:spcBef>
                <a:spcPts val="600"/>
              </a:spcBef>
              <a:spcAft>
                <a:spcPts val="0"/>
              </a:spcAft>
              <a:buNone/>
            </a:pPr>
            <a:r>
              <a:rPr lang="iw-IL"/>
              <a:t>כאן - ההתקפה היפנית על </a:t>
            </a:r>
            <a:r>
              <a:rPr b="1" lang="iw-IL" sz="2600"/>
              <a:t>פרל הארבור</a:t>
            </a:r>
            <a:r>
              <a:rPr lang="iw-IL"/>
              <a:t> (שבהוואי)</a:t>
            </a:r>
            <a:endParaRPr/>
          </a:p>
          <a:p>
            <a:pPr indent="0" lvl="0" marL="0" rtl="1" algn="r">
              <a:spcBef>
                <a:spcPts val="600"/>
              </a:spcBef>
              <a:spcAft>
                <a:spcPts val="0"/>
              </a:spcAft>
              <a:buNone/>
            </a:pPr>
            <a:r>
              <a:rPr lang="iw-IL"/>
              <a:t>ארה"ב מצטרפת לבעלות הברית  </a:t>
            </a:r>
            <a:r>
              <a:rPr lang="iw-IL" sz="1800"/>
              <a:t>[התמונה מאתר</a:t>
            </a:r>
            <a:endParaRPr sz="1800"/>
          </a:p>
          <a:p>
            <a:pPr indent="0" lvl="0" marL="0" rtl="1" algn="r">
              <a:spcBef>
                <a:spcPts val="600"/>
              </a:spcBef>
              <a:spcAft>
                <a:spcPts val="600"/>
              </a:spcAft>
              <a:buClr>
                <a:schemeClr val="dk1"/>
              </a:buClr>
              <a:buSzPts val="1100"/>
              <a:buFont typeface="Arial"/>
              <a:buNone/>
            </a:pPr>
            <a:r>
              <a:rPr lang="iw-IL" sz="1800"/>
              <a:t> HISTORY ON THE NET]</a:t>
            </a:r>
            <a:endParaRPr sz="1800"/>
          </a:p>
        </p:txBody>
      </p:sp>
      <p:pic>
        <p:nvPicPr>
          <p:cNvPr id="257" name="Google Shape;257;p32"/>
          <p:cNvPicPr preferRelativeResize="0"/>
          <p:nvPr/>
        </p:nvPicPr>
        <p:blipFill>
          <a:blip r:embed="rId3">
            <a:alphaModFix/>
          </a:blip>
          <a:stretch>
            <a:fillRect/>
          </a:stretch>
        </p:blipFill>
        <p:spPr>
          <a:xfrm>
            <a:off x="368775" y="1143000"/>
            <a:ext cx="6310366" cy="473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3"/>
          <p:cNvSpPr txBox="1"/>
          <p:nvPr>
            <p:ph type="title"/>
          </p:nvPr>
        </p:nvSpPr>
        <p:spPr>
          <a:xfrm>
            <a:off x="6741475" y="213100"/>
            <a:ext cx="49335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האימפריה היפנית</a:t>
            </a:r>
            <a:endParaRPr/>
          </a:p>
        </p:txBody>
      </p:sp>
      <p:sp>
        <p:nvSpPr>
          <p:cNvPr id="264" name="Google Shape;264;p33"/>
          <p:cNvSpPr txBox="1"/>
          <p:nvPr>
            <p:ph idx="1" type="body"/>
          </p:nvPr>
        </p:nvSpPr>
        <p:spPr>
          <a:xfrm>
            <a:off x="6991175" y="1012050"/>
            <a:ext cx="4683900" cy="49713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שימו  -  : </a:t>
            </a:r>
            <a:endParaRPr/>
          </a:p>
          <a:p>
            <a:pPr indent="0" lvl="0" marL="0" rtl="1" algn="r">
              <a:spcBef>
                <a:spcPts val="600"/>
              </a:spcBef>
              <a:spcAft>
                <a:spcPts val="0"/>
              </a:spcAft>
              <a:buNone/>
            </a:pPr>
            <a:r>
              <a:rPr lang="iw-IL"/>
              <a:t>היפנים משתלטים על אימפריה של ממש</a:t>
            </a:r>
            <a:endParaRPr/>
          </a:p>
          <a:p>
            <a:pPr indent="0" lvl="0" marL="0" rtl="1" algn="r">
              <a:spcBef>
                <a:spcPts val="600"/>
              </a:spcBef>
              <a:spcAft>
                <a:spcPts val="0"/>
              </a:spcAft>
              <a:buNone/>
            </a:pPr>
            <a:r>
              <a:rPr lang="iw-IL"/>
              <a:t>כאן - מההתקפה על פרל הארבור     (7.1.1941)</a:t>
            </a:r>
            <a:endParaRPr/>
          </a:p>
          <a:p>
            <a:pPr indent="0" lvl="0" marL="0" rtl="1" algn="r">
              <a:spcBef>
                <a:spcPts val="600"/>
              </a:spcBef>
              <a:spcAft>
                <a:spcPts val="0"/>
              </a:spcAft>
              <a:buNone/>
            </a:pPr>
            <a:r>
              <a:rPr lang="iw-IL"/>
              <a:t>עד שעוצרים אותם...</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t/>
            </a:r>
            <a:endParaRPr/>
          </a:p>
        </p:txBody>
      </p:sp>
      <p:pic>
        <p:nvPicPr>
          <p:cNvPr descr="See the changing front lines of World War II in the Pacific Theater every single day from Pearl Harbor to the surrender of Japan.&#10;WW2 in Europe Every Day: https://www.youtube.com/watch?v=WOVEy1tC7nk&#10;WW2 in Europe and the Pacific Every Day: https://www.youtube.com/watch?v=1e_AZ3j2LbY&#10;DETAILED KEY:&#10;Maroon: Axis Power members, their dependencies/colonies, and annexed lands.&#10;Burgundy: Areas militarily occupied by the Axis Powers.&#10;Red: Axis puppet states.&#10;Pink: Axis gains during that day.&#10;Brown: Surrendered axis Governments (not armies)&#10;Blue: Allied powers and areas occupied by the allies.&#10;Light blue: Allied gains for that day.&#10;Grey-blue: Allied powers not at war with Japan.&#10;Dark Lime Green: China before joining the allies." id="265" name="Google Shape;265;p33" title="World War II in the Pacific: Every Day">
            <a:hlinkClick r:id="rId3"/>
          </p:cNvPr>
          <p:cNvPicPr preferRelativeResize="0"/>
          <p:nvPr/>
        </p:nvPicPr>
        <p:blipFill>
          <a:blip r:embed="rId4">
            <a:alphaModFix/>
          </a:blip>
          <a:stretch>
            <a:fillRect/>
          </a:stretch>
        </p:blipFill>
        <p:spPr>
          <a:xfrm>
            <a:off x="0" y="645853"/>
            <a:ext cx="6838775" cy="5129081"/>
          </a:xfrm>
          <a:prstGeom prst="rect">
            <a:avLst/>
          </a:prstGeom>
          <a:noFill/>
          <a:ln>
            <a:noFill/>
          </a:ln>
        </p:spPr>
      </p:pic>
      <p:pic>
        <p:nvPicPr>
          <p:cNvPr id="266" name="Google Shape;266;p33"/>
          <p:cNvPicPr preferRelativeResize="0"/>
          <p:nvPr/>
        </p:nvPicPr>
        <p:blipFill rotWithShape="1">
          <a:blip r:embed="rId5">
            <a:alphaModFix/>
          </a:blip>
          <a:srcRect b="40755" l="71144" r="16430" t="37144"/>
          <a:stretch/>
        </p:blipFill>
        <p:spPr>
          <a:xfrm>
            <a:off x="7207576" y="4260175"/>
            <a:ext cx="1514751" cy="1514749"/>
          </a:xfrm>
          <a:prstGeom prst="rect">
            <a:avLst/>
          </a:prstGeom>
          <a:noFill/>
          <a:ln>
            <a:noFill/>
          </a:ln>
        </p:spPr>
      </p:pic>
      <p:sp>
        <p:nvSpPr>
          <p:cNvPr id="267" name="Google Shape;267;p33"/>
          <p:cNvSpPr/>
          <p:nvPr/>
        </p:nvSpPr>
        <p:spPr>
          <a:xfrm>
            <a:off x="10586650" y="1083000"/>
            <a:ext cx="316200" cy="316200"/>
          </a:xfrm>
          <a:prstGeom prst="hear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4"/>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קרבות המפנה - מידווי</a:t>
            </a:r>
            <a:endParaRPr/>
          </a:p>
        </p:txBody>
      </p:sp>
      <p:sp>
        <p:nvSpPr>
          <p:cNvPr id="274" name="Google Shape;274;p34"/>
          <p:cNvSpPr txBox="1"/>
          <p:nvPr>
            <p:ph idx="1" type="subTitle"/>
          </p:nvPr>
        </p:nvSpPr>
        <p:spPr>
          <a:xfrm>
            <a:off x="738117" y="2918493"/>
            <a:ext cx="10872000" cy="642000"/>
          </a:xfrm>
          <a:prstGeom prst="rect">
            <a:avLst/>
          </a:prstGeom>
        </p:spPr>
        <p:txBody>
          <a:bodyPr anchorCtr="0" anchor="t" bIns="36000" lIns="36000" spcFirstLastPara="1" rIns="36000" wrap="square" tIns="36000">
            <a:noAutofit/>
          </a:bodyPr>
          <a:lstStyle/>
          <a:p>
            <a:pPr indent="0" lvl="0" marL="457200" rtl="1" algn="ctr">
              <a:lnSpc>
                <a:spcPct val="200000"/>
              </a:lnSpc>
              <a:spcBef>
                <a:spcPts val="0"/>
              </a:spcBef>
              <a:spcAft>
                <a:spcPts val="0"/>
              </a:spcAft>
              <a:buNone/>
            </a:pPr>
            <a:r>
              <a:t/>
            </a:r>
            <a:endParaRPr sz="3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5"/>
          <p:cNvSpPr txBox="1"/>
          <p:nvPr>
            <p:ph type="title"/>
          </p:nvPr>
        </p:nvSpPr>
        <p:spPr>
          <a:xfrm>
            <a:off x="7523829" y="213100"/>
            <a:ext cx="41514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sz="3600"/>
              <a:t>קרב מידווי</a:t>
            </a:r>
            <a:endParaRPr sz="3600"/>
          </a:p>
        </p:txBody>
      </p:sp>
      <p:sp>
        <p:nvSpPr>
          <p:cNvPr id="281" name="Google Shape;281;p35"/>
          <p:cNvSpPr txBox="1"/>
          <p:nvPr>
            <p:ph idx="1" type="body"/>
          </p:nvPr>
        </p:nvSpPr>
        <p:spPr>
          <a:xfrm>
            <a:off x="5110200" y="1245700"/>
            <a:ext cx="7080300" cy="49143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b="1" lang="iw-IL" sz="2900"/>
              <a:t>קרב ימי</a:t>
            </a:r>
            <a:r>
              <a:rPr lang="iw-IL"/>
              <a:t> גדול בקיץ 1942</a:t>
            </a:r>
            <a:endParaRPr/>
          </a:p>
          <a:p>
            <a:pPr indent="0" lvl="0" marL="0" rtl="1" algn="r">
              <a:spcBef>
                <a:spcPts val="600"/>
              </a:spcBef>
              <a:spcAft>
                <a:spcPts val="0"/>
              </a:spcAft>
              <a:buNone/>
            </a:pPr>
            <a:r>
              <a:rPr lang="iw-IL"/>
              <a:t>בו הצליחו כוחות אמריקאים</a:t>
            </a:r>
            <a:endParaRPr/>
          </a:p>
          <a:p>
            <a:pPr indent="0" lvl="0" marL="0" rtl="1" algn="r">
              <a:spcBef>
                <a:spcPts val="600"/>
              </a:spcBef>
              <a:spcAft>
                <a:spcPts val="0"/>
              </a:spcAft>
              <a:buNone/>
            </a:pPr>
            <a:r>
              <a:rPr lang="iw-IL"/>
              <a:t>לעצור את התקדמות</a:t>
            </a:r>
            <a:endParaRPr/>
          </a:p>
          <a:p>
            <a:pPr indent="0" lvl="0" marL="0" rtl="1" algn="r">
              <a:spcBef>
                <a:spcPts val="600"/>
              </a:spcBef>
              <a:spcAft>
                <a:spcPts val="0"/>
              </a:spcAft>
              <a:buNone/>
            </a:pPr>
            <a:r>
              <a:rPr lang="iw-IL"/>
              <a:t>היפנים </a:t>
            </a:r>
            <a:endParaRPr/>
          </a:p>
          <a:p>
            <a:pPr indent="0" lvl="0" marL="0" rtl="1" algn="r">
              <a:spcBef>
                <a:spcPts val="600"/>
              </a:spcBef>
              <a:spcAft>
                <a:spcPts val="0"/>
              </a:spcAft>
              <a:buNone/>
            </a:pPr>
            <a:r>
              <a:rPr lang="iw-IL"/>
              <a:t>(במרחב האי מידווי)</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יחד עם "קרב ים האלמוגים" </a:t>
            </a:r>
            <a:endParaRPr/>
          </a:p>
          <a:p>
            <a:pPr indent="0" lvl="0" marL="0" rtl="1" algn="r">
              <a:spcBef>
                <a:spcPts val="600"/>
              </a:spcBef>
              <a:spcAft>
                <a:spcPts val="600"/>
              </a:spcAft>
              <a:buNone/>
            </a:pPr>
            <a:r>
              <a:rPr lang="iw-IL"/>
              <a:t>משלים את עצירת היפנים        </a:t>
            </a:r>
            <a:r>
              <a:rPr lang="iw-IL" sz="1700"/>
              <a:t>(הצילום ממוזיאון מלה"ע 2)</a:t>
            </a:r>
            <a:endParaRPr sz="1700"/>
          </a:p>
        </p:txBody>
      </p:sp>
      <p:pic>
        <p:nvPicPr>
          <p:cNvPr id="282" name="Google Shape;282;p35"/>
          <p:cNvPicPr preferRelativeResize="0"/>
          <p:nvPr/>
        </p:nvPicPr>
        <p:blipFill>
          <a:blip r:embed="rId3">
            <a:alphaModFix/>
          </a:blip>
          <a:stretch>
            <a:fillRect/>
          </a:stretch>
        </p:blipFill>
        <p:spPr>
          <a:xfrm>
            <a:off x="235625" y="318875"/>
            <a:ext cx="7288200" cy="53143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המלצה</a:t>
            </a:r>
            <a:endParaRPr/>
          </a:p>
        </p:txBody>
      </p:sp>
      <p:sp>
        <p:nvSpPr>
          <p:cNvPr id="289" name="Google Shape;289;p36"/>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סרט המבוסס על הסיפור של הקרב - נקרא "</a:t>
            </a:r>
            <a:r>
              <a:rPr b="1" lang="iw-IL" sz="2600"/>
              <a:t>מידווי</a:t>
            </a:r>
            <a:r>
              <a:rPr lang="iw-IL"/>
              <a:t>"</a:t>
            </a:r>
            <a:endParaRPr/>
          </a:p>
          <a:p>
            <a:pPr indent="0" lvl="0" marL="0" rtl="1" algn="r">
              <a:spcBef>
                <a:spcPts val="600"/>
              </a:spcBef>
              <a:spcAft>
                <a:spcPts val="600"/>
              </a:spcAft>
              <a:buNone/>
            </a:pPr>
            <a:r>
              <a:rPr lang="iw-IL"/>
              <a:t>מציג גם את ההתקפה על פרל הארבור</a:t>
            </a:r>
            <a:endParaRPr/>
          </a:p>
        </p:txBody>
      </p:sp>
      <p:pic>
        <p:nvPicPr>
          <p:cNvPr descr="Purchase your tickets now: http://tickets.midway.movie/&#10;&#10;Midway — In theaters November 8, 2019. Ed Skrein, Patrick Wilson, Luke Evans, Aaron Eckhart, Nick Jonas, Etsushi Toyokawa, Tadanobu Asano, Luke Kleintank, Jun Kunimura, Darren Criss, Keean Johnson, Alexander Ludwig, with Mandy Moore, Dennis Quaid and Woody Harrelson.&#10;&#10;Subscribe to the LIONSGATE YouTube Channel for the latest movie trailers, clips, and more:&#10;http://lions.gt/youtubesubscribe&#10;&#10;#MidwayMovie&#10;&#10;https://www.midway.movie/&#10;https://www.facebook.com/midwaymovie&#10;https://twitter.com/midwaymovie&#10;https://www.instagram.com/midwaymovie/&#10;https://tenor.com/official/midway&#10;&#10;MIDWAY centers on the Battle of Midway, a clash between the American fleet and the Imperial Japanese Navy which marked a pivotal turning point in the Pacific Theater during WWII. The film, based on the real-life events of this heroic feat, tells the story of the leaders and soldiers who used their instincts, fortitude and bravery to overcome the odds." id="290" name="Google Shape;290;p36" title="Midway (2019 Movie) New Trailer – Ed Skrein, Mandy Moore, Nick Jonas, Woody Harrelson">
            <a:hlinkClick r:id="rId3"/>
          </p:cNvPr>
          <p:cNvPicPr preferRelativeResize="0"/>
          <p:nvPr/>
        </p:nvPicPr>
        <p:blipFill>
          <a:blip r:embed="rId4">
            <a:alphaModFix/>
          </a:blip>
          <a:stretch>
            <a:fillRect/>
          </a:stretch>
        </p:blipFill>
        <p:spPr>
          <a:xfrm>
            <a:off x="197100" y="2130625"/>
            <a:ext cx="4572000" cy="3429000"/>
          </a:xfrm>
          <a:prstGeom prst="rect">
            <a:avLst/>
          </a:prstGeom>
          <a:noFill/>
          <a:ln>
            <a:noFill/>
          </a:ln>
        </p:spPr>
      </p:pic>
      <p:pic>
        <p:nvPicPr>
          <p:cNvPr id="291" name="Google Shape;291;p36"/>
          <p:cNvPicPr preferRelativeResize="0"/>
          <p:nvPr/>
        </p:nvPicPr>
        <p:blipFill rotWithShape="1">
          <a:blip r:embed="rId5">
            <a:alphaModFix/>
          </a:blip>
          <a:srcRect b="40513" l="71142" r="16023" t="37143"/>
          <a:stretch/>
        </p:blipFill>
        <p:spPr>
          <a:xfrm>
            <a:off x="5393200" y="4145800"/>
            <a:ext cx="1564698" cy="153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0"/>
          <p:cNvSpPr txBox="1"/>
          <p:nvPr>
            <p:ph type="ctrTitle"/>
          </p:nvPr>
        </p:nvSpPr>
        <p:spPr>
          <a:xfrm>
            <a:off x="738940" y="1640910"/>
            <a:ext cx="10871100" cy="126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iw-IL"/>
              <a:t>מדגישים</a:t>
            </a:r>
            <a:endParaRPr/>
          </a:p>
        </p:txBody>
      </p:sp>
      <p:sp>
        <p:nvSpPr>
          <p:cNvPr id="76" name="Google Shape;76;p10"/>
          <p:cNvSpPr txBox="1"/>
          <p:nvPr>
            <p:ph idx="1" type="subTitle"/>
          </p:nvPr>
        </p:nvSpPr>
        <p:spPr>
          <a:xfrm>
            <a:off x="738117" y="2918492"/>
            <a:ext cx="10872000" cy="720000"/>
          </a:xfrm>
          <a:prstGeom prst="rect">
            <a:avLst/>
          </a:prstGeom>
        </p:spPr>
        <p:txBody>
          <a:bodyPr anchorCtr="0" anchor="t" bIns="36000" lIns="36000" spcFirstLastPara="1" rIns="36000" wrap="square" tIns="36000">
            <a:noAutofit/>
          </a:bodyPr>
          <a:lstStyle/>
          <a:p>
            <a:pPr indent="0" lvl="0" marL="0" rtl="0" algn="ctr">
              <a:spcBef>
                <a:spcPts val="0"/>
              </a:spcBef>
              <a:spcAft>
                <a:spcPts val="600"/>
              </a:spcAft>
              <a:buNone/>
            </a:pPr>
            <a:r>
              <a:rPr lang="iw-IL" sz="3400"/>
              <a:t>השיעור מיועד </a:t>
            </a:r>
            <a:r>
              <a:rPr lang="iw-IL" sz="3400" u="sng"/>
              <a:t>רק</a:t>
            </a:r>
            <a:r>
              <a:rPr lang="iw-IL" sz="3400"/>
              <a:t> לתלמידים שייבחנו  </a:t>
            </a:r>
            <a:r>
              <a:rPr lang="iw-IL" sz="3400" u="sng"/>
              <a:t>בפרק הספר הפתוח</a:t>
            </a:r>
            <a:endParaRPr sz="3400" u="sng"/>
          </a:p>
        </p:txBody>
      </p:sp>
      <p:sp>
        <p:nvSpPr>
          <p:cNvPr id="77" name="Google Shape;77;p10"/>
          <p:cNvSpPr txBox="1"/>
          <p:nvPr>
            <p:ph idx="2" type="body"/>
          </p:nvPr>
        </p:nvSpPr>
        <p:spPr>
          <a:xfrm>
            <a:off x="738117" y="3655832"/>
            <a:ext cx="10872000" cy="720000"/>
          </a:xfrm>
          <a:prstGeom prst="rect">
            <a:avLst/>
          </a:prstGeom>
        </p:spPr>
        <p:txBody>
          <a:bodyPr anchorCtr="0" anchor="t" bIns="45700" lIns="91425" spcFirstLastPara="1" rIns="91425" wrap="square" tIns="45700">
            <a:noAutofit/>
          </a:bodyPr>
          <a:lstStyle/>
          <a:p>
            <a:pPr indent="0" lvl="0" marL="0" rtl="0" algn="ctr">
              <a:spcBef>
                <a:spcPts val="0"/>
              </a:spcBef>
              <a:spcAft>
                <a:spcPts val="600"/>
              </a:spcAft>
              <a:buNone/>
            </a:pPr>
            <a:r>
              <a:rPr lang="iw-IL"/>
              <a:t>שיעור שני משניים</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7"/>
          <p:cNvSpPr txBox="1"/>
          <p:nvPr>
            <p:ph type="title"/>
          </p:nvPr>
        </p:nvSpPr>
        <p:spPr>
          <a:xfrm>
            <a:off x="7324079" y="213100"/>
            <a:ext cx="43512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היפנים עדיין</a:t>
            </a:r>
            <a:endParaRPr/>
          </a:p>
        </p:txBody>
      </p:sp>
      <p:sp>
        <p:nvSpPr>
          <p:cNvPr id="298" name="Google Shape;298;p37"/>
          <p:cNvSpPr txBox="1"/>
          <p:nvPr>
            <p:ph idx="1" type="body"/>
          </p:nvPr>
        </p:nvSpPr>
        <p:spPr>
          <a:xfrm>
            <a:off x="7457250" y="1116300"/>
            <a:ext cx="4218000" cy="4759500"/>
          </a:xfrm>
          <a:prstGeom prst="rect">
            <a:avLst/>
          </a:prstGeom>
        </p:spPr>
        <p:txBody>
          <a:bodyPr anchorCtr="0" anchor="t" bIns="45700" lIns="91425" spcFirstLastPara="1" rIns="91425" wrap="square" tIns="45700">
            <a:noAutofit/>
          </a:bodyPr>
          <a:lstStyle/>
          <a:p>
            <a:pPr indent="0" lvl="0" marL="0" rtl="1" algn="r">
              <a:spcBef>
                <a:spcPts val="0"/>
              </a:spcBef>
              <a:spcAft>
                <a:spcPts val="600"/>
              </a:spcAft>
              <a:buNone/>
            </a:pPr>
            <a:r>
              <a:rPr b="1" lang="iw-IL"/>
              <a:t>שולטים על מדינות רבות, מאות רבות של איים באוקינוס השקט ועל כשני מיליארד בני אדם...</a:t>
            </a:r>
            <a:endParaRPr b="1"/>
          </a:p>
        </p:txBody>
      </p:sp>
      <p:pic>
        <p:nvPicPr>
          <p:cNvPr descr="See the changing front lines of World War II in the Pacific Theater every single day from Pearl Harbor to the surrender of Japan.&#10;WW2 in Europe Every Day: https://www.youtube.com/watch?v=WOVEy1tC7nk&#10;WW2 in Europe and the Pacific Every Day: https://www.youtube.com/watch?v=1e_AZ3j2LbY&#10;DETAILED KEY:&#10;Maroon: Axis Power members, their dependencies/colonies, and annexed lands.&#10;Burgundy: Areas militarily occupied by the Axis Powers.&#10;Red: Axis puppet states.&#10;Pink: Axis gains during that day.&#10;Brown: Surrendered axis Governments (not armies)&#10;Blue: Allied powers and areas occupied by the allies.&#10;Light blue: Allied gains for that day.&#10;Grey-blue: Allied powers not at war with Japan.&#10;Dark Lime Green: China before joining the allies." id="299" name="Google Shape;299;p37" title="World War II in the Pacific: Every Day">
            <a:hlinkClick r:id="rId3"/>
          </p:cNvPr>
          <p:cNvPicPr preferRelativeResize="0"/>
          <p:nvPr/>
        </p:nvPicPr>
        <p:blipFill>
          <a:blip r:embed="rId4">
            <a:alphaModFix/>
          </a:blip>
          <a:stretch>
            <a:fillRect/>
          </a:stretch>
        </p:blipFill>
        <p:spPr>
          <a:xfrm>
            <a:off x="515200" y="665825"/>
            <a:ext cx="6704026" cy="5028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type="title"/>
          </p:nvPr>
        </p:nvSpPr>
        <p:spPr>
          <a:xfrm>
            <a:off x="6425224" y="213100"/>
            <a:ext cx="525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מאי לאי</a:t>
            </a:r>
            <a:endParaRPr/>
          </a:p>
        </p:txBody>
      </p:sp>
      <p:sp>
        <p:nvSpPr>
          <p:cNvPr id="306" name="Google Shape;306;p38"/>
          <p:cNvSpPr txBox="1"/>
          <p:nvPr>
            <p:ph idx="1" type="body"/>
          </p:nvPr>
        </p:nvSpPr>
        <p:spPr>
          <a:xfrm>
            <a:off x="7157625" y="1597575"/>
            <a:ext cx="4518000" cy="44616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מתקדמים הכוחות האמריקאים</a:t>
            </a:r>
            <a:endParaRPr/>
          </a:p>
          <a:p>
            <a:pPr indent="0" lvl="0" marL="0" rtl="1" algn="r">
              <a:spcBef>
                <a:spcPts val="600"/>
              </a:spcBef>
              <a:spcAft>
                <a:spcPts val="0"/>
              </a:spcAft>
              <a:buNone/>
            </a:pPr>
            <a:r>
              <a:t/>
            </a:r>
            <a:endParaRPr/>
          </a:p>
          <a:p>
            <a:pPr indent="0" lvl="0" marL="0" rtl="1" algn="r">
              <a:spcBef>
                <a:spcPts val="600"/>
              </a:spcBef>
              <a:spcAft>
                <a:spcPts val="0"/>
              </a:spcAft>
              <a:buNone/>
            </a:pPr>
            <a:r>
              <a:rPr lang="iw-IL"/>
              <a:t>כאן התמונה מ</a:t>
            </a:r>
            <a:r>
              <a:rPr b="1" lang="iw-IL" sz="2700"/>
              <a:t>איוו ג'ימה</a:t>
            </a:r>
            <a:r>
              <a:rPr lang="iw-IL"/>
              <a:t> - הנפת הדגל לאחר 35 ימי לחימה</a:t>
            </a:r>
            <a:endParaRPr/>
          </a:p>
          <a:p>
            <a:pPr indent="0" lvl="0" marL="0" rtl="1" algn="r">
              <a:spcBef>
                <a:spcPts val="600"/>
              </a:spcBef>
              <a:spcAft>
                <a:spcPts val="0"/>
              </a:spcAft>
              <a:buNone/>
            </a:pPr>
            <a:r>
              <a:t/>
            </a:r>
            <a:endParaRPr/>
          </a:p>
          <a:p>
            <a:pPr indent="0" lvl="0" marL="0" rtl="1" algn="r">
              <a:spcBef>
                <a:spcPts val="600"/>
              </a:spcBef>
              <a:spcAft>
                <a:spcPts val="0"/>
              </a:spcAft>
              <a:buNone/>
            </a:pPr>
            <a:r>
              <a:t/>
            </a:r>
            <a:endParaRPr/>
          </a:p>
          <a:p>
            <a:pPr indent="0" lvl="0" marL="0" rtl="1" algn="r">
              <a:spcBef>
                <a:spcPts val="600"/>
              </a:spcBef>
              <a:spcAft>
                <a:spcPts val="600"/>
              </a:spcAft>
              <a:buNone/>
            </a:pPr>
            <a:r>
              <a:rPr lang="iw-IL"/>
              <a:t>התמונה מאתר הN.Y.T</a:t>
            </a:r>
            <a:endParaRPr/>
          </a:p>
        </p:txBody>
      </p:sp>
      <p:pic>
        <p:nvPicPr>
          <p:cNvPr id="307" name="Google Shape;307;p38"/>
          <p:cNvPicPr preferRelativeResize="0"/>
          <p:nvPr/>
        </p:nvPicPr>
        <p:blipFill>
          <a:blip r:embed="rId3">
            <a:alphaModFix/>
          </a:blip>
          <a:stretch>
            <a:fillRect/>
          </a:stretch>
        </p:blipFill>
        <p:spPr>
          <a:xfrm>
            <a:off x="152400" y="600275"/>
            <a:ext cx="6678426" cy="5188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r">
              <a:spcBef>
                <a:spcPts val="0"/>
              </a:spcBef>
              <a:spcAft>
                <a:spcPts val="0"/>
              </a:spcAft>
              <a:buNone/>
            </a:pPr>
            <a:r>
              <a:rPr lang="iw-IL"/>
              <a:t>הטלת פצצות האטום</a:t>
            </a:r>
            <a:endParaRPr/>
          </a:p>
        </p:txBody>
      </p:sp>
      <p:sp>
        <p:nvSpPr>
          <p:cNvPr id="314" name="Google Shape;314;p39"/>
          <p:cNvSpPr txBox="1"/>
          <p:nvPr>
            <p:ph idx="1" type="body"/>
          </p:nvPr>
        </p:nvSpPr>
        <p:spPr>
          <a:xfrm>
            <a:off x="7700154" y="1195750"/>
            <a:ext cx="39750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ב6.8 הירושימה</a:t>
            </a:r>
            <a:endParaRPr/>
          </a:p>
          <a:p>
            <a:pPr indent="0" lvl="0" marL="0" rtl="1" algn="r">
              <a:spcBef>
                <a:spcPts val="600"/>
              </a:spcBef>
              <a:spcAft>
                <a:spcPts val="0"/>
              </a:spcAft>
              <a:buNone/>
            </a:pPr>
            <a:r>
              <a:rPr lang="iw-IL"/>
              <a:t>ב8.8 נגסקי</a:t>
            </a:r>
            <a:endParaRPr/>
          </a:p>
          <a:p>
            <a:pPr indent="0" lvl="0" marL="0" rtl="1" algn="r">
              <a:spcBef>
                <a:spcPts val="600"/>
              </a:spcBef>
              <a:spcAft>
                <a:spcPts val="0"/>
              </a:spcAft>
              <a:buNone/>
            </a:pPr>
            <a:r>
              <a:rPr lang="iw-IL"/>
              <a:t>קרוב ל200,000 הרוגים</a:t>
            </a:r>
            <a:endParaRPr/>
          </a:p>
          <a:p>
            <a:pPr indent="0" lvl="0" marL="0" rtl="1" algn="r">
              <a:spcBef>
                <a:spcPts val="600"/>
              </a:spcBef>
              <a:spcAft>
                <a:spcPts val="0"/>
              </a:spcAft>
              <a:buNone/>
            </a:pPr>
            <a:r>
              <a:rPr lang="iw-IL"/>
              <a:t>עשרות אלפי פצועים, מומים לדורות הבאים.</a:t>
            </a:r>
            <a:endParaRPr/>
          </a:p>
          <a:p>
            <a:pPr indent="0" lvl="0" marL="0" rtl="1" algn="r">
              <a:spcBef>
                <a:spcPts val="600"/>
              </a:spcBef>
              <a:spcAft>
                <a:spcPts val="600"/>
              </a:spcAft>
              <a:buNone/>
            </a:pPr>
            <a:r>
              <a:t/>
            </a:r>
            <a:endParaRPr/>
          </a:p>
        </p:txBody>
      </p:sp>
      <p:pic>
        <p:nvPicPr>
          <p:cNvPr descr="Discover key moments from history and stories about fascinating people on the Official BBC Documentary channel: http://bit.ly/BBCDocs_YouTube_Channel&#10;Hear first-hand accounts from the air and ground, re-telling every memory from the day the world first witnessed the horrors of atomic warfare.&#10;&#10;Taken From Hiroshima&#10;Want to share your views with the team? Join our BBC Studios Voice: https://www.bbcstudiosvoice.com/register&#10;&#10;This is a commercial channel from BBC Studios. Service &amp; Feedback https://www.bbcstudios.com/contact/contact-us/" id="315" name="Google Shape;315;p39" title="Hiroshima: Dropping The Bomb - Hiroshima - BBC">
            <a:hlinkClick r:id="rId3"/>
          </p:cNvPr>
          <p:cNvPicPr preferRelativeResize="0"/>
          <p:nvPr/>
        </p:nvPicPr>
        <p:blipFill>
          <a:blip r:embed="rId4">
            <a:alphaModFix/>
          </a:blip>
          <a:stretch>
            <a:fillRect/>
          </a:stretch>
        </p:blipFill>
        <p:spPr>
          <a:xfrm>
            <a:off x="152400" y="1085503"/>
            <a:ext cx="6489200" cy="4866900"/>
          </a:xfrm>
          <a:prstGeom prst="rect">
            <a:avLst/>
          </a:prstGeom>
          <a:noFill/>
          <a:ln>
            <a:noFill/>
          </a:ln>
        </p:spPr>
      </p:pic>
      <p:pic>
        <p:nvPicPr>
          <p:cNvPr id="316" name="Google Shape;316;p39"/>
          <p:cNvPicPr preferRelativeResize="0"/>
          <p:nvPr/>
        </p:nvPicPr>
        <p:blipFill rotWithShape="1">
          <a:blip r:embed="rId5">
            <a:alphaModFix/>
          </a:blip>
          <a:srcRect b="40755" l="71687" r="16297" t="37144"/>
          <a:stretch/>
        </p:blipFill>
        <p:spPr>
          <a:xfrm>
            <a:off x="6907925" y="4437650"/>
            <a:ext cx="1464827" cy="15147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0"/>
          <p:cNvSpPr txBox="1"/>
          <p:nvPr>
            <p:ph type="title"/>
          </p:nvPr>
        </p:nvSpPr>
        <p:spPr>
          <a:xfrm>
            <a:off x="3695323" y="213100"/>
            <a:ext cx="79797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ב2.9.1945</a:t>
            </a:r>
            <a:endParaRPr/>
          </a:p>
        </p:txBody>
      </p:sp>
      <p:sp>
        <p:nvSpPr>
          <p:cNvPr id="323" name="Google Shape;323;p40"/>
          <p:cNvSpPr txBox="1"/>
          <p:nvPr>
            <p:ph idx="1" type="body"/>
          </p:nvPr>
        </p:nvSpPr>
        <p:spPr>
          <a:xfrm>
            <a:off x="6974525" y="1637600"/>
            <a:ext cx="4700400" cy="45222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a:t>נכנעו היפנים בפני בעלות הברית - </a:t>
            </a:r>
            <a:endParaRPr/>
          </a:p>
          <a:p>
            <a:pPr indent="0" lvl="0" marL="0" rtl="1" algn="r">
              <a:spcBef>
                <a:spcPts val="600"/>
              </a:spcBef>
              <a:spcAft>
                <a:spcPts val="0"/>
              </a:spcAft>
              <a:buNone/>
            </a:pPr>
            <a:r>
              <a:rPr lang="iw-IL"/>
              <a:t>הטקס על סיפון נושאת המטוסים</a:t>
            </a:r>
            <a:endParaRPr/>
          </a:p>
          <a:p>
            <a:pPr indent="0" lvl="0" marL="0" rtl="1" algn="r">
              <a:spcBef>
                <a:spcPts val="600"/>
              </a:spcBef>
              <a:spcAft>
                <a:spcPts val="0"/>
              </a:spcAft>
              <a:buNone/>
            </a:pPr>
            <a:r>
              <a:rPr lang="iw-IL"/>
              <a:t>מיסורי.</a:t>
            </a:r>
            <a:endParaRPr/>
          </a:p>
          <a:p>
            <a:pPr indent="0" lvl="0" marL="0" rtl="1" algn="r">
              <a:spcBef>
                <a:spcPts val="600"/>
              </a:spcBef>
              <a:spcAft>
                <a:spcPts val="0"/>
              </a:spcAft>
              <a:buNone/>
            </a:pPr>
            <a:r>
              <a:rPr lang="iw-IL"/>
              <a:t>בכך תמה הנוראה במלחמות המין האנושי</a:t>
            </a:r>
            <a:endParaRPr/>
          </a:p>
          <a:p>
            <a:pPr indent="0" lvl="0" marL="0" rtl="1" algn="r">
              <a:spcBef>
                <a:spcPts val="600"/>
              </a:spcBef>
              <a:spcAft>
                <a:spcPts val="600"/>
              </a:spcAft>
              <a:buNone/>
            </a:pPr>
            <a:r>
              <a:rPr lang="iw-IL"/>
              <a:t> </a:t>
            </a:r>
            <a:endParaRPr/>
          </a:p>
        </p:txBody>
      </p:sp>
      <p:pic>
        <p:nvPicPr>
          <p:cNvPr descr="As Tom Brokaw marks his 50th year with NBC News, he continues his chronicle of America's &quot;Greatest Generation&quot; with a remarkable look at the day World War Two ended - with Japan's surrender aboard the USS Missouri in Tokyo Bay on September 2, 1945 - 71 years ago.&#10;» Subscribe to NBC News: http://nbcnews.to/SubscribeToNBC&#10;» Watch more NBC video: http://bit.ly/MoreNBCNews&#10;&#10;NBC News is a leading source of global news and information. Here you will find clips from NBC Nightly News, Meet The Press, and our original series Debunker, Flashback, Nerdwatch, and Show Me.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The Day Japan Surrendered, Ending WWII | NBC News" id="324" name="Google Shape;324;p40" title="The Day Japan Surrendered, Ending WWII | NBC News">
            <a:hlinkClick r:id="rId3"/>
          </p:cNvPr>
          <p:cNvPicPr preferRelativeResize="0"/>
          <p:nvPr/>
        </p:nvPicPr>
        <p:blipFill>
          <a:blip r:embed="rId4">
            <a:alphaModFix/>
          </a:blip>
          <a:stretch>
            <a:fillRect/>
          </a:stretch>
        </p:blipFill>
        <p:spPr>
          <a:xfrm>
            <a:off x="152400" y="1033275"/>
            <a:ext cx="6388600" cy="4791450"/>
          </a:xfrm>
          <a:prstGeom prst="rect">
            <a:avLst/>
          </a:prstGeom>
          <a:noFill/>
          <a:ln>
            <a:noFill/>
          </a:ln>
        </p:spPr>
      </p:pic>
      <p:pic>
        <p:nvPicPr>
          <p:cNvPr id="325" name="Google Shape;325;p40"/>
          <p:cNvPicPr preferRelativeResize="0"/>
          <p:nvPr/>
        </p:nvPicPr>
        <p:blipFill rotWithShape="1">
          <a:blip r:embed="rId5">
            <a:alphaModFix/>
          </a:blip>
          <a:srcRect b="40755" l="71687" r="16297" t="37144"/>
          <a:stretch/>
        </p:blipFill>
        <p:spPr>
          <a:xfrm>
            <a:off x="6691525" y="4528675"/>
            <a:ext cx="1464827" cy="1514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ph idx="1" type="body"/>
          </p:nvPr>
        </p:nvSpPr>
        <p:spPr>
          <a:xfrm>
            <a:off x="3301173" y="1089000"/>
            <a:ext cx="5451900" cy="4680000"/>
          </a:xfrm>
          <a:prstGeom prst="rect">
            <a:avLst/>
          </a:prstGeom>
        </p:spPr>
        <p:txBody>
          <a:bodyPr anchorCtr="0" anchor="t" bIns="45700" lIns="91425" spcFirstLastPara="1" rIns="91425" wrap="square" tIns="45700">
            <a:noAutofit/>
          </a:bodyPr>
          <a:lstStyle/>
          <a:p>
            <a:pPr indent="0" lvl="0" marL="0" rtl="1" algn="ctr">
              <a:spcBef>
                <a:spcPts val="0"/>
              </a:spcBef>
              <a:spcAft>
                <a:spcPts val="0"/>
              </a:spcAft>
              <a:buNone/>
            </a:pPr>
            <a:r>
              <a:rPr lang="iw-IL" sz="4800"/>
              <a:t>                               </a:t>
            </a:r>
            <a:endParaRPr sz="4800"/>
          </a:p>
          <a:p>
            <a:pPr indent="0" lvl="0" marL="0" rtl="1" algn="l">
              <a:spcBef>
                <a:spcPts val="600"/>
              </a:spcBef>
              <a:spcAft>
                <a:spcPts val="600"/>
              </a:spcAft>
              <a:buNone/>
            </a:pPr>
            <a:r>
              <a:rPr lang="iw-IL" sz="4800"/>
              <a:t>תודה על ההקשבה </a:t>
            </a:r>
            <a:endParaRPr sz="4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2"/>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t/>
            </a:r>
            <a:endParaRPr/>
          </a:p>
        </p:txBody>
      </p:sp>
      <p:sp>
        <p:nvSpPr>
          <p:cNvPr id="338" name="Google Shape;338;p42"/>
          <p:cNvSpPr txBox="1"/>
          <p:nvPr>
            <p:ph idx="1" type="body"/>
          </p:nvPr>
        </p:nvSpPr>
        <p:spPr>
          <a:xfrm>
            <a:off x="515206" y="1195757"/>
            <a:ext cx="11160000" cy="4680000"/>
          </a:xfrm>
          <a:prstGeom prst="rect">
            <a:avLst/>
          </a:prstGeom>
        </p:spPr>
        <p:txBody>
          <a:bodyPr anchorCtr="0" anchor="t" bIns="45700" lIns="91425" spcFirstLastPara="1" rIns="91425" wrap="square" tIns="45700">
            <a:noAutofit/>
          </a:bodyPr>
          <a:lstStyle/>
          <a:p>
            <a:pPr indent="0" lvl="0" marL="0" rtl="0" algn="l">
              <a:spcBef>
                <a:spcPts val="0"/>
              </a:spcBef>
              <a:spcAft>
                <a:spcPts val="600"/>
              </a:spcAft>
              <a:buNone/>
            </a:pPr>
            <a:r>
              <a:t/>
            </a:r>
            <a:endParaRPr/>
          </a:p>
        </p:txBody>
      </p:sp>
      <p:pic>
        <p:nvPicPr>
          <p:cNvPr id="339" name="Google Shape;339;p42"/>
          <p:cNvPicPr preferRelativeResize="0"/>
          <p:nvPr/>
        </p:nvPicPr>
        <p:blipFill>
          <a:blip r:embed="rId3">
            <a:alphaModFix/>
          </a:blip>
          <a:stretch>
            <a:fillRect/>
          </a:stretch>
        </p:blipFill>
        <p:spPr>
          <a:xfrm>
            <a:off x="0" y="933778"/>
            <a:ext cx="12190400" cy="49904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1"/>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1" algn="ctr">
              <a:spcBef>
                <a:spcPts val="0"/>
              </a:spcBef>
              <a:spcAft>
                <a:spcPts val="0"/>
              </a:spcAft>
              <a:buNone/>
            </a:pPr>
            <a:r>
              <a:rPr lang="iw-IL"/>
              <a:t>תזכורת: </a:t>
            </a:r>
            <a:endParaRPr/>
          </a:p>
        </p:txBody>
      </p:sp>
      <p:sp>
        <p:nvSpPr>
          <p:cNvPr id="84" name="Google Shape;84;p11"/>
          <p:cNvSpPr txBox="1"/>
          <p:nvPr>
            <p:ph idx="1" type="body"/>
          </p:nvPr>
        </p:nvSpPr>
        <p:spPr>
          <a:xfrm>
            <a:off x="4282624" y="1195750"/>
            <a:ext cx="7392600" cy="46800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iw-IL" sz="3100"/>
              <a:t>א. נושא השואה ומלחמת העולם השניה חזר לבחינת הבגרות ל-70%</a:t>
            </a:r>
            <a:endParaRPr sz="3100"/>
          </a:p>
          <a:p>
            <a:pPr indent="0" lvl="0" marL="0" rtl="1" algn="r">
              <a:spcBef>
                <a:spcPts val="600"/>
              </a:spcBef>
              <a:spcAft>
                <a:spcPts val="0"/>
              </a:spcAft>
              <a:buNone/>
            </a:pPr>
            <a:r>
              <a:t/>
            </a:r>
            <a:endParaRPr sz="3100"/>
          </a:p>
          <a:p>
            <a:pPr indent="0" lvl="0" marL="0" rtl="1" algn="r">
              <a:spcBef>
                <a:spcPts val="600"/>
              </a:spcBef>
              <a:spcAft>
                <a:spcPts val="0"/>
              </a:spcAft>
              <a:buNone/>
            </a:pPr>
            <a:r>
              <a:t/>
            </a:r>
            <a:endParaRPr sz="3100"/>
          </a:p>
          <a:p>
            <a:pPr indent="0" lvl="0" marL="0" rtl="1" algn="r">
              <a:spcBef>
                <a:spcPts val="600"/>
              </a:spcBef>
              <a:spcAft>
                <a:spcPts val="0"/>
              </a:spcAft>
              <a:buNone/>
            </a:pPr>
            <a:r>
              <a:rPr lang="iw-IL" sz="3100"/>
              <a:t>ב. הפרק - בבחינה עם ספר הלימוד!</a:t>
            </a:r>
            <a:endParaRPr sz="3100"/>
          </a:p>
          <a:p>
            <a:pPr indent="0" lvl="0" marL="0" rtl="1" algn="r">
              <a:spcBef>
                <a:spcPts val="600"/>
              </a:spcBef>
              <a:spcAft>
                <a:spcPts val="0"/>
              </a:spcAft>
              <a:buNone/>
            </a:pPr>
            <a:r>
              <a:t/>
            </a:r>
            <a:endParaRPr/>
          </a:p>
          <a:p>
            <a:pPr indent="0" lvl="0" marL="0" rtl="1" algn="r">
              <a:spcBef>
                <a:spcPts val="600"/>
              </a:spcBef>
              <a:spcAft>
                <a:spcPts val="600"/>
              </a:spcAft>
              <a:buNone/>
            </a:pPr>
            <a:r>
              <a:t/>
            </a:r>
            <a:endParaRPr/>
          </a:p>
        </p:txBody>
      </p:sp>
      <p:pic>
        <p:nvPicPr>
          <p:cNvPr id="85" name="Google Shape;85;p11"/>
          <p:cNvPicPr preferRelativeResize="0"/>
          <p:nvPr/>
        </p:nvPicPr>
        <p:blipFill rotWithShape="1">
          <a:blip r:embed="rId3">
            <a:alphaModFix/>
          </a:blip>
          <a:srcRect b="0" l="0" r="36877" t="0"/>
          <a:stretch/>
        </p:blipFill>
        <p:spPr>
          <a:xfrm>
            <a:off x="385450" y="396275"/>
            <a:ext cx="2594123" cy="5479478"/>
          </a:xfrm>
          <a:prstGeom prst="rect">
            <a:avLst/>
          </a:prstGeom>
          <a:noFill/>
          <a:ln>
            <a:noFill/>
          </a:ln>
        </p:spPr>
      </p:pic>
      <p:cxnSp>
        <p:nvCxnSpPr>
          <p:cNvPr id="86" name="Google Shape;86;p11"/>
          <p:cNvCxnSpPr/>
          <p:nvPr/>
        </p:nvCxnSpPr>
        <p:spPr>
          <a:xfrm flipH="1">
            <a:off x="2325275" y="4842725"/>
            <a:ext cx="4459200" cy="603300"/>
          </a:xfrm>
          <a:prstGeom prst="straightConnector1">
            <a:avLst/>
          </a:prstGeom>
          <a:noFill/>
          <a:ln cap="flat" cmpd="sng" w="76200">
            <a:solidFill>
              <a:srgbClr val="FF0000"/>
            </a:solidFill>
            <a:prstDash val="solid"/>
            <a:round/>
            <a:headEnd len="med" w="med" type="none"/>
            <a:tailEnd len="med" w="med" type="triangle"/>
          </a:ln>
        </p:spPr>
      </p:cxnSp>
      <p:cxnSp>
        <p:nvCxnSpPr>
          <p:cNvPr id="87" name="Google Shape;87;p11"/>
          <p:cNvCxnSpPr/>
          <p:nvPr/>
        </p:nvCxnSpPr>
        <p:spPr>
          <a:xfrm rot="10800000">
            <a:off x="2284025" y="1915125"/>
            <a:ext cx="4541700" cy="23112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2"/>
          <p:cNvSpPr txBox="1"/>
          <p:nvPr>
            <p:ph type="title"/>
          </p:nvPr>
        </p:nvSpPr>
        <p:spPr>
          <a:xfrm>
            <a:off x="515206" y="213094"/>
            <a:ext cx="111600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נושאי הלימוד לשיעור הזה</a:t>
            </a:r>
            <a:endParaRPr/>
          </a:p>
        </p:txBody>
      </p:sp>
      <p:sp>
        <p:nvSpPr>
          <p:cNvPr id="94" name="Google Shape;94;p12"/>
          <p:cNvSpPr txBox="1"/>
          <p:nvPr>
            <p:ph idx="1" type="body"/>
          </p:nvPr>
        </p:nvSpPr>
        <p:spPr>
          <a:xfrm>
            <a:off x="598425" y="1302450"/>
            <a:ext cx="11160000" cy="3625800"/>
          </a:xfrm>
          <a:prstGeom prst="rect">
            <a:avLst/>
          </a:prstGeom>
        </p:spPr>
        <p:txBody>
          <a:bodyPr anchorCtr="0" anchor="t" bIns="45700" lIns="91425" spcFirstLastPara="1" rIns="91425" wrap="square" tIns="45700">
            <a:noAutofit/>
          </a:bodyPr>
          <a:lstStyle/>
          <a:p>
            <a:pPr indent="0" lvl="0" marL="0" marR="558800" rtl="1" algn="r">
              <a:lnSpc>
                <a:spcPct val="200000"/>
              </a:lnSpc>
              <a:spcBef>
                <a:spcPts val="0"/>
              </a:spcBef>
              <a:spcAft>
                <a:spcPts val="0"/>
              </a:spcAft>
              <a:buNone/>
            </a:pPr>
            <a:r>
              <a:rPr lang="iw-IL">
                <a:solidFill>
                  <a:schemeClr val="dk1"/>
                </a:solidFill>
              </a:rPr>
              <a:t>המלחמה מתרחבת: המלחמה בחזית המזרחית .</a:t>
            </a:r>
            <a:endParaRPr>
              <a:solidFill>
                <a:schemeClr val="dk1"/>
              </a:solidFill>
            </a:endParaRPr>
          </a:p>
          <a:p>
            <a:pPr indent="-381000" lvl="0" marL="457200" marR="317500" rtl="1" algn="r">
              <a:lnSpc>
                <a:spcPct val="200000"/>
              </a:lnSpc>
              <a:spcBef>
                <a:spcPts val="0"/>
              </a:spcBef>
              <a:spcAft>
                <a:spcPts val="0"/>
              </a:spcAft>
              <a:buClr>
                <a:schemeClr val="dk1"/>
              </a:buClr>
              <a:buSzPts val="2400"/>
              <a:buFont typeface="Varela Round"/>
              <a:buChar char="➢"/>
            </a:pPr>
            <a:r>
              <a:rPr lang="iw-IL">
                <a:solidFill>
                  <a:schemeClr val="dk1"/>
                </a:solidFill>
              </a:rPr>
              <a:t>ההתקפה על פרל הרבור והצטרפות ארה"ב למלחמה .</a:t>
            </a:r>
            <a:endParaRPr>
              <a:solidFill>
                <a:schemeClr val="dk1"/>
              </a:solidFill>
            </a:endParaRPr>
          </a:p>
          <a:p>
            <a:pPr indent="-381000" lvl="0" marL="457200" marR="558800" rtl="1" algn="r">
              <a:lnSpc>
                <a:spcPct val="200000"/>
              </a:lnSpc>
              <a:spcBef>
                <a:spcPts val="0"/>
              </a:spcBef>
              <a:spcAft>
                <a:spcPts val="0"/>
              </a:spcAft>
              <a:buClr>
                <a:schemeClr val="dk1"/>
              </a:buClr>
              <a:buSzPts val="2400"/>
              <a:buChar char="➢"/>
            </a:pPr>
            <a:r>
              <a:rPr lang="iw-IL">
                <a:solidFill>
                  <a:schemeClr val="dk1"/>
                </a:solidFill>
              </a:rPr>
              <a:t> </a:t>
            </a:r>
            <a:r>
              <a:rPr b="1" lang="iw-IL">
                <a:solidFill>
                  <a:schemeClr val="dk1"/>
                </a:solidFill>
              </a:rPr>
              <a:t>קרבות המפנה - אל עלמיין וסטלינגרד. הפלישה לנורמדי </a:t>
            </a:r>
            <a:r>
              <a:rPr lang="iw-IL">
                <a:solidFill>
                  <a:schemeClr val="dk1"/>
                </a:solidFill>
              </a:rPr>
              <a:t>.</a:t>
            </a:r>
            <a:endParaRPr>
              <a:solidFill>
                <a:schemeClr val="dk1"/>
              </a:solidFill>
            </a:endParaRPr>
          </a:p>
          <a:p>
            <a:pPr indent="-381000" lvl="0" marL="457200" marR="558800" rtl="1" algn="r">
              <a:lnSpc>
                <a:spcPct val="200000"/>
              </a:lnSpc>
              <a:spcBef>
                <a:spcPts val="0"/>
              </a:spcBef>
              <a:spcAft>
                <a:spcPts val="0"/>
              </a:spcAft>
              <a:buClr>
                <a:schemeClr val="dk1"/>
              </a:buClr>
              <a:buSzPts val="2400"/>
              <a:buChar char="➢"/>
            </a:pPr>
            <a:r>
              <a:rPr b="1" lang="iw-IL">
                <a:solidFill>
                  <a:schemeClr val="dk1"/>
                </a:solidFill>
              </a:rPr>
              <a:t>[ההכרעה: קרב קורסק, הפלישה לנורמנדי]</a:t>
            </a:r>
            <a:endParaRPr b="1">
              <a:solidFill>
                <a:schemeClr val="dk1"/>
              </a:solidFill>
            </a:endParaRPr>
          </a:p>
          <a:p>
            <a:pPr indent="-381000" lvl="0" marL="457200" marR="558800" rtl="1" algn="r">
              <a:lnSpc>
                <a:spcPct val="200000"/>
              </a:lnSpc>
              <a:spcBef>
                <a:spcPts val="0"/>
              </a:spcBef>
              <a:spcAft>
                <a:spcPts val="0"/>
              </a:spcAft>
              <a:buClr>
                <a:schemeClr val="dk1"/>
              </a:buClr>
              <a:buSzPts val="2400"/>
              <a:buChar char="➢"/>
            </a:pPr>
            <a:r>
              <a:rPr b="1" lang="iw-IL">
                <a:solidFill>
                  <a:schemeClr val="dk1"/>
                </a:solidFill>
              </a:rPr>
              <a:t>כניעת גרמניה</a:t>
            </a:r>
            <a:r>
              <a:rPr lang="iw-IL">
                <a:solidFill>
                  <a:schemeClr val="dk1"/>
                </a:solidFill>
              </a:rPr>
              <a:t> והטלת פצצות האטום על יפן .</a:t>
            </a:r>
            <a:endParaRPr>
              <a:solidFill>
                <a:schemeClr val="dk1"/>
              </a:solidFill>
            </a:endParaRPr>
          </a:p>
          <a:p>
            <a:pPr indent="0" lvl="0" marL="457200" rtl="1" algn="r">
              <a:lnSpc>
                <a:spcPct val="200000"/>
              </a:lnSpc>
              <a:spcBef>
                <a:spcPts val="1400"/>
              </a:spcBef>
              <a:spcAft>
                <a:spcPts val="600"/>
              </a:spcAft>
              <a:buNone/>
            </a:pPr>
            <a:r>
              <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3"/>
          <p:cNvSpPr txBox="1"/>
          <p:nvPr>
            <p:ph type="title"/>
          </p:nvPr>
        </p:nvSpPr>
        <p:spPr>
          <a:xfrm>
            <a:off x="515206" y="213094"/>
            <a:ext cx="11160000"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800"/>
              <a:buFont typeface="Varela Round"/>
              <a:buNone/>
            </a:pPr>
            <a:r>
              <a:rPr lang="iw-IL"/>
              <a:t>שאלות חשיבה לתרגול </a:t>
            </a:r>
            <a:endParaRPr/>
          </a:p>
        </p:txBody>
      </p:sp>
      <p:sp>
        <p:nvSpPr>
          <p:cNvPr id="100" name="Google Shape;100;p13"/>
          <p:cNvSpPr txBox="1"/>
          <p:nvPr>
            <p:ph idx="2" type="body"/>
          </p:nvPr>
        </p:nvSpPr>
        <p:spPr>
          <a:xfrm>
            <a:off x="515200" y="1148150"/>
            <a:ext cx="10470900" cy="4714500"/>
          </a:xfrm>
          <a:prstGeom prst="rect">
            <a:avLst/>
          </a:prstGeom>
          <a:noFill/>
          <a:ln>
            <a:noFill/>
          </a:ln>
        </p:spPr>
        <p:txBody>
          <a:bodyPr anchorCtr="0" anchor="t" bIns="45700" lIns="91425" spcFirstLastPara="1" rIns="91425" wrap="square" tIns="45700">
            <a:noAutofit/>
          </a:bodyPr>
          <a:lstStyle/>
          <a:p>
            <a:pPr indent="-381000" lvl="0" marL="457200" rtl="1" algn="r">
              <a:lnSpc>
                <a:spcPct val="150000"/>
              </a:lnSpc>
              <a:spcBef>
                <a:spcPts val="1000"/>
              </a:spcBef>
              <a:spcAft>
                <a:spcPts val="0"/>
              </a:spcAft>
              <a:buClr>
                <a:schemeClr val="dk1"/>
              </a:buClr>
              <a:buSzPts val="2400"/>
              <a:buChar char="●"/>
            </a:pPr>
            <a:r>
              <a:rPr lang="iw-IL">
                <a:solidFill>
                  <a:schemeClr val="dk1"/>
                </a:solidFill>
              </a:rPr>
              <a:t>הנסיגה מדנקירק הוגדרה על ידי ראש ממשלת בריטניה, צ'רצ'יל, כ"נס". היעזר בספר הלימוד והסבר מדוע נתפסה הנסיגה ה"נס" בקיץ 1940.</a:t>
            </a:r>
            <a:endParaRPr>
              <a:solidFill>
                <a:schemeClr val="dk1"/>
              </a:solidFill>
            </a:endParaRPr>
          </a:p>
          <a:p>
            <a:pPr indent="0" lvl="0" marL="0" rtl="1" algn="r">
              <a:lnSpc>
                <a:spcPct val="150000"/>
              </a:lnSpc>
              <a:spcBef>
                <a:spcPts val="1000"/>
              </a:spcBef>
              <a:spcAft>
                <a:spcPts val="0"/>
              </a:spcAft>
              <a:buNone/>
            </a:pPr>
            <a:r>
              <a:t/>
            </a:r>
            <a:endParaRPr>
              <a:solidFill>
                <a:schemeClr val="dk1"/>
              </a:solidFill>
            </a:endParaRPr>
          </a:p>
          <a:p>
            <a:pPr indent="-381000" lvl="0" marL="457200" rtl="1" algn="r">
              <a:lnSpc>
                <a:spcPct val="150000"/>
              </a:lnSpc>
              <a:spcBef>
                <a:spcPts val="1000"/>
              </a:spcBef>
              <a:spcAft>
                <a:spcPts val="0"/>
              </a:spcAft>
              <a:buSzPts val="2400"/>
              <a:buChar char="❖"/>
            </a:pPr>
            <a:r>
              <a:rPr lang="iw-IL">
                <a:solidFill>
                  <a:schemeClr val="dk1"/>
                </a:solidFill>
              </a:rPr>
              <a:t>בשבועות שלפני הנסיגה מדנקירק עלו בהנהגה הבריטית רעיונות לגבי כריתת הסכם נפרד עם גרמניה הנאצית. מידע על כוונתו של היטלר להסכם כזה מבוסס למדי.      היעזר בספר, במפות ובמידע שלך לגבי תפיסותיו של היטלר, הסיבות הבריטיות למדיניות הפיוס והסבר מדוע היו תומכים להסכם כזה - הן בהנהגת בריטניה והן היטלר.</a:t>
            </a:r>
            <a:endParaRPr>
              <a:solidFill>
                <a:schemeClr val="dk1"/>
              </a:solidFill>
            </a:endParaRPr>
          </a:p>
          <a:p>
            <a:pPr indent="0" lvl="0" marL="457200" rtl="1" algn="r">
              <a:lnSpc>
                <a:spcPct val="200000"/>
              </a:lnSpc>
              <a:spcBef>
                <a:spcPts val="0"/>
              </a:spcBef>
              <a:spcAft>
                <a:spcPts val="0"/>
              </a:spcAft>
              <a:buNone/>
            </a:pPr>
            <a:r>
              <a:rPr lang="iw-IL"/>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idx="2" type="body"/>
          </p:nvPr>
        </p:nvSpPr>
        <p:spPr>
          <a:xfrm>
            <a:off x="316275" y="399100"/>
            <a:ext cx="11502000" cy="5426400"/>
          </a:xfrm>
          <a:prstGeom prst="rect">
            <a:avLst/>
          </a:prstGeom>
        </p:spPr>
        <p:txBody>
          <a:bodyPr anchorCtr="0" anchor="t" bIns="45700" lIns="91425" spcFirstLastPara="1" rIns="91425" wrap="square" tIns="45700">
            <a:noAutofit/>
          </a:bodyPr>
          <a:lstStyle/>
          <a:p>
            <a:pPr indent="0" lvl="0" marL="0" rtl="1" algn="r">
              <a:lnSpc>
                <a:spcPct val="120000"/>
              </a:lnSpc>
              <a:spcBef>
                <a:spcPts val="1000"/>
              </a:spcBef>
              <a:spcAft>
                <a:spcPts val="0"/>
              </a:spcAft>
              <a:buNone/>
            </a:pPr>
            <a:r>
              <a:rPr lang="iw-IL">
                <a:solidFill>
                  <a:schemeClr val="dk1"/>
                </a:solidFill>
              </a:rPr>
              <a:t>היסטוריונים של השואה רואים קשר בין מבצע ברברוסה לתחילת הרצח המאורגן של היהודים. היעזר בספר הלימוד ובקטע המקור בעמוד זה, ואתר </a:t>
            </a:r>
            <a:r>
              <a:rPr b="1" lang="iw-IL" u="sng">
                <a:solidFill>
                  <a:schemeClr val="dk1"/>
                </a:solidFill>
              </a:rPr>
              <a:t>שני הסברים </a:t>
            </a:r>
            <a:r>
              <a:rPr lang="iw-IL">
                <a:solidFill>
                  <a:schemeClr val="dk1"/>
                </a:solidFill>
              </a:rPr>
              <a:t>לפחות לקשר זה. הסבר.</a:t>
            </a:r>
            <a:endParaRPr>
              <a:solidFill>
                <a:schemeClr val="dk1"/>
              </a:solidFill>
            </a:endParaRPr>
          </a:p>
          <a:p>
            <a:pPr indent="0" lvl="0" marL="0" rtl="0" algn="r">
              <a:lnSpc>
                <a:spcPct val="150000"/>
              </a:lnSpc>
              <a:spcBef>
                <a:spcPts val="0"/>
              </a:spcBef>
              <a:spcAft>
                <a:spcPts val="0"/>
              </a:spcAft>
              <a:buClr>
                <a:schemeClr val="dk1"/>
              </a:buClr>
              <a:buSzPts val="1100"/>
              <a:buFont typeface="Arial"/>
              <a:buNone/>
            </a:pPr>
            <a:r>
              <a:rPr b="1" lang="iw-IL">
                <a:solidFill>
                  <a:srgbClr val="F81B02"/>
                </a:solidFill>
              </a:rPr>
              <a:t>הנחיות לחיילי הצבא הגרמני ערב הפלישה לברית המועצות,    4 ביוני 1941</a:t>
            </a:r>
            <a:endParaRPr b="1">
              <a:solidFill>
                <a:srgbClr val="F81B02"/>
              </a:solidFill>
            </a:endParaRPr>
          </a:p>
          <a:p>
            <a:pPr indent="0" lvl="0" marL="0" rtl="0" algn="r">
              <a:lnSpc>
                <a:spcPct val="150000"/>
              </a:lnSpc>
              <a:spcBef>
                <a:spcPts val="0"/>
              </a:spcBef>
              <a:spcAft>
                <a:spcPts val="0"/>
              </a:spcAft>
              <a:buClr>
                <a:schemeClr val="dk1"/>
              </a:buClr>
              <a:buSzPts val="1100"/>
              <a:buFont typeface="Arial"/>
              <a:buNone/>
            </a:pPr>
            <a:r>
              <a:rPr lang="iw-IL">
                <a:solidFill>
                  <a:schemeClr val="dk1"/>
                </a:solidFill>
              </a:rPr>
              <a:t>הבולשביזם הוא אויב נפשו של העם הגרמני הנציונאל-סוציאליסטי. גרמניה חייבת  להיאבק בהשקפת עולם מפוררת זו ובנשאיה. המאבק הזה מחייב את נקיטתם של אמצעים אכזריים ונמרצים נגד המסיתים, נגד לוחמי הגרילה, נגד המחבלים ונגד היהודים הבולשקביקים ואת חיסולה המוחלט של כל התנגדות פעילה או סבילה.</a:t>
            </a:r>
            <a:endParaRPr>
              <a:solidFill>
                <a:schemeClr val="dk1"/>
              </a:solidFill>
            </a:endParaRPr>
          </a:p>
          <a:p>
            <a:pPr indent="0" lvl="0" marL="0" rtl="0" algn="r">
              <a:lnSpc>
                <a:spcPct val="115000"/>
              </a:lnSpc>
              <a:spcBef>
                <a:spcPts val="0"/>
              </a:spcBef>
              <a:spcAft>
                <a:spcPts val="0"/>
              </a:spcAft>
              <a:buClr>
                <a:schemeClr val="dk1"/>
              </a:buClr>
              <a:buSzPts val="1100"/>
              <a:buFont typeface="Arial"/>
              <a:buNone/>
            </a:pPr>
            <a:r>
              <a:rPr lang="iw-IL" sz="1800">
                <a:solidFill>
                  <a:schemeClr val="dk1"/>
                </a:solidFill>
              </a:rPr>
              <a:t>(כ"ד בראונינג, הדרך אל הפתרון הסופי, עמק 243)</a:t>
            </a:r>
            <a:endParaRPr sz="1800">
              <a:solidFill>
                <a:schemeClr val="dk1"/>
              </a:solidFill>
            </a:endParaRPr>
          </a:p>
          <a:p>
            <a:pPr indent="0" lvl="0" marL="0" rtl="1" algn="r">
              <a:lnSpc>
                <a:spcPct val="115000"/>
              </a:lnSpc>
              <a:spcBef>
                <a:spcPts val="0"/>
              </a:spcBef>
              <a:spcAft>
                <a:spcPts val="0"/>
              </a:spcAft>
              <a:buClr>
                <a:schemeClr val="dk1"/>
              </a:buClr>
              <a:buSzPts val="1100"/>
              <a:buFont typeface="Arial"/>
              <a:buNone/>
            </a:pPr>
            <a:r>
              <a:rPr lang="iw-IL" sz="2000">
                <a:solidFill>
                  <a:schemeClr val="dk1"/>
                </a:solidFill>
              </a:rPr>
              <a:t>[הקטע כאן הוא חלק מפקודה המכונה "פקודת הקומיסרים", מועתק פה מספר הלימוד "משלום למלחמה ושואה", מט"ח. הרחבה</a:t>
            </a:r>
            <a:r>
              <a:rPr lang="iw-IL" sz="2000">
                <a:solidFill>
                  <a:schemeClr val="dk1"/>
                </a:solidFill>
                <a:uFill>
                  <a:noFill/>
                </a:uFill>
                <a:hlinkClick r:id="rId3">
                  <a:extLst>
                    <a:ext uri="{A12FA001-AC4F-418D-AE19-62706E023703}">
                      <ahyp:hlinkClr val="tx"/>
                    </a:ext>
                  </a:extLst>
                </a:hlinkClick>
              </a:rPr>
              <a:t> </a:t>
            </a:r>
            <a:r>
              <a:rPr lang="iw-IL" sz="2000" u="sng">
                <a:solidFill>
                  <a:schemeClr val="hlink"/>
                </a:solidFill>
                <a:hlinkClick r:id="rId4"/>
              </a:rPr>
              <a:t>במאמר של אנדריאס הילגרובר</a:t>
            </a:r>
            <a:r>
              <a:rPr lang="iw-IL" sz="2000" u="sng">
                <a:solidFill>
                  <a:schemeClr val="hlink"/>
                </a:solidFill>
              </a:rPr>
              <a:t>]</a:t>
            </a:r>
            <a:endParaRPr sz="2000" u="sng">
              <a:solidFill>
                <a:schemeClr val="hlink"/>
              </a:solidFill>
            </a:endParaRPr>
          </a:p>
          <a:p>
            <a:pPr indent="0" lvl="0" marL="0" rtl="1" algn="r">
              <a:spcBef>
                <a:spcPts val="0"/>
              </a:spcBef>
              <a:spcAft>
                <a:spcPts val="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5"/>
          <p:cNvSpPr txBox="1"/>
          <p:nvPr>
            <p:ph type="title"/>
          </p:nvPr>
        </p:nvSpPr>
        <p:spPr>
          <a:xfrm>
            <a:off x="5026975" y="213100"/>
            <a:ext cx="6648300" cy="720000"/>
          </a:xfrm>
          <a:prstGeom prst="rect">
            <a:avLst/>
          </a:prstGeom>
        </p:spPr>
        <p:txBody>
          <a:bodyPr anchorCtr="0" anchor="ctr" bIns="0" lIns="36000" spcFirstLastPara="1" rIns="36000" wrap="square" tIns="0">
            <a:noAutofit/>
          </a:bodyPr>
          <a:lstStyle/>
          <a:p>
            <a:pPr indent="0" lvl="0" marL="0" rtl="0" algn="ctr">
              <a:spcBef>
                <a:spcPts val="0"/>
              </a:spcBef>
              <a:spcAft>
                <a:spcPts val="0"/>
              </a:spcAft>
              <a:buNone/>
            </a:pPr>
            <a:r>
              <a:rPr lang="iw-IL"/>
              <a:t>בשיעור היום</a:t>
            </a:r>
            <a:endParaRPr/>
          </a:p>
        </p:txBody>
      </p:sp>
      <p:pic>
        <p:nvPicPr>
          <p:cNvPr id="113" name="Google Shape;113;p15"/>
          <p:cNvPicPr preferRelativeResize="0"/>
          <p:nvPr/>
        </p:nvPicPr>
        <p:blipFill rotWithShape="1">
          <a:blip r:embed="rId3">
            <a:alphaModFix/>
          </a:blip>
          <a:srcRect b="0" l="0" r="0" t="47936"/>
          <a:stretch/>
        </p:blipFill>
        <p:spPr>
          <a:xfrm>
            <a:off x="556550" y="1099650"/>
            <a:ext cx="8745076" cy="4677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nvSpPr>
        <p:spPr>
          <a:xfrm>
            <a:off x="1629321" y="2695767"/>
            <a:ext cx="9207201" cy="1924400"/>
          </a:xfrm>
          <a:prstGeom prst="rect">
            <a:avLst/>
          </a:prstGeom>
          <a:noFill/>
          <a:ln>
            <a:noFill/>
          </a:ln>
        </p:spPr>
        <p:txBody>
          <a:bodyPr anchorCtr="0" anchor="t" bIns="121875" lIns="121875" spcFirstLastPara="1" rIns="121875" wrap="square" tIns="121875">
            <a:noAutofit/>
          </a:bodyPr>
          <a:lstStyle/>
          <a:p>
            <a:pPr indent="0" lvl="0" marL="609539" marR="0" rtl="1" algn="r">
              <a:lnSpc>
                <a:spcPct val="1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9" name="Google Shape;119;p16"/>
          <p:cNvSpPr txBox="1"/>
          <p:nvPr>
            <p:ph type="ctrTitle"/>
          </p:nvPr>
        </p:nvSpPr>
        <p:spPr>
          <a:xfrm>
            <a:off x="738950" y="1640900"/>
            <a:ext cx="11186100" cy="1260000"/>
          </a:xfrm>
          <a:prstGeom prst="rect">
            <a:avLst/>
          </a:prstGeom>
          <a:noFill/>
          <a:ln>
            <a:noFill/>
          </a:ln>
        </p:spPr>
        <p:txBody>
          <a:bodyPr anchorCtr="0" anchor="ctr" bIns="45700" lIns="91425" spcFirstLastPara="1" rIns="91425" wrap="square" tIns="45700">
            <a:noAutofit/>
          </a:bodyPr>
          <a:lstStyle/>
          <a:p>
            <a:pPr indent="0" lvl="0" marL="0" rtl="1" algn="r">
              <a:spcBef>
                <a:spcPts val="0"/>
              </a:spcBef>
              <a:spcAft>
                <a:spcPts val="0"/>
              </a:spcAft>
              <a:buClr>
                <a:schemeClr val="dk1"/>
              </a:buClr>
              <a:buSzPts val="6600"/>
              <a:buFont typeface="Varela Round"/>
              <a:buNone/>
            </a:pPr>
            <a:r>
              <a:rPr lang="iw-IL" sz="4800"/>
              <a:t>קרבות המפנה - אל עלמיין</a:t>
            </a:r>
            <a:endParaRPr sz="4800"/>
          </a:p>
        </p:txBody>
      </p:sp>
      <p:sp>
        <p:nvSpPr>
          <p:cNvPr id="120" name="Google Shape;120;p16"/>
          <p:cNvSpPr txBox="1"/>
          <p:nvPr>
            <p:ph idx="1" type="subTitle"/>
          </p:nvPr>
        </p:nvSpPr>
        <p:spPr>
          <a:xfrm>
            <a:off x="738117" y="2918493"/>
            <a:ext cx="10872000" cy="642090"/>
          </a:xfrm>
          <a:prstGeom prst="rect">
            <a:avLst/>
          </a:prstGeom>
          <a:noFill/>
          <a:ln>
            <a:noFill/>
          </a:ln>
        </p:spPr>
        <p:txBody>
          <a:bodyPr anchorCtr="0" anchor="t" bIns="36000" lIns="36000" spcFirstLastPara="1" rIns="36000" wrap="square" tIns="36000">
            <a:noAutofit/>
          </a:bodyPr>
          <a:lstStyle/>
          <a:p>
            <a:pPr indent="-342900" lvl="0" marL="342900" rtl="1" algn="ctr">
              <a:lnSpc>
                <a:spcPct val="100000"/>
              </a:lnSpc>
              <a:spcBef>
                <a:spcPts val="0"/>
              </a:spcBef>
              <a:spcAft>
                <a:spcPts val="60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