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96" r:id="rId2"/>
    <p:sldId id="257" r:id="rId3"/>
    <p:sldId id="301" r:id="rId4"/>
    <p:sldId id="267" r:id="rId5"/>
    <p:sldId id="299" r:id="rId6"/>
    <p:sldId id="262" r:id="rId7"/>
    <p:sldId id="276" r:id="rId8"/>
    <p:sldId id="264" r:id="rId9"/>
    <p:sldId id="277" r:id="rId10"/>
    <p:sldId id="292" r:id="rId11"/>
    <p:sldId id="298" r:id="rId12"/>
    <p:sldId id="300" r:id="rId13"/>
    <p:sldId id="294" r:id="rId14"/>
    <p:sldId id="284" r:id="rId15"/>
    <p:sldId id="270" r:id="rId16"/>
    <p:sldId id="265" r:id="rId17"/>
    <p:sldId id="293" r:id="rId18"/>
    <p:sldId id="295" r:id="rId19"/>
    <p:sldId id="28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arela Round" panose="00000500000000000000" pitchFamily="2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U58GxMYmTEwhndbQrGgZ1+qg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7789C-F2E9-4F33-BC0A-94C0B156B8B7}">
  <a:tblStyle styleId="{98C7789C-F2E9-4F33-BC0A-94C0B156B8B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210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761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9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27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23b25340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23b253401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723b253401_2_5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23b253401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23b253401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723b253401_2_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65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23b25340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23b25340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23b253401_2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23b25340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23b25340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23b253401_2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75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3b25340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3b25340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23b253401_0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3b253401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3b253401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23b253401_2_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53961" y="1475861"/>
            <a:ext cx="12084075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7388329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91863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16000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8410016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659124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087674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1" y="570674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0" y="613529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1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70674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13529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1245271" y="6153402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0" y="6312008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op.education.gov.il/tchumey_daat/historya/chativa-elyona/noseem_nilmadim/poalo-diplomati-medini-herzel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o.cet.ac.il/player/?document=a7515e1d-24fc-45f6-b3d9-20ddef2b260e&amp;language=he#pageId=page_1&amp;documentId=a7515e1d-24fc-45f6-b3d9-20ddef2b260e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7DNOX_L-e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pop.education.gov.il/tchumey_daat/historya/chativa-elyona/pedagogia-historia/homrey-limud-yaal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2QBRUvGuOc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tudents.education.gov.il/matriculation-exams/preparation-for-matriculation-exams/matriculation-questionnaire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Fa-DpmPPzw" TargetMode="External"/><Relationship Id="rId3" Type="http://schemas.openxmlformats.org/officeDocument/2006/relationships/hyperlink" Target="https://www.youtube.com/watch?v=gIa0DSlFaes&amp;t=673s" TargetMode="External"/><Relationship Id="rId7" Type="http://schemas.openxmlformats.org/officeDocument/2006/relationships/hyperlink" Target="https://www.youtube.com/watch?v=Da0eAWA1cfk" TargetMode="External"/><Relationship Id="rId2" Type="http://schemas.openxmlformats.org/officeDocument/2006/relationships/hyperlink" Target="https://www.youtube.com/watch?v=VKrVBtRYwQQ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ySFLO9zpBWY" TargetMode="External"/><Relationship Id="rId5" Type="http://schemas.openxmlformats.org/officeDocument/2006/relationships/hyperlink" Target="https://www.youtube.com/watch?v=reRyU_VR4h4&amp;list=PLc1kikrU86qeE8B11y-ifkO8M5hRzgvNg" TargetMode="External"/><Relationship Id="rId4" Type="http://schemas.openxmlformats.org/officeDocument/2006/relationships/hyperlink" Target="https://www.youtube.com/watch?v=KEDK61TknUM" TargetMode="External"/><Relationship Id="rId9" Type="http://schemas.openxmlformats.org/officeDocument/2006/relationships/hyperlink" Target="https://www.youtube.com/watch?v=42RxHOrTGi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Ia0DSlFae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nHUPEjdoQQ?start=767&amp;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635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>
            <a:spLocks noGrp="1"/>
          </p:cNvSpPr>
          <p:nvPr>
            <p:ph type="title"/>
          </p:nvPr>
        </p:nvSpPr>
        <p:spPr>
          <a:xfrm>
            <a:off x="-955493" y="79532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sz="4400" dirty="0"/>
              <a:t>הפעילות המדינית של הרצל להשגת צ'רטר</a:t>
            </a:r>
            <a:endParaRPr dirty="0"/>
          </a:p>
        </p:txBody>
      </p:sp>
      <p:graphicFrame>
        <p:nvGraphicFramePr>
          <p:cNvPr id="284" name="Google Shape;284;p7"/>
          <p:cNvGraphicFramePr/>
          <p:nvPr>
            <p:extLst>
              <p:ext uri="{D42A27DB-BD31-4B8C-83A1-F6EECF244321}">
                <p14:modId xmlns:p14="http://schemas.microsoft.com/office/powerpoint/2010/main" val="3337685630"/>
              </p:ext>
            </p:extLst>
          </p:nvPr>
        </p:nvGraphicFramePr>
        <p:xfrm>
          <a:off x="174664" y="793925"/>
          <a:ext cx="9133727" cy="4892073"/>
        </p:xfrm>
        <a:graphic>
          <a:graphicData uri="http://schemas.openxmlformats.org/drawingml/2006/table">
            <a:tbl>
              <a:tblPr firstRow="1" bandRow="1">
                <a:noFill/>
                <a:tableStyleId>{98C7789C-F2E9-4F33-BC0A-94C0B156B8B7}</a:tableStyleId>
              </a:tblPr>
              <a:tblGrid>
                <a:gridCol w="189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מה קיבל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מה הציע 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Varela Round"/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מה ביקש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המעצמה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87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/>
                        <a:t>X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dirty="0"/>
                        <a:t>הציע שנהיה "שגרירים" של התרבות הגרמנית בא"י כמו כן רמז כי כך ייפתרו הגרמנים מהאנטישמיות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lang="he-IL" dirty="0"/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r>
                        <a:rPr lang="he-IL" dirty="0"/>
                        <a:t>מגרמניה ביקש שיסייעו לו להשיג אישור מהסולטן התורכי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ג</a:t>
                      </a:r>
                      <a:r>
                        <a:rPr lang="he-IL" sz="2400" b="1" dirty="0"/>
                        <a:t>רמניה</a:t>
                      </a:r>
                      <a:endParaRPr sz="24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032">
                <a:tc>
                  <a:txBody>
                    <a:bodyPr/>
                    <a:lstStyle/>
                    <a:p>
                      <a:pPr marL="342900" marR="0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he-IL" dirty="0"/>
                        <a:t>אל </a:t>
                      </a:r>
                      <a:r>
                        <a:rPr lang="he-IL" dirty="0" err="1"/>
                        <a:t>עריש</a:t>
                      </a:r>
                      <a:r>
                        <a:rPr lang="he-IL" dirty="0"/>
                        <a:t>- מצרים</a:t>
                      </a:r>
                    </a:p>
                    <a:p>
                      <a:pPr marL="342900" marR="0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he-IL" dirty="0"/>
                        <a:t>קפריסין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dirty="0"/>
                        <a:t>3.</a:t>
                      </a:r>
                      <a:r>
                        <a:rPr lang="he-IL" baseline="0" dirty="0"/>
                        <a:t>...אוגנדה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dirty="0"/>
                        <a:t>הציע לסייע להתמודד עם כמות המהגרים שמגיעים אליה ממזרח (רוסיה), הציע להיות נאמן ולדאוג למעברי ים חופשיים עבורה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r>
                        <a:rPr lang="he-IL" dirty="0"/>
                        <a:t>אישור התיישבות חבל</a:t>
                      </a:r>
                      <a:r>
                        <a:rPr lang="he-IL" baseline="0" dirty="0"/>
                        <a:t> ארץ קרוב לארץ ישראל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b="1" dirty="0"/>
                        <a:t>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8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 ב</a:t>
                      </a:r>
                      <a:r>
                        <a:rPr lang="he-IL" sz="2400" b="1" dirty="0"/>
                        <a:t>ריטניה</a:t>
                      </a:r>
                      <a:r>
                        <a:rPr lang="he-IL" sz="2000" b="1" dirty="0"/>
                        <a:t>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b="1" dirty="0"/>
                        <a:t>   (אנגליה)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78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/>
                        <a:t>X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r>
                        <a:rPr lang="he-IL" dirty="0"/>
                        <a:t>ביקש את תמיכתם ברעיון הציוני ובעיקר רמז שלא יפגעו ביהודים שהוא בדרך למצוא עבורם פתרון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8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 ר</a:t>
                      </a:r>
                      <a:r>
                        <a:rPr lang="he-IL" sz="2400" b="1" dirty="0"/>
                        <a:t>וסיה </a:t>
                      </a:r>
                      <a:endParaRPr sz="24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3318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dirty="0"/>
                        <a:t>X</a:t>
                      </a:r>
                      <a:endParaRPr sz="4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dirty="0"/>
                        <a:t>הציע להביא פיתוח ושגשוג </a:t>
                      </a:r>
                      <a:r>
                        <a:rPr lang="he-IL" dirty="0" err="1"/>
                        <a:t>לאיזור</a:t>
                      </a:r>
                      <a:r>
                        <a:rPr lang="he-IL" dirty="0"/>
                        <a:t>,</a:t>
                      </a:r>
                      <a:r>
                        <a:rPr lang="he-IL" baseline="0" dirty="0"/>
                        <a:t> הציע לחסל את חובותיה של תורכיה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r>
                        <a:rPr lang="he-IL" dirty="0"/>
                        <a:t>ביקש </a:t>
                      </a:r>
                      <a:r>
                        <a:rPr lang="he-IL" dirty="0" err="1"/>
                        <a:t>צרטר</a:t>
                      </a:r>
                      <a:r>
                        <a:rPr lang="he-IL" dirty="0"/>
                        <a:t>- ביקש את רשות הסולטן להקים</a:t>
                      </a:r>
                      <a:r>
                        <a:rPr lang="he-IL" baseline="0" dirty="0"/>
                        <a:t> בחבל ארץ ישראל התיישבות יהודית </a:t>
                      </a:r>
                      <a:r>
                        <a:rPr lang="he-IL" baseline="0" dirty="0" err="1"/>
                        <a:t>אוטונימית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ת</a:t>
                      </a:r>
                      <a:r>
                        <a:rPr lang="he-IL" sz="2400" b="1" dirty="0"/>
                        <a:t>ורכיה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600" b="1" dirty="0"/>
                        <a:t> (האימפריה </a:t>
                      </a:r>
                      <a:r>
                        <a:rPr lang="he-IL" sz="1600" b="1" dirty="0" err="1"/>
                        <a:t>העותמנית</a:t>
                      </a:r>
                      <a:r>
                        <a:rPr lang="he-IL" sz="1600" b="1" dirty="0"/>
                        <a:t>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54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תרגולון</a:t>
            </a:r>
            <a:r>
              <a:rPr lang="he-IL" dirty="0"/>
              <a:t>...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74" y="1195757"/>
            <a:ext cx="7229417" cy="2060061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he-IL" dirty="0"/>
              <a:t>      עמוד   1, 3, 4</a:t>
            </a:r>
          </a:p>
          <a:p>
            <a:pPr marL="76200" indent="0">
              <a:buNone/>
            </a:pPr>
            <a:r>
              <a:rPr lang="he-IL" dirty="0"/>
              <a:t>      העשרה- עמוד  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594" y="3757257"/>
            <a:ext cx="8257308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hlinkClick r:id="rId2"/>
              </a:rPr>
              <a:t>https://pop.education.gov.il/tchumey_daat/historya/chativa-elyona/noseem_nilmadim/poalo-diplomati-medini-herzel/</a:t>
            </a:r>
            <a:endParaRPr lang="en-US" sz="1200" dirty="0"/>
          </a:p>
          <a:p>
            <a:endParaRPr lang="he-IL" dirty="0"/>
          </a:p>
          <a:p>
            <a:pPr algn="r"/>
            <a:r>
              <a:rPr lang="he-IL" dirty="0"/>
              <a:t>מאגר בחינות בגרות-  </a:t>
            </a:r>
            <a:r>
              <a:rPr lang="he-IL" sz="2000" dirty="0"/>
              <a:t>שאלת בגרות: הרצל (יורם טהר לב, מול בריטניה, מול גרמניה...)</a:t>
            </a:r>
            <a:r>
              <a:rPr lang="en-US" sz="2000" dirty="0"/>
              <a:t> </a:t>
            </a:r>
            <a:endParaRPr lang="he-IL" dirty="0"/>
          </a:p>
          <a:p>
            <a:pPr algn="r"/>
            <a:endParaRPr lang="he-IL" sz="1600" b="1" dirty="0"/>
          </a:p>
          <a:p>
            <a:pPr algn="r"/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1" y="3518481"/>
            <a:ext cx="2373962" cy="237396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3094"/>
            <a:ext cx="3318164" cy="3318164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952501" y="238171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https://lo.cet.ac.il/player/?document=a7515e1d-24fc-45f6-b3d9-20ddef2b260e&amp;language=he#pageId=page_1&amp;documentId=a7515e1d-24fc-45f6-b3d9-20ddef2b260e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33602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7DNOX_L-eI"/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0477" y="901845"/>
            <a:ext cx="11451384" cy="4901418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פוגרום </a:t>
            </a:r>
            <a:r>
              <a:rPr lang="he-IL" dirty="0" err="1"/>
              <a:t>קישינוב</a:t>
            </a:r>
            <a:r>
              <a:rPr lang="he-IL" dirty="0"/>
              <a:t>: 1903  (מתוך עמ' האש פרק 1)</a:t>
            </a:r>
          </a:p>
        </p:txBody>
      </p:sp>
    </p:spTree>
    <p:extLst>
      <p:ext uri="{BB962C8B-B14F-4D97-AF65-F5344CB8AC3E}">
        <p14:creationId xmlns:p14="http://schemas.microsoft.com/office/powerpoint/2010/main" val="147805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איפה זה אוגנדה 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500" y="1180328"/>
            <a:ext cx="138303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שימו לב: אוגנדה מסומנת בעיגול. 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933094"/>
            <a:ext cx="7381009" cy="46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3181" y="5738993"/>
            <a:ext cx="301466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*המפה לקוחה מתוך 'אתר </a:t>
            </a:r>
            <a:r>
              <a:rPr kumimoji="0" lang="he-IL" altLang="he-IL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תולדוט</a:t>
            </a:r>
            <a:r>
              <a:rPr kumimoji="0" lang="he-IL" altLang="he-IL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'- מטח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2878282" y="3238326"/>
            <a:ext cx="214745" cy="426477"/>
            <a:chOff x="8007927" y="3034145"/>
            <a:chExt cx="193964" cy="349827"/>
          </a:xfrm>
        </p:grpSpPr>
        <p:sp>
          <p:nvSpPr>
            <p:cNvPr id="9" name="גל 8"/>
            <p:cNvSpPr/>
            <p:nvPr/>
          </p:nvSpPr>
          <p:spPr>
            <a:xfrm>
              <a:off x="8007927" y="3034145"/>
              <a:ext cx="193964" cy="180110"/>
            </a:xfrm>
            <a:prstGeom prst="wav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8201891" y="3044537"/>
              <a:ext cx="0" cy="33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2985654" y="2028841"/>
            <a:ext cx="166254" cy="249253"/>
            <a:chOff x="8007927" y="3034145"/>
            <a:chExt cx="193964" cy="349827"/>
          </a:xfrm>
        </p:grpSpPr>
        <p:sp>
          <p:nvSpPr>
            <p:cNvPr id="12" name="גל 11"/>
            <p:cNvSpPr/>
            <p:nvPr/>
          </p:nvSpPr>
          <p:spPr>
            <a:xfrm>
              <a:off x="8007927" y="3034145"/>
              <a:ext cx="193964" cy="180110"/>
            </a:xfrm>
            <a:prstGeom prst="wav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ישר 12"/>
            <p:cNvCxnSpPr/>
            <p:nvPr/>
          </p:nvCxnSpPr>
          <p:spPr>
            <a:xfrm>
              <a:off x="8201891" y="3044537"/>
              <a:ext cx="0" cy="33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262003" y="1072606"/>
            <a:ext cx="11083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בריה"מ/ </a:t>
            </a:r>
            <a:r>
              <a:rPr lang="he-IL" sz="900" b="1" dirty="0"/>
              <a:t>קיסרות רוסית</a:t>
            </a:r>
          </a:p>
        </p:txBody>
      </p:sp>
    </p:spTree>
    <p:extLst>
      <p:ext uri="{BB962C8B-B14F-4D97-AF65-F5344CB8AC3E}">
        <p14:creationId xmlns:p14="http://schemas.microsoft.com/office/powerpoint/2010/main" val="31483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>
            <a:spLocks noGrp="1"/>
          </p:cNvSpPr>
          <p:nvPr>
            <p:ph type="title"/>
          </p:nvPr>
        </p:nvSpPr>
        <p:spPr>
          <a:xfrm>
            <a:off x="-2219217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sz="4400" dirty="0"/>
              <a:t>  </a:t>
            </a:r>
            <a:r>
              <a:rPr lang="he-IL" sz="4400" dirty="0" err="1"/>
              <a:t>תוכנית</a:t>
            </a:r>
            <a:r>
              <a:rPr lang="he-IL" sz="4400" dirty="0"/>
              <a:t> אוגנדה: בעד    </a:t>
            </a:r>
            <a:r>
              <a:rPr lang="he-IL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     </a:t>
            </a:r>
            <a:r>
              <a:rPr lang="he-IL" sz="4400" dirty="0"/>
              <a:t> נגד  </a:t>
            </a:r>
            <a:endParaRPr dirty="0"/>
          </a:p>
        </p:txBody>
      </p:sp>
      <p:sp>
        <p:nvSpPr>
          <p:cNvPr id="276" name="Google Shape;276;p6"/>
          <p:cNvSpPr/>
          <p:nvPr/>
        </p:nvSpPr>
        <p:spPr>
          <a:xfrm>
            <a:off x="5336806" y="1320911"/>
            <a:ext cx="3214255" cy="1159162"/>
          </a:xfrm>
          <a:prstGeom prst="downArrow">
            <a:avLst>
              <a:gd name="adj1" fmla="val 72889"/>
              <a:gd name="adj2" fmla="val 515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2000" b="1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</a:rPr>
              <a:t>הסכנה גדולה ,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</a:rPr>
              <a:t>נדרש </a:t>
            </a:r>
            <a:r>
              <a:rPr lang="he-IL" sz="1800" dirty="0" err="1">
                <a:solidFill>
                  <a:schemeClr val="tx1"/>
                </a:solidFill>
                <a:latin typeface="Varela Round"/>
                <a:ea typeface="Varela Round"/>
                <a:cs typeface="Varela Round"/>
              </a:rPr>
              <a:t>מיידית</a:t>
            </a:r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</a:rPr>
              <a:t>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</a:rPr>
              <a:t>"מקלט לילה"</a:t>
            </a:r>
            <a:endParaRPr sz="1800" dirty="0">
              <a:solidFill>
                <a:schemeClr val="tx1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5336806" y="2694707"/>
            <a:ext cx="3089555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1" i="0" u="none" strike="noStrike" cap="none" dirty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מקום הכנה-התנסות לעתיד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281388" y="4091480"/>
            <a:ext cx="3200390" cy="1505755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לא כדאי לדחות הצעה בריטית נדיבה</a:t>
            </a:r>
            <a:endParaRPr sz="1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76;p6"/>
          <p:cNvSpPr/>
          <p:nvPr/>
        </p:nvSpPr>
        <p:spPr>
          <a:xfrm>
            <a:off x="284513" y="1252903"/>
            <a:ext cx="3611420" cy="1159162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>
              <a:solidFill>
                <a:srgbClr val="192A72"/>
              </a:solidFill>
              <a:latin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192A72"/>
                </a:solidFill>
                <a:latin typeface="Varela Round"/>
                <a:cs typeface="Varela Round"/>
                <a:sym typeface="Varela Round"/>
              </a:rPr>
              <a:t>רק ציון- ארץ קודשנו. אוגנדה אינה ארץ האבות ,המולדת שלנו. </a:t>
            </a:r>
            <a:endParaRPr dirty="0"/>
          </a:p>
        </p:txBody>
      </p:sp>
      <p:sp>
        <p:nvSpPr>
          <p:cNvPr id="31" name="Google Shape;277;p6"/>
          <p:cNvSpPr/>
          <p:nvPr/>
        </p:nvSpPr>
        <p:spPr>
          <a:xfrm>
            <a:off x="820225" y="2694708"/>
            <a:ext cx="2902522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i="0" u="none" strike="noStrike" cap="none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בגידה ברעיון "</a:t>
            </a:r>
            <a:r>
              <a:rPr lang="he-IL" sz="2000" b="1" i="0" u="none" strike="noStrike" cap="none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תוכנית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באזל" 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2" name="Google Shape;277;p6"/>
          <p:cNvSpPr/>
          <p:nvPr/>
        </p:nvSpPr>
        <p:spPr>
          <a:xfrm>
            <a:off x="686295" y="4068506"/>
            <a:ext cx="3209638" cy="1394574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2000" dirty="0">
              <a:solidFill>
                <a:schemeClr val="bg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bg1"/>
                </a:solidFill>
                <a:latin typeface="Varela Round"/>
                <a:ea typeface="Varela Round"/>
                <a:cs typeface="Varela Round"/>
              </a:rPr>
              <a:t>החלום ימות. המעצמות יאמרו שכבר קיבלנו שטח</a:t>
            </a:r>
            <a:endParaRPr sz="1800" dirty="0">
              <a:solidFill>
                <a:schemeClr val="bg1"/>
              </a:solidFill>
              <a:latin typeface="Varela Round"/>
              <a:ea typeface="Varela Round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197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7" grpId="0" animBg="1"/>
      <p:bldP spid="278" grpId="0" animBg="1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3b253401_2_53"/>
          <p:cNvSpPr txBox="1">
            <a:spLocks noGrp="1"/>
          </p:cNvSpPr>
          <p:nvPr>
            <p:ph type="title"/>
          </p:nvPr>
        </p:nvSpPr>
        <p:spPr>
          <a:xfrm>
            <a:off x="2996125" y="238625"/>
            <a:ext cx="70152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שאלות בכיף... </a:t>
            </a:r>
            <a:endParaRPr dirty="0"/>
          </a:p>
        </p:txBody>
      </p:sp>
      <p:sp>
        <p:nvSpPr>
          <p:cNvPr id="215" name="Google Shape;215;g723b253401_2_53"/>
          <p:cNvSpPr txBox="1">
            <a:spLocks noGrp="1"/>
          </p:cNvSpPr>
          <p:nvPr>
            <p:ph type="body" idx="1"/>
          </p:nvPr>
        </p:nvSpPr>
        <p:spPr>
          <a:xfrm>
            <a:off x="515274" y="1185681"/>
            <a:ext cx="10360543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מפמ"ר היסטוריה </a:t>
            </a:r>
            <a:r>
              <a:rPr lang="he-IL" sz="2400" dirty="0"/>
              <a:t>–</a:t>
            </a:r>
            <a:r>
              <a:rPr lang="he-IL" dirty="0"/>
              <a:t>מרחב פדגוגי- </a:t>
            </a:r>
            <a:r>
              <a:rPr lang="he-IL" sz="2400" dirty="0"/>
              <a:t>חטיבה עליונה –הפדגוגיה של ההיסטוריה</a:t>
            </a:r>
            <a:endParaRPr sz="2400" dirty="0"/>
          </a:p>
        </p:txBody>
      </p:sp>
      <p:sp>
        <p:nvSpPr>
          <p:cNvPr id="216" name="Google Shape;216;g723b253401_2_53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5568"/>
          <a:stretch/>
        </p:blipFill>
        <p:spPr>
          <a:xfrm>
            <a:off x="4449217" y="1861591"/>
            <a:ext cx="4499778" cy="3990975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092519" y="5058805"/>
            <a:ext cx="3438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https://pop.education.gov.il/tchumey_daat/historya/chativa-elyona/pedagogia-historia/homrey-limud-yaalom/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959927" y="2693406"/>
            <a:ext cx="3626821" cy="14927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spcAft>
                <a:spcPts val="600"/>
              </a:spcAft>
            </a:pPr>
            <a:r>
              <a:rPr lang="he-IL" sz="1600" b="1" dirty="0">
                <a:solidFill>
                  <a:schemeClr val="bg1"/>
                </a:solidFill>
              </a:rPr>
              <a:t>לאומיות</a:t>
            </a:r>
            <a:r>
              <a:rPr lang="he-IL" sz="1600" dirty="0">
                <a:solidFill>
                  <a:schemeClr val="bg1"/>
                </a:solidFill>
              </a:rPr>
              <a:t>: </a:t>
            </a:r>
          </a:p>
          <a:p>
            <a:pPr algn="r">
              <a:spcAft>
                <a:spcPts val="600"/>
              </a:spcAft>
            </a:pPr>
            <a:r>
              <a:rPr lang="he-IL" sz="1600" dirty="0">
                <a:solidFill>
                  <a:schemeClr val="bg1"/>
                </a:solidFill>
              </a:rPr>
              <a:t>התנועה הלאומית היהודית </a:t>
            </a:r>
          </a:p>
          <a:p>
            <a:pPr algn="r">
              <a:spcAft>
                <a:spcPts val="600"/>
              </a:spcAft>
            </a:pPr>
            <a:r>
              <a:rPr lang="he-IL" sz="1600" dirty="0">
                <a:solidFill>
                  <a:schemeClr val="bg1"/>
                </a:solidFill>
              </a:rPr>
              <a:t>למה לא אוגנדה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he-IL" sz="1600" dirty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</a:pPr>
            <a:r>
              <a:rPr lang="he-IL" sz="2800" dirty="0">
                <a:solidFill>
                  <a:schemeClr val="bg1"/>
                </a:solidFill>
              </a:rPr>
              <a:t>עמוד 5    </a:t>
            </a:r>
            <a:r>
              <a:rPr lang="he-IL" sz="1200" dirty="0">
                <a:solidFill>
                  <a:schemeClr val="bg1"/>
                </a:solidFill>
              </a:rPr>
              <a:t>(להדגים 11)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05" y="1861591"/>
            <a:ext cx="3116401" cy="3116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3b253401_2_2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הקונגרס הציוני השישי: קונגרס אוגנדה</a:t>
            </a:r>
            <a:endParaRPr dirty="0"/>
          </a:p>
        </p:txBody>
      </p:sp>
      <p:sp>
        <p:nvSpPr>
          <p:cNvPr id="175" name="Google Shape;175;g723b253401_2_20"/>
          <p:cNvSpPr txBox="1">
            <a:spLocks noGrp="1"/>
          </p:cNvSpPr>
          <p:nvPr>
            <p:ph type="body" idx="1"/>
          </p:nvPr>
        </p:nvSpPr>
        <p:spPr>
          <a:xfrm>
            <a:off x="3906981" y="867186"/>
            <a:ext cx="4915293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למה לא אוגנדה ?</a:t>
            </a:r>
            <a:endParaRPr dirty="0"/>
          </a:p>
        </p:txBody>
      </p:sp>
      <p:pic>
        <p:nvPicPr>
          <p:cNvPr id="3" name="R2QBRUvGuO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7676" y="1725681"/>
            <a:ext cx="11904324" cy="50552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מבחינות בגרות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לפניך כניסה למאגר בחינות בגרות :</a:t>
            </a:r>
          </a:p>
          <a:p>
            <a:r>
              <a:rPr lang="en-US" sz="1800" dirty="0">
                <a:hlinkClick r:id="rId2"/>
              </a:rPr>
              <a:t>https://students.education.gov.il/matriculation-exams/preparation-for-matriculation-exams/matriculation-questionnaires</a:t>
            </a:r>
            <a:endParaRPr lang="he-IL" sz="1800" dirty="0"/>
          </a:p>
          <a:p>
            <a:endParaRPr lang="he-IL" sz="1800" dirty="0"/>
          </a:p>
          <a:p>
            <a:r>
              <a:rPr lang="he-IL" sz="1800" dirty="0"/>
              <a:t>היכנס למאגר , הקלד </a:t>
            </a:r>
            <a:r>
              <a:rPr lang="he-IL" sz="1800" b="1" dirty="0"/>
              <a:t>היסטוריה</a:t>
            </a:r>
            <a:r>
              <a:rPr lang="he-IL" sz="1800" dirty="0"/>
              <a:t> -       </a:t>
            </a:r>
            <a:r>
              <a:rPr lang="he-IL" sz="1800" u="sng" dirty="0">
                <a:solidFill>
                  <a:srgbClr val="00B050"/>
                </a:solidFill>
              </a:rPr>
              <a:t>חפש</a:t>
            </a:r>
          </a:p>
          <a:p>
            <a:r>
              <a:rPr lang="he-IL" sz="1800" dirty="0"/>
              <a:t>ממוקד לפי שאלון  </a:t>
            </a:r>
            <a:r>
              <a:rPr lang="he-IL" sz="1800" b="1" dirty="0"/>
              <a:t>22281</a:t>
            </a:r>
            <a:r>
              <a:rPr lang="he-IL" sz="1800" dirty="0"/>
              <a:t>, (פרק שני שאלות 10-13) </a:t>
            </a:r>
          </a:p>
          <a:p>
            <a:r>
              <a:rPr lang="he-IL" sz="1800" dirty="0"/>
              <a:t>ממוקד לפי שאלון ישן  </a:t>
            </a:r>
            <a:r>
              <a:rPr lang="he-IL" sz="1800" b="1" dirty="0"/>
              <a:t>22115</a:t>
            </a:r>
            <a:r>
              <a:rPr lang="he-IL" sz="1800" dirty="0"/>
              <a:t>  (פרק ראשון, שאלות 1-4)</a:t>
            </a:r>
          </a:p>
          <a:p>
            <a:endParaRPr lang="he-IL" sz="1800" dirty="0"/>
          </a:p>
          <a:p>
            <a:endParaRPr lang="he-IL" sz="1800" dirty="0"/>
          </a:p>
        </p:txBody>
      </p:sp>
      <p:sp>
        <p:nvSpPr>
          <p:cNvPr id="4" name="חץ ימינה 3"/>
          <p:cNvSpPr/>
          <p:nvPr/>
        </p:nvSpPr>
        <p:spPr>
          <a:xfrm flipH="1">
            <a:off x="4641273" y="3241965"/>
            <a:ext cx="304800" cy="9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236" y="933094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קישורים וקרדיט</a:t>
            </a:r>
          </a:p>
        </p:txBody>
      </p:sp>
      <p:sp>
        <p:nvSpPr>
          <p:cNvPr id="3" name="מלבן 2"/>
          <p:cNvSpPr/>
          <p:nvPr/>
        </p:nvSpPr>
        <p:spPr>
          <a:xfrm>
            <a:off x="1057275" y="1589394"/>
            <a:ext cx="8701088" cy="2987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https://www.youtube.com/watch?v=VKrVBtRYwQQ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https://www.youtube.com/watch?v=gIa0DSlFaes&amp;t=673s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תריץ אחורה הרצל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https://www.youtube.com/watch?v=KEDK61TknUM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חדשות מהעבר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https://www.youtube.com/watch?v=reRyU_VR4h4&amp;list=PLc1kikrU86qeE8B11y-ifkO8M5hRzgvNg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שיר ראפ על הרצל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https://www.youtube.com/watch?v=ySFLO9zpBWY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הצעה למצגת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https://www.youtube.com/watch?v=Da0eAWA1cfk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סבא טוביה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https://www.youtube.com/watch?v=CFa-DpmPPzw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הרצל -   3:48 -4:56 הספר מדינת היהודים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https://www.youtube.com/watch?v=42RxHOrTGiQ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הרצל חלום ומעשה א' 4:40-7:04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2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3600" dirty="0">
                <a:solidFill>
                  <a:srgbClr val="002060"/>
                </a:solidFill>
                <a:sym typeface="Arial"/>
              </a:rPr>
              <a:t>בנימין זאב הרצל 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חלק ב</a:t>
            </a:r>
            <a:r>
              <a:rPr lang="he-IL" sz="3600" dirty="0">
                <a:solidFill>
                  <a:srgbClr val="002060"/>
                </a:solidFill>
                <a:sym typeface="Arial"/>
              </a:rPr>
              <a:t>'- ופועלו המדיני לקידום הרעיון הציוני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65052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/>
              <a:t>היסטוריה י'- </a:t>
            </a:r>
            <a:r>
              <a:rPr lang="he-IL" sz="3200" dirty="0" err="1"/>
              <a:t>יב</a:t>
            </a:r>
            <a:r>
              <a:rPr lang="he-IL" sz="3200" dirty="0"/>
              <a:t>'</a:t>
            </a:r>
            <a:endParaRPr sz="3200"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/>
              <a:t>מרים עופר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 dirty="0">
                <a:solidFill>
                  <a:srgbClr val="192A72"/>
                </a:solidFill>
              </a:rPr>
              <a:t>מה נלמד היום </a:t>
            </a:r>
            <a:r>
              <a:rPr lang="he-IL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5" y="1185407"/>
            <a:ext cx="905735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solidFill>
                <a:schemeClr val="dk1"/>
              </a:solidFill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872836" y="1411124"/>
            <a:ext cx="8578089" cy="422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e-IL" dirty="0">
                <a:solidFill>
                  <a:schemeClr val="dk1"/>
                </a:solidFill>
              </a:rPr>
              <a:t>פעילותו המדינית של הרצל:</a:t>
            </a:r>
          </a:p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dk1"/>
                </a:solidFill>
              </a:rPr>
              <a:t>    הניסיונות של הרצל לקבל </a:t>
            </a:r>
            <a:r>
              <a:rPr lang="he-IL" b="1" dirty="0">
                <a:solidFill>
                  <a:schemeClr val="dk1"/>
                </a:solidFill>
              </a:rPr>
              <a:t>צ'רטר </a:t>
            </a:r>
            <a:r>
              <a:rPr lang="he-IL" dirty="0">
                <a:solidFill>
                  <a:schemeClr val="dk1"/>
                </a:solidFill>
              </a:rPr>
              <a:t>(אישור)</a:t>
            </a:r>
          </a:p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e-IL" b="1" dirty="0">
                <a:solidFill>
                  <a:schemeClr val="dk1"/>
                </a:solidFill>
              </a:rPr>
              <a:t>הקונגרס הציוני השישי- </a:t>
            </a:r>
            <a:r>
              <a:rPr lang="he-IL" dirty="0">
                <a:solidFill>
                  <a:schemeClr val="dk1"/>
                </a:solidFill>
              </a:rPr>
              <a:t>ויכוח (פולמוס) אוגנדה </a:t>
            </a:r>
          </a:p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7" y="1469818"/>
            <a:ext cx="2735209" cy="41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3b253401_2_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/>
              <a:t>תריץ אחורה: הקונגרס הציוני הראשון  </a:t>
            </a:r>
            <a:r>
              <a:rPr lang="he-IL" sz="2000" dirty="0"/>
              <a:t>עד 0:53</a:t>
            </a:r>
            <a:r>
              <a:rPr lang="en-US" sz="2000" dirty="0"/>
              <a:t> </a:t>
            </a:r>
            <a:endParaRPr sz="2000" dirty="0"/>
          </a:p>
        </p:txBody>
      </p:sp>
      <p:pic>
        <p:nvPicPr>
          <p:cNvPr id="2" name="gIa0DSlFae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3564" y="1038225"/>
            <a:ext cx="9247138" cy="5201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3b253401_2_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בדרך למדינת היהודים...</a:t>
            </a:r>
            <a:endParaRPr dirty="0"/>
          </a:p>
        </p:txBody>
      </p:sp>
      <p:sp>
        <p:nvSpPr>
          <p:cNvPr id="191" name="Google Shape;191;g723b253401_2_2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ציונות מדינית</a:t>
            </a:r>
            <a:r>
              <a:rPr lang="he-I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יינתן לנו חבל ארץ לכל השאר נדאג בעצמנו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2" name="Google Shape;192;g723b253401_2_28"/>
          <p:cNvSpPr txBox="1">
            <a:spLocks noGrp="1"/>
          </p:cNvSpPr>
          <p:nvPr>
            <p:ph type="body" idx="2"/>
          </p:nvPr>
        </p:nvSpPr>
        <p:spPr>
          <a:xfrm>
            <a:off x="652825" y="2240280"/>
            <a:ext cx="8169450" cy="31889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אם אסכם את קונגרס באזל (</a:t>
            </a:r>
            <a:r>
              <a:rPr lang="he-IL" sz="1600" dirty="0"/>
              <a:t>1897</a:t>
            </a:r>
            <a:r>
              <a:rPr lang="he-IL" sz="2200" dirty="0"/>
              <a:t>) במשפט אחד –                </a:t>
            </a:r>
            <a:r>
              <a:rPr lang="he-IL" sz="1800" dirty="0"/>
              <a:t>שאזהר שלא לומר אותו ברבים </a:t>
            </a:r>
            <a:r>
              <a:rPr lang="he-IL" sz="2200" dirty="0"/>
              <a:t>–  הריהו זה:                                                                                                            "</a:t>
            </a:r>
            <a:r>
              <a:rPr lang="he-IL" sz="2800" b="1" dirty="0"/>
              <a:t>בבאזל ייסדתי את מדינת היהודים</a:t>
            </a:r>
            <a:r>
              <a:rPr lang="he-IL" b="1" dirty="0"/>
              <a:t>"</a:t>
            </a:r>
            <a:r>
              <a:rPr lang="he-IL" sz="2200" dirty="0"/>
              <a:t>. </a:t>
            </a:r>
          </a:p>
          <a:p>
            <a:pPr marL="76200" lvl="0" indent="0">
              <a:lnSpc>
                <a:spcPct val="150000"/>
              </a:lnSpc>
              <a:buNone/>
            </a:pPr>
            <a:r>
              <a:rPr lang="he-IL" sz="2200" dirty="0"/>
              <a:t>אם אומר זאת </a:t>
            </a:r>
            <a:r>
              <a:rPr lang="he-IL" sz="2200" b="1" dirty="0"/>
              <a:t>היום</a:t>
            </a:r>
            <a:r>
              <a:rPr lang="he-IL" sz="2200" dirty="0"/>
              <a:t> בקול, יענה לי </a:t>
            </a:r>
            <a:r>
              <a:rPr lang="he-IL" sz="2200" b="1" dirty="0"/>
              <a:t>צחוק</a:t>
            </a:r>
            <a:r>
              <a:rPr lang="he-IL" sz="2200" dirty="0"/>
              <a:t> כללי. אולי בעוד </a:t>
            </a:r>
            <a:r>
              <a:rPr lang="he-IL" sz="2200" u="sng" dirty="0"/>
              <a:t>חמש</a:t>
            </a:r>
            <a:r>
              <a:rPr lang="he-IL" sz="2200" dirty="0"/>
              <a:t> שנים, בוודאי בעוד </a:t>
            </a:r>
            <a:r>
              <a:rPr lang="he-IL" sz="2200" b="1" u="sng" dirty="0"/>
              <a:t>חמישים</a:t>
            </a:r>
            <a:r>
              <a:rPr lang="he-IL" sz="2200" dirty="0"/>
              <a:t> שנה, </a:t>
            </a:r>
            <a:r>
              <a:rPr lang="he-IL" sz="2200" b="1" dirty="0"/>
              <a:t>יודו</a:t>
            </a:r>
            <a:r>
              <a:rPr lang="he-IL" sz="2200" dirty="0"/>
              <a:t> בכך </a:t>
            </a:r>
            <a:r>
              <a:rPr lang="he-IL" sz="2200" b="1" dirty="0"/>
              <a:t>כולם.</a:t>
            </a:r>
            <a:r>
              <a:rPr lang="he-IL" sz="2200" dirty="0"/>
              <a:t>" </a:t>
            </a:r>
          </a:p>
          <a:p>
            <a:pPr marL="76200" lvl="0" indent="0">
              <a:lnSpc>
                <a:spcPct val="150000"/>
              </a:lnSpc>
              <a:buNone/>
            </a:pPr>
            <a:r>
              <a:rPr lang="he-IL" sz="1200" dirty="0"/>
              <a:t>                                                             (על פי: בנימין זאב הרצל, עניין היהודים: ספרי יומן 1895 - 1904, כרך א, עמ' 482.)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/>
      <p:bldP spid="1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3b253401_0_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הרצל – אבי הציונות המדינית </a:t>
            </a:r>
            <a:endParaRPr dirty="0"/>
          </a:p>
        </p:txBody>
      </p:sp>
      <p:sp>
        <p:nvSpPr>
          <p:cNvPr id="152" name="Google Shape;152;g723b253401_0_15"/>
          <p:cNvSpPr txBox="1">
            <a:spLocks noGrp="1"/>
          </p:cNvSpPr>
          <p:nvPr>
            <p:ph type="body" idx="1"/>
          </p:nvPr>
        </p:nvSpPr>
        <p:spPr>
          <a:xfrm>
            <a:off x="6625068" y="1185975"/>
            <a:ext cx="4455968" cy="160937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spcBef>
                <a:spcPts val="80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rgbClr val="002060"/>
                </a:solidFill>
                <a:sym typeface="Arial"/>
              </a:rPr>
              <a:t>איך משיגים את הצ'רטר</a:t>
            </a:r>
          </a:p>
          <a:p>
            <a:pPr marL="0" lvl="0" indent="0" rtl="1">
              <a:spcBef>
                <a:spcPts val="80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rgbClr val="002060"/>
                </a:solidFill>
                <a:sym typeface="Arial"/>
              </a:rPr>
              <a:t>את אישור המעצמות ?</a:t>
            </a:r>
            <a:endParaRPr dirty="0">
              <a:solidFill>
                <a:srgbClr val="002060"/>
              </a:solidFill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2" name="Picture 4" descr="מפות העולם 1870-1920 - הכל על מלחמת העולם הראשונ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9" y="1201925"/>
            <a:ext cx="5147409" cy="52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קבוצה 23"/>
          <p:cNvGrpSpPr/>
          <p:nvPr/>
        </p:nvGrpSpPr>
        <p:grpSpPr>
          <a:xfrm>
            <a:off x="2119745" y="1884217"/>
            <a:ext cx="193964" cy="349827"/>
            <a:chOff x="8007927" y="3034145"/>
            <a:chExt cx="193964" cy="349827"/>
          </a:xfrm>
        </p:grpSpPr>
        <p:sp>
          <p:nvSpPr>
            <p:cNvPr id="25" name="גל 24"/>
            <p:cNvSpPr/>
            <p:nvPr/>
          </p:nvSpPr>
          <p:spPr>
            <a:xfrm>
              <a:off x="8007927" y="3034145"/>
              <a:ext cx="193964" cy="180110"/>
            </a:xfrm>
            <a:prstGeom prst="wav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6" name="מחבר ישר 25"/>
            <p:cNvCxnSpPr/>
            <p:nvPr/>
          </p:nvCxnSpPr>
          <p:spPr>
            <a:xfrm>
              <a:off x="8201891" y="3044537"/>
              <a:ext cx="0" cy="33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/>
          <p:cNvGrpSpPr/>
          <p:nvPr/>
        </p:nvGrpSpPr>
        <p:grpSpPr>
          <a:xfrm>
            <a:off x="5486399" y="4045527"/>
            <a:ext cx="193964" cy="349827"/>
            <a:chOff x="8007927" y="3034145"/>
            <a:chExt cx="193964" cy="349827"/>
          </a:xfrm>
        </p:grpSpPr>
        <p:sp>
          <p:nvSpPr>
            <p:cNvPr id="28" name="גל 27"/>
            <p:cNvSpPr/>
            <p:nvPr/>
          </p:nvSpPr>
          <p:spPr>
            <a:xfrm>
              <a:off x="8007927" y="3034145"/>
              <a:ext cx="193964" cy="180110"/>
            </a:xfrm>
            <a:prstGeom prst="wav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8201891" y="3044537"/>
              <a:ext cx="0" cy="33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/>
          <p:cNvGrpSpPr/>
          <p:nvPr/>
        </p:nvGrpSpPr>
        <p:grpSpPr>
          <a:xfrm>
            <a:off x="3131127" y="2476503"/>
            <a:ext cx="193964" cy="349827"/>
            <a:chOff x="8007927" y="3034145"/>
            <a:chExt cx="193964" cy="349827"/>
          </a:xfrm>
        </p:grpSpPr>
        <p:sp>
          <p:nvSpPr>
            <p:cNvPr id="31" name="גל 30"/>
            <p:cNvSpPr/>
            <p:nvPr/>
          </p:nvSpPr>
          <p:spPr>
            <a:xfrm>
              <a:off x="8007927" y="3034145"/>
              <a:ext cx="193964" cy="180110"/>
            </a:xfrm>
            <a:prstGeom prst="wav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31"/>
            <p:cNvCxnSpPr/>
            <p:nvPr/>
          </p:nvCxnSpPr>
          <p:spPr>
            <a:xfrm>
              <a:off x="8201891" y="3044537"/>
              <a:ext cx="0" cy="33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קבוצה 32"/>
          <p:cNvGrpSpPr/>
          <p:nvPr/>
        </p:nvGrpSpPr>
        <p:grpSpPr>
          <a:xfrm>
            <a:off x="5486399" y="1974272"/>
            <a:ext cx="193964" cy="349827"/>
            <a:chOff x="8007927" y="3034145"/>
            <a:chExt cx="193964" cy="349827"/>
          </a:xfrm>
        </p:grpSpPr>
        <p:sp>
          <p:nvSpPr>
            <p:cNvPr id="34" name="גל 33"/>
            <p:cNvSpPr/>
            <p:nvPr/>
          </p:nvSpPr>
          <p:spPr>
            <a:xfrm>
              <a:off x="8007927" y="3034145"/>
              <a:ext cx="193964" cy="180110"/>
            </a:xfrm>
            <a:prstGeom prst="wav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5" name="מחבר ישר 34"/>
            <p:cNvCxnSpPr/>
            <p:nvPr/>
          </p:nvCxnSpPr>
          <p:spPr>
            <a:xfrm>
              <a:off x="8201891" y="3044537"/>
              <a:ext cx="0" cy="33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sz="4400" dirty="0"/>
              <a:t>הפעילות המדינית של הרצל להשגת צ'רטר</a:t>
            </a:r>
            <a:endParaRPr dirty="0"/>
          </a:p>
        </p:txBody>
      </p:sp>
      <p:graphicFrame>
        <p:nvGraphicFramePr>
          <p:cNvPr id="284" name="Google Shape;284;p7"/>
          <p:cNvGraphicFramePr/>
          <p:nvPr>
            <p:extLst>
              <p:ext uri="{D42A27DB-BD31-4B8C-83A1-F6EECF244321}">
                <p14:modId xmlns:p14="http://schemas.microsoft.com/office/powerpoint/2010/main" val="1487458955"/>
              </p:ext>
            </p:extLst>
          </p:nvPr>
        </p:nvGraphicFramePr>
        <p:xfrm>
          <a:off x="1500027" y="933094"/>
          <a:ext cx="6904232" cy="5059730"/>
        </p:xfrm>
        <a:graphic>
          <a:graphicData uri="http://schemas.openxmlformats.org/drawingml/2006/table">
            <a:tbl>
              <a:tblPr firstRow="1" bandRow="1">
                <a:noFill/>
                <a:tableStyleId>{98C7789C-F2E9-4F33-BC0A-94C0B156B8B7}</a:tableStyleId>
              </a:tblPr>
              <a:tblGrid>
                <a:gridCol w="1726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791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מה קיבל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מה הציע 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Varela Round"/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מה ביקש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המעצמה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041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3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ג</a:t>
                      </a:r>
                      <a:r>
                        <a:rPr lang="he-IL" sz="2400" b="1" dirty="0"/>
                        <a:t>רמניה</a:t>
                      </a:r>
                      <a:endParaRPr sz="24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88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b="1" dirty="0"/>
                        <a:t>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8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 ב</a:t>
                      </a:r>
                      <a:r>
                        <a:rPr lang="he-IL" sz="2400" b="1" dirty="0"/>
                        <a:t>ריטניה</a:t>
                      </a:r>
                      <a:r>
                        <a:rPr lang="he-IL" sz="2000" b="1" dirty="0"/>
                        <a:t>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b="1" dirty="0"/>
                        <a:t>   (אנגליה)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416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8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 ר</a:t>
                      </a:r>
                      <a:r>
                        <a:rPr lang="he-IL" sz="2400" b="1" dirty="0"/>
                        <a:t>וסיה </a:t>
                      </a:r>
                      <a:endParaRPr sz="24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896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ת</a:t>
                      </a:r>
                      <a:r>
                        <a:rPr lang="he-IL" sz="2400" b="1" dirty="0"/>
                        <a:t>ורכיה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600" b="1" dirty="0"/>
                        <a:t> (האימפריה </a:t>
                      </a:r>
                      <a:r>
                        <a:rPr lang="he-IL" sz="1600" b="1" dirty="0" err="1"/>
                        <a:t>העותמנית</a:t>
                      </a:r>
                      <a:r>
                        <a:rPr lang="he-IL" sz="1600" b="1" dirty="0"/>
                        <a:t>)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3b253401_2_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דרכו של הרצל לצ'רטר הנכסף</a:t>
            </a:r>
            <a:endParaRPr dirty="0"/>
          </a:p>
        </p:txBody>
      </p:sp>
      <p:sp>
        <p:nvSpPr>
          <p:cNvPr id="167" name="Google Shape;167;g723b253401_2_3"/>
          <p:cNvSpPr txBox="1">
            <a:spLocks noGrp="1"/>
          </p:cNvSpPr>
          <p:nvPr>
            <p:ph type="body" idx="1"/>
          </p:nvPr>
        </p:nvSpPr>
        <p:spPr>
          <a:xfrm>
            <a:off x="515275" y="898007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יינתן לנו חבל ארץ לכל צרכי עמנו נדאג בעצמנו</a:t>
            </a:r>
            <a:endParaRPr dirty="0"/>
          </a:p>
        </p:txBody>
      </p:sp>
      <p:sp>
        <p:nvSpPr>
          <p:cNvPr id="168" name="Google Shape;168;g723b253401_2_3"/>
          <p:cNvSpPr txBox="1">
            <a:spLocks noGrp="1"/>
          </p:cNvSpPr>
          <p:nvPr>
            <p:ph type="body" idx="2"/>
          </p:nvPr>
        </p:nvSpPr>
        <p:spPr>
          <a:xfrm>
            <a:off x="515272" y="1725682"/>
            <a:ext cx="9223087" cy="42636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וליטיים</a:t>
            </a:r>
            <a:endParaRPr sz="32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256;p6"/>
          <p:cNvSpPr/>
          <p:nvPr/>
        </p:nvSpPr>
        <p:spPr>
          <a:xfrm>
            <a:off x="5478377" y="1690594"/>
            <a:ext cx="4925238" cy="1793421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אני מכיר תודה לקיסר שהואיל לשמוע אותי  ורשאי להניח כי גם המשך פעולת תנועת עמינו במזרח </a:t>
            </a:r>
            <a:r>
              <a:rPr lang="he-IL" sz="1800" dirty="0" err="1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תפתר</a:t>
            </a:r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.            </a:t>
            </a:r>
          </a:p>
          <a:p>
            <a:pPr lvl="0" algn="ctr" rtl="1"/>
            <a:r>
              <a:rPr lang="he-IL" sz="18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למעשה יחד עם היהודים יבוא לחוף הים התיכון יסוד של תרבות גרמנית</a:t>
            </a:r>
          </a:p>
        </p:txBody>
      </p:sp>
      <p:sp>
        <p:nvSpPr>
          <p:cNvPr id="6" name="Google Shape;256;p6"/>
          <p:cNvSpPr/>
          <p:nvPr/>
        </p:nvSpPr>
        <p:spPr>
          <a:xfrm>
            <a:off x="5693556" y="3743536"/>
            <a:ext cx="4080509" cy="1738632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מהות הציונות התבטא ברצון ליצור מדינה עצמאית בארץ ישראל .כל עוד הבטיחה לארגן יציאתם מרוסיה ראתה זו הקיסרות בעין יפה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256;p6"/>
          <p:cNvSpPr/>
          <p:nvPr/>
        </p:nvSpPr>
        <p:spPr>
          <a:xfrm>
            <a:off x="37611" y="3743536"/>
            <a:ext cx="5326379" cy="2301010"/>
          </a:xfrm>
          <a:prstGeom prst="flowChartTerminato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עצם השאלה היא לפתור את שאלת היהודים באירופה המזרחית בדרך כזו שתהא לאנגליה לכבוד.  אנגליה יהא לה היתרון, כי מסילת הברזל תיסלל דרך ארץ-ישראל ...כהמשך למסילה להודו. בדרום מזרח הים התיכון יש לאנגליה אחוזה זו רצועת החוף תל </a:t>
            </a:r>
            <a:r>
              <a:rPr lang="he-IL" sz="1800" dirty="0" err="1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עריש</a:t>
            </a:r>
            <a:r>
              <a:rPr lang="he-IL" sz="1800" dirty="0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 וחצי האי סיני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Google Shape;257;p6"/>
          <p:cNvSpPr/>
          <p:nvPr/>
        </p:nvSpPr>
        <p:spPr>
          <a:xfrm>
            <a:off x="61170" y="1481995"/>
            <a:ext cx="5326379" cy="2052941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he-IL" sz="20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הסולטן יכול להשיג עזרה למערכת </a:t>
            </a:r>
            <a:r>
              <a:rPr lang="he-IL" sz="2000" b="1" i="0" u="sng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הכספים</a:t>
            </a:r>
            <a:r>
              <a:rPr lang="he-IL" sz="20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שלו...      הארץ נמצאת בשפל המדרגה של הזנחה... צריך לחשוב שהם יחזיקו טובה לאלה שיבואו לשם ויעשירו את הארץ ויביאו לשגשוג</a:t>
            </a:r>
            <a:endParaRPr sz="2000" b="1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he-IL" dirty="0"/>
              <a:t>עמוד האש פרק 1 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000" dirty="0"/>
              <a:t>מדקה 12:45 – 16:45  - הפעילות המדיני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/>
            <a:endParaRPr dirty="0"/>
          </a:p>
        </p:txBody>
      </p:sp>
      <p:sp>
        <p:nvSpPr>
          <p:cNvPr id="290" name="Google Shape;290;p8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</a:pPr>
            <a:r>
              <a:rPr lang="he-IL" dirty="0"/>
              <a:t>עמוד האש, פרק ראשון, היעד ירושלים</a:t>
            </a:r>
            <a:endParaRPr dirty="0"/>
          </a:p>
        </p:txBody>
      </p:sp>
      <p:pic>
        <p:nvPicPr>
          <p:cNvPr id="2" name="מדיה מקוונת 1" title="ￗﾢￗﾞￗﾕￗﾓ ￗﾔￗﾐￗﾩ   ￗﾤￗﾨￗﾧ 1   ￗﾔￗﾙￗﾢￗﾓ ￗﾙￗﾨￗﾕￗﾩￗﾜￗﾙￗﾝ">
            <a:hlinkClick r:id="" action="ppaction://media"/>
            <a:extLst>
              <a:ext uri="{FF2B5EF4-FFF2-40B4-BE49-F238E27FC236}">
                <a16:creationId xmlns:a16="http://schemas.microsoft.com/office/drawing/2014/main" id="{994A7CFD-2DA2-4E40-BC3B-9AD5890A28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3416" y="1684962"/>
            <a:ext cx="11616251" cy="4440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966</Words>
  <Application>Microsoft Office PowerPoint</Application>
  <PresentationFormat>מסך רחב</PresentationFormat>
  <Paragraphs>132</Paragraphs>
  <Slides>19</Slides>
  <Notes>14</Notes>
  <HiddenSlides>0</HiddenSlides>
  <MMClips>4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Varela Round</vt:lpstr>
      <vt:lpstr>Calibri</vt:lpstr>
      <vt:lpstr>ערכת נושא Office</vt:lpstr>
      <vt:lpstr>מערכת שידורים לאומית</vt:lpstr>
      <vt:lpstr>בנימין זאב הרצל חלק ב'- ופועלו המדיני לקידום הרעיון הציוני</vt:lpstr>
      <vt:lpstr>מה נלמד היום ?</vt:lpstr>
      <vt:lpstr>תריץ אחורה: הקונגרס הציוני הראשון  עד 0:53 </vt:lpstr>
      <vt:lpstr>בדרך למדינת היהודים...</vt:lpstr>
      <vt:lpstr>הרצל – אבי הציונות המדינית </vt:lpstr>
      <vt:lpstr>הפעילות המדינית של הרצל להשגת צ'רטר</vt:lpstr>
      <vt:lpstr>דרכו של הרצל לצ'רטר הנכסף</vt:lpstr>
      <vt:lpstr>מצגת של PowerPoint‏</vt:lpstr>
      <vt:lpstr>הפעילות המדינית של הרצל להשגת צ'רטר</vt:lpstr>
      <vt:lpstr>תרגולון... </vt:lpstr>
      <vt:lpstr>מצגת של PowerPoint‏</vt:lpstr>
      <vt:lpstr>איפה זה אוגנדה ? </vt:lpstr>
      <vt:lpstr>  תוכנית אוגנדה: בעד    או      נגד  </vt:lpstr>
      <vt:lpstr>שאלות בכיף... </vt:lpstr>
      <vt:lpstr>הקונגרס הציוני השישי: קונגרס אוגנדה</vt:lpstr>
      <vt:lpstr>תרגול מבחינות בגרות</vt:lpstr>
      <vt:lpstr>קישורים וקרדיט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אורית אידלמן</cp:lastModifiedBy>
  <cp:revision>103</cp:revision>
  <dcterms:created xsi:type="dcterms:W3CDTF">2020-03-15T19:13:03Z</dcterms:created>
  <dcterms:modified xsi:type="dcterms:W3CDTF">2020-04-13T05:15:48Z</dcterms:modified>
</cp:coreProperties>
</file>