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7" r:id="rId2"/>
    <p:sldId id="262" r:id="rId3"/>
    <p:sldId id="288" r:id="rId4"/>
    <p:sldId id="263" r:id="rId5"/>
    <p:sldId id="303" r:id="rId6"/>
    <p:sldId id="320" r:id="rId7"/>
    <p:sldId id="307" r:id="rId8"/>
    <p:sldId id="344" r:id="rId9"/>
    <p:sldId id="309" r:id="rId10"/>
    <p:sldId id="313" r:id="rId11"/>
    <p:sldId id="314" r:id="rId12"/>
    <p:sldId id="311" r:id="rId13"/>
    <p:sldId id="345" r:id="rId14"/>
    <p:sldId id="315" r:id="rId15"/>
    <p:sldId id="316" r:id="rId16"/>
    <p:sldId id="317" r:id="rId17"/>
    <p:sldId id="318" r:id="rId18"/>
    <p:sldId id="321" r:id="rId19"/>
    <p:sldId id="324" r:id="rId20"/>
    <p:sldId id="325" r:id="rId21"/>
    <p:sldId id="326" r:id="rId22"/>
    <p:sldId id="327" r:id="rId23"/>
    <p:sldId id="328" r:id="rId24"/>
    <p:sldId id="329" r:id="rId25"/>
    <p:sldId id="346" r:id="rId26"/>
    <p:sldId id="330" r:id="rId27"/>
    <p:sldId id="331" r:id="rId28"/>
    <p:sldId id="332" r:id="rId29"/>
    <p:sldId id="333" r:id="rId30"/>
    <p:sldId id="334" r:id="rId31"/>
    <p:sldId id="347" r:id="rId32"/>
    <p:sldId id="335" r:id="rId33"/>
    <p:sldId id="336" r:id="rId34"/>
    <p:sldId id="337" r:id="rId35"/>
    <p:sldId id="338" r:id="rId36"/>
    <p:sldId id="348" r:id="rId37"/>
    <p:sldId id="339" r:id="rId38"/>
    <p:sldId id="340" r:id="rId39"/>
    <p:sldId id="341" r:id="rId40"/>
    <p:sldId id="342" r:id="rId41"/>
    <p:sldId id="343" r:id="rId4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4AB"/>
    <a:srgbClr val="92D050"/>
    <a:srgbClr val="192A72"/>
    <a:srgbClr val="6CF0FF"/>
    <a:srgbClr val="E0E0E0"/>
    <a:srgbClr val="E6E6E6"/>
    <a:srgbClr val="12B4BC"/>
    <a:srgbClr val="8DD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96" autoAdjust="0"/>
    <p:restoredTop sz="85662" autoAdjust="0"/>
  </p:normalViewPr>
  <p:slideViewPr>
    <p:cSldViewPr snapToGrid="0" snapToObjects="1">
      <p:cViewPr varScale="1">
        <p:scale>
          <a:sx n="88" d="100"/>
          <a:sy n="88" d="100"/>
        </p:scale>
        <p:origin x="1380" y="78"/>
      </p:cViewPr>
      <p:guideLst>
        <p:guide orient="horz" pos="2160"/>
        <p:guide pos="3841"/>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ל'/סיון/תש"ף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_JvG6Eo2Bz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results?search_query=%D7%AA%D7%A7%D7%95%D7%9E%D7%94+%D7%A4%D7%A8%D7%A7+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results?search_query=%D7%AA%D7%A7%D7%95%D7%9E%D7%94+%D7%A4%D7%A8%D7%A7+3"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youtube.com/watch?v=Zc3OIMHrSVw&amp;t=281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4KDpy-xQq-o"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4KDpy-xQq-o"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הסרטון מדקה 2:20 – 5:59</a:t>
            </a:r>
          </a:p>
          <a:p>
            <a:r>
              <a:rPr lang="en-US" dirty="0">
                <a:hlinkClick r:id="rId3"/>
              </a:rPr>
              <a:t>https://www.youtube.com/watch?v=_JvG6Eo2BzY</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13</a:t>
            </a:fld>
            <a:endParaRPr lang="he-IL"/>
          </a:p>
        </p:txBody>
      </p:sp>
    </p:spTree>
    <p:extLst>
      <p:ext uri="{BB962C8B-B14F-4D97-AF65-F5344CB8AC3E}">
        <p14:creationId xmlns:p14="http://schemas.microsoft.com/office/powerpoint/2010/main" val="323768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298258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מבצע</a:t>
            </a:r>
            <a:r>
              <a:rPr lang="he-IL" baseline="0" dirty="0"/>
              <a:t> נחשון נמשך כשבוע, בסופו ל דבר לא הצליחו הלוחמים לשמור על הדרך לירושלים ולא הצליחו לכבוש את הכפרים הערבים בדרך אליה, והדרך נסגרה שוב. חשיבות המבצע היה בפעם הראשונה שהופעל כוח יהודי </a:t>
            </a:r>
            <a:r>
              <a:rPr lang="he-IL" baseline="0" dirty="0" err="1"/>
              <a:t>במימדים</a:t>
            </a:r>
            <a:r>
              <a:rPr lang="he-IL" baseline="0" dirty="0"/>
              <a:t> כאלה, תחת פיקוד אחד ובמשימה אחת.</a:t>
            </a:r>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15</a:t>
            </a:fld>
            <a:endParaRPr lang="he-IL"/>
          </a:p>
        </p:txBody>
      </p:sp>
    </p:spTree>
    <p:extLst>
      <p:ext uri="{BB962C8B-B14F-4D97-AF65-F5344CB8AC3E}">
        <p14:creationId xmlns:p14="http://schemas.microsoft.com/office/powerpoint/2010/main" val="227127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הגורמים לניצחונה של מדינת ישראל במסגרת מלחמת העצמאות נובעת הן מיתרונות כוחות ההנהגה, הצבא והאוכלוסייה היהודיים והן בשל חסרונות הכוחות ערביים והנהגתם. (על הנבחן לציין לפחות שלושה) </a:t>
            </a:r>
          </a:p>
          <a:p>
            <a:r>
              <a:rPr lang="he-IL" b="1" u="sng" dirty="0"/>
              <a:t>מבחינה </a:t>
            </a:r>
            <a:r>
              <a:rPr lang="he-IL" b="1" u="sng" dirty="0" err="1"/>
              <a:t>הנהגתית</a:t>
            </a:r>
            <a:r>
              <a:rPr lang="he-IL" dirty="0"/>
              <a:t>: בעוד שההנהגה הערבית נעדרה "שדרה ניהולית בריאה" (כלומר, הכוחות הערביים פעלו ללא תיאום ביניהם), לכוחות היהודיים ולמדינת ישראל היה מטכ"ל, אגף מבצעים וראש ממשלה אחד, אשר היה גם שר ביטחון וניהל את כל המערכה הצבאית מלמעלה – דוד בן גוריון. </a:t>
            </a:r>
          </a:p>
          <a:p>
            <a:r>
              <a:rPr lang="he-IL" b="1" u="sng" dirty="0"/>
              <a:t>מבחינה מורלית</a:t>
            </a:r>
            <a:r>
              <a:rPr lang="he-IL" dirty="0"/>
              <a:t>: הערבים היו בטוחים שתהיה זו מלחמת בזק שתערך כעשרה ימים. לכן, ככל שנמשכה לחימה מול צה"ל, איבדו הכוחות הערביים מורל והפכו שפופים וחסרי תקווה. לעומתם, בכוחות היהודיים שלטה רוח לחימה של "להיות או לחדול". </a:t>
            </a:r>
          </a:p>
          <a:p>
            <a:r>
              <a:rPr lang="he-IL" b="1" u="sng" dirty="0"/>
              <a:t>גיוס כוחות</a:t>
            </a:r>
            <a:r>
              <a:rPr lang="he-IL" dirty="0"/>
              <a:t>: במהלך מלחמת העצמאות התגייסו עולים רבים, אשר הגיעו לחופי ארץ ישראל עם הקמתה. העולים עברו הכשרה צבאית מהירה ותרמו לעיבוי הכוחות היהודים הלוחמים</a:t>
            </a:r>
          </a:p>
          <a:p>
            <a:r>
              <a:rPr lang="he-IL" b="1" u="sng" dirty="0"/>
              <a:t>גיוס נשק </a:t>
            </a:r>
            <a:r>
              <a:rPr lang="he-IL" dirty="0"/>
              <a:t>שהגיע מחול במהלך המלחמה</a:t>
            </a:r>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16</a:t>
            </a:fld>
            <a:endParaRPr lang="he-IL"/>
          </a:p>
        </p:txBody>
      </p:sp>
    </p:spTree>
    <p:extLst>
      <p:ext uri="{BB962C8B-B14F-4D97-AF65-F5344CB8AC3E}">
        <p14:creationId xmlns:p14="http://schemas.microsoft.com/office/powerpoint/2010/main" val="102141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143739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73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68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32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6F83B4-4527-4147-AD95-DA0687FA723C}"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19108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בשלב</a:t>
            </a:r>
            <a:r>
              <a:rPr lang="he-IL" baseline="0" dirty="0"/>
              <a:t> זה הבריטים עדיין בארץ</a:t>
            </a:r>
          </a:p>
          <a:p>
            <a:r>
              <a:rPr lang="en-US" dirty="0">
                <a:hlinkClick r:id="rId3"/>
              </a:rPr>
              <a:t>https://www.youtube.com/results?search_query=%D7%AA%D7%A7%D7%95%D7%9E%D7%94+%D7%A4%D7%A8%D7%A7+3</a:t>
            </a:r>
            <a:endParaRPr lang="he-IL" dirty="0"/>
          </a:p>
          <a:p>
            <a:r>
              <a:rPr lang="he-IL" dirty="0"/>
              <a:t>4:41</a:t>
            </a:r>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864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https://www.youtube.com/results?search_query=%D7%AA%D7%A7%D7%95%D7%9E%D7%94+%D7%A4%D7%A8%D7%A7+3</a:t>
            </a:r>
            <a:endParaRPr lang="he-IL" dirty="0"/>
          </a:p>
          <a:p>
            <a:r>
              <a:rPr lang="he-IL" dirty="0"/>
              <a:t>4:41</a:t>
            </a:r>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4"/>
              </a:rPr>
              <a:t>https://www.youtube.com/watch?v=Zc3OIMHrSVw&amp;t=281s</a:t>
            </a:r>
            <a:endParaRPr lang="he-IL" dirty="0"/>
          </a:p>
          <a:p>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25</a:t>
            </a:fld>
            <a:endParaRPr lang="he-IL"/>
          </a:p>
        </p:txBody>
      </p:sp>
    </p:spTree>
    <p:extLst>
      <p:ext uri="{BB962C8B-B14F-4D97-AF65-F5344CB8AC3E}">
        <p14:creationId xmlns:p14="http://schemas.microsoft.com/office/powerpoint/2010/main" val="4027958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6F83B4-4527-4147-AD95-DA0687FA723C}"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11299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6F83B4-4527-4147-AD95-DA0687FA723C}"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34110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39230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err="1">
                <a:solidFill>
                  <a:schemeClr val="dk1"/>
                </a:solidFill>
                <a:latin typeface="Arial"/>
                <a:ea typeface="Arial"/>
                <a:cs typeface="Arial"/>
                <a:sym typeface="Arial"/>
              </a:rPr>
              <a:t>שלב</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זה</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שנמשך</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כחודש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ימים</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היה</a:t>
            </a:r>
            <a:r>
              <a:rPr lang="en-US"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הקשה</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ביותר</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שידעה</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מדינת</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ישראל</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מימיה</a:t>
            </a:r>
            <a:r>
              <a:rPr lang="en-US" dirty="0">
                <a:solidFill>
                  <a:schemeClr val="dk1"/>
                </a:solidFill>
                <a:latin typeface="Arial"/>
                <a:ea typeface="Arial"/>
                <a:cs typeface="Arial"/>
                <a:sym typeface="Arial"/>
              </a:rPr>
              <a:t>. </a:t>
            </a:r>
            <a:r>
              <a:rPr lang="he-IL"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האבדות</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היו</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קשות</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והמדינה</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שזה</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עתה</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קמה</a:t>
            </a:r>
            <a:r>
              <a:rPr lang="en-US"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נלחמה</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על</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קיומה</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מול</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פלישתם</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של</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צבאות</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סדירים</a:t>
            </a:r>
            <a:r>
              <a:rPr lang="en-US" b="1" dirty="0">
                <a:solidFill>
                  <a:schemeClr val="dk1"/>
                </a:solidFill>
                <a:latin typeface="Arial"/>
                <a:ea typeface="Arial"/>
                <a:cs typeface="Arial"/>
                <a:sym typeface="Arial"/>
              </a:rPr>
              <a:t> </a:t>
            </a:r>
            <a:r>
              <a:rPr lang="en-US" b="1" dirty="0" err="1">
                <a:solidFill>
                  <a:schemeClr val="dk1"/>
                </a:solidFill>
                <a:latin typeface="Arial"/>
                <a:ea typeface="Arial"/>
                <a:cs typeface="Arial"/>
                <a:sym typeface="Arial"/>
              </a:rPr>
              <a:t>לתחומה</a:t>
            </a:r>
            <a:r>
              <a:rPr lang="en-US" dirty="0">
                <a:solidFill>
                  <a:schemeClr val="dk1"/>
                </a:solidFill>
                <a:latin typeface="Arial"/>
                <a:ea typeface="Arial"/>
                <a:cs typeface="Arial"/>
                <a:sym typeface="Arial"/>
              </a:rPr>
              <a:t>.</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3248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הסרטון מדקה </a:t>
            </a:r>
            <a:r>
              <a:rPr lang="he-IL" b="1" dirty="0"/>
              <a:t>34:20</a:t>
            </a:r>
            <a:r>
              <a:rPr lang="he-IL" dirty="0"/>
              <a:t> – 35:24</a:t>
            </a:r>
          </a:p>
          <a:p>
            <a:r>
              <a:rPr lang="he-IL" dirty="0"/>
              <a:t>לחימה</a:t>
            </a:r>
            <a:r>
              <a:rPr lang="he-IL" baseline="0" dirty="0"/>
              <a:t> בכל החזיתות,</a:t>
            </a:r>
          </a:p>
          <a:p>
            <a:r>
              <a:rPr lang="he-IL" baseline="0" dirty="0"/>
              <a:t>תוך כדי הקרבות ישראל רוכשת מטוסים, תותחים וטנקים, מתפרסמת הפקודה להקמת צה"ל, אלפי מגויסים מאירופה מגיעים לישראל,  שיירות בדרך לירושלים  מצליחות לעבור עם נשק מים ואוכל לעיר, הפצצות על מטה הממשלה וליד ביתו של בן גוריון ברמת גן, כמעט 200,000 ערבים עוזבים בשלב זה את הערים והיישובים, 190 כפרים וישובים עירוניים נכבשו על ידי צהל, ההצעה להפוגה מתקבלת ואמורה להתחיל ב11.6 בשעה 10.00 ולהימשך כחודש ימים.</a:t>
            </a: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1323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הסרטון מדקה </a:t>
            </a:r>
            <a:r>
              <a:rPr lang="he-IL" b="1" dirty="0"/>
              <a:t>34:20</a:t>
            </a:r>
            <a:r>
              <a:rPr lang="he-IL" dirty="0"/>
              <a:t> – 35:24</a:t>
            </a: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31</a:t>
            </a:fld>
            <a:endParaRPr lang="he-IL"/>
          </a:p>
        </p:txBody>
      </p:sp>
    </p:spTree>
    <p:extLst>
      <p:ext uri="{BB962C8B-B14F-4D97-AF65-F5344CB8AC3E}">
        <p14:creationId xmlns:p14="http://schemas.microsoft.com/office/powerpoint/2010/main" val="3098004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ההפוגה התייצבה באיחור ב12 ביוני</a:t>
            </a:r>
          </a:p>
          <a:p>
            <a:endParaRPr lang="he-IL" dirty="0"/>
          </a:p>
          <a:p>
            <a:r>
              <a:rPr lang="he-IL" dirty="0"/>
              <a:t>ב15.6 – "הטלתי על פריץ ויוחנן להביא לי ביום ו'</a:t>
            </a:r>
            <a:r>
              <a:rPr lang="he-IL" baseline="0" dirty="0"/>
              <a:t> תשובה לשאלה איך לגמור המלחמה בניצחון – לאחר גמר ההפוגה, ומה מינימום הנשק הדרוש למטרה זו"</a:t>
            </a:r>
          </a:p>
          <a:p>
            <a:r>
              <a:rPr lang="he-IL" baseline="0" dirty="0"/>
              <a:t>ב8.7 הפרו המצרים את ההפוגה ותקפו בנגב, בשאר החזיתות נסתיימה ההפוגה בליל ה- 9 ביולי ונפתחו קרבות עשרת הימים</a:t>
            </a:r>
          </a:p>
          <a:p>
            <a:endParaRPr lang="he-IL" baseline="0" dirty="0"/>
          </a:p>
          <a:p>
            <a:r>
              <a:rPr lang="he-IL" baseline="0" dirty="0"/>
              <a:t>מה- 6 ביולי עד ה- 11 נשאר בן גוריון במיטה לנוח , ב11 כותב ביומנו "רק היום יכולתי לשוב למשרד. מאמץ ממושך של למעלה משישה חודשים בלי הפסקה של יום מנוחה אחד נתן סוף סוף את אותותיו."</a:t>
            </a:r>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5724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לחימה</a:t>
            </a:r>
            <a:r>
              <a:rPr lang="he-IL" baseline="0" dirty="0"/>
              <a:t> בכל החזיתות,</a:t>
            </a:r>
          </a:p>
          <a:p>
            <a:r>
              <a:rPr lang="he-IL" baseline="0" dirty="0"/>
              <a:t>תוך כדי הקרבות ישראל רוכשת מטוסים, תותחים וטנקים, מתפרסמת הפקודה להקמת צה"ל, אלפי מגויסים מאירופה מגיעים לישראל,  שיירות בדרך לירושלים  מצליחות לעבור עם נשק מים ואוכל לעיר, הפצצות על מטה הממשלה וליד ביתו של בן גוריון ברמת גן, כמעט 200,000 ערבים עוזבים בשלב זה את הערים והיישובים, 190 כפרים וישובים עירוניים נכבשו על ידי צהל, ההצעה להפוגה מתקבלת ואמורה להתחיל ב11.6 בשעה 10.00 ולהימשך כחודש ימים.</a:t>
            </a: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33</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79175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https://www.youtube.com/watch?v=4KDpy-xQq-o</a:t>
            </a:r>
            <a:r>
              <a:rPr lang="he-IL" dirty="0"/>
              <a:t> – מלחמת השחרור</a:t>
            </a:r>
            <a:r>
              <a:rPr lang="he-IL" baseline="0" dirty="0"/>
              <a:t> לוד ורמלה</a:t>
            </a: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9342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3"/>
              </a:rPr>
              <a:t>https://www.youtube.com/watch?v=4KDpy-xQq-o</a:t>
            </a:r>
            <a:r>
              <a:rPr lang="he-IL" dirty="0"/>
              <a:t> – מלחמת השחרור</a:t>
            </a:r>
            <a:r>
              <a:rPr lang="he-IL" baseline="0" dirty="0"/>
              <a:t> לוד ורמלה</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36</a:t>
            </a:fld>
            <a:endParaRPr lang="he-IL"/>
          </a:p>
        </p:txBody>
      </p:sp>
    </p:spTree>
    <p:extLst>
      <p:ext uri="{BB962C8B-B14F-4D97-AF65-F5344CB8AC3E}">
        <p14:creationId xmlns:p14="http://schemas.microsoft.com/office/powerpoint/2010/main" val="3494700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92203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4634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5</a:t>
            </a:fld>
            <a:endParaRPr lang="he-IL"/>
          </a:p>
        </p:txBody>
      </p:sp>
    </p:spTree>
    <p:extLst>
      <p:ext uri="{BB962C8B-B14F-4D97-AF65-F5344CB8AC3E}">
        <p14:creationId xmlns:p14="http://schemas.microsoft.com/office/powerpoint/2010/main" val="270643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בשלב</a:t>
            </a:r>
            <a:r>
              <a:rPr lang="he-IL" baseline="0" dirty="0"/>
              <a:t> זה הבריטים עדיין בארץ</a:t>
            </a:r>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7</a:t>
            </a:fld>
            <a:endParaRPr lang="he-IL"/>
          </a:p>
        </p:txBody>
      </p:sp>
    </p:spTree>
    <p:extLst>
      <p:ext uri="{BB962C8B-B14F-4D97-AF65-F5344CB8AC3E}">
        <p14:creationId xmlns:p14="http://schemas.microsoft.com/office/powerpoint/2010/main" val="10101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איזה מאפיין של המלחמה בא כאן לידי ביטוי?</a:t>
            </a:r>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279752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איזה מאפיין של המלחמה בא כאן לידי ביטוי?</a:t>
            </a:r>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9764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באופן מובהק ניתן לראות כאן מלחמה קיומית והיעדר הבחנה בין עורף וחזית</a:t>
            </a:r>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11</a:t>
            </a:fld>
            <a:endParaRPr lang="he-IL"/>
          </a:p>
        </p:txBody>
      </p:sp>
    </p:spTree>
    <p:extLst>
      <p:ext uri="{BB962C8B-B14F-4D97-AF65-F5344CB8AC3E}">
        <p14:creationId xmlns:p14="http://schemas.microsoft.com/office/powerpoint/2010/main" val="402210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12</a:t>
            </a:fld>
            <a:endParaRPr lang="he-IL"/>
          </a:p>
        </p:txBody>
      </p:sp>
    </p:spTree>
    <p:extLst>
      <p:ext uri="{BB962C8B-B14F-4D97-AF65-F5344CB8AC3E}">
        <p14:creationId xmlns:p14="http://schemas.microsoft.com/office/powerpoint/2010/main" val="397739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4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696000" y="2188244"/>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9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6510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87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ל'/סיון/תש"ף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74" r:id="rId4"/>
    <p:sldLayoutId id="2147483675" r:id="rId5"/>
    <p:sldLayoutId id="2147483650" r:id="rId6"/>
    <p:sldLayoutId id="2147483676" r:id="rId7"/>
    <p:sldLayoutId id="2147483653" r:id="rId8"/>
    <p:sldLayoutId id="2147483666" r:id="rId9"/>
    <p:sldLayoutId id="2147483677" r:id="rId10"/>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7.xml"/><Relationship Id="rId9" Type="http://schemas.openxmlformats.org/officeDocument/2006/relationships/image" Target="../media/image12.png"/><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ideo" Target="https://www.youtube.com/embed/_JvG6Eo2BzY?start=140&amp;feature=oembed"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ideo" Target="https://www.youtube.com/embed/Zc3OIMHrSVw?start=281&amp;feature=oembed" TargetMode="External"/><Relationship Id="rId5" Type="http://schemas.openxmlformats.org/officeDocument/2006/relationships/image" Target="../media/image28.jpeg"/><Relationship Id="rId4" Type="http://schemas.openxmlformats.org/officeDocument/2006/relationships/hyperlink" Target="https://youtu.be/Zc3OIMHrSVw?t=28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video" Target="https://www.youtube.com/embed/Zc3OIMHrSVw?start=2060&amp;feature=oembed" TargetMode="External"/><Relationship Id="rId5" Type="http://schemas.openxmlformats.org/officeDocument/2006/relationships/hyperlink" Target="https://youtu.be/Zc3OIMHrSVw?t=2060" TargetMode="Externa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video" Target="https://www.youtube.com/embed/4KDpy-xQq-o?feature=oembed" TargetMode="External"/><Relationship Id="rId5" Type="http://schemas.openxmlformats.org/officeDocument/2006/relationships/hyperlink" Target="https://www.youtube.com/watch?v=4KDpy-xQq-o" TargetMode="Externa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7" Type="http://schemas.microsoft.com/office/2007/relationships/hdphoto" Target="../media/hdphoto5.wdp"/><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6.png"/><Relationship Id="rId5" Type="http://schemas.microsoft.com/office/2007/relationships/hdphoto" Target="../media/hdphoto2.wdp"/><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m_ZHJ8YxqAU?t=309" TargetMode="External"/><Relationship Id="rId2" Type="http://schemas.openxmlformats.org/officeDocument/2006/relationships/slideLayout" Target="../slideLayouts/slideLayout9.xml"/><Relationship Id="rId1" Type="http://schemas.openxmlformats.org/officeDocument/2006/relationships/video" Target="https://www.youtube.com/embed/m_ZHJ8YxqAU?start=309&amp;feature=oembed"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566" y="144437"/>
            <a:ext cx="8472935" cy="2585323"/>
          </a:xfrm>
          <a:prstGeom prst="rect">
            <a:avLst/>
          </a:prstGeom>
          <a:noFill/>
        </p:spPr>
        <p:txBody>
          <a:bodyPr wrap="square" rtlCol="1">
            <a:spAutoFit/>
          </a:bodyPr>
          <a:lstStyle/>
          <a:p>
            <a:r>
              <a:rPr lang="he-IL" dirty="0"/>
              <a:t>"...בימי ראשית המערכה, כאשר "ההגנה" נאבקה על זמן כדי לשדד מערכותיה, גדל מאוד הפיתוי להיכנע להגיון הצבאי ו"ליישר קווים". פינוי הנקודות המבודדות היה לא רק משחרר כוחות גדולים שרותקו להגנתם, כי אם גם את הצורך לקיים קווי אספקה מסוכנים ורבי קרבות... ויותר מכך, הפינוי היה מסיר את החשש המעורר סיוט שאחת או יותר מנקודות מבודדות אלו תיפול בידי אנשי הכנופיות. על אף תכתיבו של "ההיגיון הצבאי" – נפלה הכרעה: שום נקודת יישוב לא תינטש... כי בסופו של דבר, לא החלטה באו"ם היא שתקבע את גבולותיה של המדינה היהודית כי אם – הנוכחות היהודית..."</a:t>
            </a:r>
          </a:p>
        </p:txBody>
      </p:sp>
      <p:pic>
        <p:nvPicPr>
          <p:cNvPr id="4" name="תמונה 3"/>
          <p:cNvPicPr>
            <a:picLocks noChangeAspect="1"/>
          </p:cNvPicPr>
          <p:nvPr/>
        </p:nvPicPr>
        <p:blipFill>
          <a:blip r:embed="rId5"/>
          <a:stretch>
            <a:fillRect/>
          </a:stretch>
        </p:blipFill>
        <p:spPr>
          <a:xfrm>
            <a:off x="2767770" y="4474087"/>
            <a:ext cx="2330413" cy="1711719"/>
          </a:xfrm>
          <a:prstGeom prst="rect">
            <a:avLst/>
          </a:prstGeom>
        </p:spPr>
      </p:pic>
      <p:pic>
        <p:nvPicPr>
          <p:cNvPr id="5" name="תמונה 4"/>
          <p:cNvPicPr>
            <a:picLocks noChangeAspect="1"/>
          </p:cNvPicPr>
          <p:nvPr/>
        </p:nvPicPr>
        <p:blipFill>
          <a:blip r:embed="rId6"/>
          <a:stretch>
            <a:fillRect/>
          </a:stretch>
        </p:blipFill>
        <p:spPr>
          <a:xfrm rot="21295558">
            <a:off x="2597804" y="3801946"/>
            <a:ext cx="2156909" cy="1706424"/>
          </a:xfrm>
          <a:prstGeom prst="rect">
            <a:avLst/>
          </a:prstGeom>
        </p:spPr>
      </p:pic>
      <p:pic>
        <p:nvPicPr>
          <p:cNvPr id="6" name="תמונה 5"/>
          <p:cNvPicPr>
            <a:picLocks noChangeAspect="1"/>
          </p:cNvPicPr>
          <p:nvPr/>
        </p:nvPicPr>
        <p:blipFill>
          <a:blip r:embed="rId7"/>
          <a:stretch>
            <a:fillRect/>
          </a:stretch>
        </p:blipFill>
        <p:spPr>
          <a:xfrm rot="244391">
            <a:off x="3602924" y="4641086"/>
            <a:ext cx="2248272" cy="1599844"/>
          </a:xfrm>
          <a:prstGeom prst="rect">
            <a:avLst/>
          </a:prstGeom>
        </p:spPr>
      </p:pic>
      <p:pic>
        <p:nvPicPr>
          <p:cNvPr id="2" name="תמונה 1"/>
          <p:cNvPicPr>
            <a:picLocks noChangeAspect="1"/>
          </p:cNvPicPr>
          <p:nvPr/>
        </p:nvPicPr>
        <p:blipFill>
          <a:blip r:embed="rId8"/>
          <a:stretch>
            <a:fillRect/>
          </a:stretch>
        </p:blipFill>
        <p:spPr>
          <a:xfrm rot="21239359">
            <a:off x="4555966" y="4722939"/>
            <a:ext cx="2138498" cy="1629553"/>
          </a:xfrm>
          <a:prstGeom prst="rect">
            <a:avLst/>
          </a:prstGeom>
        </p:spPr>
      </p:pic>
      <p:pic>
        <p:nvPicPr>
          <p:cNvPr id="8" name="תמונה 7"/>
          <p:cNvPicPr>
            <a:picLocks noChangeAspect="1"/>
          </p:cNvPicPr>
          <p:nvPr/>
        </p:nvPicPr>
        <p:blipFill rotWithShape="1">
          <a:blip r:embed="rId9"/>
          <a:srcRect l="15004" t="27399" r="15609" b="13925"/>
          <a:stretch/>
        </p:blipFill>
        <p:spPr>
          <a:xfrm>
            <a:off x="177421" y="437374"/>
            <a:ext cx="2201299" cy="5265032"/>
          </a:xfrm>
          <a:prstGeom prst="rect">
            <a:avLst/>
          </a:prstGeom>
        </p:spPr>
      </p:pic>
      <p:pic>
        <p:nvPicPr>
          <p:cNvPr id="9" name="תמונה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0061" y="3193017"/>
            <a:ext cx="466206" cy="185722"/>
          </a:xfrm>
          <a:prstGeom prst="rect">
            <a:avLst/>
          </a:prstGeom>
        </p:spPr>
      </p:pic>
      <p:pic>
        <p:nvPicPr>
          <p:cNvPr id="13" name="תמונה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5287" y="408794"/>
            <a:ext cx="541632" cy="215769"/>
          </a:xfrm>
          <a:prstGeom prst="rect">
            <a:avLst/>
          </a:prstGeom>
        </p:spPr>
      </p:pic>
      <p:pic>
        <p:nvPicPr>
          <p:cNvPr id="14" name="תמונה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0967" y="1082113"/>
            <a:ext cx="452769" cy="180369"/>
          </a:xfrm>
          <a:prstGeom prst="rect">
            <a:avLst/>
          </a:prstGeom>
        </p:spPr>
      </p:pic>
      <p:pic>
        <p:nvPicPr>
          <p:cNvPr id="15" name="תמונה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1700" y="3745547"/>
            <a:ext cx="1094395" cy="435972"/>
          </a:xfrm>
          <a:prstGeom prst="rect">
            <a:avLst/>
          </a:prstGeom>
        </p:spPr>
      </p:pic>
      <p:sp>
        <p:nvSpPr>
          <p:cNvPr id="16" name="תרשים זרימה: תהליך חלופי 15">
            <a:extLst>
              <a:ext uri="{FF2B5EF4-FFF2-40B4-BE49-F238E27FC236}">
                <a16:creationId xmlns:a16="http://schemas.microsoft.com/office/drawing/2014/main" id="{04A1334B-5ADC-4228-B6D1-6AAE8140F46B}"/>
              </a:ext>
            </a:extLst>
          </p:cNvPr>
          <p:cNvSpPr/>
          <p:nvPr/>
        </p:nvSpPr>
        <p:spPr>
          <a:xfrm>
            <a:off x="4973794" y="2729760"/>
            <a:ext cx="7068151" cy="183729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מתקפה ביישובים מבודדים</a:t>
            </a:r>
          </a:p>
          <a:p>
            <a:pPr algn="ctr"/>
            <a:r>
              <a:rPr lang="he-IL" sz="20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הערבים מתקיפים יישובים שהיו מחוץ לתכנית החלוקה, וגם יישובים שנכללו בשטח המדינה היהודית אך רחוקים ממרכזי אוכלוסייה</a:t>
            </a:r>
          </a:p>
          <a:p>
            <a:pPr algn="ctr"/>
            <a:endParaRPr lang="he-IL" sz="1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p:txBody>
      </p:sp>
      <p:pic>
        <p:nvPicPr>
          <p:cNvPr id="20" name="יישובים מבודדים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10694701" y="6155178"/>
            <a:ext cx="609600" cy="609600"/>
          </a:xfrm>
          <a:prstGeom prst="rect">
            <a:avLst/>
          </a:prstGeom>
        </p:spPr>
      </p:pic>
    </p:spTree>
    <p:extLst>
      <p:ext uri="{BB962C8B-B14F-4D97-AF65-F5344CB8AC3E}">
        <p14:creationId xmlns:p14="http://schemas.microsoft.com/office/powerpoint/2010/main" val="12791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90"/>
                                  </p:iterate>
                                  <p:childTnLst>
                                    <p:set>
                                      <p:cBhvr>
                                        <p:cTn id="6" dur="1" fill="hold">
                                          <p:stCondLst>
                                            <p:cond delay="0"/>
                                          </p:stCondLst>
                                        </p:cTn>
                                        <p:tgtEl>
                                          <p:spTgt spid="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8520" fill="hold"/>
                                        <p:tgtEl>
                                          <p:spTgt spid="20"/>
                                        </p:tgtEl>
                                      </p:cBhvr>
                                    </p:cmd>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 calcmode="lin" valueType="num">
                                      <p:cBhvr>
                                        <p:cTn id="41" dur="500" fill="hold"/>
                                        <p:tgtEl>
                                          <p:spTgt spid="4"/>
                                        </p:tgtEl>
                                        <p:attrNameLst>
                                          <p:attrName>style.rotation</p:attrName>
                                        </p:attrNameLst>
                                      </p:cBhvr>
                                      <p:tavLst>
                                        <p:tav tm="0">
                                          <p:val>
                                            <p:fltVal val="360"/>
                                          </p:val>
                                        </p:tav>
                                        <p:tav tm="100000">
                                          <p:val>
                                            <p:fltVal val="0"/>
                                          </p:val>
                                        </p:tav>
                                      </p:tavLst>
                                    </p:anim>
                                    <p:animEffect transition="in" filter="fade">
                                      <p:cBhvr>
                                        <p:cTn id="42" dur="500"/>
                                        <p:tgtEl>
                                          <p:spTgt spid="4"/>
                                        </p:tgtEl>
                                      </p:cBhvr>
                                    </p:animEffect>
                                  </p:childTnLst>
                                </p:cTn>
                              </p:par>
                            </p:childTnLst>
                          </p:cTn>
                        </p:par>
                        <p:par>
                          <p:cTn id="43" fill="hold">
                            <p:stCondLst>
                              <p:cond delay="500"/>
                            </p:stCondLst>
                            <p:childTnLst>
                              <p:par>
                                <p:cTn id="44" presetID="49" presetClass="entr" presetSubtype="0" decel="10000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 calcmode="lin" valueType="num">
                                      <p:cBhvr>
                                        <p:cTn id="48" dur="500" fill="hold"/>
                                        <p:tgtEl>
                                          <p:spTgt spid="5"/>
                                        </p:tgtEl>
                                        <p:attrNameLst>
                                          <p:attrName>style.rotation</p:attrName>
                                        </p:attrNameLst>
                                      </p:cBhvr>
                                      <p:tavLst>
                                        <p:tav tm="0">
                                          <p:val>
                                            <p:fltVal val="360"/>
                                          </p:val>
                                        </p:tav>
                                        <p:tav tm="100000">
                                          <p:val>
                                            <p:fltVal val="0"/>
                                          </p:val>
                                        </p:tav>
                                      </p:tavLst>
                                    </p:anim>
                                    <p:animEffect transition="in" filter="fade">
                                      <p:cBhvr>
                                        <p:cTn id="49" dur="500"/>
                                        <p:tgtEl>
                                          <p:spTgt spid="5"/>
                                        </p:tgtEl>
                                      </p:cBhvr>
                                    </p:animEffect>
                                  </p:childTnLst>
                                </p:cTn>
                              </p:par>
                            </p:childTnLst>
                          </p:cTn>
                        </p:par>
                        <p:par>
                          <p:cTn id="50" fill="hold">
                            <p:stCondLst>
                              <p:cond delay="1000"/>
                            </p:stCondLst>
                            <p:childTnLst>
                              <p:par>
                                <p:cTn id="51" presetID="49" presetClass="entr" presetSubtype="0" decel="10000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style.rotation</p:attrName>
                                        </p:attrNameLst>
                                      </p:cBhvr>
                                      <p:tavLst>
                                        <p:tav tm="0">
                                          <p:val>
                                            <p:fltVal val="360"/>
                                          </p:val>
                                        </p:tav>
                                        <p:tav tm="100000">
                                          <p:val>
                                            <p:fltVal val="0"/>
                                          </p:val>
                                        </p:tav>
                                      </p:tavLst>
                                    </p:anim>
                                    <p:animEffect transition="in" filter="fade">
                                      <p:cBhvr>
                                        <p:cTn id="56" dur="500"/>
                                        <p:tgtEl>
                                          <p:spTgt spid="6"/>
                                        </p:tgtEl>
                                      </p:cBhvr>
                                    </p:animEffect>
                                  </p:childTnLst>
                                </p:cTn>
                              </p:par>
                            </p:childTnLst>
                          </p:cTn>
                        </p:par>
                        <p:par>
                          <p:cTn id="57" fill="hold">
                            <p:stCondLst>
                              <p:cond delay="1500"/>
                            </p:stCondLst>
                            <p:childTnLst>
                              <p:par>
                                <p:cTn id="58" presetID="49" presetClass="entr" presetSubtype="0" decel="10000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anim calcmode="lin" valueType="num">
                                      <p:cBhvr>
                                        <p:cTn id="62" dur="500" fill="hold"/>
                                        <p:tgtEl>
                                          <p:spTgt spid="2"/>
                                        </p:tgtEl>
                                        <p:attrNameLst>
                                          <p:attrName>style.rotation</p:attrName>
                                        </p:attrNameLst>
                                      </p:cBhvr>
                                      <p:tavLst>
                                        <p:tav tm="0">
                                          <p:val>
                                            <p:fltVal val="360"/>
                                          </p:val>
                                        </p:tav>
                                        <p:tav tm="100000">
                                          <p:val>
                                            <p:fltVal val="0"/>
                                          </p:val>
                                        </p:tav>
                                      </p:tavLst>
                                    </p:anim>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4" fill="hold" display="0">
                  <p:stCondLst>
                    <p:cond delay="indefinite"/>
                  </p:stCondLst>
                  <p:endCondLst>
                    <p:cond evt="onStopAudio" delay="0">
                      <p:tgtEl>
                        <p:sldTgt/>
                      </p:tgtEl>
                    </p:cond>
                  </p:endCondLst>
                </p:cTn>
                <p:tgtEl>
                  <p:spTgt spid="20"/>
                </p:tgtEl>
              </p:cMediaNode>
            </p:video>
          </p:childTnLst>
        </p:cTn>
      </p:par>
    </p:tnLst>
    <p:bldLst>
      <p:bldP spid="3"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702" y="337625"/>
            <a:ext cx="10701827" cy="2308324"/>
          </a:xfrm>
          <a:prstGeom prst="rect">
            <a:avLst/>
          </a:prstGeom>
          <a:noFill/>
        </p:spPr>
        <p:txBody>
          <a:bodyPr wrap="square" rtlCol="1">
            <a:spAutoFit/>
          </a:bodyPr>
          <a:lstStyle/>
          <a:p>
            <a:r>
              <a:rPr lang="he-IL" dirty="0"/>
              <a:t>"...נערכו התקפות – שונות במידת עוצמתן, החל בצליפות ממושכות וכלה בניסיונות הסתערות – על עשרות ישובים אחרים, אשר ריתקו חלק ניכר מכוחות "ההגנה"... כפו עליהם כוננות בלתי פוסקת, שיבשו את הפעילות המשקית והתישו את הכוחות... אספסוף ערבי טבח </a:t>
            </a:r>
            <a:r>
              <a:rPr lang="he-IL" dirty="0" err="1"/>
              <a:t>טבח</a:t>
            </a:r>
            <a:r>
              <a:rPr lang="he-IL" dirty="0"/>
              <a:t> רב בפועלים יהודים בבתי הזיקוק שבחיפה, פצצות תופת הוחדרו אל מקומות מרכזיים בערים העבריות, ובעיקר בירושלים... המלחמה פשטה אל מרכזי הישובים העירוניים אף בדרכים אחרות. כל אזור שפת הים בתל אביב, היה נתון לצליפות ממגדלו של המסגד בשכונת מנשיה.. אזור נמל חיפה וכל העיר התחתית, הפכו לאזורי סכנה ליהודים. בטבריה ובצפת קמו ברחובות מתרסים וחומות מגן מפני הצלפים..."</a:t>
            </a:r>
          </a:p>
        </p:txBody>
      </p:sp>
      <p:pic>
        <p:nvPicPr>
          <p:cNvPr id="2" name="תמונה 1"/>
          <p:cNvPicPr>
            <a:picLocks noChangeAspect="1"/>
          </p:cNvPicPr>
          <p:nvPr/>
        </p:nvPicPr>
        <p:blipFill rotWithShape="1">
          <a:blip r:embed="rId5"/>
          <a:srcRect t="25226"/>
          <a:stretch/>
        </p:blipFill>
        <p:spPr>
          <a:xfrm>
            <a:off x="3443229" y="4471744"/>
            <a:ext cx="2739799" cy="1604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443229" y="6053329"/>
            <a:ext cx="2739799" cy="261610"/>
          </a:xfrm>
          <a:prstGeom prst="rect">
            <a:avLst/>
          </a:prstGeom>
          <a:noFill/>
        </p:spPr>
        <p:txBody>
          <a:bodyPr wrap="square" rtlCol="1">
            <a:spAutoFit/>
          </a:bodyPr>
          <a:lstStyle/>
          <a:p>
            <a:r>
              <a:rPr lang="he-IL" sz="1050" dirty="0"/>
              <a:t>אוצר תמונות הפלמ"ח</a:t>
            </a:r>
          </a:p>
        </p:txBody>
      </p:sp>
      <p:pic>
        <p:nvPicPr>
          <p:cNvPr id="5" name="תמונה 4"/>
          <p:cNvPicPr>
            <a:picLocks noChangeAspect="1"/>
          </p:cNvPicPr>
          <p:nvPr/>
        </p:nvPicPr>
        <p:blipFill>
          <a:blip r:embed="rId6"/>
          <a:stretch>
            <a:fillRect/>
          </a:stretch>
        </p:blipFill>
        <p:spPr>
          <a:xfrm>
            <a:off x="269837" y="3485066"/>
            <a:ext cx="2901620" cy="1735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14702" y="5220268"/>
            <a:ext cx="3011889" cy="400110"/>
          </a:xfrm>
          <a:prstGeom prst="rect">
            <a:avLst/>
          </a:prstGeom>
          <a:noFill/>
        </p:spPr>
        <p:txBody>
          <a:bodyPr wrap="square" rtlCol="1">
            <a:spAutoFit/>
          </a:bodyPr>
          <a:lstStyle/>
          <a:p>
            <a:r>
              <a:rPr lang="he-IL" sz="1000" dirty="0"/>
              <a:t>עמדות ערביות שנעזבו בחיפה במלחמת העצמאות. ארכיון ההגנה</a:t>
            </a:r>
            <a:endParaRPr lang="he-IL" sz="500" dirty="0"/>
          </a:p>
        </p:txBody>
      </p:sp>
      <p:sp>
        <p:nvSpPr>
          <p:cNvPr id="15" name="תרשים זרימה: תהליך חלופי 14">
            <a:extLst>
              <a:ext uri="{FF2B5EF4-FFF2-40B4-BE49-F238E27FC236}">
                <a16:creationId xmlns:a16="http://schemas.microsoft.com/office/drawing/2014/main" id="{04A1334B-5ADC-4228-B6D1-6AAE8140F46B}"/>
              </a:ext>
            </a:extLst>
          </p:cNvPr>
          <p:cNvSpPr/>
          <p:nvPr/>
        </p:nvSpPr>
        <p:spPr>
          <a:xfrm>
            <a:off x="4217158" y="2675168"/>
            <a:ext cx="7756548" cy="1671821"/>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מתקפה בערים מעורבות</a:t>
            </a:r>
          </a:p>
          <a:p>
            <a:pPr algn="ctr"/>
            <a:r>
              <a:rPr lang="he-IL" sz="20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הערבים צלפו אל תוך שכונות יהודיות, פוצצו מכוניות תופת, כבשו בתים והעלו אותם באש וגרמו לנזק רב לרכוש ולנפש</a:t>
            </a:r>
          </a:p>
          <a:p>
            <a:pPr algn="ctr"/>
            <a:endParaRPr lang="he-IL" sz="1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p:txBody>
      </p:sp>
      <p:pic>
        <p:nvPicPr>
          <p:cNvPr id="17" name="ערים מעורבות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1310323" y="5879334"/>
            <a:ext cx="609600" cy="609600"/>
          </a:xfrm>
          <a:prstGeom prst="rect">
            <a:avLst/>
          </a:prstGeom>
        </p:spPr>
      </p:pic>
    </p:spTree>
    <p:extLst>
      <p:ext uri="{BB962C8B-B14F-4D97-AF65-F5344CB8AC3E}">
        <p14:creationId xmlns:p14="http://schemas.microsoft.com/office/powerpoint/2010/main" val="49083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90"/>
                                  </p:iterate>
                                  <p:childTnLst>
                                    <p:set>
                                      <p:cBhvr>
                                        <p:cTn id="6" dur="1" fill="hold">
                                          <p:stCondLst>
                                            <p:cond delay="0"/>
                                          </p:stCondLst>
                                        </p:cTn>
                                        <p:tgtEl>
                                          <p:spTgt spid="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48117" fill="hold"/>
                                        <p:tgtEl>
                                          <p:spTgt spid="17"/>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17"/>
                </p:tgtEl>
              </p:cMediaNode>
            </p:video>
          </p:childTnLst>
        </p:cTn>
      </p:par>
    </p:tnLst>
    <p:bldLst>
      <p:bldP spid="3"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טבלה 7"/>
          <p:cNvGraphicFramePr>
            <a:graphicFrameLocks noGrp="1"/>
          </p:cNvGraphicFramePr>
          <p:nvPr>
            <p:extLst>
              <p:ext uri="{D42A27DB-BD31-4B8C-83A1-F6EECF244321}">
                <p14:modId xmlns:p14="http://schemas.microsoft.com/office/powerpoint/2010/main" val="2314290041"/>
              </p:ext>
            </p:extLst>
          </p:nvPr>
        </p:nvGraphicFramePr>
        <p:xfrm>
          <a:off x="431601" y="991918"/>
          <a:ext cx="11071753" cy="5334000"/>
        </p:xfrm>
        <a:graphic>
          <a:graphicData uri="http://schemas.openxmlformats.org/drawingml/2006/table">
            <a:tbl>
              <a:tblPr rtl="1" firstRow="1" bandRow="1">
                <a:tableStyleId>{2D5ABB26-0587-4C30-8999-92F81FD0307C}</a:tableStyleId>
              </a:tblPr>
              <a:tblGrid>
                <a:gridCol w="1335772">
                  <a:extLst>
                    <a:ext uri="{9D8B030D-6E8A-4147-A177-3AD203B41FA5}">
                      <a16:colId xmlns:a16="http://schemas.microsoft.com/office/drawing/2014/main" val="4256265795"/>
                    </a:ext>
                  </a:extLst>
                </a:gridCol>
                <a:gridCol w="2917542">
                  <a:extLst>
                    <a:ext uri="{9D8B030D-6E8A-4147-A177-3AD203B41FA5}">
                      <a16:colId xmlns:a16="http://schemas.microsoft.com/office/drawing/2014/main" val="2908725699"/>
                    </a:ext>
                  </a:extLst>
                </a:gridCol>
                <a:gridCol w="2407964">
                  <a:extLst>
                    <a:ext uri="{9D8B030D-6E8A-4147-A177-3AD203B41FA5}">
                      <a16:colId xmlns:a16="http://schemas.microsoft.com/office/drawing/2014/main" val="270116355"/>
                    </a:ext>
                  </a:extLst>
                </a:gridCol>
                <a:gridCol w="1845350">
                  <a:extLst>
                    <a:ext uri="{9D8B030D-6E8A-4147-A177-3AD203B41FA5}">
                      <a16:colId xmlns:a16="http://schemas.microsoft.com/office/drawing/2014/main" val="2489291314"/>
                    </a:ext>
                  </a:extLst>
                </a:gridCol>
                <a:gridCol w="2565125">
                  <a:extLst>
                    <a:ext uri="{9D8B030D-6E8A-4147-A177-3AD203B41FA5}">
                      <a16:colId xmlns:a16="http://schemas.microsoft.com/office/drawing/2014/main" val="1964270209"/>
                    </a:ext>
                  </a:extLst>
                </a:gridCol>
              </a:tblGrid>
              <a:tr h="370840">
                <a:tc rowSpan="2">
                  <a:txBody>
                    <a:bodyPr/>
                    <a:lstStyle/>
                    <a:p>
                      <a:pPr rtl="1"/>
                      <a:endParaRPr lang="he-IL"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rtl="1"/>
                      <a:r>
                        <a:rPr lang="he-IL" sz="2000" b="1" dirty="0">
                          <a:effectLst/>
                        </a:rPr>
                        <a:t>שלב א' - מלחמת אזרחים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he-IL" sz="2000" b="1" dirty="0">
                          <a:effectLst/>
                        </a:rPr>
                        <a:t>שלב ב' - מלחמת בין מדינות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17976"/>
                  </a:ext>
                </a:extLst>
              </a:tr>
              <a:tr h="370840">
                <a:tc v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2000" b="1" dirty="0">
                          <a:effectLst/>
                        </a:rPr>
                        <a:t>תקופה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53053085"/>
                  </a:ext>
                </a:extLst>
              </a:tr>
              <a:tr h="370840">
                <a:tc>
                  <a:txBody>
                    <a:bodyPr/>
                    <a:lstStyle/>
                    <a:p>
                      <a:pPr algn="ctr" rtl="1"/>
                      <a:r>
                        <a:rPr lang="he-IL" sz="2000" b="1" dirty="0"/>
                        <a:t>התחלה</a:t>
                      </a:r>
                    </a:p>
                    <a:p>
                      <a:pPr algn="ctr" rtl="1"/>
                      <a:r>
                        <a:rPr lang="he-IL" sz="2000" b="1" dirty="0"/>
                        <a:t>סיום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106443"/>
                  </a:ext>
                </a:extLst>
              </a:tr>
              <a:tr h="370840">
                <a:tc>
                  <a:txBody>
                    <a:bodyPr/>
                    <a:lstStyle/>
                    <a:p>
                      <a:pPr algn="ctr" rtl="1"/>
                      <a:r>
                        <a:rPr lang="he-IL" sz="2000" b="1" dirty="0"/>
                        <a:t>מאפייני התקופה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99458"/>
                  </a:ext>
                </a:extLst>
              </a:tr>
              <a:tr h="370840">
                <a:tc>
                  <a:txBody>
                    <a:bodyPr/>
                    <a:lstStyle/>
                    <a:p>
                      <a:pPr algn="ctr" rtl="1"/>
                      <a:r>
                        <a:rPr lang="he-IL" sz="2000" b="1" dirty="0"/>
                        <a:t>אופן הפעולה בשלב זה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692652"/>
                  </a:ext>
                </a:extLst>
              </a:tr>
              <a:tr h="370840">
                <a:tc>
                  <a:txBody>
                    <a:bodyPr/>
                    <a:lstStyle/>
                    <a:p>
                      <a:pPr algn="ctr" rtl="1"/>
                      <a:r>
                        <a:rPr lang="he-IL" sz="2000" b="1" dirty="0"/>
                        <a:t>דוגמא למבצע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6314006"/>
                  </a:ext>
                </a:extLst>
              </a:tr>
            </a:tbl>
          </a:graphicData>
        </a:graphic>
      </p:graphicFrame>
      <p:sp>
        <p:nvSpPr>
          <p:cNvPr id="9" name="TextBox 8"/>
          <p:cNvSpPr txBox="1"/>
          <p:nvPr/>
        </p:nvSpPr>
        <p:spPr>
          <a:xfrm>
            <a:off x="2587935" y="214845"/>
            <a:ext cx="7016130" cy="553998"/>
          </a:xfrm>
          <a:prstGeom prst="rect">
            <a:avLst/>
          </a:prstGeom>
          <a:noFill/>
          <a:ln w="12700">
            <a:noFill/>
          </a:ln>
        </p:spPr>
        <p:txBody>
          <a:bodyPr wrap="square" rtlCol="1">
            <a:spAutoFit/>
          </a:bodyPr>
          <a:lstStyle>
            <a:defPPr>
              <a:defRPr lang="he-IL"/>
            </a:defPPr>
            <a:lvl1pPr marR="0" lvl="0" indent="0" algn="ctr" fontAlgn="auto">
              <a:lnSpc>
                <a:spcPct val="100000"/>
              </a:lnSpc>
              <a:spcBef>
                <a:spcPts val="0"/>
              </a:spcBef>
              <a:spcAft>
                <a:spcPts val="0"/>
              </a:spcAft>
              <a:buClrTx/>
              <a:buSzTx/>
              <a:buFontTx/>
              <a:buNone/>
              <a:tabLst/>
              <a:defRPr kumimoji="0" sz="3000" b="1" i="0" u="none" strike="noStrike" cap="none" spc="0" normalizeH="0" baseline="0">
                <a:ln>
                  <a:noFill/>
                </a:ln>
                <a:solidFill>
                  <a:srgbClr val="0070C0"/>
                </a:solidFill>
                <a:effectLst/>
                <a:uLnTx/>
                <a:uFillTx/>
                <a:latin typeface="+mj-lt"/>
                <a:cs typeface="+mj-cs"/>
              </a:defRPr>
            </a:lvl1pPr>
          </a:lstStyle>
          <a:p>
            <a:r>
              <a:rPr lang="he-IL" dirty="0"/>
              <a:t>תקופות מרכזיות במלחמת העצמאות</a:t>
            </a:r>
          </a:p>
        </p:txBody>
      </p:sp>
      <p:pic>
        <p:nvPicPr>
          <p:cNvPr id="12" name="תמונה 11"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994" y="1925050"/>
            <a:ext cx="360947" cy="360947"/>
          </a:xfrm>
          <a:prstGeom prst="rect">
            <a:avLst/>
          </a:prstGeom>
        </p:spPr>
      </p:pic>
      <p:pic>
        <p:nvPicPr>
          <p:cNvPr id="13" name="תמונה 12"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994" y="2905908"/>
            <a:ext cx="360947" cy="360947"/>
          </a:xfrm>
          <a:prstGeom prst="rect">
            <a:avLst/>
          </a:prstGeom>
        </p:spPr>
      </p:pic>
      <p:pic>
        <p:nvPicPr>
          <p:cNvPr id="14" name="תמונה 13"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993" y="4047745"/>
            <a:ext cx="360947" cy="360947"/>
          </a:xfrm>
          <a:prstGeom prst="rect">
            <a:avLst/>
          </a:prstGeom>
        </p:spPr>
      </p:pic>
      <p:pic>
        <p:nvPicPr>
          <p:cNvPr id="2" name="תמונה 1">
            <a:extLst>
              <a:ext uri="{FF2B5EF4-FFF2-40B4-BE49-F238E27FC236}">
                <a16:creationId xmlns:a16="http://schemas.microsoft.com/office/drawing/2014/main" id="{7E06DAA5-9AA5-41FC-ADC8-A622FB34D3C1}"/>
              </a:ext>
            </a:extLst>
          </p:cNvPr>
          <p:cNvPicPr>
            <a:picLocks noChangeAspect="1"/>
          </p:cNvPicPr>
          <p:nvPr/>
        </p:nvPicPr>
        <p:blipFill>
          <a:blip r:embed="rId4"/>
          <a:stretch>
            <a:fillRect/>
          </a:stretch>
        </p:blipFill>
        <p:spPr>
          <a:xfrm>
            <a:off x="7520581" y="5061155"/>
            <a:ext cx="2511770" cy="1103472"/>
          </a:xfrm>
          <a:prstGeom prst="rect">
            <a:avLst/>
          </a:prstGeom>
        </p:spPr>
      </p:pic>
    </p:spTree>
    <p:extLst>
      <p:ext uri="{BB962C8B-B14F-4D97-AF65-F5344CB8AC3E}">
        <p14:creationId xmlns:p14="http://schemas.microsoft.com/office/powerpoint/2010/main" val="5944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דיה מקוונת 5" title="ￗﾩￗﾙￗﾙￗﾨￗﾪ ￗﾙￗﾗￗﾙￗﾢￗﾝ : ￗﾩￗﾗￗﾖￗﾕￗﾨ ￗﾔￗﾧￗﾨￗﾑ ￗﾩￗﾑￗﾕ ￗﾠￗﾔￗﾨￗﾒￗﾕ 47 ￗﾜￗﾕￗﾗￗﾞￗﾙￗﾝ ￗﾩￗﾔￗﾙￗﾕ ￗﾑￗﾓￗﾨￗﾛￗﾝ ￗﾜￗﾤￗﾨￗﾕￗﾥ ￗﾐￗﾪ ￗﾔￗﾞￗﾦￗﾕￗﾨ ￗﾔￗﾢￗﾨￗﾑￗﾙ">
            <a:hlinkClick r:id="" action="ppaction://media"/>
            <a:extLst>
              <a:ext uri="{FF2B5EF4-FFF2-40B4-BE49-F238E27FC236}">
                <a16:creationId xmlns:a16="http://schemas.microsoft.com/office/drawing/2014/main" id="{6E11441E-0684-4DBF-94F2-098842BB9AE7}"/>
              </a:ext>
            </a:extLst>
          </p:cNvPr>
          <p:cNvPicPr>
            <a:picLocks noGrp="1" noRot="1" noChangeAspect="1"/>
          </p:cNvPicPr>
          <p:nvPr>
            <p:ph type="media" sz="quarter" idx="10"/>
            <a:videoFile r:link="rId1"/>
          </p:nvPr>
        </p:nvPicPr>
        <p:blipFill>
          <a:blip r:embed="rId4"/>
          <a:stretch>
            <a:fillRect/>
          </a:stretch>
        </p:blipFill>
        <p:spPr>
          <a:xfrm>
            <a:off x="654050" y="639763"/>
            <a:ext cx="10885488" cy="6122987"/>
          </a:xfrm>
          <a:prstGeom prst="rect">
            <a:avLst/>
          </a:prstGeom>
        </p:spPr>
      </p:pic>
      <p:sp>
        <p:nvSpPr>
          <p:cNvPr id="5" name="מציין מיקום תוכן 4">
            <a:extLst>
              <a:ext uri="{FF2B5EF4-FFF2-40B4-BE49-F238E27FC236}">
                <a16:creationId xmlns:a16="http://schemas.microsoft.com/office/drawing/2014/main" id="{5F1FB986-799E-4447-84E1-182DC1E6799F}"/>
              </a:ext>
            </a:extLst>
          </p:cNvPr>
          <p:cNvSpPr>
            <a:spLocks noGrp="1"/>
          </p:cNvSpPr>
          <p:nvPr>
            <p:ph sz="quarter" idx="14"/>
          </p:nvPr>
        </p:nvSpPr>
        <p:spPr/>
        <p:txBody>
          <a:bodyPr/>
          <a:lstStyle/>
          <a:p>
            <a:r>
              <a:rPr lang="he-IL" dirty="0"/>
              <a:t>שיירת יחיעם : שחזור הקרב / כאן 11 (2:20-5:59)</a:t>
            </a:r>
          </a:p>
        </p:txBody>
      </p:sp>
    </p:spTree>
    <p:extLst>
      <p:ext uri="{BB962C8B-B14F-4D97-AF65-F5344CB8AC3E}">
        <p14:creationId xmlns:p14="http://schemas.microsoft.com/office/powerpoint/2010/main" val="28022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232" y="362515"/>
            <a:ext cx="10149270" cy="1477328"/>
          </a:xfrm>
          <a:prstGeom prst="rect">
            <a:avLst/>
          </a:prstGeom>
          <a:noFill/>
        </p:spPr>
        <p:txBody>
          <a:bodyPr wrap="square" rtlCol="1">
            <a:spAutoFit/>
          </a:bodyPr>
          <a:lstStyle/>
          <a:p>
            <a:r>
              <a:rPr lang="he-IL" dirty="0"/>
              <a:t>"...אכן, התמונה הייתה קודרת. אך מתחת לפני השטח נרקמה והלכה תמונה מעודדת יותר. כי חרף הקורבנות המרובים, ובמחיר שלדי המכוניות בצדי הדרכים והבניינים השרופים וההרוסים בפרברי הערים – קיבל היישוב את התמורה החשובה מכל: זמן.</a:t>
            </a:r>
          </a:p>
          <a:p>
            <a:r>
              <a:rPr lang="he-IL" dirty="0"/>
              <a:t>זמן להקים שלד של ממשל יהודי, תחת "תוהו ובוהו" שביקשו הבריטים להשאיר בארץ עם צאתם; זמן לארגן את כלכלת היישוב ובעיקר זמן להקים צבא..."</a:t>
            </a:r>
          </a:p>
        </p:txBody>
      </p:sp>
      <p:sp>
        <p:nvSpPr>
          <p:cNvPr id="16" name="תרשים זרימה: תהליך חלופי 15">
            <a:extLst>
              <a:ext uri="{FF2B5EF4-FFF2-40B4-BE49-F238E27FC236}">
                <a16:creationId xmlns:a16="http://schemas.microsoft.com/office/drawing/2014/main" id="{04A1334B-5ADC-4228-B6D1-6AAE8140F46B}"/>
              </a:ext>
            </a:extLst>
          </p:cNvPr>
          <p:cNvSpPr/>
          <p:nvPr/>
        </p:nvSpPr>
        <p:spPr>
          <a:xfrm>
            <a:off x="5269545" y="2073157"/>
            <a:ext cx="6667840" cy="183729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תכנית ד'</a:t>
            </a:r>
          </a:p>
          <a:p>
            <a:pPr algn="ctr">
              <a:lnSpc>
                <a:spcPct val="150000"/>
              </a:lnSpc>
            </a:pPr>
            <a:r>
              <a:rPr lang="he-IL" sz="22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שינוי באסטרטגיה הצבאית של היהודים – מעבר מהתגוננות לפעולות מבצעיות יזומות</a:t>
            </a:r>
          </a:p>
          <a:p>
            <a:pPr algn="ctr">
              <a:lnSpc>
                <a:spcPct val="150000"/>
              </a:lnSpc>
            </a:pPr>
            <a:endParaRPr lang="he-IL" sz="1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p:txBody>
      </p:sp>
      <p:pic>
        <p:nvPicPr>
          <p:cNvPr id="18" name="תמונה 17" descr="animation - Create animated gif of an arrow being hand ..."/>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403470" flipH="1">
            <a:off x="5811957" y="4022245"/>
            <a:ext cx="1024272" cy="1024272"/>
          </a:xfrm>
          <a:prstGeom prst="rect">
            <a:avLst/>
          </a:prstGeom>
        </p:spPr>
      </p:pic>
      <p:pic>
        <p:nvPicPr>
          <p:cNvPr id="19" name="תמונה 18" descr="animation - Create animated gif of an arrow being hand ..."/>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7039436" flipH="1">
            <a:off x="4230344" y="3991054"/>
            <a:ext cx="1012689" cy="1012689"/>
          </a:xfrm>
          <a:prstGeom prst="rect">
            <a:avLst/>
          </a:prstGeom>
        </p:spPr>
      </p:pic>
      <p:sp>
        <p:nvSpPr>
          <p:cNvPr id="11" name="TextBox 10"/>
          <p:cNvSpPr txBox="1"/>
          <p:nvPr/>
        </p:nvSpPr>
        <p:spPr>
          <a:xfrm>
            <a:off x="5179875" y="5084351"/>
            <a:ext cx="2648672" cy="1077218"/>
          </a:xfrm>
          <a:prstGeom prst="rect">
            <a:avLst/>
          </a:prstGeom>
          <a:noFill/>
        </p:spPr>
        <p:txBody>
          <a:bodyPr wrap="square" rtlCol="1">
            <a:spAutoFit/>
          </a:bodyPr>
          <a:lstStyle/>
          <a:p>
            <a:pPr algn="ctr"/>
            <a:r>
              <a:rPr lang="he-IL" sz="1600" dirty="0">
                <a:latin typeface="Anka CLM" pitchFamily="2" charset="-79"/>
                <a:cs typeface="Anka CLM" pitchFamily="2" charset="-79"/>
              </a:rPr>
              <a:t>כיבוש יישובים, השתלטות על ערים מעורבות ועל עורקי התחבורה המרכזיים</a:t>
            </a:r>
          </a:p>
        </p:txBody>
      </p:sp>
      <p:sp>
        <p:nvSpPr>
          <p:cNvPr id="21" name="TextBox 20"/>
          <p:cNvSpPr txBox="1"/>
          <p:nvPr/>
        </p:nvSpPr>
        <p:spPr>
          <a:xfrm>
            <a:off x="2562027" y="5186493"/>
            <a:ext cx="2617848" cy="830997"/>
          </a:xfrm>
          <a:prstGeom prst="rect">
            <a:avLst/>
          </a:prstGeom>
          <a:noFill/>
        </p:spPr>
        <p:txBody>
          <a:bodyPr wrap="square" rtlCol="1">
            <a:spAutoFit/>
          </a:bodyPr>
          <a:lstStyle/>
          <a:p>
            <a:pPr algn="ctr"/>
            <a:r>
              <a:rPr lang="he-IL" sz="1600" dirty="0">
                <a:latin typeface="Anka CLM" pitchFamily="2" charset="-79"/>
                <a:cs typeface="Anka CLM" pitchFamily="2" charset="-79"/>
              </a:rPr>
              <a:t>מעבר למבנה של צבא סדיר: פיקודים, חטיבות וגדודים</a:t>
            </a:r>
          </a:p>
        </p:txBody>
      </p:sp>
      <p:pic>
        <p:nvPicPr>
          <p:cNvPr id="12" name="תמונה 11"/>
          <p:cNvPicPr>
            <a:picLocks noChangeAspect="1"/>
          </p:cNvPicPr>
          <p:nvPr/>
        </p:nvPicPr>
        <p:blipFill>
          <a:blip r:embed="rId6"/>
          <a:stretch>
            <a:fillRect/>
          </a:stretch>
        </p:blipFill>
        <p:spPr>
          <a:xfrm>
            <a:off x="159827" y="1716505"/>
            <a:ext cx="2628900" cy="4133404"/>
          </a:xfrm>
          <a:prstGeom prst="rect">
            <a:avLst/>
          </a:prstGeom>
        </p:spPr>
      </p:pic>
      <p:pic>
        <p:nvPicPr>
          <p:cNvPr id="22" name="תכנית ד">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999502" y="5856769"/>
            <a:ext cx="609600" cy="609600"/>
          </a:xfrm>
          <a:prstGeom prst="rect">
            <a:avLst/>
          </a:prstGeom>
        </p:spPr>
      </p:pic>
    </p:spTree>
    <p:extLst>
      <p:ext uri="{BB962C8B-B14F-4D97-AF65-F5344CB8AC3E}">
        <p14:creationId xmlns:p14="http://schemas.microsoft.com/office/powerpoint/2010/main" val="37729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90"/>
                                  </p:iterate>
                                  <p:childTnLst>
                                    <p:set>
                                      <p:cBhvr>
                                        <p:cTn id="6" dur="1" fill="hold">
                                          <p:stCondLst>
                                            <p:cond delay="0"/>
                                          </p:stCondLst>
                                        </p:cTn>
                                        <p:tgtEl>
                                          <p:spTgt spid="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8926" fill="hold"/>
                                        <p:tgtEl>
                                          <p:spTgt spid="22"/>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endCondLst>
                    <p:cond evt="onStopAudio" delay="0">
                      <p:tgtEl>
                        <p:sldTgt/>
                      </p:tgtEl>
                    </p:cond>
                  </p:endCondLst>
                </p:cTn>
                <p:tgtEl>
                  <p:spTgt spid="22"/>
                </p:tgtEl>
              </p:cMediaNode>
            </p:video>
          </p:childTnLst>
        </p:cTn>
      </p:par>
    </p:tnLst>
    <p:bldLst>
      <p:bldP spid="3" grpId="0"/>
      <p:bldP spid="16" grpId="0" animBg="1"/>
      <p:bldP spid="11"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57" y="337625"/>
            <a:ext cx="10592972" cy="2031325"/>
          </a:xfrm>
          <a:prstGeom prst="rect">
            <a:avLst/>
          </a:prstGeom>
          <a:noFill/>
        </p:spPr>
        <p:txBody>
          <a:bodyPr wrap="square" rtlCol="1">
            <a:spAutoFit/>
          </a:bodyPr>
          <a:lstStyle/>
          <a:p>
            <a:r>
              <a:rPr lang="he-IL" dirty="0"/>
              <a:t>"...כוח נחשון החל לנוע בערב הבא, ערב ה-5 באפריל. שבעה כוחות חסימה הקדימו ויצאו והתייצבו מול שבעה כפרים ערביים במרחב. זמן מה אחר כך פתחו שני כוחות גדולים יותר בהתקפה לכיבוש הכפרים חולדה הערבית ודיר </a:t>
            </a:r>
            <a:r>
              <a:rPr lang="he-IL" dirty="0" err="1"/>
              <a:t>מוחזין</a:t>
            </a:r>
            <a:r>
              <a:rPr lang="he-IL" dirty="0"/>
              <a:t> שעל ציר הדרך. בעת ובעונה אחת עלה הפלמ"ח על משלטי בית מחסיר ושער הגיא. ובחצות הלילה יצאה את חולדה "שיירת נחשון" – 60 משאיות עמוסות אספקה וציוד צבאי. סביב הקסטל געש הקרב ללא הפוגות... בעוד הקרב נמשך, עברה שיירת נחשון והגיעה לירושלים. אולם הדבר רק המריץ את הערבים להגביר את תקיפותיהם..."</a:t>
            </a:r>
          </a:p>
        </p:txBody>
      </p:sp>
      <p:sp>
        <p:nvSpPr>
          <p:cNvPr id="15" name="תרשים זרימה: תהליך חלופי 14">
            <a:extLst>
              <a:ext uri="{FF2B5EF4-FFF2-40B4-BE49-F238E27FC236}">
                <a16:creationId xmlns:a16="http://schemas.microsoft.com/office/drawing/2014/main" id="{04A1334B-5ADC-4228-B6D1-6AAE8140F46B}"/>
              </a:ext>
            </a:extLst>
          </p:cNvPr>
          <p:cNvSpPr/>
          <p:nvPr/>
        </p:nvSpPr>
        <p:spPr>
          <a:xfrm>
            <a:off x="4235116" y="2713756"/>
            <a:ext cx="7598282" cy="1687629"/>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"מבצע נחשון"</a:t>
            </a:r>
          </a:p>
          <a:p>
            <a:pPr algn="ctr"/>
            <a:r>
              <a:rPr lang="he-IL" sz="20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כוחות גדולים של הגנה ופלמ"ח נלחמים בו זמנית כדי לפרוץ את הדרך לירושלים ולשחרר את העיר מהמצור  </a:t>
            </a:r>
          </a:p>
          <a:p>
            <a:pPr algn="ctr"/>
            <a:endParaRPr lang="he-IL" sz="1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p:txBody>
      </p:sp>
      <p:pic>
        <p:nvPicPr>
          <p:cNvPr id="2" name="תמונה 1"/>
          <p:cNvPicPr>
            <a:picLocks noChangeAspect="1"/>
          </p:cNvPicPr>
          <p:nvPr/>
        </p:nvPicPr>
        <p:blipFill>
          <a:blip r:embed="rId5"/>
          <a:stretch>
            <a:fillRect/>
          </a:stretch>
        </p:blipFill>
        <p:spPr>
          <a:xfrm>
            <a:off x="148389" y="2887026"/>
            <a:ext cx="3810000" cy="2638425"/>
          </a:xfrm>
          <a:prstGeom prst="rect">
            <a:avLst/>
          </a:prstGeom>
        </p:spPr>
      </p:pic>
      <p:sp>
        <p:nvSpPr>
          <p:cNvPr id="5" name="TextBox 4"/>
          <p:cNvSpPr txBox="1"/>
          <p:nvPr/>
        </p:nvSpPr>
        <p:spPr>
          <a:xfrm>
            <a:off x="914400" y="5525451"/>
            <a:ext cx="3043989" cy="253916"/>
          </a:xfrm>
          <a:prstGeom prst="rect">
            <a:avLst/>
          </a:prstGeom>
          <a:noFill/>
        </p:spPr>
        <p:txBody>
          <a:bodyPr wrap="square" rtlCol="1">
            <a:spAutoFit/>
          </a:bodyPr>
          <a:lstStyle/>
          <a:p>
            <a:r>
              <a:rPr lang="he-IL" sz="1050" dirty="0"/>
              <a:t>מברק היציאה למבצע נחשון. אתר צה"ל</a:t>
            </a:r>
          </a:p>
        </p:txBody>
      </p:sp>
      <p:pic>
        <p:nvPicPr>
          <p:cNvPr id="7" name="מבצע נחשון">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916529" y="5785153"/>
            <a:ext cx="609600" cy="609600"/>
          </a:xfrm>
          <a:prstGeom prst="rect">
            <a:avLst/>
          </a:prstGeom>
        </p:spPr>
      </p:pic>
    </p:spTree>
    <p:extLst>
      <p:ext uri="{BB962C8B-B14F-4D97-AF65-F5344CB8AC3E}">
        <p14:creationId xmlns:p14="http://schemas.microsoft.com/office/powerpoint/2010/main" val="29713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9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8892" fill="hold"/>
                                        <p:tgtEl>
                                          <p:spTgt spid="7"/>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endCondLst>
                    <p:cond evt="onStopAudio" delay="0">
                      <p:tgtEl>
                        <p:sldTgt/>
                      </p:tgtEl>
                    </p:cond>
                  </p:endCondLst>
                </p:cTn>
                <p:tgtEl>
                  <p:spTgt spid="7"/>
                </p:tgtEl>
              </p:cMediaNode>
            </p:video>
          </p:childTnLst>
        </p:cTn>
      </p:par>
    </p:tnLst>
    <p:bldLst>
      <p:bldP spid="15"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שאלת בגרות - קיץ 2016</a:t>
            </a:r>
          </a:p>
        </p:txBody>
      </p:sp>
      <p:pic>
        <p:nvPicPr>
          <p:cNvPr id="4" name="תמונה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5775"/>
          <a:stretch/>
        </p:blipFill>
        <p:spPr>
          <a:xfrm>
            <a:off x="3043498" y="875448"/>
            <a:ext cx="5556402" cy="5397015"/>
          </a:xfrm>
          <a:prstGeom prst="rect">
            <a:avLst/>
          </a:prstGeom>
          <a:ln>
            <a:noFill/>
          </a:ln>
          <a:effectLst>
            <a:outerShdw blurRad="190500" algn="tl" rotWithShape="0">
              <a:srgbClr val="000000">
                <a:alpha val="70000"/>
              </a:srgbClr>
            </a:outerShdw>
          </a:effectLst>
        </p:spPr>
      </p:pic>
      <p:sp>
        <p:nvSpPr>
          <p:cNvPr id="5" name="TextBox 4"/>
          <p:cNvSpPr txBox="1"/>
          <p:nvPr/>
        </p:nvSpPr>
        <p:spPr>
          <a:xfrm>
            <a:off x="8731455" y="1174381"/>
            <a:ext cx="3328988" cy="3785652"/>
          </a:xfrm>
          <a:prstGeom prst="rect">
            <a:avLst/>
          </a:prstGeom>
          <a:noFill/>
        </p:spPr>
        <p:txBody>
          <a:bodyPr wrap="square" rtlCol="1">
            <a:spAutoFit/>
          </a:bodyPr>
          <a:lstStyle/>
          <a:p>
            <a:r>
              <a:rPr lang="he-IL" sz="2400" b="1" u="sng" dirty="0">
                <a:solidFill>
                  <a:schemeClr val="tx1">
                    <a:lumMod val="75000"/>
                    <a:lumOff val="25000"/>
                  </a:schemeClr>
                </a:solidFill>
                <a:latin typeface="BN Elkana" panose="02000000000000000000" pitchFamily="2" charset="-79"/>
              </a:rPr>
              <a:t>מה רואים בכרזה ?</a:t>
            </a:r>
          </a:p>
          <a:p>
            <a:pPr marL="342900" indent="-342900">
              <a:buAutoNum type="arabicPeriod"/>
            </a:pPr>
            <a:r>
              <a:rPr lang="he-IL" sz="2400" dirty="0">
                <a:latin typeface="BN Elkana" panose="02000000000000000000" pitchFamily="2" charset="-79"/>
              </a:rPr>
              <a:t>כותרת (כיפה אדומה)</a:t>
            </a:r>
          </a:p>
          <a:p>
            <a:pPr marL="342900" indent="-342900">
              <a:buAutoNum type="arabicPeriod"/>
            </a:pPr>
            <a:r>
              <a:rPr lang="he-IL" sz="2400" dirty="0">
                <a:latin typeface="BN Elkana" panose="02000000000000000000" pitchFamily="2" charset="-79"/>
              </a:rPr>
              <a:t>אדם ,עם כובע משונה ונשק ביד, הולך בשביל צר</a:t>
            </a:r>
          </a:p>
          <a:p>
            <a:pPr marL="342900" indent="-342900">
              <a:buAutoNum type="arabicPeriod"/>
            </a:pPr>
            <a:r>
              <a:rPr lang="he-IL" sz="2400" dirty="0">
                <a:latin typeface="BN Elkana" panose="02000000000000000000" pitchFamily="2" charset="-79"/>
              </a:rPr>
              <a:t>בדרך לירושלים</a:t>
            </a:r>
          </a:p>
          <a:p>
            <a:pPr marL="342900" indent="-342900">
              <a:buAutoNum type="arabicPeriod"/>
            </a:pPr>
            <a:r>
              <a:rPr lang="he-IL" sz="2400" dirty="0">
                <a:latin typeface="BN Elkana" panose="02000000000000000000" pitchFamily="2" charset="-79"/>
              </a:rPr>
              <a:t>בידו סל מצרכים "אספקה" לסבתא</a:t>
            </a:r>
          </a:p>
          <a:p>
            <a:pPr marL="342900" indent="-342900">
              <a:buAutoNum type="arabicPeriod"/>
            </a:pPr>
            <a:r>
              <a:rPr lang="he-IL" sz="2400" dirty="0">
                <a:latin typeface="BN Elkana" panose="02000000000000000000" pitchFamily="2" charset="-79"/>
              </a:rPr>
              <a:t>בדרך אורב לו זאב</a:t>
            </a:r>
          </a:p>
          <a:p>
            <a:pPr marL="342900" indent="-342900">
              <a:buAutoNum type="arabicPeriod"/>
            </a:pPr>
            <a:endParaRPr lang="he-IL" sz="2400" dirty="0">
              <a:latin typeface="BN Elkana" panose="02000000000000000000" pitchFamily="2" charset="-79"/>
            </a:endParaRPr>
          </a:p>
        </p:txBody>
      </p:sp>
      <p:sp>
        <p:nvSpPr>
          <p:cNvPr id="6" name="TextBox 5"/>
          <p:cNvSpPr txBox="1"/>
          <p:nvPr/>
        </p:nvSpPr>
        <p:spPr>
          <a:xfrm>
            <a:off x="131555" y="1174381"/>
            <a:ext cx="2780388" cy="4154984"/>
          </a:xfrm>
          <a:prstGeom prst="rect">
            <a:avLst/>
          </a:prstGeom>
          <a:noFill/>
        </p:spPr>
        <p:txBody>
          <a:bodyPr wrap="square" rtlCol="1">
            <a:spAutoFit/>
          </a:bodyPr>
          <a:lstStyle/>
          <a:p>
            <a:r>
              <a:rPr lang="he-IL" sz="2400" u="sng" dirty="0">
                <a:solidFill>
                  <a:schemeClr val="accent1">
                    <a:lumMod val="50000"/>
                  </a:schemeClr>
                </a:solidFill>
                <a:latin typeface="BN Elkana" panose="02000000000000000000" pitchFamily="2" charset="-79"/>
              </a:rPr>
              <a:t>מה אני יודע ?</a:t>
            </a:r>
          </a:p>
          <a:p>
            <a:r>
              <a:rPr lang="he-IL" sz="2400" u="sng" dirty="0">
                <a:solidFill>
                  <a:schemeClr val="accent1">
                    <a:lumMod val="50000"/>
                  </a:schemeClr>
                </a:solidFill>
                <a:latin typeface="BN Elkana" panose="02000000000000000000" pitchFamily="2" charset="-79"/>
              </a:rPr>
              <a:t>מהם קשיי היישוב היהודי בשלב א' של המלחמה ?</a:t>
            </a:r>
            <a:endParaRPr lang="he-IL" sz="2400" dirty="0">
              <a:solidFill>
                <a:schemeClr val="accent1">
                  <a:lumMod val="50000"/>
                </a:schemeClr>
              </a:solidFill>
              <a:latin typeface="BN Elkana" panose="02000000000000000000" pitchFamily="2" charset="-79"/>
            </a:endParaRPr>
          </a:p>
          <a:p>
            <a:pPr marL="342900" indent="-342900">
              <a:buAutoNum type="arabicPeriod"/>
            </a:pPr>
            <a:r>
              <a:rPr lang="he-IL" sz="2400" dirty="0">
                <a:latin typeface="BN Elkana" panose="02000000000000000000" pitchFamily="2" charset="-79"/>
              </a:rPr>
              <a:t>חסימת דרכים</a:t>
            </a:r>
          </a:p>
          <a:p>
            <a:pPr marL="342900" indent="-342900">
              <a:buAutoNum type="arabicPeriod"/>
            </a:pPr>
            <a:r>
              <a:rPr lang="he-IL" sz="2400" dirty="0">
                <a:latin typeface="BN Elkana" panose="02000000000000000000" pitchFamily="2" charset="-79"/>
              </a:rPr>
              <a:t>פגיעה בערים מעורבות</a:t>
            </a:r>
          </a:p>
          <a:p>
            <a:pPr marL="342900" indent="-342900">
              <a:buAutoNum type="arabicPeriod"/>
            </a:pPr>
            <a:r>
              <a:rPr lang="he-IL" sz="2400" dirty="0">
                <a:latin typeface="BN Elkana" panose="02000000000000000000" pitchFamily="2" charset="-79"/>
              </a:rPr>
              <a:t>פגיעה בישובים מבודדים</a:t>
            </a:r>
          </a:p>
          <a:p>
            <a:pPr marL="342900" indent="-342900">
              <a:buAutoNum type="arabicPeriod"/>
            </a:pPr>
            <a:r>
              <a:rPr lang="he-IL" sz="2400" dirty="0">
                <a:latin typeface="BN Elkana" panose="02000000000000000000" pitchFamily="2" charset="-79"/>
              </a:rPr>
              <a:t>ירושלים במצור</a:t>
            </a:r>
          </a:p>
          <a:p>
            <a:pPr marL="342900" indent="-342900">
              <a:buAutoNum type="arabicPeriod"/>
            </a:pPr>
            <a:endParaRPr lang="he-IL" sz="2400" dirty="0">
              <a:latin typeface="BN Elkana" panose="02000000000000000000" pitchFamily="2" charset="-79"/>
            </a:endParaRPr>
          </a:p>
        </p:txBody>
      </p:sp>
      <p:pic>
        <p:nvPicPr>
          <p:cNvPr id="3" name="תמונה 2"/>
          <p:cNvPicPr>
            <a:picLocks noChangeAspect="1"/>
          </p:cNvPicPr>
          <p:nvPr/>
        </p:nvPicPr>
        <p:blipFill>
          <a:blip r:embed="rId5" cstate="print">
            <a:extLst>
              <a:ext uri="{BEBA8EAE-BF5A-486C-A8C5-ECC9F3942E4B}">
                <a14:imgProps xmlns:a14="http://schemas.microsoft.com/office/drawing/2010/main">
                  <a14:imgLayer r:embed="rId6">
                    <a14:imgEffect>
                      <a14:backgroundRemoval t="9032" b="100000" l="282" r="100000"/>
                    </a14:imgEffect>
                  </a14:imgLayer>
                </a14:imgProps>
              </a:ext>
              <a:ext uri="{28A0092B-C50C-407E-A947-70E740481C1C}">
                <a14:useLocalDpi xmlns:a14="http://schemas.microsoft.com/office/drawing/2010/main" val="0"/>
              </a:ext>
            </a:extLst>
          </a:blip>
          <a:stretch>
            <a:fillRect/>
          </a:stretch>
        </p:blipFill>
        <p:spPr>
          <a:xfrm rot="10800000">
            <a:off x="7422985" y="5306560"/>
            <a:ext cx="828462" cy="361723"/>
          </a:xfrm>
          <a:prstGeom prst="rect">
            <a:avLst/>
          </a:prstGeom>
        </p:spPr>
      </p:pic>
      <p:sp>
        <p:nvSpPr>
          <p:cNvPr id="7" name="מלבן 6"/>
          <p:cNvSpPr/>
          <p:nvPr/>
        </p:nvSpPr>
        <p:spPr>
          <a:xfrm>
            <a:off x="3122762" y="5874520"/>
            <a:ext cx="5434985" cy="363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6811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7045" y="213323"/>
            <a:ext cx="4540990" cy="720000"/>
          </a:xfrm>
        </p:spPr>
        <p:txBody>
          <a:bodyPr/>
          <a:lstStyle/>
          <a:p>
            <a:r>
              <a:rPr lang="he-IL" dirty="0">
                <a:cs typeface="+mn-cs"/>
              </a:rPr>
              <a:t>לסיכום שלב א'</a:t>
            </a:r>
          </a:p>
        </p:txBody>
      </p:sp>
      <p:sp>
        <p:nvSpPr>
          <p:cNvPr id="4" name="תרשים זרימה: תהליך חלופי 3">
            <a:extLst>
              <a:ext uri="{FF2B5EF4-FFF2-40B4-BE49-F238E27FC236}">
                <a16:creationId xmlns:a16="http://schemas.microsoft.com/office/drawing/2014/main" id="{04A1334B-5ADC-4228-B6D1-6AAE8140F46B}"/>
              </a:ext>
            </a:extLst>
          </p:cNvPr>
          <p:cNvSpPr/>
          <p:nvPr/>
        </p:nvSpPr>
        <p:spPr>
          <a:xfrm>
            <a:off x="6097355" y="5149512"/>
            <a:ext cx="1607633" cy="786063"/>
          </a:xfrm>
          <a:prstGeom prst="flowChartAlternateProcess">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rPr>
              <a:t>שיירת </a:t>
            </a:r>
            <a:r>
              <a:rPr lang="he-IL" sz="1400" b="1" dirty="0" err="1">
                <a:solidFill>
                  <a:srgbClr val="000000"/>
                </a:solidFill>
                <a:ea typeface="Arial"/>
              </a:rPr>
              <a:t>הל"ה</a:t>
            </a:r>
            <a:endParaRPr lang="he-IL" sz="1400" b="1" dirty="0">
              <a:solidFill>
                <a:srgbClr val="000000"/>
              </a:solidFill>
              <a:ea typeface="Arial"/>
            </a:endParaRPr>
          </a:p>
          <a:p>
            <a:pPr algn="ctr">
              <a:buClr>
                <a:srgbClr val="000000"/>
              </a:buClr>
              <a:buSzPct val="25000"/>
              <a:buFont typeface="Arial"/>
              <a:buNone/>
            </a:pPr>
            <a:endParaRPr lang="he-IL" sz="1400" b="1" dirty="0">
              <a:solidFill>
                <a:srgbClr val="000000"/>
              </a:solidFill>
              <a:ea typeface="Arial"/>
            </a:endParaRPr>
          </a:p>
        </p:txBody>
      </p:sp>
      <p:sp>
        <p:nvSpPr>
          <p:cNvPr id="5" name="תרשים זרימה: תהליך חלופי 4">
            <a:extLst>
              <a:ext uri="{FF2B5EF4-FFF2-40B4-BE49-F238E27FC236}">
                <a16:creationId xmlns:a16="http://schemas.microsoft.com/office/drawing/2014/main" id="{04A1334B-5ADC-4228-B6D1-6AAE8140F46B}"/>
              </a:ext>
            </a:extLst>
          </p:cNvPr>
          <p:cNvSpPr/>
          <p:nvPr/>
        </p:nvSpPr>
        <p:spPr>
          <a:xfrm>
            <a:off x="3112168" y="5149513"/>
            <a:ext cx="1607633" cy="786063"/>
          </a:xfrm>
          <a:prstGeom prst="flowChartAlternateProcess">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rPr>
              <a:t>מבצע נחשון</a:t>
            </a:r>
          </a:p>
        </p:txBody>
      </p:sp>
      <p:sp>
        <p:nvSpPr>
          <p:cNvPr id="9" name="Shape 258"/>
          <p:cNvSpPr/>
          <p:nvPr/>
        </p:nvSpPr>
        <p:spPr>
          <a:xfrm>
            <a:off x="3507046" y="1116313"/>
            <a:ext cx="4289508" cy="974945"/>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R="0" lvl="0" indent="0" algn="ctr">
              <a:lnSpc>
                <a:spcPct val="100000"/>
              </a:lnSpc>
              <a:spcBef>
                <a:spcPts val="0"/>
              </a:spcBef>
              <a:spcAft>
                <a:spcPts val="0"/>
              </a:spcAft>
              <a:buClr>
                <a:srgbClr val="000000"/>
              </a:buClr>
              <a:buSzPct val="25000"/>
              <a:buFont typeface="Arial"/>
              <a:buNone/>
            </a:pPr>
            <a:r>
              <a:rPr lang="en-US" sz="1400" b="1" dirty="0">
                <a:solidFill>
                  <a:srgbClr val="000000"/>
                </a:solidFill>
                <a:ea typeface="Arial"/>
                <a:sym typeface="Arial"/>
              </a:rPr>
              <a:t> </a:t>
            </a:r>
          </a:p>
          <a:p>
            <a:pPr marR="0" lvl="0" indent="0" algn="ctr">
              <a:lnSpc>
                <a:spcPct val="100000"/>
              </a:lnSpc>
              <a:spcBef>
                <a:spcPts val="0"/>
              </a:spcBef>
              <a:spcAft>
                <a:spcPts val="0"/>
              </a:spcAft>
              <a:buClr>
                <a:srgbClr val="000000"/>
              </a:buClr>
              <a:buSzPct val="25000"/>
              <a:buFont typeface="Arial"/>
              <a:buNone/>
            </a:pPr>
            <a:r>
              <a:rPr lang="en-US" sz="1400" b="1" dirty="0">
                <a:solidFill>
                  <a:srgbClr val="000000"/>
                </a:solidFill>
                <a:ea typeface="Arial"/>
                <a:sym typeface="Arial"/>
              </a:rPr>
              <a:t>30</a:t>
            </a:r>
            <a:r>
              <a:rPr lang="he-IL" sz="1400" b="1" dirty="0">
                <a:solidFill>
                  <a:srgbClr val="000000"/>
                </a:solidFill>
                <a:ea typeface="Arial"/>
                <a:sym typeface="Arial"/>
              </a:rPr>
              <a:t> </a:t>
            </a:r>
            <a:r>
              <a:rPr lang="en-US" sz="1400" b="1" dirty="0" err="1">
                <a:solidFill>
                  <a:srgbClr val="000000"/>
                </a:solidFill>
                <a:ea typeface="Arial"/>
                <a:sym typeface="Arial"/>
              </a:rPr>
              <a:t>בנובמבר</a:t>
            </a:r>
            <a:r>
              <a:rPr lang="en-US" sz="1400" b="1" dirty="0">
                <a:solidFill>
                  <a:srgbClr val="000000"/>
                </a:solidFill>
                <a:ea typeface="Arial"/>
                <a:sym typeface="Arial"/>
              </a:rPr>
              <a:t> 1947</a:t>
            </a:r>
            <a:r>
              <a:rPr lang="he-IL" sz="1400" b="1" dirty="0">
                <a:solidFill>
                  <a:srgbClr val="000000"/>
                </a:solidFill>
                <a:ea typeface="Arial"/>
                <a:sym typeface="Arial"/>
              </a:rPr>
              <a:t> – 14 </a:t>
            </a:r>
            <a:r>
              <a:rPr lang="en-US" sz="1400" b="1" dirty="0" err="1">
                <a:solidFill>
                  <a:srgbClr val="000000"/>
                </a:solidFill>
                <a:ea typeface="Arial"/>
                <a:sym typeface="Arial"/>
              </a:rPr>
              <a:t>במאי</a:t>
            </a:r>
            <a:r>
              <a:rPr lang="en-US" sz="1400" b="1" dirty="0">
                <a:solidFill>
                  <a:srgbClr val="000000"/>
                </a:solidFill>
                <a:ea typeface="Arial"/>
                <a:sym typeface="Arial"/>
              </a:rPr>
              <a:t> 1948</a:t>
            </a:r>
          </a:p>
          <a:p>
            <a:pPr algn="ctr">
              <a:buClr>
                <a:srgbClr val="000000"/>
              </a:buClr>
              <a:buSzPct val="25000"/>
            </a:pPr>
            <a:endParaRPr lang="en-US" sz="1400" b="1" dirty="0">
              <a:solidFill>
                <a:srgbClr val="000000"/>
              </a:solidFill>
              <a:ea typeface="Arial"/>
              <a:sym typeface="Arial"/>
            </a:endParaRPr>
          </a:p>
          <a:p>
            <a:pPr algn="ctr">
              <a:buClr>
                <a:srgbClr val="000000"/>
              </a:buClr>
              <a:buSzPct val="25000"/>
            </a:pPr>
            <a:r>
              <a:rPr lang="en-US" sz="1400" b="1" dirty="0" err="1">
                <a:solidFill>
                  <a:srgbClr val="000000"/>
                </a:solidFill>
                <a:ea typeface="Arial"/>
                <a:sym typeface="Arial"/>
              </a:rPr>
              <a:t>מלחמה</a:t>
            </a:r>
            <a:r>
              <a:rPr lang="en-US" sz="1400" b="1" dirty="0">
                <a:solidFill>
                  <a:srgbClr val="000000"/>
                </a:solidFill>
                <a:ea typeface="Arial"/>
                <a:sym typeface="Arial"/>
              </a:rPr>
              <a:t> </a:t>
            </a:r>
            <a:r>
              <a:rPr lang="en-US" sz="1400" b="1" dirty="0" err="1">
                <a:solidFill>
                  <a:srgbClr val="000000"/>
                </a:solidFill>
                <a:ea typeface="Arial"/>
                <a:sym typeface="Arial"/>
              </a:rPr>
              <a:t>בין</a:t>
            </a:r>
            <a:r>
              <a:rPr lang="en-US" sz="1400" b="1" dirty="0">
                <a:solidFill>
                  <a:srgbClr val="000000"/>
                </a:solidFill>
                <a:ea typeface="Arial"/>
                <a:sym typeface="Arial"/>
              </a:rPr>
              <a:t> </a:t>
            </a:r>
            <a:r>
              <a:rPr lang="en-US" sz="1400" b="1" dirty="0" err="1">
                <a:solidFill>
                  <a:srgbClr val="000000"/>
                </a:solidFill>
                <a:ea typeface="Arial"/>
                <a:sym typeface="Arial"/>
              </a:rPr>
              <a:t>אזרחים</a:t>
            </a:r>
            <a:r>
              <a:rPr lang="en-US" sz="1400" b="1" dirty="0">
                <a:solidFill>
                  <a:srgbClr val="000000"/>
                </a:solidFill>
                <a:ea typeface="Arial"/>
                <a:sym typeface="Arial"/>
              </a:rPr>
              <a:t> </a:t>
            </a:r>
            <a:r>
              <a:rPr lang="he-IL" sz="1400" b="1" dirty="0">
                <a:solidFill>
                  <a:srgbClr val="000000"/>
                </a:solidFill>
                <a:ea typeface="Arial"/>
                <a:sym typeface="Arial"/>
              </a:rPr>
              <a:t>בתוך שטח הארץ</a:t>
            </a:r>
            <a:endParaRPr lang="en-US" sz="1400" b="1" dirty="0">
              <a:solidFill>
                <a:srgbClr val="000000"/>
              </a:solidFill>
              <a:ea typeface="Arial"/>
              <a:sym typeface="Arial"/>
            </a:endParaRPr>
          </a:p>
          <a:p>
            <a:pPr marR="0" lvl="0" indent="0" algn="ctr">
              <a:lnSpc>
                <a:spcPct val="100000"/>
              </a:lnSpc>
              <a:spcBef>
                <a:spcPts val="0"/>
              </a:spcBef>
              <a:spcAft>
                <a:spcPts val="0"/>
              </a:spcAft>
              <a:buClr>
                <a:srgbClr val="000000"/>
              </a:buClr>
              <a:buSzPct val="25000"/>
              <a:buFont typeface="Arial"/>
              <a:buNone/>
            </a:pPr>
            <a:endParaRPr lang="en-US" sz="1400" b="1" dirty="0">
              <a:solidFill>
                <a:srgbClr val="000000"/>
              </a:solidFill>
              <a:ea typeface="Arial"/>
              <a:sym typeface="Arial"/>
            </a:endParaRPr>
          </a:p>
        </p:txBody>
      </p:sp>
      <p:sp>
        <p:nvSpPr>
          <p:cNvPr id="10" name="Shape 264"/>
          <p:cNvSpPr/>
          <p:nvPr/>
        </p:nvSpPr>
        <p:spPr>
          <a:xfrm>
            <a:off x="5565118" y="3077497"/>
            <a:ext cx="2887579"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rPr>
              <a:t>29.11.47 – סוף מרץ 1948</a:t>
            </a:r>
          </a:p>
          <a:p>
            <a:pPr algn="ctr">
              <a:buClr>
                <a:srgbClr val="000000"/>
              </a:buClr>
              <a:buSzPct val="25000"/>
              <a:buFont typeface="Arial"/>
              <a:buNone/>
            </a:pPr>
            <a:endParaRPr lang="en-US" sz="1400" b="1" dirty="0">
              <a:solidFill>
                <a:srgbClr val="000000"/>
              </a:solidFill>
              <a:ea typeface="Arial"/>
              <a:sym typeface="Arial"/>
            </a:endParaRPr>
          </a:p>
          <a:p>
            <a:pPr algn="ctr">
              <a:buClr>
                <a:srgbClr val="000000"/>
              </a:buClr>
              <a:buSzPct val="25000"/>
              <a:buFont typeface="Arial"/>
              <a:buNone/>
            </a:pPr>
            <a:r>
              <a:rPr lang="en-US" sz="1400" b="1" dirty="0" err="1">
                <a:solidFill>
                  <a:srgbClr val="000000"/>
                </a:solidFill>
                <a:ea typeface="Arial"/>
                <a:sym typeface="Arial"/>
              </a:rPr>
              <a:t>היוזמה</a:t>
            </a:r>
            <a:r>
              <a:rPr lang="en-US" sz="1400" b="1" dirty="0">
                <a:solidFill>
                  <a:srgbClr val="000000"/>
                </a:solidFill>
                <a:ea typeface="Arial"/>
                <a:sym typeface="Arial"/>
              </a:rPr>
              <a:t> </a:t>
            </a:r>
            <a:r>
              <a:rPr lang="en-US" sz="1400" b="1" dirty="0" err="1">
                <a:solidFill>
                  <a:srgbClr val="000000"/>
                </a:solidFill>
                <a:ea typeface="Arial"/>
                <a:sym typeface="Arial"/>
              </a:rPr>
              <a:t>בידי</a:t>
            </a:r>
            <a:r>
              <a:rPr lang="en-US" sz="1400" b="1" dirty="0">
                <a:solidFill>
                  <a:srgbClr val="000000"/>
                </a:solidFill>
                <a:ea typeface="Arial"/>
                <a:sym typeface="Arial"/>
              </a:rPr>
              <a:t> </a:t>
            </a:r>
            <a:r>
              <a:rPr lang="en-US" sz="1400" b="1" dirty="0" err="1">
                <a:solidFill>
                  <a:srgbClr val="000000"/>
                </a:solidFill>
                <a:ea typeface="Arial"/>
                <a:sym typeface="Arial"/>
              </a:rPr>
              <a:t>הערבי</a:t>
            </a:r>
            <a:r>
              <a:rPr lang="he-IL" sz="1400" b="1" dirty="0">
                <a:solidFill>
                  <a:srgbClr val="000000"/>
                </a:solidFill>
                <a:ea typeface="Arial"/>
                <a:sym typeface="Arial"/>
              </a:rPr>
              <a:t>ם</a:t>
            </a:r>
            <a:endParaRPr lang="en-US" sz="1400" b="1" dirty="0">
              <a:solidFill>
                <a:srgbClr val="000000"/>
              </a:solidFill>
              <a:ea typeface="Arial"/>
              <a:sym typeface="Arial"/>
            </a:endParaRPr>
          </a:p>
        </p:txBody>
      </p:sp>
      <p:sp>
        <p:nvSpPr>
          <p:cNvPr id="11" name="Shape 265"/>
          <p:cNvSpPr/>
          <p:nvPr/>
        </p:nvSpPr>
        <p:spPr>
          <a:xfrm>
            <a:off x="2594512" y="3077497"/>
            <a:ext cx="2762059"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sym typeface="Arial"/>
              </a:rPr>
              <a:t>אפריל 1948 – 14.5.48</a:t>
            </a:r>
            <a:endParaRPr lang="en-US" sz="1400" b="1" dirty="0">
              <a:solidFill>
                <a:srgbClr val="000000"/>
              </a:solidFill>
              <a:ea typeface="Arial"/>
              <a:sym typeface="Arial"/>
            </a:endParaRPr>
          </a:p>
          <a:p>
            <a:pPr algn="ctr">
              <a:buClr>
                <a:srgbClr val="000000"/>
              </a:buClr>
              <a:buSzPct val="25000"/>
              <a:buFont typeface="Arial"/>
              <a:buNone/>
            </a:pPr>
            <a:endParaRPr lang="he-IL" sz="1400" b="1" dirty="0">
              <a:solidFill>
                <a:srgbClr val="000000"/>
              </a:solidFill>
              <a:ea typeface="Arial"/>
              <a:sym typeface="Arial"/>
            </a:endParaRPr>
          </a:p>
          <a:p>
            <a:pPr algn="ctr">
              <a:buClr>
                <a:srgbClr val="000000"/>
              </a:buClr>
              <a:buSzPct val="25000"/>
              <a:buFont typeface="Arial"/>
              <a:buNone/>
            </a:pPr>
            <a:r>
              <a:rPr lang="he-IL" sz="1400" b="1" dirty="0">
                <a:solidFill>
                  <a:srgbClr val="000000"/>
                </a:solidFill>
                <a:ea typeface="Arial"/>
                <a:sym typeface="Arial"/>
              </a:rPr>
              <a:t>היוזמה בידי היהודים</a:t>
            </a:r>
            <a:endParaRPr lang="en-US" sz="1400" b="1" dirty="0">
              <a:solidFill>
                <a:srgbClr val="000000"/>
              </a:solidFill>
              <a:ea typeface="Arial"/>
              <a:sym typeface="Arial"/>
            </a:endParaRPr>
          </a:p>
        </p:txBody>
      </p:sp>
      <p:sp>
        <p:nvSpPr>
          <p:cNvPr id="14" name="TextBox 13"/>
          <p:cNvSpPr txBox="1"/>
          <p:nvPr/>
        </p:nvSpPr>
        <p:spPr>
          <a:xfrm>
            <a:off x="6391286" y="2640403"/>
            <a:ext cx="1235242" cy="369332"/>
          </a:xfrm>
          <a:prstGeom prst="rect">
            <a:avLst/>
          </a:prstGeom>
          <a:noFill/>
        </p:spPr>
        <p:txBody>
          <a:bodyPr wrap="square" rtlCol="1">
            <a:spAutoFit/>
          </a:bodyPr>
          <a:lstStyle/>
          <a:p>
            <a:r>
              <a:rPr lang="he-IL" b="1" dirty="0">
                <a:solidFill>
                  <a:srgbClr val="92D050"/>
                </a:solidFill>
                <a:latin typeface="Anka CLM" pitchFamily="2" charset="-79"/>
              </a:rPr>
              <a:t>תקופה 1</a:t>
            </a:r>
          </a:p>
        </p:txBody>
      </p:sp>
      <p:sp>
        <p:nvSpPr>
          <p:cNvPr id="15" name="TextBox 14"/>
          <p:cNvSpPr txBox="1"/>
          <p:nvPr/>
        </p:nvSpPr>
        <p:spPr>
          <a:xfrm>
            <a:off x="3275749" y="2640403"/>
            <a:ext cx="1399583" cy="369332"/>
          </a:xfrm>
          <a:prstGeom prst="rect">
            <a:avLst/>
          </a:prstGeom>
          <a:noFill/>
        </p:spPr>
        <p:txBody>
          <a:bodyPr wrap="square" rtlCol="1">
            <a:spAutoFit/>
          </a:bodyPr>
          <a:lstStyle/>
          <a:p>
            <a:r>
              <a:rPr lang="he-IL" b="1" dirty="0">
                <a:solidFill>
                  <a:srgbClr val="92D050"/>
                </a:solidFill>
                <a:latin typeface="Anka CLM" pitchFamily="2" charset="-79"/>
              </a:rPr>
              <a:t>תקופה 2</a:t>
            </a:r>
          </a:p>
        </p:txBody>
      </p:sp>
      <p:cxnSp>
        <p:nvCxnSpPr>
          <p:cNvPr id="16" name="מחבר חץ ישר 15">
            <a:extLst>
              <a:ext uri="{FF2B5EF4-FFF2-40B4-BE49-F238E27FC236}">
                <a16:creationId xmlns:a16="http://schemas.microsoft.com/office/drawing/2014/main" id="{358F4688-3F59-48E1-840D-F8D88E241B26}"/>
              </a:ext>
            </a:extLst>
          </p:cNvPr>
          <p:cNvCxnSpPr/>
          <p:nvPr/>
        </p:nvCxnSpPr>
        <p:spPr>
          <a:xfrm>
            <a:off x="6676584" y="2289369"/>
            <a:ext cx="449173" cy="328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a:extLst>
              <a:ext uri="{FF2B5EF4-FFF2-40B4-BE49-F238E27FC236}">
                <a16:creationId xmlns:a16="http://schemas.microsoft.com/office/drawing/2014/main" id="{358F4688-3F59-48E1-840D-F8D88E241B26}"/>
              </a:ext>
            </a:extLst>
          </p:cNvPr>
          <p:cNvCxnSpPr/>
          <p:nvPr/>
        </p:nvCxnSpPr>
        <p:spPr>
          <a:xfrm flipH="1">
            <a:off x="3878924" y="2337841"/>
            <a:ext cx="460144" cy="279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358F4688-3F59-48E1-840D-F8D88E241B26}"/>
              </a:ext>
            </a:extLst>
          </p:cNvPr>
          <p:cNvCxnSpPr/>
          <p:nvPr/>
        </p:nvCxnSpPr>
        <p:spPr>
          <a:xfrm>
            <a:off x="6922813" y="4555746"/>
            <a:ext cx="0" cy="4530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358F4688-3F59-48E1-840D-F8D88E241B26}"/>
              </a:ext>
            </a:extLst>
          </p:cNvPr>
          <p:cNvCxnSpPr/>
          <p:nvPr/>
        </p:nvCxnSpPr>
        <p:spPr>
          <a:xfrm>
            <a:off x="3878924" y="4567865"/>
            <a:ext cx="0" cy="4288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7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טבלה 7"/>
          <p:cNvGraphicFramePr>
            <a:graphicFrameLocks noGrp="1"/>
          </p:cNvGraphicFramePr>
          <p:nvPr>
            <p:extLst>
              <p:ext uri="{D42A27DB-BD31-4B8C-83A1-F6EECF244321}">
                <p14:modId xmlns:p14="http://schemas.microsoft.com/office/powerpoint/2010/main" val="1960162675"/>
              </p:ext>
            </p:extLst>
          </p:nvPr>
        </p:nvGraphicFramePr>
        <p:xfrm>
          <a:off x="431601" y="991918"/>
          <a:ext cx="11071753" cy="4602480"/>
        </p:xfrm>
        <a:graphic>
          <a:graphicData uri="http://schemas.openxmlformats.org/drawingml/2006/table">
            <a:tbl>
              <a:tblPr rtl="1" firstRow="1" bandRow="1">
                <a:tableStyleId>{2D5ABB26-0587-4C30-8999-92F81FD0307C}</a:tableStyleId>
              </a:tblPr>
              <a:tblGrid>
                <a:gridCol w="1335772">
                  <a:extLst>
                    <a:ext uri="{9D8B030D-6E8A-4147-A177-3AD203B41FA5}">
                      <a16:colId xmlns:a16="http://schemas.microsoft.com/office/drawing/2014/main" val="4256265795"/>
                    </a:ext>
                  </a:extLst>
                </a:gridCol>
                <a:gridCol w="2917542">
                  <a:extLst>
                    <a:ext uri="{9D8B030D-6E8A-4147-A177-3AD203B41FA5}">
                      <a16:colId xmlns:a16="http://schemas.microsoft.com/office/drawing/2014/main" val="2908725699"/>
                    </a:ext>
                  </a:extLst>
                </a:gridCol>
                <a:gridCol w="2407964">
                  <a:extLst>
                    <a:ext uri="{9D8B030D-6E8A-4147-A177-3AD203B41FA5}">
                      <a16:colId xmlns:a16="http://schemas.microsoft.com/office/drawing/2014/main" val="270116355"/>
                    </a:ext>
                  </a:extLst>
                </a:gridCol>
                <a:gridCol w="1845350">
                  <a:extLst>
                    <a:ext uri="{9D8B030D-6E8A-4147-A177-3AD203B41FA5}">
                      <a16:colId xmlns:a16="http://schemas.microsoft.com/office/drawing/2014/main" val="2489291314"/>
                    </a:ext>
                  </a:extLst>
                </a:gridCol>
                <a:gridCol w="2565125">
                  <a:extLst>
                    <a:ext uri="{9D8B030D-6E8A-4147-A177-3AD203B41FA5}">
                      <a16:colId xmlns:a16="http://schemas.microsoft.com/office/drawing/2014/main" val="1964270209"/>
                    </a:ext>
                  </a:extLst>
                </a:gridCol>
              </a:tblGrid>
              <a:tr h="370840">
                <a:tc rowSpan="2">
                  <a:txBody>
                    <a:bodyPr/>
                    <a:lstStyle/>
                    <a:p>
                      <a:pPr rtl="1"/>
                      <a:endParaRPr lang="he-IL"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rtl="1"/>
                      <a:r>
                        <a:rPr lang="he-IL" sz="2000" b="1" dirty="0">
                          <a:effectLst/>
                        </a:rPr>
                        <a:t>שלב א' - מלחמת אזרחים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he-IL" sz="2000" b="1" dirty="0">
                          <a:effectLst/>
                        </a:rPr>
                        <a:t>שלב ב' - מלחמת בין מדינות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17976"/>
                  </a:ext>
                </a:extLst>
              </a:tr>
              <a:tr h="370840">
                <a:tc v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2000" b="1" dirty="0">
                          <a:effectLst/>
                        </a:rPr>
                        <a:t>תקופה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53053085"/>
                  </a:ext>
                </a:extLst>
              </a:tr>
              <a:tr h="370840">
                <a:tc>
                  <a:txBody>
                    <a:bodyPr/>
                    <a:lstStyle/>
                    <a:p>
                      <a:pPr algn="ctr" rtl="1"/>
                      <a:r>
                        <a:rPr lang="he-IL" sz="2000" b="1" dirty="0"/>
                        <a:t>התחלה</a:t>
                      </a:r>
                    </a:p>
                    <a:p>
                      <a:pPr algn="ctr" rtl="1"/>
                      <a:r>
                        <a:rPr lang="he-IL" sz="2000" b="1" dirty="0"/>
                        <a:t>סיום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106443"/>
                  </a:ext>
                </a:extLst>
              </a:tr>
              <a:tr h="370840">
                <a:tc>
                  <a:txBody>
                    <a:bodyPr/>
                    <a:lstStyle/>
                    <a:p>
                      <a:pPr algn="ctr" rtl="1"/>
                      <a:r>
                        <a:rPr lang="he-IL" sz="2000" b="1" dirty="0"/>
                        <a:t>מאפייני התקופה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99458"/>
                  </a:ext>
                </a:extLst>
              </a:tr>
              <a:tr h="370840">
                <a:tc>
                  <a:txBody>
                    <a:bodyPr/>
                    <a:lstStyle/>
                    <a:p>
                      <a:pPr algn="ctr" rtl="1"/>
                      <a:r>
                        <a:rPr lang="he-IL" sz="2000" b="1" dirty="0"/>
                        <a:t>אופן הפעולה בשלב זה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692652"/>
                  </a:ext>
                </a:extLst>
              </a:tr>
              <a:tr h="370840">
                <a:tc>
                  <a:txBody>
                    <a:bodyPr/>
                    <a:lstStyle/>
                    <a:p>
                      <a:pPr algn="ctr" rtl="1"/>
                      <a:r>
                        <a:rPr lang="he-IL" sz="2000" b="1" dirty="0"/>
                        <a:t>דוגמא למבצע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6314006"/>
                  </a:ext>
                </a:extLst>
              </a:tr>
            </a:tbl>
          </a:graphicData>
        </a:graphic>
      </p:graphicFrame>
      <p:pic>
        <p:nvPicPr>
          <p:cNvPr id="12" name="תמונה 11"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994" y="1925050"/>
            <a:ext cx="360947" cy="360947"/>
          </a:xfrm>
          <a:prstGeom prst="rect">
            <a:avLst/>
          </a:prstGeom>
        </p:spPr>
      </p:pic>
      <p:pic>
        <p:nvPicPr>
          <p:cNvPr id="13" name="תמונה 12"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994" y="2905908"/>
            <a:ext cx="360947" cy="360947"/>
          </a:xfrm>
          <a:prstGeom prst="rect">
            <a:avLst/>
          </a:prstGeom>
        </p:spPr>
      </p:pic>
      <p:pic>
        <p:nvPicPr>
          <p:cNvPr id="14" name="תמונה 13"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993" y="4047745"/>
            <a:ext cx="360947" cy="360947"/>
          </a:xfrm>
          <a:prstGeom prst="rect">
            <a:avLst/>
          </a:prstGeom>
        </p:spPr>
      </p:pic>
      <p:pic>
        <p:nvPicPr>
          <p:cNvPr id="10" name="תמונה 9"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180" y="1896976"/>
            <a:ext cx="360947" cy="360947"/>
          </a:xfrm>
          <a:prstGeom prst="rect">
            <a:avLst/>
          </a:prstGeom>
        </p:spPr>
      </p:pic>
      <p:pic>
        <p:nvPicPr>
          <p:cNvPr id="11" name="תמונה 10"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179" y="2905907"/>
            <a:ext cx="360947" cy="360947"/>
          </a:xfrm>
          <a:prstGeom prst="rect">
            <a:avLst/>
          </a:prstGeom>
        </p:spPr>
      </p:pic>
      <p:pic>
        <p:nvPicPr>
          <p:cNvPr id="16" name="תמונה 15" descr="File:Red check.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105" y="4050939"/>
            <a:ext cx="360947" cy="360947"/>
          </a:xfrm>
          <a:prstGeom prst="rect">
            <a:avLst/>
          </a:prstGeom>
        </p:spPr>
      </p:pic>
      <p:sp>
        <p:nvSpPr>
          <p:cNvPr id="2" name="TextBox 1"/>
          <p:cNvSpPr txBox="1"/>
          <p:nvPr/>
        </p:nvSpPr>
        <p:spPr>
          <a:xfrm>
            <a:off x="5173846" y="4911649"/>
            <a:ext cx="1587261" cy="369332"/>
          </a:xfrm>
          <a:prstGeom prst="rect">
            <a:avLst/>
          </a:prstGeom>
          <a:noFill/>
        </p:spPr>
        <p:txBody>
          <a:bodyPr wrap="square" rtlCol="1">
            <a:spAutoFit/>
          </a:bodyPr>
          <a:lstStyle/>
          <a:p>
            <a:r>
              <a:rPr lang="he-IL" dirty="0"/>
              <a:t>מבצע נחשון</a:t>
            </a:r>
          </a:p>
        </p:txBody>
      </p:sp>
      <p:sp>
        <p:nvSpPr>
          <p:cNvPr id="18" name="TextBox 8">
            <a:extLst>
              <a:ext uri="{FF2B5EF4-FFF2-40B4-BE49-F238E27FC236}">
                <a16:creationId xmlns:a16="http://schemas.microsoft.com/office/drawing/2014/main" id="{90234C5E-55B1-4802-A486-8B5D8189E7CF}"/>
              </a:ext>
            </a:extLst>
          </p:cNvPr>
          <p:cNvSpPr txBox="1"/>
          <p:nvPr/>
        </p:nvSpPr>
        <p:spPr>
          <a:xfrm>
            <a:off x="2587935" y="214845"/>
            <a:ext cx="7016130" cy="553998"/>
          </a:xfrm>
          <a:prstGeom prst="rect">
            <a:avLst/>
          </a:prstGeom>
          <a:noFill/>
          <a:ln w="12700">
            <a:noFill/>
          </a:ln>
        </p:spPr>
        <p:txBody>
          <a:bodyPr wrap="square" rtlCol="1">
            <a:spAutoFit/>
          </a:bodyPr>
          <a:lstStyle>
            <a:defPPr>
              <a:defRPr lang="he-IL"/>
            </a:defPPr>
            <a:lvl1pPr marR="0" lvl="0" indent="0" algn="ctr" fontAlgn="auto">
              <a:lnSpc>
                <a:spcPct val="100000"/>
              </a:lnSpc>
              <a:spcBef>
                <a:spcPts val="0"/>
              </a:spcBef>
              <a:spcAft>
                <a:spcPts val="0"/>
              </a:spcAft>
              <a:buClrTx/>
              <a:buSzTx/>
              <a:buFontTx/>
              <a:buNone/>
              <a:tabLst/>
              <a:defRPr kumimoji="0" sz="3000" b="1" i="0" u="none" strike="noStrike" cap="none" spc="0" normalizeH="0" baseline="0">
                <a:ln>
                  <a:noFill/>
                </a:ln>
                <a:solidFill>
                  <a:srgbClr val="0070C0"/>
                </a:solidFill>
                <a:effectLst/>
                <a:uLnTx/>
                <a:uFillTx/>
                <a:latin typeface="+mj-lt"/>
                <a:cs typeface="+mj-cs"/>
              </a:defRPr>
            </a:lvl1pPr>
          </a:lstStyle>
          <a:p>
            <a:r>
              <a:rPr lang="he-IL" dirty="0"/>
              <a:t>תקופות מרכזיות במלחמת העצמאות</a:t>
            </a:r>
          </a:p>
        </p:txBody>
      </p:sp>
      <p:sp>
        <p:nvSpPr>
          <p:cNvPr id="19" name="TextBox 1">
            <a:extLst>
              <a:ext uri="{FF2B5EF4-FFF2-40B4-BE49-F238E27FC236}">
                <a16:creationId xmlns:a16="http://schemas.microsoft.com/office/drawing/2014/main" id="{91593E81-134A-4885-B4CC-6A82C1868982}"/>
              </a:ext>
            </a:extLst>
          </p:cNvPr>
          <p:cNvSpPr txBox="1"/>
          <p:nvPr/>
        </p:nvSpPr>
        <p:spPr>
          <a:xfrm>
            <a:off x="7802363" y="4948733"/>
            <a:ext cx="1587261" cy="369332"/>
          </a:xfrm>
          <a:prstGeom prst="rect">
            <a:avLst/>
          </a:prstGeom>
          <a:noFill/>
        </p:spPr>
        <p:txBody>
          <a:bodyPr wrap="square" rtlCol="1">
            <a:spAutoFit/>
          </a:bodyPr>
          <a:lstStyle/>
          <a:p>
            <a:r>
              <a:rPr lang="he-IL" dirty="0"/>
              <a:t>שיירת יחיעם</a:t>
            </a:r>
          </a:p>
        </p:txBody>
      </p:sp>
    </p:spTree>
    <p:extLst>
      <p:ext uri="{BB962C8B-B14F-4D97-AF65-F5344CB8AC3E}">
        <p14:creationId xmlns:p14="http://schemas.microsoft.com/office/powerpoint/2010/main" val="30794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כותרת 1">
            <a:extLst>
              <a:ext uri="{FF2B5EF4-FFF2-40B4-BE49-F238E27FC236}">
                <a16:creationId xmlns:a16="http://schemas.microsoft.com/office/drawing/2014/main" id="{182159CE-4087-4532-B5E6-29EE932D6D60}"/>
              </a:ext>
            </a:extLst>
          </p:cNvPr>
          <p:cNvSpPr>
            <a:spLocks noGrp="1"/>
          </p:cNvSpPr>
          <p:nvPr>
            <p:ph type="ctrTitle"/>
          </p:nvPr>
        </p:nvSpPr>
        <p:spPr/>
        <p:txBody>
          <a:bodyPr/>
          <a:lstStyle/>
          <a:p>
            <a:r>
              <a:rPr lang="he-IL" dirty="0"/>
              <a:t>הפסקה</a:t>
            </a:r>
          </a:p>
        </p:txBody>
      </p:sp>
    </p:spTree>
    <p:extLst>
      <p:ext uri="{BB962C8B-B14F-4D97-AF65-F5344CB8AC3E}">
        <p14:creationId xmlns:p14="http://schemas.microsoft.com/office/powerpoint/2010/main" val="158564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מהלך מלחמת העצמאות</a:t>
            </a:r>
          </a:p>
        </p:txBody>
      </p:sp>
      <p:sp>
        <p:nvSpPr>
          <p:cNvPr id="7" name="כותרת משנה 6"/>
          <p:cNvSpPr>
            <a:spLocks noGrp="1"/>
          </p:cNvSpPr>
          <p:nvPr>
            <p:ph type="subTitle" idx="1"/>
          </p:nvPr>
        </p:nvSpPr>
        <p:spPr/>
        <p:txBody>
          <a:bodyPr/>
          <a:lstStyle/>
          <a:p>
            <a:r>
              <a:rPr lang="he-IL" dirty="0">
                <a:sym typeface="Varela Round"/>
              </a:rPr>
              <a:t>היסטוריה לכיתות י'-</a:t>
            </a:r>
            <a:r>
              <a:rPr lang="he-IL" dirty="0" err="1">
                <a:sym typeface="Varela Round"/>
              </a:rPr>
              <a:t>יב</a:t>
            </a:r>
            <a:r>
              <a:rPr lang="he-IL" dirty="0">
                <a:sym typeface="Varela Round"/>
              </a:rPr>
              <a:t>'</a:t>
            </a:r>
          </a:p>
        </p:txBody>
      </p:sp>
      <p:sp>
        <p:nvSpPr>
          <p:cNvPr id="4" name="מציין מיקום תוכן 3"/>
          <p:cNvSpPr>
            <a:spLocks noGrp="1"/>
          </p:cNvSpPr>
          <p:nvPr>
            <p:ph idx="10"/>
          </p:nvPr>
        </p:nvSpPr>
        <p:spPr/>
        <p:txBody>
          <a:bodyPr/>
          <a:lstStyle/>
          <a:p>
            <a:r>
              <a:rPr lang="he-IL" dirty="0">
                <a:sym typeface="Varela Round"/>
              </a:rPr>
              <a:t>שם המורה: עדי וינגרטן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כותרת 4"/>
          <p:cNvSpPr txBox="1">
            <a:spLocks/>
          </p:cNvSpPr>
          <p:nvPr/>
        </p:nvSpPr>
        <p:spPr>
          <a:xfrm>
            <a:off x="689408" y="2185899"/>
            <a:ext cx="10800000" cy="1260000"/>
          </a:xfrm>
          <a:prstGeom prst="rect">
            <a:avLst/>
          </a:prstGeom>
        </p:spPr>
        <p:txBody>
          <a:bodyPr vert="horz" lIns="91440" tIns="45720" rIns="91440" bIns="45720" rtlCol="1" anchor="ctr" anchorCtr="0">
            <a:noAutofit/>
          </a:bodyPr>
          <a:lstStyle>
            <a:lvl1pPr algn="ctr" defTabSz="914491" rtl="1" eaLnBrk="1" latinLnBrk="0" hangingPunct="1">
              <a:spcBef>
                <a:spcPct val="0"/>
              </a:spcBef>
              <a:buNone/>
              <a:defRPr sz="6601" b="1" kern="1200">
                <a:solidFill>
                  <a:srgbClr val="192A72"/>
                </a:solidFill>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endParaRPr kumimoji="0" lang="he-IL" sz="6601" b="1" i="0" u="none" strike="noStrike" kern="1200" cap="none" spc="600" normalizeH="0" baseline="0" noProof="0" dirty="0">
              <a:ln>
                <a:noFill/>
              </a:ln>
              <a:solidFill>
                <a:srgbClr val="192A72"/>
              </a:solidFill>
              <a:effectLst/>
              <a:uLnTx/>
              <a:uFillTx/>
              <a:ea typeface="+mj-ea"/>
              <a:cs typeface="Varela Round" panose="00000500000000000000" pitchFamily="2" charset="-79"/>
            </a:endParaRPr>
          </a:p>
        </p:txBody>
      </p:sp>
      <p:sp>
        <p:nvSpPr>
          <p:cNvPr id="2" name="כותרת 1">
            <a:extLst>
              <a:ext uri="{FF2B5EF4-FFF2-40B4-BE49-F238E27FC236}">
                <a16:creationId xmlns:a16="http://schemas.microsoft.com/office/drawing/2014/main" id="{C9F64E88-72AB-46CC-95E3-EC11562F1338}"/>
              </a:ext>
            </a:extLst>
          </p:cNvPr>
          <p:cNvSpPr>
            <a:spLocks noGrp="1"/>
          </p:cNvSpPr>
          <p:nvPr>
            <p:ph type="ctrTitle"/>
          </p:nvPr>
        </p:nvSpPr>
        <p:spPr/>
        <p:txBody>
          <a:bodyPr/>
          <a:lstStyle/>
          <a:p>
            <a:pPr>
              <a:lnSpc>
                <a:spcPct val="150000"/>
              </a:lnSpc>
            </a:pPr>
            <a:r>
              <a:rPr lang="he-IL" dirty="0"/>
              <a:t>מהלך מלחמת העצמאות - שלב ב'</a:t>
            </a:r>
          </a:p>
        </p:txBody>
      </p:sp>
    </p:spTree>
    <p:extLst>
      <p:ext uri="{BB962C8B-B14F-4D97-AF65-F5344CB8AC3E}">
        <p14:creationId xmlns:p14="http://schemas.microsoft.com/office/powerpoint/2010/main" val="210837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ציין מיקום טקסט 2"/>
          <p:cNvSpPr>
            <a:spLocks noGrp="1"/>
          </p:cNvSpPr>
          <p:nvPr>
            <p:ph sz="quarter" idx="4"/>
          </p:nvPr>
        </p:nvSpPr>
        <p:spPr>
          <a:xfrm>
            <a:off x="515273" y="998859"/>
            <a:ext cx="10311061" cy="4062435"/>
          </a:xfrm>
        </p:spPr>
        <p:txBody>
          <a:bodyPr>
            <a:normAutofit/>
          </a:bodyPr>
          <a:lstStyle/>
          <a:p>
            <a:pPr>
              <a:lnSpc>
                <a:spcPct val="150000"/>
              </a:lnSpc>
            </a:pPr>
            <a:r>
              <a:rPr lang="he-IL" sz="2800" dirty="0">
                <a:sym typeface="Varela Round"/>
              </a:rPr>
              <a:t>שלב ב' במלחמת העצמאות - חלוקה לשתי תקופות מרכזיות</a:t>
            </a:r>
          </a:p>
          <a:p>
            <a:pPr>
              <a:lnSpc>
                <a:spcPct val="150000"/>
              </a:lnSpc>
            </a:pPr>
            <a:r>
              <a:rPr lang="he-IL" sz="2800" dirty="0">
                <a:sym typeface="Varela Round"/>
              </a:rPr>
              <a:t>נקודת התחלה וסיום של כל תקופה</a:t>
            </a:r>
          </a:p>
          <a:p>
            <a:pPr>
              <a:lnSpc>
                <a:spcPct val="150000"/>
              </a:lnSpc>
            </a:pPr>
            <a:r>
              <a:rPr lang="he-IL" sz="2800" dirty="0">
                <a:sym typeface="Varela Round"/>
              </a:rPr>
              <a:t>יחסי הכוחות בין מדינת ישראל ומדינות ערב בשלב זה</a:t>
            </a:r>
          </a:p>
          <a:p>
            <a:pPr>
              <a:lnSpc>
                <a:spcPct val="150000"/>
              </a:lnSpc>
            </a:pPr>
            <a:r>
              <a:rPr lang="he-IL" sz="2800" dirty="0">
                <a:sym typeface="Varela Round"/>
              </a:rPr>
              <a:t>מאפייני כל אחת מהתקופות</a:t>
            </a:r>
          </a:p>
          <a:p>
            <a:pPr>
              <a:lnSpc>
                <a:spcPct val="150000"/>
              </a:lnSpc>
            </a:pPr>
            <a:r>
              <a:rPr lang="he-IL" sz="2800" dirty="0">
                <a:sym typeface="Varela Round"/>
              </a:rPr>
              <a:t>אירועים מרכזיים בכל אחת מהתקופות</a:t>
            </a:r>
          </a:p>
          <a:p>
            <a:pPr>
              <a:lnSpc>
                <a:spcPct val="150000"/>
              </a:lnSpc>
            </a:pPr>
            <a:endParaRPr lang="he-IL" sz="2800" dirty="0"/>
          </a:p>
        </p:txBody>
      </p:sp>
      <p:sp>
        <p:nvSpPr>
          <p:cNvPr id="7" name="כותרת 6"/>
          <p:cNvSpPr>
            <a:spLocks noGrp="1"/>
          </p:cNvSpPr>
          <p:nvPr>
            <p:ph type="title"/>
          </p:nvPr>
        </p:nvSpPr>
        <p:spPr/>
        <p:txBody>
          <a:bodyPr/>
          <a:lstStyle/>
          <a:p>
            <a:r>
              <a:rPr lang="he-IL" dirty="0"/>
              <a:t>מה נלמד בחלק זה? </a:t>
            </a:r>
          </a:p>
        </p:txBody>
      </p:sp>
    </p:spTree>
    <p:extLst>
      <p:ext uri="{BB962C8B-B14F-4D97-AF65-F5344CB8AC3E}">
        <p14:creationId xmlns:p14="http://schemas.microsoft.com/office/powerpoint/2010/main" val="104867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title"/>
          </p:nvPr>
        </p:nvSpPr>
        <p:spPr/>
        <p:txBody>
          <a:bodyPr/>
          <a:lstStyle/>
          <a:p>
            <a:r>
              <a:rPr lang="he-IL" dirty="0"/>
              <a:t>משימת הכנה</a:t>
            </a:r>
            <a:endParaRPr lang="en-US" dirty="0"/>
          </a:p>
        </p:txBody>
      </p:sp>
      <p:sp>
        <p:nvSpPr>
          <p:cNvPr id="11" name="מציין מיקום תוכן 10">
            <a:extLst>
              <a:ext uri="{FF2B5EF4-FFF2-40B4-BE49-F238E27FC236}">
                <a16:creationId xmlns:a16="http://schemas.microsoft.com/office/drawing/2014/main" id="{AB8BD618-A489-477B-BCFF-DD00331D5EAB}"/>
              </a:ext>
            </a:extLst>
          </p:cNvPr>
          <p:cNvSpPr>
            <a:spLocks noGrp="1"/>
          </p:cNvSpPr>
          <p:nvPr>
            <p:ph sz="quarter" idx="10"/>
          </p:nvPr>
        </p:nvSpPr>
        <p:spPr>
          <a:xfrm>
            <a:off x="2502334" y="1359911"/>
            <a:ext cx="8992083" cy="4090988"/>
          </a:xfrm>
        </p:spPr>
        <p:txBody>
          <a:bodyPr>
            <a:normAutofit/>
          </a:bodyPr>
          <a:lstStyle/>
          <a:p>
            <a:pPr marL="898525" indent="-715963">
              <a:buFont typeface="+mj-cs"/>
              <a:buAutoNum type="hebrew2Minus"/>
            </a:pPr>
            <a:r>
              <a:rPr lang="he-IL" spc="300" dirty="0"/>
              <a:t>חזרו אל העמוד במחברת בראשו הכותרת </a:t>
            </a:r>
            <a:r>
              <a:rPr lang="he-IL" b="1" spc="300" dirty="0">
                <a:effectLst>
                  <a:outerShdw blurRad="38100" dist="38100" dir="2700000" algn="tl">
                    <a:srgbClr val="000000">
                      <a:alpha val="43137"/>
                    </a:srgbClr>
                  </a:outerShdw>
                </a:effectLst>
              </a:rPr>
              <a:t>"תקופות מרכזיות במלחמת העצמאות"</a:t>
            </a:r>
          </a:p>
          <a:p>
            <a:pPr marL="898525" indent="-715963">
              <a:buFont typeface="+mj-cs"/>
              <a:buAutoNum type="hebrew2Minus"/>
            </a:pPr>
            <a:endParaRPr lang="he-IL" sz="1800" b="1" spc="300" dirty="0">
              <a:effectLst>
                <a:outerShdw blurRad="38100" dist="38100" dir="2700000" algn="tl">
                  <a:srgbClr val="000000">
                    <a:alpha val="43137"/>
                  </a:srgbClr>
                </a:outerShdw>
              </a:effectLst>
            </a:endParaRPr>
          </a:p>
          <a:p>
            <a:pPr marL="898525" indent="-715963">
              <a:buFont typeface="+mj-cs"/>
              <a:buAutoNum type="hebrew2Minus"/>
            </a:pPr>
            <a:r>
              <a:rPr lang="he-IL" spc="300" dirty="0"/>
              <a:t>מלאו כעת את העמודות המתייחסות לשלב ב' במלחמת העצמאות</a:t>
            </a:r>
            <a:endParaRPr lang="he-IL" sz="2000" spc="300" dirty="0"/>
          </a:p>
        </p:txBody>
      </p:sp>
      <p:pic>
        <p:nvPicPr>
          <p:cNvPr id="7" name="תמונה 6" descr="תמונה שמכילה אובייקט, שעון&#10;&#10;התיאור נוצר באופן אוטומטי">
            <a:extLst>
              <a:ext uri="{FF2B5EF4-FFF2-40B4-BE49-F238E27FC236}">
                <a16:creationId xmlns:a16="http://schemas.microsoft.com/office/drawing/2014/main" id="{300B5EBA-5684-439B-82F6-2B288C3AC2CB}"/>
              </a:ext>
            </a:extLst>
          </p:cNvPr>
          <p:cNvPicPr>
            <a:picLocks noChangeAspect="1"/>
          </p:cNvPicPr>
          <p:nvPr/>
        </p:nvPicPr>
        <p:blipFill rotWithShape="1">
          <a:blip r:embed="rId3" cstate="print">
            <a:clrChange>
              <a:clrFrom>
                <a:srgbClr val="F3F2EE"/>
              </a:clrFrom>
              <a:clrTo>
                <a:srgbClr val="F3F2EE">
                  <a:alpha val="0"/>
                </a:srgbClr>
              </a:clrTo>
            </a:clrChange>
            <a:extLst>
              <a:ext uri="{28A0092B-C50C-407E-A947-70E740481C1C}">
                <a14:useLocalDpi xmlns:a14="http://schemas.microsoft.com/office/drawing/2010/main" val="0"/>
              </a:ext>
            </a:extLst>
          </a:blip>
          <a:srcRect l="8528" t="21296" r="8702"/>
          <a:stretch/>
        </p:blipFill>
        <p:spPr>
          <a:xfrm flipH="1">
            <a:off x="-1" y="4314285"/>
            <a:ext cx="2277745" cy="2037982"/>
          </a:xfrm>
          <a:prstGeom prst="rect">
            <a:avLst/>
          </a:prstGeom>
        </p:spPr>
      </p:pic>
      <p:sp>
        <p:nvSpPr>
          <p:cNvPr id="12" name="TextBox 11"/>
          <p:cNvSpPr txBox="1"/>
          <p:nvPr/>
        </p:nvSpPr>
        <p:spPr>
          <a:xfrm>
            <a:off x="406807" y="1054238"/>
            <a:ext cx="1979537" cy="95410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300" normalizeH="0" baseline="0" noProof="0" dirty="0">
                <a:ln>
                  <a:noFill/>
                </a:ln>
                <a:solidFill>
                  <a:srgbClr val="002060"/>
                </a:solidFill>
                <a:effectLst/>
                <a:uLnTx/>
                <a:uFillTx/>
                <a:ea typeface="+mn-ea"/>
                <a:cs typeface="Varela Round"/>
              </a:rPr>
              <a:t>ניתן לסרוק את הברקוד  ולהדפיס את הדף המצורף</a:t>
            </a:r>
          </a:p>
        </p:txBody>
      </p:sp>
      <p:pic>
        <p:nvPicPr>
          <p:cNvPr id="3" name="תמונה 2"/>
          <p:cNvPicPr>
            <a:picLocks noChangeAspect="1"/>
          </p:cNvPicPr>
          <p:nvPr/>
        </p:nvPicPr>
        <p:blipFill>
          <a:blip r:embed="rId4"/>
          <a:stretch>
            <a:fillRect/>
          </a:stretch>
        </p:blipFill>
        <p:spPr>
          <a:xfrm>
            <a:off x="248812" y="1942560"/>
            <a:ext cx="2295525" cy="2371725"/>
          </a:xfrm>
          <a:prstGeom prst="rect">
            <a:avLst/>
          </a:prstGeom>
        </p:spPr>
      </p:pic>
    </p:spTree>
    <p:extLst>
      <p:ext uri="{BB962C8B-B14F-4D97-AF65-F5344CB8AC3E}">
        <p14:creationId xmlns:p14="http://schemas.microsoft.com/office/powerpoint/2010/main" val="42786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641528241"/>
              </p:ext>
            </p:extLst>
          </p:nvPr>
        </p:nvGraphicFramePr>
        <p:xfrm>
          <a:off x="716415" y="929264"/>
          <a:ext cx="10766050" cy="4815840"/>
        </p:xfrm>
        <a:graphic>
          <a:graphicData uri="http://schemas.openxmlformats.org/drawingml/2006/table">
            <a:tbl>
              <a:tblPr rtl="1" firstRow="1" bandRow="1">
                <a:tableStyleId>{2D5ABB26-0587-4C30-8999-92F81FD0307C}</a:tableStyleId>
              </a:tblPr>
              <a:tblGrid>
                <a:gridCol w="1298890">
                  <a:extLst>
                    <a:ext uri="{9D8B030D-6E8A-4147-A177-3AD203B41FA5}">
                      <a16:colId xmlns:a16="http://schemas.microsoft.com/office/drawing/2014/main" val="4256265795"/>
                    </a:ext>
                  </a:extLst>
                </a:gridCol>
                <a:gridCol w="2366790">
                  <a:extLst>
                    <a:ext uri="{9D8B030D-6E8A-4147-A177-3AD203B41FA5}">
                      <a16:colId xmlns:a16="http://schemas.microsoft.com/office/drawing/2014/main" val="2908725699"/>
                    </a:ext>
                  </a:extLst>
                </a:gridCol>
                <a:gridCol w="2366790">
                  <a:extLst>
                    <a:ext uri="{9D8B030D-6E8A-4147-A177-3AD203B41FA5}">
                      <a16:colId xmlns:a16="http://schemas.microsoft.com/office/drawing/2014/main" val="270116355"/>
                    </a:ext>
                  </a:extLst>
                </a:gridCol>
                <a:gridCol w="2366790">
                  <a:extLst>
                    <a:ext uri="{9D8B030D-6E8A-4147-A177-3AD203B41FA5}">
                      <a16:colId xmlns:a16="http://schemas.microsoft.com/office/drawing/2014/main" val="2489291314"/>
                    </a:ext>
                  </a:extLst>
                </a:gridCol>
                <a:gridCol w="2366790">
                  <a:extLst>
                    <a:ext uri="{9D8B030D-6E8A-4147-A177-3AD203B41FA5}">
                      <a16:colId xmlns:a16="http://schemas.microsoft.com/office/drawing/2014/main" val="1964270209"/>
                    </a:ext>
                  </a:extLst>
                </a:gridCol>
              </a:tblGrid>
              <a:tr h="341935">
                <a:tc rowSpan="2">
                  <a:txBody>
                    <a:bodyPr/>
                    <a:lstStyle/>
                    <a:p>
                      <a:pPr rtl="1"/>
                      <a:endParaRPr lang="he-IL" sz="2000"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rtl="1"/>
                      <a:r>
                        <a:rPr lang="he-IL" sz="2000" b="1" dirty="0">
                          <a:effectLst/>
                        </a:rPr>
                        <a:t>שלב א' - מלחמת אזרחים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he-IL" sz="2000" b="1" dirty="0">
                          <a:effectLst/>
                        </a:rPr>
                        <a:t>שלב ב' - מלחמת בין מדינות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17976"/>
                  </a:ext>
                </a:extLst>
              </a:tr>
              <a:tr h="341935">
                <a:tc v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2000" b="1" dirty="0">
                          <a:effectLst/>
                        </a:rPr>
                        <a:t>תקופה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53053085"/>
                  </a:ext>
                </a:extLst>
              </a:tr>
              <a:tr h="1005840">
                <a:tc>
                  <a:txBody>
                    <a:bodyPr/>
                    <a:lstStyle/>
                    <a:p>
                      <a:pPr rtl="1"/>
                      <a:r>
                        <a:rPr lang="he-IL" sz="2000" b="1" dirty="0"/>
                        <a:t>התחלה</a:t>
                      </a:r>
                    </a:p>
                    <a:p>
                      <a:pPr rtl="1"/>
                      <a:r>
                        <a:rPr lang="he-IL" sz="2000" b="1" dirty="0"/>
                        <a:t>סיום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r>
                        <a:rPr lang="he-IL"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106443"/>
                  </a:ext>
                </a:extLst>
              </a:tr>
              <a:tr h="1005840">
                <a:tc>
                  <a:txBody>
                    <a:bodyPr/>
                    <a:lstStyle/>
                    <a:p>
                      <a:pPr rtl="1"/>
                      <a:r>
                        <a:rPr lang="he-IL" sz="2000" b="1" dirty="0"/>
                        <a:t>מאפייני התקופה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99458"/>
                  </a:ext>
                </a:extLst>
              </a:tr>
              <a:tr h="1005840">
                <a:tc>
                  <a:txBody>
                    <a:bodyPr/>
                    <a:lstStyle/>
                    <a:p>
                      <a:pPr rtl="1"/>
                      <a:r>
                        <a:rPr lang="he-IL" sz="2000" b="1" dirty="0"/>
                        <a:t>אופן הפעולה בשלב זה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692652"/>
                  </a:ext>
                </a:extLst>
              </a:tr>
              <a:tr h="1005840">
                <a:tc>
                  <a:txBody>
                    <a:bodyPr/>
                    <a:lstStyle/>
                    <a:p>
                      <a:pPr rtl="1"/>
                      <a:r>
                        <a:rPr lang="he-IL" sz="2000" b="1" dirty="0"/>
                        <a:t>דוגמא למבצע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314006"/>
                  </a:ext>
                </a:extLst>
              </a:tr>
            </a:tbl>
          </a:graphicData>
        </a:graphic>
      </p:graphicFrame>
      <p:sp>
        <p:nvSpPr>
          <p:cNvPr id="7" name="TextBox 6"/>
          <p:cNvSpPr txBox="1"/>
          <p:nvPr/>
        </p:nvSpPr>
        <p:spPr>
          <a:xfrm>
            <a:off x="3812275" y="37811"/>
            <a:ext cx="4567450"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a:ea typeface="+mn-ea"/>
              </a:rPr>
              <a:t>פרק ג' - מאבק להקמת המדינה</a:t>
            </a:r>
          </a:p>
        </p:txBody>
      </p:sp>
      <p:pic>
        <p:nvPicPr>
          <p:cNvPr id="8" name="תמונה 7"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354" y="1780011"/>
            <a:ext cx="409074" cy="409074"/>
          </a:xfrm>
          <a:prstGeom prst="rect">
            <a:avLst/>
          </a:prstGeom>
        </p:spPr>
      </p:pic>
      <p:pic>
        <p:nvPicPr>
          <p:cNvPr id="9" name="תמונה 8"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580" y="1812491"/>
            <a:ext cx="409074" cy="409074"/>
          </a:xfrm>
          <a:prstGeom prst="rect">
            <a:avLst/>
          </a:prstGeom>
        </p:spPr>
      </p:pic>
      <p:pic>
        <p:nvPicPr>
          <p:cNvPr id="11" name="תמונה 10"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354" y="2867775"/>
            <a:ext cx="409074" cy="409074"/>
          </a:xfrm>
          <a:prstGeom prst="rect">
            <a:avLst/>
          </a:prstGeom>
        </p:spPr>
      </p:pic>
      <p:pic>
        <p:nvPicPr>
          <p:cNvPr id="12" name="תמונה 11"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5645" y="2867775"/>
            <a:ext cx="409074" cy="409074"/>
          </a:xfrm>
          <a:prstGeom prst="rect">
            <a:avLst/>
          </a:prstGeom>
        </p:spPr>
      </p:pic>
      <p:pic>
        <p:nvPicPr>
          <p:cNvPr id="13" name="תמונה 12"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7419" y="4055305"/>
            <a:ext cx="409074" cy="409074"/>
          </a:xfrm>
          <a:prstGeom prst="rect">
            <a:avLst/>
          </a:prstGeom>
        </p:spPr>
      </p:pic>
      <p:pic>
        <p:nvPicPr>
          <p:cNvPr id="14" name="תמונה 13"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5645" y="4087785"/>
            <a:ext cx="409074" cy="409074"/>
          </a:xfrm>
          <a:prstGeom prst="rect">
            <a:avLst/>
          </a:prstGeom>
        </p:spPr>
      </p:pic>
      <p:sp>
        <p:nvSpPr>
          <p:cNvPr id="15" name="TextBox 14"/>
          <p:cNvSpPr txBox="1"/>
          <p:nvPr/>
        </p:nvSpPr>
        <p:spPr>
          <a:xfrm>
            <a:off x="7763009" y="5035844"/>
            <a:ext cx="187377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שיירת יחיעם</a:t>
            </a:r>
          </a:p>
        </p:txBody>
      </p:sp>
      <p:sp>
        <p:nvSpPr>
          <p:cNvPr id="16" name="TextBox 15"/>
          <p:cNvSpPr txBox="1"/>
          <p:nvPr/>
        </p:nvSpPr>
        <p:spPr>
          <a:xfrm>
            <a:off x="5606319" y="5035844"/>
            <a:ext cx="187377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מבצע נחשון</a:t>
            </a:r>
          </a:p>
        </p:txBody>
      </p:sp>
      <p:sp>
        <p:nvSpPr>
          <p:cNvPr id="17" name="TextBox 8">
            <a:extLst>
              <a:ext uri="{FF2B5EF4-FFF2-40B4-BE49-F238E27FC236}">
                <a16:creationId xmlns:a16="http://schemas.microsoft.com/office/drawing/2014/main" id="{947E8155-F729-4C86-8F1E-BE7D0711F92D}"/>
              </a:ext>
            </a:extLst>
          </p:cNvPr>
          <p:cNvSpPr txBox="1"/>
          <p:nvPr/>
        </p:nvSpPr>
        <p:spPr>
          <a:xfrm>
            <a:off x="2587935" y="389016"/>
            <a:ext cx="7016130" cy="553998"/>
          </a:xfrm>
          <a:prstGeom prst="rect">
            <a:avLst/>
          </a:prstGeom>
          <a:noFill/>
          <a:ln w="12700">
            <a:noFill/>
          </a:ln>
        </p:spPr>
        <p:txBody>
          <a:bodyPr wrap="square" rtlCol="1">
            <a:spAutoFit/>
          </a:bodyPr>
          <a:lstStyle>
            <a:defPPr>
              <a:defRPr lang="he-IL"/>
            </a:defPPr>
            <a:lvl1pPr marR="0" lvl="0" indent="0" algn="ctr" fontAlgn="auto">
              <a:lnSpc>
                <a:spcPct val="100000"/>
              </a:lnSpc>
              <a:spcBef>
                <a:spcPts val="0"/>
              </a:spcBef>
              <a:spcAft>
                <a:spcPts val="0"/>
              </a:spcAft>
              <a:buClrTx/>
              <a:buSzTx/>
              <a:buFontTx/>
              <a:buNone/>
              <a:tabLst/>
              <a:defRPr kumimoji="0" sz="3000" b="1" i="0" u="none" strike="noStrike" cap="none" spc="0" normalizeH="0" baseline="0">
                <a:ln>
                  <a:noFill/>
                </a:ln>
                <a:solidFill>
                  <a:srgbClr val="0070C0"/>
                </a:solidFill>
                <a:effectLst/>
                <a:uLnTx/>
                <a:uFillTx/>
                <a:latin typeface="+mj-lt"/>
                <a:cs typeface="+mj-cs"/>
              </a:defRPr>
            </a:lvl1pPr>
          </a:lstStyle>
          <a:p>
            <a:r>
              <a:rPr lang="he-IL" dirty="0"/>
              <a:t>תקופות מרכזיות במלחמת העצמאות</a:t>
            </a:r>
          </a:p>
        </p:txBody>
      </p:sp>
    </p:spTree>
    <p:extLst>
      <p:ext uri="{BB962C8B-B14F-4D97-AF65-F5344CB8AC3E}">
        <p14:creationId xmlns:p14="http://schemas.microsoft.com/office/powerpoint/2010/main" val="386522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9CB7FD-705A-4AFD-B7A3-B7819D0C79AA}"/>
              </a:ext>
            </a:extLst>
          </p:cNvPr>
          <p:cNvSpPr>
            <a:spLocks noGrp="1"/>
          </p:cNvSpPr>
          <p:nvPr>
            <p:ph type="title"/>
          </p:nvPr>
        </p:nvSpPr>
        <p:spPr>
          <a:xfrm>
            <a:off x="0" y="170849"/>
            <a:ext cx="12190412" cy="720000"/>
          </a:xfrm>
        </p:spPr>
        <p:txBody>
          <a:bodyPr/>
          <a:lstStyle/>
          <a:p>
            <a:r>
              <a:rPr lang="he-IL" dirty="0">
                <a:cs typeface="+mn-cs"/>
              </a:rPr>
              <a:t>שלבי מלחמת העצמאות</a:t>
            </a:r>
          </a:p>
        </p:txBody>
      </p:sp>
      <p:sp>
        <p:nvSpPr>
          <p:cNvPr id="8" name="Shape 258"/>
          <p:cNvSpPr/>
          <p:nvPr/>
        </p:nvSpPr>
        <p:spPr>
          <a:xfrm>
            <a:off x="6173394" y="1351159"/>
            <a:ext cx="3821013" cy="974945"/>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en-US" sz="1400" b="1" i="0" u="none" strike="noStrike" kern="1200" cap="none" spc="0" normalizeH="0" baseline="0" noProof="0" dirty="0">
                <a:solidFill>
                  <a:srgbClr val="000000"/>
                </a:solidFill>
                <a:uLnTx/>
                <a:uFillTx/>
                <a:ea typeface="Arial"/>
                <a:sym typeface="Arial"/>
              </a:rPr>
              <a:t> </a:t>
            </a: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en-US" sz="1400" b="1" i="0" u="none" strike="noStrike" kern="1200" cap="none" spc="0" normalizeH="0" baseline="0" noProof="0" dirty="0">
                <a:solidFill>
                  <a:srgbClr val="000000"/>
                </a:solidFill>
                <a:uLnTx/>
                <a:uFillTx/>
                <a:ea typeface="Arial"/>
                <a:sym typeface="Arial"/>
              </a:rPr>
              <a:t>30</a:t>
            </a:r>
            <a:r>
              <a:rPr kumimoji="0" lang="he-IL" sz="1400" b="1" i="0" u="none" strike="noStrike" kern="1200" cap="none" spc="0" normalizeH="0" baseline="0" noProof="0" dirty="0">
                <a:solidFill>
                  <a:srgbClr val="000000"/>
                </a:solidFill>
                <a:uLnTx/>
                <a:uFillTx/>
                <a:ea typeface="Arial"/>
                <a:sym typeface="Arial"/>
              </a:rPr>
              <a:t> </a:t>
            </a:r>
            <a:r>
              <a:rPr kumimoji="0" lang="en-US" sz="1400" b="1" i="0" u="none" strike="noStrike" kern="1200" cap="none" spc="0" normalizeH="0" baseline="0" noProof="0" dirty="0" err="1">
                <a:solidFill>
                  <a:srgbClr val="000000"/>
                </a:solidFill>
                <a:uLnTx/>
                <a:uFillTx/>
                <a:ea typeface="Arial"/>
                <a:sym typeface="Arial"/>
              </a:rPr>
              <a:t>בנובמבר</a:t>
            </a:r>
            <a:r>
              <a:rPr kumimoji="0" lang="en-US" sz="1400" b="1" i="0" u="none" strike="noStrike" kern="1200" cap="none" spc="0" normalizeH="0" baseline="0" noProof="0" dirty="0">
                <a:solidFill>
                  <a:srgbClr val="000000"/>
                </a:solidFill>
                <a:uLnTx/>
                <a:uFillTx/>
                <a:ea typeface="Arial"/>
                <a:sym typeface="Arial"/>
              </a:rPr>
              <a:t> 1947</a:t>
            </a:r>
            <a:r>
              <a:rPr kumimoji="0" lang="he-IL" sz="1400" b="1" i="0" u="none" strike="noStrike" kern="1200" cap="none" spc="0" normalizeH="0" baseline="0" noProof="0" dirty="0">
                <a:solidFill>
                  <a:srgbClr val="000000"/>
                </a:solidFill>
                <a:uLnTx/>
                <a:uFillTx/>
                <a:ea typeface="Arial"/>
                <a:sym typeface="Arial"/>
              </a:rPr>
              <a:t> – 14 </a:t>
            </a:r>
            <a:r>
              <a:rPr kumimoji="0" lang="en-US" sz="1400" b="1" i="0" u="none" strike="noStrike" kern="1200" cap="none" spc="0" normalizeH="0" baseline="0" noProof="0" dirty="0" err="1">
                <a:solidFill>
                  <a:srgbClr val="000000"/>
                </a:solidFill>
                <a:uLnTx/>
                <a:uFillTx/>
                <a:ea typeface="Arial"/>
                <a:sym typeface="Arial"/>
              </a:rPr>
              <a:t>במאי</a:t>
            </a:r>
            <a:r>
              <a:rPr kumimoji="0" lang="en-US" sz="1400" b="1" i="0" u="none" strike="noStrike" kern="1200" cap="none" spc="0" normalizeH="0" baseline="0" noProof="0" dirty="0">
                <a:solidFill>
                  <a:srgbClr val="000000"/>
                </a:solidFill>
                <a:uLnTx/>
                <a:uFillTx/>
                <a:ea typeface="Arial"/>
                <a:sym typeface="Arial"/>
              </a:rPr>
              <a:t> 1948</a:t>
            </a:r>
          </a:p>
          <a:p>
            <a:pPr marL="0" marR="0" lvl="0" indent="0" algn="ctr" defTabSz="914400" rtl="1" eaLnBrk="1" fontAlgn="auto" latinLnBrk="0" hangingPunct="1">
              <a:lnSpc>
                <a:spcPct val="100000"/>
              </a:lnSpc>
              <a:spcBef>
                <a:spcPts val="0"/>
              </a:spcBef>
              <a:spcAft>
                <a:spcPts val="0"/>
              </a:spcAft>
              <a:buClr>
                <a:srgbClr val="000000"/>
              </a:buClr>
              <a:buSzPct val="25000"/>
              <a:buFontTx/>
              <a:buNone/>
              <a:tabLst/>
              <a:defRPr/>
            </a:pPr>
            <a:endParaRPr kumimoji="0" lang="en-US" sz="1400" b="1" i="0" u="none" strike="noStrike" kern="1200" cap="none" spc="0" normalizeH="0" baseline="0" noProof="0" dirty="0">
              <a:solidFill>
                <a:srgbClr val="000000"/>
              </a:solidFill>
              <a:uLnTx/>
              <a:uFillTx/>
              <a:ea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Tx/>
              <a:buNone/>
              <a:tabLst/>
              <a:defRPr/>
            </a:pPr>
            <a:r>
              <a:rPr kumimoji="0" lang="en-US" sz="1400" b="1" i="0" u="none" strike="noStrike" kern="1200" cap="none" spc="0" normalizeH="0" baseline="0" noProof="0" dirty="0" err="1">
                <a:solidFill>
                  <a:srgbClr val="000000"/>
                </a:solidFill>
                <a:uLnTx/>
                <a:uFillTx/>
                <a:ea typeface="Arial"/>
                <a:sym typeface="Arial"/>
              </a:rPr>
              <a:t>מלחמה</a:t>
            </a:r>
            <a:r>
              <a:rPr kumimoji="0" lang="en-US" sz="1400" b="1" i="0" u="none" strike="noStrike" kern="1200" cap="none" spc="0" normalizeH="0" baseline="0" noProof="0" dirty="0">
                <a:solidFill>
                  <a:srgbClr val="000000"/>
                </a:solidFill>
                <a:uLnTx/>
                <a:uFillTx/>
                <a:ea typeface="Arial"/>
                <a:sym typeface="Arial"/>
              </a:rPr>
              <a:t> </a:t>
            </a:r>
            <a:r>
              <a:rPr kumimoji="0" lang="en-US" sz="1400" b="1" i="0" u="none" strike="noStrike" kern="1200" cap="none" spc="0" normalizeH="0" baseline="0" noProof="0" dirty="0" err="1">
                <a:solidFill>
                  <a:srgbClr val="000000"/>
                </a:solidFill>
                <a:uLnTx/>
                <a:uFillTx/>
                <a:ea typeface="Arial"/>
                <a:sym typeface="Arial"/>
              </a:rPr>
              <a:t>בין</a:t>
            </a:r>
            <a:r>
              <a:rPr kumimoji="0" lang="en-US" sz="1400" b="1" i="0" u="none" strike="noStrike" kern="1200" cap="none" spc="0" normalizeH="0" baseline="0" noProof="0" dirty="0">
                <a:solidFill>
                  <a:srgbClr val="000000"/>
                </a:solidFill>
                <a:uLnTx/>
                <a:uFillTx/>
                <a:ea typeface="Arial"/>
                <a:sym typeface="Arial"/>
              </a:rPr>
              <a:t> </a:t>
            </a:r>
            <a:r>
              <a:rPr kumimoji="0" lang="en-US" sz="1400" b="1" i="0" u="none" strike="noStrike" kern="1200" cap="none" spc="0" normalizeH="0" baseline="0" noProof="0" dirty="0" err="1">
                <a:solidFill>
                  <a:srgbClr val="000000"/>
                </a:solidFill>
                <a:uLnTx/>
                <a:uFillTx/>
                <a:ea typeface="Arial"/>
                <a:sym typeface="Arial"/>
              </a:rPr>
              <a:t>אזרחים</a:t>
            </a:r>
            <a:r>
              <a:rPr kumimoji="0" lang="en-US" sz="1400" b="1" i="0" u="none" strike="noStrike" kern="1200" cap="none" spc="0" normalizeH="0" baseline="0" noProof="0" dirty="0">
                <a:solidFill>
                  <a:srgbClr val="000000"/>
                </a:solidFill>
                <a:uLnTx/>
                <a:uFillTx/>
                <a:ea typeface="Arial"/>
                <a:sym typeface="Arial"/>
              </a:rPr>
              <a:t> </a:t>
            </a:r>
            <a:r>
              <a:rPr kumimoji="0" lang="he-IL" sz="1400" b="1" i="0" u="none" strike="noStrike" kern="1200" cap="none" spc="0" normalizeH="0" baseline="0" noProof="0" dirty="0">
                <a:solidFill>
                  <a:srgbClr val="000000"/>
                </a:solidFill>
                <a:uLnTx/>
                <a:uFillTx/>
                <a:ea typeface="Arial"/>
                <a:sym typeface="Arial"/>
              </a:rPr>
              <a:t>בתוך שטח הארץ</a:t>
            </a:r>
            <a:endParaRPr kumimoji="0" lang="en-US" sz="1400" b="1" i="0" u="none" strike="noStrike" kern="1200" cap="none" spc="0" normalizeH="0" baseline="0" noProof="0" dirty="0">
              <a:solidFill>
                <a:srgbClr val="000000"/>
              </a:solidFill>
              <a:uLnTx/>
              <a:uFillTx/>
              <a:ea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endParaRPr kumimoji="0" lang="en-US" sz="1400" b="1" i="0" u="none" strike="noStrike" kern="1200" cap="none" spc="0" normalizeH="0" baseline="0" noProof="0" dirty="0">
              <a:solidFill>
                <a:srgbClr val="000000"/>
              </a:solidFill>
              <a:uLnTx/>
              <a:uFillTx/>
              <a:ea typeface="Arial"/>
              <a:sym typeface="Arial"/>
            </a:endParaRPr>
          </a:p>
        </p:txBody>
      </p:sp>
      <p:sp>
        <p:nvSpPr>
          <p:cNvPr id="9" name="Shape 259"/>
          <p:cNvSpPr/>
          <p:nvPr/>
        </p:nvSpPr>
        <p:spPr>
          <a:xfrm>
            <a:off x="1700463" y="1351159"/>
            <a:ext cx="4064127" cy="974945"/>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ct val="25000"/>
              <a:buFontTx/>
              <a:buNone/>
              <a:tabLst/>
              <a:defRPr/>
            </a:pPr>
            <a:r>
              <a:rPr kumimoji="0" lang="he-IL" sz="1400" b="1" i="0" u="none" strike="noStrike" kern="1200" cap="none" spc="0" normalizeH="0" baseline="0" noProof="0" dirty="0">
                <a:solidFill>
                  <a:srgbClr val="000000"/>
                </a:solidFill>
                <a:uLnTx/>
                <a:uFillTx/>
                <a:ea typeface="Arial"/>
                <a:sym typeface="Arial"/>
              </a:rPr>
              <a:t>15 </a:t>
            </a:r>
            <a:r>
              <a:rPr kumimoji="0" lang="en-US" sz="1400" b="1" i="0" u="none" strike="noStrike" kern="1200" cap="none" spc="0" normalizeH="0" baseline="0" noProof="0" dirty="0" err="1">
                <a:solidFill>
                  <a:srgbClr val="000000"/>
                </a:solidFill>
                <a:uLnTx/>
                <a:uFillTx/>
                <a:ea typeface="Arial"/>
                <a:sym typeface="Arial"/>
              </a:rPr>
              <a:t>במאי</a:t>
            </a:r>
            <a:r>
              <a:rPr kumimoji="0" lang="en-US" sz="1400" b="1" i="0" u="none" strike="noStrike" kern="1200" cap="none" spc="0" normalizeH="0" baseline="0" noProof="0" dirty="0">
                <a:solidFill>
                  <a:srgbClr val="000000"/>
                </a:solidFill>
                <a:uLnTx/>
                <a:uFillTx/>
                <a:ea typeface="Arial"/>
              </a:rPr>
              <a:t> 1948</a:t>
            </a:r>
            <a:r>
              <a:rPr kumimoji="0" lang="he-IL" sz="1400" b="1" i="0" u="none" strike="noStrike" kern="1200" cap="none" spc="0" normalizeH="0" baseline="0" noProof="0" dirty="0">
                <a:solidFill>
                  <a:srgbClr val="000000"/>
                </a:solidFill>
                <a:uLnTx/>
                <a:uFillTx/>
                <a:ea typeface="Arial"/>
              </a:rPr>
              <a:t> – </a:t>
            </a:r>
            <a:r>
              <a:rPr kumimoji="0" lang="en-US" sz="1400" b="1" i="0" u="none" strike="noStrike" kern="1200" cap="none" spc="0" normalizeH="0" baseline="0" noProof="0" dirty="0" err="1">
                <a:solidFill>
                  <a:srgbClr val="000000"/>
                </a:solidFill>
                <a:uLnTx/>
                <a:uFillTx/>
                <a:ea typeface="Arial"/>
                <a:sym typeface="Arial"/>
              </a:rPr>
              <a:t>יולי</a:t>
            </a:r>
            <a:r>
              <a:rPr kumimoji="0" lang="en-US" sz="1400" b="1" i="0" u="none" strike="noStrike" kern="1200" cap="none" spc="0" normalizeH="0" baseline="0" noProof="0" dirty="0">
                <a:solidFill>
                  <a:srgbClr val="000000"/>
                </a:solidFill>
                <a:uLnTx/>
                <a:uFillTx/>
                <a:ea typeface="Arial"/>
                <a:sym typeface="Arial"/>
              </a:rPr>
              <a:t> 1949</a:t>
            </a:r>
          </a:p>
          <a:p>
            <a:pPr marL="0" marR="0" lvl="0" indent="0" algn="ctr" defTabSz="914400" rtl="1" eaLnBrk="1" fontAlgn="auto" latinLnBrk="0" hangingPunct="1">
              <a:lnSpc>
                <a:spcPct val="100000"/>
              </a:lnSpc>
              <a:spcBef>
                <a:spcPts val="0"/>
              </a:spcBef>
              <a:spcAft>
                <a:spcPts val="0"/>
              </a:spcAft>
              <a:buClr>
                <a:srgbClr val="000000"/>
              </a:buClr>
              <a:buSzPct val="25000"/>
              <a:buFontTx/>
              <a:buNone/>
              <a:tabLst/>
              <a:defRPr/>
            </a:pPr>
            <a:endParaRPr kumimoji="0" lang="en-US" sz="1400" b="1" i="0" u="none" strike="noStrike" kern="1200" cap="none" spc="0" normalizeH="0" baseline="0" noProof="0" dirty="0">
              <a:solidFill>
                <a:srgbClr val="000000"/>
              </a:solidFill>
              <a:uLnTx/>
              <a:uFillTx/>
              <a:ea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Tx/>
              <a:buNone/>
              <a:tabLst/>
              <a:defRPr/>
            </a:pPr>
            <a:r>
              <a:rPr kumimoji="0" lang="en-US" sz="1400" b="1" i="0" u="none" strike="noStrike" kern="1200" cap="none" spc="0" normalizeH="0" baseline="0" noProof="0" dirty="0" err="1">
                <a:solidFill>
                  <a:srgbClr val="000000"/>
                </a:solidFill>
                <a:uLnTx/>
                <a:uFillTx/>
                <a:ea typeface="Arial"/>
                <a:sym typeface="Arial"/>
              </a:rPr>
              <a:t>מלחמה</a:t>
            </a:r>
            <a:r>
              <a:rPr kumimoji="0" lang="en-US" sz="1400" b="1" i="0" u="none" strike="noStrike" kern="1200" cap="none" spc="0" normalizeH="0" baseline="0" noProof="0" dirty="0">
                <a:solidFill>
                  <a:srgbClr val="000000"/>
                </a:solidFill>
                <a:uLnTx/>
                <a:uFillTx/>
                <a:ea typeface="Arial"/>
                <a:sym typeface="Arial"/>
              </a:rPr>
              <a:t> </a:t>
            </a:r>
            <a:r>
              <a:rPr kumimoji="0" lang="en-US" sz="1400" b="1" i="0" u="none" strike="noStrike" kern="1200" cap="none" spc="0" normalizeH="0" baseline="0" noProof="0" dirty="0" err="1">
                <a:solidFill>
                  <a:srgbClr val="000000"/>
                </a:solidFill>
                <a:uLnTx/>
                <a:uFillTx/>
                <a:ea typeface="Arial"/>
                <a:sym typeface="Arial"/>
              </a:rPr>
              <a:t>בין</a:t>
            </a:r>
            <a:r>
              <a:rPr kumimoji="0" lang="en-US" sz="1400" b="1" i="0" u="none" strike="noStrike" kern="1200" cap="none" spc="0" normalizeH="0" baseline="0" noProof="0" dirty="0">
                <a:solidFill>
                  <a:srgbClr val="000000"/>
                </a:solidFill>
                <a:uLnTx/>
                <a:uFillTx/>
                <a:ea typeface="Arial"/>
                <a:sym typeface="Arial"/>
              </a:rPr>
              <a:t> </a:t>
            </a:r>
            <a:r>
              <a:rPr kumimoji="0" lang="he-IL" sz="1400" b="1" i="0" u="none" strike="noStrike" kern="1200" cap="none" spc="0" normalizeH="0" baseline="0" noProof="0" dirty="0">
                <a:solidFill>
                  <a:srgbClr val="000000"/>
                </a:solidFill>
                <a:uLnTx/>
                <a:uFillTx/>
                <a:ea typeface="Arial"/>
                <a:sym typeface="Arial"/>
              </a:rPr>
              <a:t>מדינת ישראל ו</a:t>
            </a:r>
            <a:r>
              <a:rPr kumimoji="0" lang="en-US" sz="1400" b="1" i="0" u="none" strike="noStrike" kern="1200" cap="none" spc="0" normalizeH="0" baseline="0" noProof="0" dirty="0" err="1">
                <a:solidFill>
                  <a:srgbClr val="000000"/>
                </a:solidFill>
                <a:uLnTx/>
                <a:uFillTx/>
                <a:ea typeface="Arial"/>
                <a:sym typeface="Arial"/>
              </a:rPr>
              <a:t>מדינות</a:t>
            </a:r>
            <a:r>
              <a:rPr kumimoji="0" lang="en-US" sz="1400" b="1" i="0" u="none" strike="noStrike" kern="1200" cap="none" spc="0" normalizeH="0" baseline="0" noProof="0" dirty="0">
                <a:solidFill>
                  <a:srgbClr val="000000"/>
                </a:solidFill>
                <a:uLnTx/>
                <a:uFillTx/>
                <a:ea typeface="Arial"/>
                <a:sym typeface="Arial"/>
              </a:rPr>
              <a:t> </a:t>
            </a:r>
            <a:r>
              <a:rPr kumimoji="0" lang="he-IL" sz="1400" b="1" i="0" u="none" strike="noStrike" kern="1200" cap="none" spc="0" normalizeH="0" baseline="0" noProof="0" dirty="0">
                <a:solidFill>
                  <a:srgbClr val="000000"/>
                </a:solidFill>
                <a:uLnTx/>
                <a:uFillTx/>
                <a:ea typeface="Arial"/>
                <a:sym typeface="Arial"/>
              </a:rPr>
              <a:t>ערב</a:t>
            </a:r>
            <a:endParaRPr kumimoji="0" lang="en-US" sz="1400" b="1" i="0" u="none" strike="noStrike" kern="1200" cap="none" spc="0" normalizeH="0" baseline="0" noProof="0" dirty="0">
              <a:solidFill>
                <a:srgbClr val="000000"/>
              </a:solidFill>
              <a:uLnTx/>
              <a:uFillTx/>
              <a:ea typeface="Arial"/>
              <a:sym typeface="Arial"/>
            </a:endParaRPr>
          </a:p>
        </p:txBody>
      </p:sp>
      <p:sp>
        <p:nvSpPr>
          <p:cNvPr id="12" name="Shape 262"/>
          <p:cNvSpPr txBox="1"/>
          <p:nvPr/>
        </p:nvSpPr>
        <p:spPr>
          <a:xfrm>
            <a:off x="0" y="0"/>
            <a:ext cx="9144000" cy="4572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solidFill>
                <a:srgbClr val="002060"/>
              </a:solidFill>
              <a:uLnTx/>
              <a:uFillTx/>
              <a:latin typeface="Arial"/>
              <a:ea typeface="Arial"/>
              <a:sym typeface="Arial"/>
            </a:endParaRPr>
          </a:p>
        </p:txBody>
      </p:sp>
      <p:sp>
        <p:nvSpPr>
          <p:cNvPr id="16" name="Shape 264"/>
          <p:cNvSpPr/>
          <p:nvPr/>
        </p:nvSpPr>
        <p:spPr>
          <a:xfrm>
            <a:off x="9144000" y="3270759"/>
            <a:ext cx="2887579"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he-IL" sz="1400" b="1" i="0" u="none" strike="noStrike" kern="1200" cap="none" spc="0" normalizeH="0" baseline="0" noProof="0" dirty="0">
                <a:solidFill>
                  <a:srgbClr val="000000"/>
                </a:solidFill>
                <a:uLnTx/>
                <a:uFillTx/>
                <a:ea typeface="Arial"/>
              </a:rPr>
              <a:t>29.11.47 – סוף מרץ 1948</a:t>
            </a: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endParaRPr kumimoji="0" lang="en-US" sz="1400" b="1" i="0" u="none" strike="noStrike" kern="1200" cap="none" spc="0" normalizeH="0" baseline="0" noProof="0" dirty="0">
              <a:solidFill>
                <a:srgbClr val="000000"/>
              </a:solidFill>
              <a:uLnTx/>
              <a:uFillTx/>
              <a:ea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en-US" sz="1400" b="1" i="0" u="none" strike="noStrike" kern="1200" cap="none" spc="0" normalizeH="0" baseline="0" noProof="0" dirty="0" err="1">
                <a:solidFill>
                  <a:srgbClr val="000000"/>
                </a:solidFill>
                <a:uLnTx/>
                <a:uFillTx/>
                <a:ea typeface="Arial"/>
                <a:sym typeface="Arial"/>
              </a:rPr>
              <a:t>היוזמה</a:t>
            </a:r>
            <a:r>
              <a:rPr kumimoji="0" lang="en-US" sz="1400" b="1" i="0" u="none" strike="noStrike" kern="1200" cap="none" spc="0" normalizeH="0" baseline="0" noProof="0" dirty="0">
                <a:solidFill>
                  <a:srgbClr val="000000"/>
                </a:solidFill>
                <a:uLnTx/>
                <a:uFillTx/>
                <a:ea typeface="Arial"/>
                <a:sym typeface="Arial"/>
              </a:rPr>
              <a:t> </a:t>
            </a:r>
            <a:r>
              <a:rPr kumimoji="0" lang="en-US" sz="1400" b="1" i="0" u="none" strike="noStrike" kern="1200" cap="none" spc="0" normalizeH="0" baseline="0" noProof="0" dirty="0" err="1">
                <a:solidFill>
                  <a:srgbClr val="000000"/>
                </a:solidFill>
                <a:uLnTx/>
                <a:uFillTx/>
                <a:ea typeface="Arial"/>
                <a:sym typeface="Arial"/>
              </a:rPr>
              <a:t>בידי</a:t>
            </a:r>
            <a:r>
              <a:rPr kumimoji="0" lang="en-US" sz="1400" b="1" i="0" u="none" strike="noStrike" kern="1200" cap="none" spc="0" normalizeH="0" baseline="0" noProof="0" dirty="0">
                <a:solidFill>
                  <a:srgbClr val="000000"/>
                </a:solidFill>
                <a:uLnTx/>
                <a:uFillTx/>
                <a:ea typeface="Arial"/>
                <a:sym typeface="Arial"/>
              </a:rPr>
              <a:t> </a:t>
            </a:r>
            <a:r>
              <a:rPr kumimoji="0" lang="en-US" sz="1400" b="1" i="0" u="none" strike="noStrike" kern="1200" cap="none" spc="0" normalizeH="0" baseline="0" noProof="0" dirty="0" err="1">
                <a:solidFill>
                  <a:srgbClr val="000000"/>
                </a:solidFill>
                <a:uLnTx/>
                <a:uFillTx/>
                <a:ea typeface="Arial"/>
                <a:sym typeface="Arial"/>
              </a:rPr>
              <a:t>הערבי</a:t>
            </a:r>
            <a:r>
              <a:rPr kumimoji="0" lang="he-IL" sz="1400" b="1" i="0" u="none" strike="noStrike" kern="1200" cap="none" spc="0" normalizeH="0" baseline="0" noProof="0" dirty="0">
                <a:solidFill>
                  <a:srgbClr val="000000"/>
                </a:solidFill>
                <a:uLnTx/>
                <a:uFillTx/>
                <a:ea typeface="Arial"/>
                <a:sym typeface="Arial"/>
              </a:rPr>
              <a:t>ם</a:t>
            </a:r>
            <a:endParaRPr kumimoji="0" lang="en-US" sz="1400" b="1" i="0" u="none" strike="noStrike" kern="1200" cap="none" spc="0" normalizeH="0" baseline="0" noProof="0" dirty="0">
              <a:solidFill>
                <a:srgbClr val="000000"/>
              </a:solidFill>
              <a:uLnTx/>
              <a:uFillTx/>
              <a:ea typeface="Arial"/>
              <a:sym typeface="Arial"/>
            </a:endParaRPr>
          </a:p>
        </p:txBody>
      </p:sp>
      <p:sp>
        <p:nvSpPr>
          <p:cNvPr id="17" name="Shape 265"/>
          <p:cNvSpPr/>
          <p:nvPr/>
        </p:nvSpPr>
        <p:spPr>
          <a:xfrm>
            <a:off x="6173394" y="3270759"/>
            <a:ext cx="2762059"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he-IL" sz="1400" b="1" i="0" u="none" strike="noStrike" kern="1200" cap="none" spc="0" normalizeH="0" baseline="0" noProof="0" dirty="0">
                <a:solidFill>
                  <a:srgbClr val="000000"/>
                </a:solidFill>
                <a:uLnTx/>
                <a:uFillTx/>
                <a:ea typeface="Arial"/>
                <a:sym typeface="Arial"/>
              </a:rPr>
              <a:t>אפריל 1948 – 14.5.48</a:t>
            </a:r>
            <a:endParaRPr kumimoji="0" lang="en-US" sz="1400" b="1" i="0" u="none" strike="noStrike" kern="1200" cap="none" spc="0" normalizeH="0" baseline="0" noProof="0" dirty="0">
              <a:solidFill>
                <a:srgbClr val="000000"/>
              </a:solidFill>
              <a:uLnTx/>
              <a:uFillTx/>
              <a:ea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endParaRPr kumimoji="0" lang="he-IL" sz="1400" b="1" i="0" u="none" strike="noStrike" kern="1200" cap="none" spc="0" normalizeH="0" baseline="0" noProof="0" dirty="0">
              <a:solidFill>
                <a:srgbClr val="000000"/>
              </a:solidFill>
              <a:uLnTx/>
              <a:uFillTx/>
              <a:ea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he-IL" sz="1400" b="1" i="0" u="none" strike="noStrike" kern="1200" cap="none" spc="0" normalizeH="0" baseline="0" noProof="0" dirty="0">
                <a:solidFill>
                  <a:srgbClr val="000000"/>
                </a:solidFill>
                <a:uLnTx/>
                <a:uFillTx/>
                <a:ea typeface="Arial"/>
                <a:sym typeface="Arial"/>
              </a:rPr>
              <a:t>היוזמה בידי היהודים</a:t>
            </a:r>
            <a:endParaRPr kumimoji="0" lang="en-US" sz="1400" b="1" i="0" u="none" strike="noStrike" kern="1200" cap="none" spc="0" normalizeH="0" baseline="0" noProof="0" dirty="0">
              <a:solidFill>
                <a:srgbClr val="000000"/>
              </a:solidFill>
              <a:uLnTx/>
              <a:uFillTx/>
              <a:ea typeface="Arial"/>
              <a:sym typeface="Arial"/>
            </a:endParaRPr>
          </a:p>
        </p:txBody>
      </p:sp>
      <p:sp>
        <p:nvSpPr>
          <p:cNvPr id="24" name="Shape 264"/>
          <p:cNvSpPr/>
          <p:nvPr/>
        </p:nvSpPr>
        <p:spPr>
          <a:xfrm>
            <a:off x="3199477" y="3270759"/>
            <a:ext cx="2766212"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he-IL" sz="1400" b="1" i="0" u="none" strike="noStrike" kern="1200" cap="none" spc="0" normalizeH="0" baseline="0" noProof="0" dirty="0">
                <a:solidFill>
                  <a:srgbClr val="000000"/>
                </a:solidFill>
                <a:uLnTx/>
                <a:uFillTx/>
                <a:ea typeface="Arial"/>
              </a:rPr>
              <a:t>15.5.48 – יוני 1948</a:t>
            </a: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endParaRPr kumimoji="0" lang="en-US" sz="1400" b="1" i="0" u="none" strike="noStrike" kern="1200" cap="none" spc="0" normalizeH="0" baseline="0" noProof="0" dirty="0">
              <a:solidFill>
                <a:srgbClr val="000000"/>
              </a:solidFill>
              <a:uLnTx/>
              <a:uFillTx/>
              <a:ea typeface="Arial"/>
              <a:sym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he-IL" sz="1400" b="1" i="0" u="none" strike="noStrike" kern="1200" cap="none" spc="0" normalizeH="0" baseline="0" noProof="0" dirty="0">
                <a:solidFill>
                  <a:srgbClr val="000000"/>
                </a:solidFill>
                <a:uLnTx/>
                <a:uFillTx/>
                <a:ea typeface="Arial"/>
                <a:sym typeface="Arial"/>
              </a:rPr>
              <a:t>מדינות ערב יוזמות מדינת ישראל בולמת</a:t>
            </a:r>
            <a:endParaRPr kumimoji="0" lang="en-US" sz="1400" b="1" i="0" u="none" strike="noStrike" kern="1200" cap="none" spc="0" normalizeH="0" baseline="0" noProof="0" dirty="0">
              <a:solidFill>
                <a:srgbClr val="000000"/>
              </a:solidFill>
              <a:uLnTx/>
              <a:uFillTx/>
              <a:ea typeface="Arial"/>
              <a:sym typeface="Arial"/>
            </a:endParaRPr>
          </a:p>
        </p:txBody>
      </p:sp>
      <p:sp>
        <p:nvSpPr>
          <p:cNvPr id="25" name="Shape 265"/>
          <p:cNvSpPr/>
          <p:nvPr/>
        </p:nvSpPr>
        <p:spPr>
          <a:xfrm>
            <a:off x="217937" y="3270759"/>
            <a:ext cx="2761983"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he-IL" sz="1400" b="1" i="0" u="none" strike="noStrike" kern="1200" cap="none" spc="0" normalizeH="0" baseline="0" noProof="0" dirty="0">
                <a:solidFill>
                  <a:srgbClr val="000000"/>
                </a:solidFill>
                <a:uLnTx/>
                <a:uFillTx/>
                <a:ea typeface="Arial"/>
              </a:rPr>
              <a:t>יוני 1948 – מרץ 1949</a:t>
            </a: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endParaRPr kumimoji="0" lang="he-IL" sz="1400" b="1" i="0" u="none" strike="noStrike" kern="1200" cap="none" spc="0" normalizeH="0" baseline="0" noProof="0" dirty="0">
              <a:solidFill>
                <a:srgbClr val="000000"/>
              </a:solidFill>
              <a:uLnTx/>
              <a:uFillTx/>
              <a:ea typeface="Arial"/>
            </a:endParaRPr>
          </a:p>
          <a:p>
            <a:pPr marL="0" marR="0" lvl="0" indent="0" algn="ctr" defTabSz="914400" rtl="1" eaLnBrk="1" fontAlgn="auto" latinLnBrk="0" hangingPunct="1">
              <a:lnSpc>
                <a:spcPct val="100000"/>
              </a:lnSpc>
              <a:spcBef>
                <a:spcPts val="0"/>
              </a:spcBef>
              <a:spcAft>
                <a:spcPts val="0"/>
              </a:spcAft>
              <a:buClr>
                <a:srgbClr val="000000"/>
              </a:buClr>
              <a:buSzPct val="25000"/>
              <a:buFont typeface="Arial"/>
              <a:buNone/>
              <a:tabLst/>
              <a:defRPr/>
            </a:pPr>
            <a:r>
              <a:rPr kumimoji="0" lang="he-IL" sz="1400" b="1" i="0" u="none" strike="noStrike" kern="1200" cap="none" spc="0" normalizeH="0" baseline="0" noProof="0" dirty="0">
                <a:solidFill>
                  <a:srgbClr val="000000"/>
                </a:solidFill>
                <a:uLnTx/>
                <a:uFillTx/>
                <a:ea typeface="Arial"/>
              </a:rPr>
              <a:t>מדינת ישראל יוזמת  מדינות ערב נכנעות</a:t>
            </a:r>
          </a:p>
        </p:txBody>
      </p:sp>
      <p:cxnSp>
        <p:nvCxnSpPr>
          <p:cNvPr id="30" name="מחבר חץ ישר 29">
            <a:extLst>
              <a:ext uri="{FF2B5EF4-FFF2-40B4-BE49-F238E27FC236}">
                <a16:creationId xmlns:a16="http://schemas.microsoft.com/office/drawing/2014/main" id="{358F4688-3F59-48E1-840D-F8D88E241B26}"/>
              </a:ext>
            </a:extLst>
          </p:cNvPr>
          <p:cNvCxnSpPr/>
          <p:nvPr/>
        </p:nvCxnSpPr>
        <p:spPr>
          <a:xfrm flipH="1">
            <a:off x="4110243" y="893662"/>
            <a:ext cx="460144" cy="279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מחבר חץ ישר 34">
            <a:extLst>
              <a:ext uri="{FF2B5EF4-FFF2-40B4-BE49-F238E27FC236}">
                <a16:creationId xmlns:a16="http://schemas.microsoft.com/office/drawing/2014/main" id="{358F4688-3F59-48E1-840D-F8D88E241B26}"/>
              </a:ext>
            </a:extLst>
          </p:cNvPr>
          <p:cNvCxnSpPr/>
          <p:nvPr/>
        </p:nvCxnSpPr>
        <p:spPr>
          <a:xfrm>
            <a:off x="6962276" y="890849"/>
            <a:ext cx="449173" cy="328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33800" y="877032"/>
            <a:ext cx="1235242"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solidFill>
                  <a:srgbClr val="92D050"/>
                </a:solidFill>
                <a:uLnTx/>
                <a:uFillTx/>
                <a:latin typeface="Anka CLM" pitchFamily="2" charset="-79"/>
                <a:ea typeface="+mn-ea"/>
              </a:rPr>
              <a:t>שלב א'</a:t>
            </a:r>
          </a:p>
        </p:txBody>
      </p:sp>
      <p:sp>
        <p:nvSpPr>
          <p:cNvPr id="46" name="TextBox 45"/>
          <p:cNvSpPr txBox="1"/>
          <p:nvPr/>
        </p:nvSpPr>
        <p:spPr>
          <a:xfrm>
            <a:off x="2820072" y="883941"/>
            <a:ext cx="1235242"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solidFill>
                  <a:srgbClr val="92D050"/>
                </a:solidFill>
                <a:uLnTx/>
                <a:uFillTx/>
                <a:latin typeface="Anka CLM" pitchFamily="2" charset="-79"/>
                <a:ea typeface="+mn-ea"/>
              </a:rPr>
              <a:t>שלב ב'</a:t>
            </a:r>
          </a:p>
        </p:txBody>
      </p:sp>
      <p:sp>
        <p:nvSpPr>
          <p:cNvPr id="47" name="TextBox 46"/>
          <p:cNvSpPr txBox="1"/>
          <p:nvPr/>
        </p:nvSpPr>
        <p:spPr>
          <a:xfrm>
            <a:off x="9970168" y="2833665"/>
            <a:ext cx="1235242"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solidFill>
                  <a:srgbClr val="92D050"/>
                </a:solidFill>
                <a:uLnTx/>
                <a:uFillTx/>
                <a:latin typeface="Anka CLM" pitchFamily="2" charset="-79"/>
                <a:ea typeface="+mn-ea"/>
              </a:rPr>
              <a:t>תקופה 1</a:t>
            </a:r>
          </a:p>
        </p:txBody>
      </p:sp>
      <p:sp>
        <p:nvSpPr>
          <p:cNvPr id="48" name="TextBox 47"/>
          <p:cNvSpPr txBox="1"/>
          <p:nvPr/>
        </p:nvSpPr>
        <p:spPr>
          <a:xfrm>
            <a:off x="6854631" y="2833665"/>
            <a:ext cx="1399583"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solidFill>
                  <a:srgbClr val="92D050"/>
                </a:solidFill>
                <a:uLnTx/>
                <a:uFillTx/>
                <a:latin typeface="Anka CLM" pitchFamily="2" charset="-79"/>
                <a:ea typeface="+mn-ea"/>
              </a:rPr>
              <a:t>תקופה 2</a:t>
            </a:r>
          </a:p>
        </p:txBody>
      </p:sp>
      <p:sp>
        <p:nvSpPr>
          <p:cNvPr id="49" name="TextBox 48"/>
          <p:cNvSpPr txBox="1"/>
          <p:nvPr/>
        </p:nvSpPr>
        <p:spPr>
          <a:xfrm>
            <a:off x="3892771" y="2833665"/>
            <a:ext cx="1379623"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solidFill>
                  <a:srgbClr val="92D050"/>
                </a:solidFill>
                <a:uLnTx/>
                <a:uFillTx/>
                <a:latin typeface="Anka CLM" pitchFamily="2" charset="-79"/>
                <a:ea typeface="+mn-ea"/>
              </a:rPr>
              <a:t>תקופה 3</a:t>
            </a:r>
          </a:p>
        </p:txBody>
      </p:sp>
      <p:sp>
        <p:nvSpPr>
          <p:cNvPr id="50" name="TextBox 49"/>
          <p:cNvSpPr txBox="1"/>
          <p:nvPr/>
        </p:nvSpPr>
        <p:spPr>
          <a:xfrm>
            <a:off x="899136" y="2833665"/>
            <a:ext cx="1399583"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solidFill>
                  <a:srgbClr val="92D050"/>
                </a:solidFill>
                <a:uLnTx/>
                <a:uFillTx/>
                <a:latin typeface="Anka CLM" pitchFamily="2" charset="-79"/>
                <a:ea typeface="+mn-ea"/>
              </a:rPr>
              <a:t>תקופה 4</a:t>
            </a:r>
          </a:p>
        </p:txBody>
      </p:sp>
      <p:cxnSp>
        <p:nvCxnSpPr>
          <p:cNvPr id="51" name="מחבר חץ ישר 50">
            <a:extLst>
              <a:ext uri="{FF2B5EF4-FFF2-40B4-BE49-F238E27FC236}">
                <a16:creationId xmlns:a16="http://schemas.microsoft.com/office/drawing/2014/main" id="{358F4688-3F59-48E1-840D-F8D88E241B26}"/>
              </a:ext>
            </a:extLst>
          </p:cNvPr>
          <p:cNvCxnSpPr/>
          <p:nvPr/>
        </p:nvCxnSpPr>
        <p:spPr>
          <a:xfrm>
            <a:off x="4307589" y="2455250"/>
            <a:ext cx="449173" cy="328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2" name="מחבר חץ ישר 51">
            <a:extLst>
              <a:ext uri="{FF2B5EF4-FFF2-40B4-BE49-F238E27FC236}">
                <a16:creationId xmlns:a16="http://schemas.microsoft.com/office/drawing/2014/main" id="{358F4688-3F59-48E1-840D-F8D88E241B26}"/>
              </a:ext>
            </a:extLst>
          </p:cNvPr>
          <p:cNvCxnSpPr/>
          <p:nvPr/>
        </p:nvCxnSpPr>
        <p:spPr>
          <a:xfrm>
            <a:off x="10030881" y="2506868"/>
            <a:ext cx="449173" cy="328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מחבר חץ ישר 52">
            <a:extLst>
              <a:ext uri="{FF2B5EF4-FFF2-40B4-BE49-F238E27FC236}">
                <a16:creationId xmlns:a16="http://schemas.microsoft.com/office/drawing/2014/main" id="{358F4688-3F59-48E1-840D-F8D88E241B26}"/>
              </a:ext>
            </a:extLst>
          </p:cNvPr>
          <p:cNvCxnSpPr/>
          <p:nvPr/>
        </p:nvCxnSpPr>
        <p:spPr>
          <a:xfrm flipH="1">
            <a:off x="7395805" y="2561031"/>
            <a:ext cx="460144" cy="279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מחבר חץ ישר 53">
            <a:extLst>
              <a:ext uri="{FF2B5EF4-FFF2-40B4-BE49-F238E27FC236}">
                <a16:creationId xmlns:a16="http://schemas.microsoft.com/office/drawing/2014/main" id="{358F4688-3F59-48E1-840D-F8D88E241B26}"/>
              </a:ext>
            </a:extLst>
          </p:cNvPr>
          <p:cNvCxnSpPr/>
          <p:nvPr/>
        </p:nvCxnSpPr>
        <p:spPr>
          <a:xfrm flipH="1">
            <a:off x="1891694" y="2503722"/>
            <a:ext cx="460144" cy="279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4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par>
                                <p:cTn id="28" presetID="22" presetClass="entr" presetSubtype="1"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mph" presetSubtype="0" repeatCount="3000" fill="remove" grpId="1" nodeType="clickEffect">
                                  <p:stCondLst>
                                    <p:cond delay="0"/>
                                  </p:stCondLst>
                                  <p:childTnLst>
                                    <p:animClr clrSpc="rgb" dir="cw">
                                      <p:cBhvr override="childStyle">
                                        <p:cTn id="48" dur="500" autoRev="1" fill="remove"/>
                                        <p:tgtEl>
                                          <p:spTgt spid="9"/>
                                        </p:tgtEl>
                                        <p:attrNameLst>
                                          <p:attrName>style.color</p:attrName>
                                        </p:attrNameLst>
                                      </p:cBhvr>
                                      <p:to>
                                        <a:srgbClr val="FFFF00"/>
                                      </p:to>
                                    </p:animClr>
                                    <p:animClr clrSpc="rgb" dir="cw">
                                      <p:cBhvr>
                                        <p:cTn id="49" dur="500" autoRev="1" fill="remove"/>
                                        <p:tgtEl>
                                          <p:spTgt spid="9"/>
                                        </p:tgtEl>
                                        <p:attrNameLst>
                                          <p:attrName>fillcolor</p:attrName>
                                        </p:attrNameLst>
                                      </p:cBhvr>
                                      <p:to>
                                        <a:srgbClr val="FFFF00"/>
                                      </p:to>
                                    </p:animClr>
                                    <p:set>
                                      <p:cBhvr>
                                        <p:cTn id="50" dur="500" autoRev="1" fill="remove"/>
                                        <p:tgtEl>
                                          <p:spTgt spid="9"/>
                                        </p:tgtEl>
                                        <p:attrNameLst>
                                          <p:attrName>fill.type</p:attrName>
                                        </p:attrNameLst>
                                      </p:cBhvr>
                                      <p:to>
                                        <p:strVal val="solid"/>
                                      </p:to>
                                    </p:set>
                                    <p:set>
                                      <p:cBhvr>
                                        <p:cTn id="51" dur="500" autoRev="1" fill="remove"/>
                                        <p:tgtEl>
                                          <p:spTgt spid="9"/>
                                        </p:tgtEl>
                                        <p:attrNameLst>
                                          <p:attrName>fill.on</p:attrName>
                                        </p:attrNameLst>
                                      </p:cBhvr>
                                      <p:to>
                                        <p:strVal val="true"/>
                                      </p:to>
                                    </p:set>
                                  </p:childTnLst>
                                </p:cTn>
                              </p:par>
                              <p:par>
                                <p:cTn id="52" presetID="22" presetClass="entr" presetSubtype="1"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up)">
                                      <p:cBhvr>
                                        <p:cTn id="54" dur="500"/>
                                        <p:tgtEl>
                                          <p:spTgt spid="51"/>
                                        </p:tgtEl>
                                      </p:cBhvr>
                                    </p:animEffect>
                                  </p:childTnLst>
                                </p:cTn>
                              </p:par>
                              <p:par>
                                <p:cTn id="55" presetID="22" presetClass="entr" presetSubtype="1"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2" presetClass="entr" presetSubtype="4"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ppt_x"/>
                                          </p:val>
                                        </p:tav>
                                        <p:tav tm="100000">
                                          <p:val>
                                            <p:strVal val="#ppt_x"/>
                                          </p:val>
                                        </p:tav>
                                      </p:tavLst>
                                    </p:anim>
                                    <p:anim calcmode="lin" valueType="num">
                                      <p:cBhvr additive="base">
                                        <p:cTn id="7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7" presetClass="emph" presetSubtype="0" repeatCount="3000" fill="remove" grpId="1" nodeType="clickEffect">
                                  <p:stCondLst>
                                    <p:cond delay="0"/>
                                  </p:stCondLst>
                                  <p:childTnLst>
                                    <p:animClr clrSpc="rgb" dir="cw">
                                      <p:cBhvr override="childStyle">
                                        <p:cTn id="77" dur="500" autoRev="1" fill="remove"/>
                                        <p:tgtEl>
                                          <p:spTgt spid="24"/>
                                        </p:tgtEl>
                                        <p:attrNameLst>
                                          <p:attrName>style.color</p:attrName>
                                        </p:attrNameLst>
                                      </p:cBhvr>
                                      <p:to>
                                        <a:srgbClr val="FFFF00"/>
                                      </p:to>
                                    </p:animClr>
                                    <p:animClr clrSpc="rgb" dir="cw">
                                      <p:cBhvr>
                                        <p:cTn id="78" dur="500" autoRev="1" fill="remove"/>
                                        <p:tgtEl>
                                          <p:spTgt spid="24"/>
                                        </p:tgtEl>
                                        <p:attrNameLst>
                                          <p:attrName>fillcolor</p:attrName>
                                        </p:attrNameLst>
                                      </p:cBhvr>
                                      <p:to>
                                        <a:srgbClr val="FFFF00"/>
                                      </p:to>
                                    </p:animClr>
                                    <p:set>
                                      <p:cBhvr>
                                        <p:cTn id="79" dur="500" autoRev="1" fill="remove"/>
                                        <p:tgtEl>
                                          <p:spTgt spid="24"/>
                                        </p:tgtEl>
                                        <p:attrNameLst>
                                          <p:attrName>fill.type</p:attrName>
                                        </p:attrNameLst>
                                      </p:cBhvr>
                                      <p:to>
                                        <p:strVal val="solid"/>
                                      </p:to>
                                    </p:set>
                                    <p:set>
                                      <p:cBhvr>
                                        <p:cTn id="80" dur="500" autoRev="1" fill="remove"/>
                                        <p:tgtEl>
                                          <p:spTgt spid="24"/>
                                        </p:tgtEl>
                                        <p:attrNameLst>
                                          <p:attrName>fill.on</p:attrName>
                                        </p:attrNameLst>
                                      </p:cBhvr>
                                      <p:to>
                                        <p:strVal val="true"/>
                                      </p:to>
                                    </p:set>
                                  </p:childTnLst>
                                </p:cTn>
                              </p:par>
                              <p:par>
                                <p:cTn id="81" presetID="27" presetClass="emph" presetSubtype="0" repeatCount="3000" fill="remove" grpId="1" nodeType="withEffect">
                                  <p:stCondLst>
                                    <p:cond delay="0"/>
                                  </p:stCondLst>
                                  <p:childTnLst>
                                    <p:animClr clrSpc="rgb" dir="cw">
                                      <p:cBhvr override="childStyle">
                                        <p:cTn id="82" dur="500" autoRev="1" fill="remove"/>
                                        <p:tgtEl>
                                          <p:spTgt spid="25"/>
                                        </p:tgtEl>
                                        <p:attrNameLst>
                                          <p:attrName>style.color</p:attrName>
                                        </p:attrNameLst>
                                      </p:cBhvr>
                                      <p:to>
                                        <a:srgbClr val="FFFF00"/>
                                      </p:to>
                                    </p:animClr>
                                    <p:animClr clrSpc="rgb" dir="cw">
                                      <p:cBhvr>
                                        <p:cTn id="83" dur="500" autoRev="1" fill="remove"/>
                                        <p:tgtEl>
                                          <p:spTgt spid="25"/>
                                        </p:tgtEl>
                                        <p:attrNameLst>
                                          <p:attrName>fillcolor</p:attrName>
                                        </p:attrNameLst>
                                      </p:cBhvr>
                                      <p:to>
                                        <a:srgbClr val="FFFF00"/>
                                      </p:to>
                                    </p:animClr>
                                    <p:set>
                                      <p:cBhvr>
                                        <p:cTn id="84" dur="500" autoRev="1" fill="remove"/>
                                        <p:tgtEl>
                                          <p:spTgt spid="25"/>
                                        </p:tgtEl>
                                        <p:attrNameLst>
                                          <p:attrName>fill.type</p:attrName>
                                        </p:attrNameLst>
                                      </p:cBhvr>
                                      <p:to>
                                        <p:strVal val="solid"/>
                                      </p:to>
                                    </p:set>
                                    <p:set>
                                      <p:cBhvr>
                                        <p:cTn id="85"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6" grpId="0" animBg="1"/>
      <p:bldP spid="17" grpId="0" animBg="1"/>
      <p:bldP spid="24" grpId="0" animBg="1"/>
      <p:bldP spid="24" grpId="1" animBg="1"/>
      <p:bldP spid="25" grpId="0" animBg="1"/>
      <p:bldP spid="25" grpId="1" animBg="1"/>
      <p:bldP spid="45" grpId="0"/>
      <p:bldP spid="46" grpId="0"/>
      <p:bldP spid="47" grpId="0"/>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4">
            <a:extLst>
              <a:ext uri="{FF2B5EF4-FFF2-40B4-BE49-F238E27FC236}">
                <a16:creationId xmlns:a16="http://schemas.microsoft.com/office/drawing/2014/main" id="{D1451A87-251D-4CED-9A67-66046C2132A6}"/>
              </a:ext>
            </a:extLst>
          </p:cNvPr>
          <p:cNvSpPr>
            <a:spLocks noGrp="1"/>
          </p:cNvSpPr>
          <p:nvPr>
            <p:ph sz="quarter" idx="14"/>
          </p:nvPr>
        </p:nvSpPr>
        <p:spPr>
          <a:xfrm>
            <a:off x="2054830" y="95349"/>
            <a:ext cx="7931649" cy="400050"/>
          </a:xfrm>
        </p:spPr>
        <p:txBody>
          <a:bodyPr/>
          <a:lstStyle/>
          <a:p>
            <a:pPr algn="ctr"/>
            <a:r>
              <a:rPr lang="he-IL" dirty="0">
                <a:hlinkClick r:id="rId4"/>
              </a:rPr>
              <a:t>תקומה - פרק 3 (4:41)</a:t>
            </a:r>
            <a:endParaRPr lang="he-IL" dirty="0"/>
          </a:p>
        </p:txBody>
      </p:sp>
      <p:pic>
        <p:nvPicPr>
          <p:cNvPr id="6" name="מדיה מקוונת 2" title="ￗﾪￗﾧￗﾕￗﾞￗﾔ  ￗﾤￗﾨￗﾧ 3">
            <a:hlinkClick r:id="" action="ppaction://media"/>
            <a:extLst>
              <a:ext uri="{FF2B5EF4-FFF2-40B4-BE49-F238E27FC236}">
                <a16:creationId xmlns:a16="http://schemas.microsoft.com/office/drawing/2014/main" id="{D3935CFC-A38E-47C3-B32B-55F2613DFDA5}"/>
              </a:ext>
            </a:extLst>
          </p:cNvPr>
          <p:cNvPicPr>
            <a:picLocks noGrp="1" noRot="1" noChangeAspect="1"/>
          </p:cNvPicPr>
          <p:nvPr>
            <p:ph type="media" sz="quarter" idx="10"/>
            <a:videoFile r:link="rId1"/>
          </p:nvPr>
        </p:nvPicPr>
        <p:blipFill>
          <a:blip r:embed="rId5"/>
          <a:stretch>
            <a:fillRect/>
          </a:stretch>
        </p:blipFill>
        <p:spPr>
          <a:xfrm>
            <a:off x="2130175" y="569759"/>
            <a:ext cx="7931650" cy="5944417"/>
          </a:xfrm>
          <a:prstGeom prst="rect">
            <a:avLst/>
          </a:prstGeom>
        </p:spPr>
      </p:pic>
    </p:spTree>
    <p:extLst>
      <p:ext uri="{BB962C8B-B14F-4D97-AF65-F5344CB8AC3E}">
        <p14:creationId xmlns:p14="http://schemas.microsoft.com/office/powerpoint/2010/main" val="13298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2">
            <a:extLst>
              <a:ext uri="{FF2B5EF4-FFF2-40B4-BE49-F238E27FC236}">
                <a16:creationId xmlns:a16="http://schemas.microsoft.com/office/drawing/2014/main" id="{BD738C25-260D-4E3F-A8F2-64DD5B2579FB}"/>
              </a:ext>
            </a:extLst>
          </p:cNvPr>
          <p:cNvSpPr txBox="1">
            <a:spLocks/>
          </p:cNvSpPr>
          <p:nvPr/>
        </p:nvSpPr>
        <p:spPr>
          <a:xfrm>
            <a:off x="2574075" y="1563611"/>
            <a:ext cx="9465525" cy="4693784"/>
          </a:xfrm>
          <a:prstGeom prst="rect">
            <a:avLst/>
          </a:prstGeom>
        </p:spPr>
        <p:txBody>
          <a:bodyPr>
            <a:norm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marR="0" lvl="0" indent="0" algn="r" defTabSz="914491" rtl="1" eaLnBrk="1" fontAlgn="auto" latinLnBrk="0" hangingPunct="1">
              <a:lnSpc>
                <a:spcPct val="120000"/>
              </a:lnSpc>
              <a:spcBef>
                <a:spcPct val="20000"/>
              </a:spcBef>
              <a:spcAft>
                <a:spcPts val="0"/>
              </a:spcAft>
              <a:buClrTx/>
              <a:buSzTx/>
              <a:buFont typeface="Arial" pitchFamily="34" charset="0"/>
              <a:buNone/>
              <a:tabLst/>
              <a:defRPr/>
            </a:pPr>
            <a:r>
              <a:rPr kumimoji="0" lang="he-IL" sz="1600" b="1" i="0" u="none" strike="noStrike" kern="1200" cap="none" spc="0" normalizeH="0" baseline="0" noProof="0" dirty="0">
                <a:ln>
                  <a:noFill/>
                </a:ln>
                <a:solidFill>
                  <a:srgbClr val="002060"/>
                </a:solidFill>
                <a:effectLst/>
                <a:uLnTx/>
                <a:uFillTx/>
                <a:ea typeface="+mn-ea"/>
                <a:cs typeface="Varela Round"/>
              </a:rPr>
              <a:t>11.5.48, ב' באייר, יום ג' </a:t>
            </a:r>
            <a:r>
              <a:rPr kumimoji="0" lang="he-IL" sz="1600" b="0" i="0" u="none" strike="noStrike" kern="1200" cap="none" spc="0" normalizeH="0" baseline="0" noProof="0" dirty="0">
                <a:ln>
                  <a:noFill/>
                </a:ln>
                <a:solidFill>
                  <a:srgbClr val="C00000"/>
                </a:solidFill>
                <a:effectLst/>
                <a:uLnTx/>
                <a:uFillTx/>
                <a:latin typeface="Lupa Traktor" panose="02000500000000000000" pitchFamily="2" charset="-79"/>
                <a:ea typeface="+mn-ea"/>
                <a:cs typeface="Lupa Traktor" panose="02000500000000000000" pitchFamily="2" charset="-79"/>
              </a:rPr>
              <a:t>- </a:t>
            </a:r>
            <a:r>
              <a:rPr kumimoji="0" lang="he-IL" sz="1600" b="0" i="0" u="none" strike="noStrike" kern="1200" cap="none" spc="0" normalizeH="0" baseline="0" noProof="0" dirty="0">
                <a:ln>
                  <a:noFill/>
                </a:ln>
                <a:solidFill>
                  <a:srgbClr val="E7E6E6">
                    <a:lumMod val="10000"/>
                  </a:srgbClr>
                </a:solidFill>
                <a:effectLst/>
                <a:uLnTx/>
                <a:uFillTx/>
                <a:latin typeface="+mj-lt"/>
                <a:ea typeface="+mn-ea"/>
                <a:cs typeface="Varela Round" panose="00000500000000000000"/>
              </a:rPr>
              <a:t>"... צפת בידינו, בית מחסיר בידינו. היום אולי תצא שיירה  מירושלים..."</a:t>
            </a:r>
          </a:p>
          <a:p>
            <a:pPr marL="546100" marR="0" lvl="0" indent="0" algn="r" defTabSz="914491" rtl="1" eaLnBrk="1" fontAlgn="auto" latinLnBrk="0" hangingPunct="1">
              <a:lnSpc>
                <a:spcPct val="120000"/>
              </a:lnSpc>
              <a:spcBef>
                <a:spcPct val="20000"/>
              </a:spcBef>
              <a:spcAft>
                <a:spcPts val="0"/>
              </a:spcAft>
              <a:buClrTx/>
              <a:buSzTx/>
              <a:buFont typeface="Arial" pitchFamily="34" charset="0"/>
              <a:buNone/>
              <a:tabLst/>
              <a:defRPr/>
            </a:pPr>
            <a:endParaRPr kumimoji="0" lang="he-IL" sz="1600" b="0" i="0" u="none" strike="noStrike" kern="1200" cap="none" spc="0" normalizeH="0" baseline="0" noProof="0" dirty="0">
              <a:ln>
                <a:noFill/>
              </a:ln>
              <a:solidFill>
                <a:srgbClr val="002060"/>
              </a:solidFill>
              <a:effectLst/>
              <a:uLnTx/>
              <a:uFillTx/>
              <a:latin typeface="BN Handwrite" panose="02000500000000000000" pitchFamily="2" charset="-79"/>
              <a:ea typeface="+mn-ea"/>
              <a:cs typeface="Ben Gurion" pitchFamily="2" charset="-79"/>
            </a:endParaRPr>
          </a:p>
          <a:p>
            <a:pPr marL="176213" marR="0" lvl="0" indent="0" algn="r" defTabSz="914491" rtl="1" eaLnBrk="1" fontAlgn="auto" latinLnBrk="0" hangingPunct="1">
              <a:lnSpc>
                <a:spcPct val="120000"/>
              </a:lnSpc>
              <a:spcBef>
                <a:spcPct val="20000"/>
              </a:spcBef>
              <a:spcAft>
                <a:spcPts val="0"/>
              </a:spcAft>
              <a:buClrTx/>
              <a:buSzTx/>
              <a:buFont typeface="Arial" pitchFamily="34" charset="0"/>
              <a:buNone/>
              <a:tabLst/>
              <a:defRPr/>
            </a:pPr>
            <a:r>
              <a:rPr kumimoji="0" lang="he-IL" sz="1600" b="1" i="0" u="none" strike="noStrike" kern="1200" cap="none" spc="0" normalizeH="0" baseline="0" noProof="0" dirty="0">
                <a:ln>
                  <a:noFill/>
                </a:ln>
                <a:solidFill>
                  <a:srgbClr val="002060"/>
                </a:solidFill>
                <a:effectLst/>
                <a:uLnTx/>
                <a:uFillTx/>
                <a:ea typeface="+mn-ea"/>
                <a:cs typeface="Varela Round"/>
              </a:rPr>
              <a:t>12.5.48, יום ד', ג' באייר תש"ח  - </a:t>
            </a:r>
            <a:r>
              <a:rPr kumimoji="0" lang="he-IL" sz="1600" b="0" i="0" u="none" strike="noStrike" kern="1200" cap="none" spc="0" normalizeH="0" baseline="0" noProof="0" dirty="0">
                <a:ln>
                  <a:noFill/>
                </a:ln>
                <a:solidFill>
                  <a:srgbClr val="E7E6E6">
                    <a:lumMod val="10000"/>
                  </a:srgbClr>
                </a:solidFill>
                <a:effectLst/>
                <a:uLnTx/>
                <a:uFillTx/>
                <a:latin typeface="+mj-lt"/>
                <a:ea typeface="+mn-ea"/>
                <a:cs typeface="Varela Round" panose="00000500000000000000"/>
              </a:rPr>
              <a:t>"...הבוקר השכם החלה התקפת הלגיון [על גוש עציון], 1,500 [איש], בטנקים ותותחים. משטרת כנען בידינו. אין ערבים בצפת... יש בריחה המונית מהסביבה... בין לטרון ובאב אל ואד יש כוחות אויב..."</a:t>
            </a:r>
          </a:p>
          <a:p>
            <a:pPr marL="176213" marR="0" lvl="0" indent="0" algn="r" defTabSz="914491" rtl="1" eaLnBrk="1" fontAlgn="auto" latinLnBrk="0" hangingPunct="1">
              <a:lnSpc>
                <a:spcPct val="120000"/>
              </a:lnSpc>
              <a:spcBef>
                <a:spcPct val="20000"/>
              </a:spcBef>
              <a:spcAft>
                <a:spcPts val="0"/>
              </a:spcAft>
              <a:buClrTx/>
              <a:buSzTx/>
              <a:buFont typeface="Arial" pitchFamily="34" charset="0"/>
              <a:buNone/>
              <a:tabLst/>
              <a:defRPr/>
            </a:pPr>
            <a:endParaRPr kumimoji="0" lang="he-IL" sz="1600" b="0" i="0" u="none" strike="noStrike" kern="1200" cap="none" spc="0" normalizeH="0" baseline="0" noProof="0" dirty="0">
              <a:ln>
                <a:noFill/>
              </a:ln>
              <a:solidFill>
                <a:srgbClr val="E7E6E6">
                  <a:lumMod val="10000"/>
                </a:srgbClr>
              </a:solidFill>
              <a:effectLst/>
              <a:uLnTx/>
              <a:uFillTx/>
              <a:latin typeface="BN Handwrite" panose="02000500000000000000" pitchFamily="2" charset="-79"/>
              <a:ea typeface="+mn-ea"/>
              <a:cs typeface="Ben Gurion" pitchFamily="2" charset="-79"/>
            </a:endParaRPr>
          </a:p>
          <a:p>
            <a:pPr marL="176213" marR="0" lvl="0" indent="0" algn="r" defTabSz="914491" rtl="1" eaLnBrk="1" fontAlgn="auto" latinLnBrk="0" hangingPunct="1">
              <a:lnSpc>
                <a:spcPct val="120000"/>
              </a:lnSpc>
              <a:spcBef>
                <a:spcPts val="0"/>
              </a:spcBef>
              <a:spcAft>
                <a:spcPts val="0"/>
              </a:spcAft>
              <a:buClrTx/>
              <a:buSzTx/>
              <a:buFont typeface="Arial" pitchFamily="34" charset="0"/>
              <a:buNone/>
              <a:tabLst/>
              <a:defRPr/>
            </a:pPr>
            <a:r>
              <a:rPr kumimoji="0" lang="he-IL" sz="1600" b="1" i="0" u="none" strike="noStrike" kern="1200" cap="none" spc="0" normalizeH="0" baseline="0" noProof="0" dirty="0">
                <a:ln>
                  <a:noFill/>
                </a:ln>
                <a:solidFill>
                  <a:srgbClr val="002060"/>
                </a:solidFill>
                <a:effectLst/>
                <a:uLnTx/>
                <a:uFillTx/>
                <a:ea typeface="+mn-ea"/>
                <a:cs typeface="Varela Round"/>
              </a:rPr>
              <a:t>13.5.48 – יום ה', ד' באייר -</a:t>
            </a:r>
            <a:r>
              <a:rPr kumimoji="0" lang="he-IL" sz="1600" b="0" i="0" u="none" strike="noStrike" kern="1200" cap="none" spc="0" normalizeH="0" baseline="0" noProof="0" dirty="0">
                <a:ln>
                  <a:noFill/>
                </a:ln>
                <a:solidFill>
                  <a:srgbClr val="E7E6E6">
                    <a:lumMod val="10000"/>
                  </a:srgbClr>
                </a:solidFill>
                <a:effectLst/>
                <a:uLnTx/>
                <a:uFillTx/>
                <a:latin typeface="BN Handwrite" panose="02000500000000000000" pitchFamily="2" charset="-79"/>
                <a:ea typeface="+mn-ea"/>
                <a:cs typeface="Ben Gurion" pitchFamily="2" charset="-79"/>
              </a:rPr>
              <a:t> </a:t>
            </a:r>
            <a:r>
              <a:rPr kumimoji="0" lang="he-IL" sz="1600" b="0" i="0" u="none" strike="noStrike" kern="1200" cap="none" spc="0" normalizeH="0" baseline="0" noProof="0" dirty="0">
                <a:ln>
                  <a:noFill/>
                </a:ln>
                <a:solidFill>
                  <a:srgbClr val="E7E6E6">
                    <a:lumMod val="10000"/>
                  </a:srgbClr>
                </a:solidFill>
                <a:effectLst/>
                <a:uLnTx/>
                <a:uFillTx/>
                <a:latin typeface="+mj-lt"/>
                <a:ea typeface="+mn-ea"/>
                <a:cs typeface="Varela Round" panose="00000500000000000000"/>
              </a:rPr>
              <a:t>"... המצב בגוש עציון בכי רע. ההתקפה נתחדשה בבוקר. התקפה קשה נמשכת גם בכפר דרום על ידי כוח מצרי. גם בדרך ירושלים קשה המצב. יש כוחות ערביים גדולים בשטח רמאללה-לטרון... התקפה קשה על משואות יצחק.."</a:t>
            </a:r>
          </a:p>
        </p:txBody>
      </p:sp>
      <p:sp>
        <p:nvSpPr>
          <p:cNvPr id="10" name="כותרת 1">
            <a:extLst>
              <a:ext uri="{FF2B5EF4-FFF2-40B4-BE49-F238E27FC236}">
                <a16:creationId xmlns:a16="http://schemas.microsoft.com/office/drawing/2014/main" id="{F29CB7FD-705A-4AFD-B7A3-B7819D0C79AA}"/>
              </a:ext>
            </a:extLst>
          </p:cNvPr>
          <p:cNvSpPr>
            <a:spLocks noGrp="1"/>
          </p:cNvSpPr>
          <p:nvPr>
            <p:ph type="title"/>
          </p:nvPr>
        </p:nvSpPr>
        <p:spPr>
          <a:xfrm>
            <a:off x="4141761" y="345331"/>
            <a:ext cx="6464967" cy="720000"/>
          </a:xfrm>
        </p:spPr>
        <p:txBody>
          <a:bodyPr/>
          <a:lstStyle/>
          <a:p>
            <a:r>
              <a:rPr lang="he-IL" sz="4000" spc="300" dirty="0"/>
              <a:t>ערב הכרזת המדינה - המצב בחזיתות</a:t>
            </a:r>
          </a:p>
        </p:txBody>
      </p:sp>
      <p:pic>
        <p:nvPicPr>
          <p:cNvPr id="8" name="תמונה 7"/>
          <p:cNvPicPr>
            <a:picLocks noChangeAspect="1"/>
          </p:cNvPicPr>
          <p:nvPr/>
        </p:nvPicPr>
        <p:blipFill>
          <a:blip r:embed="rId3"/>
          <a:stretch>
            <a:fillRect/>
          </a:stretch>
        </p:blipFill>
        <p:spPr>
          <a:xfrm>
            <a:off x="-1" y="0"/>
            <a:ext cx="2574075" cy="5886931"/>
          </a:xfrm>
          <a:prstGeom prst="rect">
            <a:avLst/>
          </a:prstGeom>
        </p:spPr>
      </p:pic>
    </p:spTree>
    <p:extLst>
      <p:ext uri="{BB962C8B-B14F-4D97-AF65-F5344CB8AC3E}">
        <p14:creationId xmlns:p14="http://schemas.microsoft.com/office/powerpoint/2010/main" val="35648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a:extLst>
              <a:ext uri="{FF2B5EF4-FFF2-40B4-BE49-F238E27FC236}">
                <a16:creationId xmlns:a16="http://schemas.microsoft.com/office/drawing/2014/main" id="{F29CB7FD-705A-4AFD-B7A3-B7819D0C79AA}"/>
              </a:ext>
            </a:extLst>
          </p:cNvPr>
          <p:cNvSpPr>
            <a:spLocks noGrp="1"/>
          </p:cNvSpPr>
          <p:nvPr>
            <p:ph type="title"/>
          </p:nvPr>
        </p:nvSpPr>
        <p:spPr>
          <a:xfrm>
            <a:off x="4241130" y="351883"/>
            <a:ext cx="6112041" cy="720000"/>
          </a:xfrm>
        </p:spPr>
        <p:txBody>
          <a:bodyPr/>
          <a:lstStyle/>
          <a:p>
            <a:r>
              <a:rPr lang="he-IL" sz="4000" spc="300" dirty="0"/>
              <a:t>ערב הכרזת המדינה – מצב הכוחות</a:t>
            </a:r>
          </a:p>
        </p:txBody>
      </p:sp>
      <p:sp>
        <p:nvSpPr>
          <p:cNvPr id="5" name="מציין מיקום תוכן 2">
            <a:extLst>
              <a:ext uri="{FF2B5EF4-FFF2-40B4-BE49-F238E27FC236}">
                <a16:creationId xmlns:a16="http://schemas.microsoft.com/office/drawing/2014/main" id="{BD738C25-260D-4E3F-A8F2-64DD5B2579FB}"/>
              </a:ext>
            </a:extLst>
          </p:cNvPr>
          <p:cNvSpPr txBox="1">
            <a:spLocks/>
          </p:cNvSpPr>
          <p:nvPr/>
        </p:nvSpPr>
        <p:spPr>
          <a:xfrm>
            <a:off x="2683041" y="1274495"/>
            <a:ext cx="9228221" cy="5415063"/>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91" rtl="1" eaLnBrk="1" fontAlgn="auto" latinLnBrk="0" hangingPunct="1">
              <a:lnSpc>
                <a:spcPct val="150000"/>
              </a:lnSpc>
              <a:spcBef>
                <a:spcPct val="20000"/>
              </a:spcBef>
              <a:spcAft>
                <a:spcPts val="0"/>
              </a:spcAft>
              <a:buClrTx/>
              <a:buSzTx/>
              <a:buFont typeface="Arial" pitchFamily="34" charset="0"/>
              <a:buNone/>
              <a:tabLst/>
              <a:defRPr/>
            </a:pPr>
            <a:r>
              <a:rPr kumimoji="0" lang="he-IL" sz="1600" b="1" i="0" u="none" strike="noStrike" kern="1200" cap="none" spc="300" normalizeH="0" baseline="0" noProof="0" dirty="0">
                <a:ln>
                  <a:noFill/>
                </a:ln>
                <a:solidFill>
                  <a:srgbClr val="002060"/>
                </a:solidFill>
                <a:effectLst/>
                <a:uLnTx/>
                <a:uFillTx/>
                <a:ea typeface="+mn-ea"/>
                <a:cs typeface="Varela Round"/>
              </a:rPr>
              <a:t>11.5.48, יום ג', ב' באייר – </a:t>
            </a:r>
            <a:r>
              <a:rPr kumimoji="0" lang="he-IL" sz="1600" b="0" i="0" u="none" strike="noStrike" kern="1200" cap="none" spc="300" normalizeH="0" baseline="0" noProof="0" dirty="0">
                <a:ln>
                  <a:noFill/>
                </a:ln>
                <a:solidFill>
                  <a:srgbClr val="E7E6E6">
                    <a:lumMod val="10000"/>
                  </a:srgbClr>
                </a:solidFill>
                <a:effectLst/>
                <a:uLnTx/>
                <a:uFillTx/>
                <a:latin typeface="Lupa Traktor" panose="02000500000000000000" pitchFamily="2" charset="-79"/>
                <a:ea typeface="+mn-ea"/>
                <a:cs typeface="Varela Round" panose="00000500000000000000"/>
              </a:rPr>
              <a:t>"...נחוץ צו מיד... יש לגייס מיד כל האנשים לביצור המקומות. לגייס כל מומחי השירותים הצבאיים באשר הם..."</a:t>
            </a:r>
          </a:p>
          <a:p>
            <a:pPr marL="0" marR="0" lvl="0" indent="0" algn="r" defTabSz="914491" rtl="1" eaLnBrk="1" fontAlgn="auto" latinLnBrk="0" hangingPunct="1">
              <a:lnSpc>
                <a:spcPct val="150000"/>
              </a:lnSpc>
              <a:spcBef>
                <a:spcPct val="20000"/>
              </a:spcBef>
              <a:spcAft>
                <a:spcPts val="0"/>
              </a:spcAft>
              <a:buClrTx/>
              <a:buSzTx/>
              <a:buFont typeface="Arial" pitchFamily="34" charset="0"/>
              <a:buNone/>
              <a:tabLst/>
              <a:defRPr/>
            </a:pPr>
            <a:endParaRPr kumimoji="0" lang="he-IL" sz="1600" b="1" i="0" u="none" strike="noStrike" kern="1200" cap="none" spc="300" normalizeH="0" baseline="0" noProof="0" dirty="0">
              <a:ln>
                <a:noFill/>
              </a:ln>
              <a:solidFill>
                <a:srgbClr val="002060"/>
              </a:solidFill>
              <a:effectLst/>
              <a:uLnTx/>
              <a:uFillTx/>
              <a:ea typeface="+mn-ea"/>
              <a:cs typeface="Varela Round"/>
            </a:endParaRPr>
          </a:p>
          <a:p>
            <a:pPr marL="95250" marR="0" lvl="0" indent="0" algn="r" defTabSz="914491" rtl="1" eaLnBrk="1" fontAlgn="auto" latinLnBrk="0" hangingPunct="1">
              <a:lnSpc>
                <a:spcPct val="150000"/>
              </a:lnSpc>
              <a:spcBef>
                <a:spcPct val="20000"/>
              </a:spcBef>
              <a:spcAft>
                <a:spcPts val="0"/>
              </a:spcAft>
              <a:buClrTx/>
              <a:buSzTx/>
              <a:buFont typeface="Arial" pitchFamily="34" charset="0"/>
              <a:buNone/>
              <a:tabLst/>
              <a:defRPr/>
            </a:pPr>
            <a:r>
              <a:rPr kumimoji="0" lang="he-IL" sz="1600" b="1" i="0" u="none" strike="noStrike" kern="1200" cap="none" spc="300" normalizeH="0" baseline="0" noProof="0" dirty="0">
                <a:ln>
                  <a:noFill/>
                </a:ln>
                <a:solidFill>
                  <a:srgbClr val="002060"/>
                </a:solidFill>
                <a:effectLst/>
                <a:uLnTx/>
                <a:uFillTx/>
                <a:ea typeface="+mn-ea"/>
                <a:cs typeface="Varela Round"/>
              </a:rPr>
              <a:t>12.5.48, יום ד', ג' באייר - </a:t>
            </a:r>
            <a:r>
              <a:rPr kumimoji="0" lang="he-IL" sz="1600" b="0" i="0" u="none" strike="noStrike" kern="1200" cap="none" spc="300" normalizeH="0" baseline="0" noProof="0" dirty="0">
                <a:ln>
                  <a:noFill/>
                </a:ln>
                <a:solidFill>
                  <a:srgbClr val="E7E6E6">
                    <a:lumMod val="10000"/>
                  </a:srgbClr>
                </a:solidFill>
                <a:effectLst/>
                <a:uLnTx/>
                <a:uFillTx/>
                <a:latin typeface="Lupa Traktor" panose="02000500000000000000" pitchFamily="2" charset="-79"/>
                <a:ea typeface="+mn-ea"/>
                <a:cs typeface="Varela Round" panose="00000500000000000000"/>
              </a:rPr>
              <a:t>"...מחכים למשלוח אווירי של 100 מכונות [ירייה] עם כדורים, ומחר באנייה 200 [מקלעים], 6 תותחים וכדורים..."</a:t>
            </a:r>
          </a:p>
          <a:p>
            <a:pPr marL="0" marR="0" lvl="0" indent="0" algn="r" defTabSz="914491" rtl="1" eaLnBrk="1" fontAlgn="auto" latinLnBrk="0" hangingPunct="1">
              <a:lnSpc>
                <a:spcPct val="150000"/>
              </a:lnSpc>
              <a:spcBef>
                <a:spcPct val="20000"/>
              </a:spcBef>
              <a:spcAft>
                <a:spcPts val="0"/>
              </a:spcAft>
              <a:buClrTx/>
              <a:buSzTx/>
              <a:buFont typeface="Arial" pitchFamily="34" charset="0"/>
              <a:buNone/>
              <a:tabLst/>
              <a:defRPr/>
            </a:pPr>
            <a:endParaRPr kumimoji="0" lang="he-IL" sz="1600" b="0" i="0" u="none" strike="noStrike" kern="1200" cap="none" spc="300" normalizeH="0" baseline="0" noProof="0" dirty="0">
              <a:ln>
                <a:noFill/>
              </a:ln>
              <a:solidFill>
                <a:srgbClr val="E7E6E6">
                  <a:lumMod val="10000"/>
                </a:srgbClr>
              </a:solidFill>
              <a:effectLst/>
              <a:uLnTx/>
              <a:uFillTx/>
              <a:latin typeface="Lupa Traktor" panose="02000500000000000000" pitchFamily="2" charset="-79"/>
              <a:ea typeface="+mn-ea"/>
              <a:cs typeface="Varela Round" panose="00000500000000000000"/>
            </a:endParaRPr>
          </a:p>
          <a:p>
            <a:pPr marL="95250" marR="0" lvl="0" indent="-79375" algn="r" defTabSz="914491" rtl="1" eaLnBrk="1" fontAlgn="auto" latinLnBrk="0" hangingPunct="1">
              <a:lnSpc>
                <a:spcPct val="150000"/>
              </a:lnSpc>
              <a:spcBef>
                <a:spcPct val="20000"/>
              </a:spcBef>
              <a:spcAft>
                <a:spcPts val="0"/>
              </a:spcAft>
              <a:buClrTx/>
              <a:buSzTx/>
              <a:buFont typeface="Arial" pitchFamily="34" charset="0"/>
              <a:buNone/>
              <a:tabLst/>
              <a:defRPr/>
            </a:pPr>
            <a:r>
              <a:rPr kumimoji="0" lang="he-IL" sz="1600" b="1" i="0" u="none" strike="noStrike" kern="1200" cap="none" spc="300" normalizeH="0" baseline="0" noProof="0" dirty="0">
                <a:ln>
                  <a:noFill/>
                </a:ln>
                <a:solidFill>
                  <a:srgbClr val="002060"/>
                </a:solidFill>
                <a:effectLst/>
                <a:uLnTx/>
                <a:uFillTx/>
                <a:ea typeface="+mn-ea"/>
                <a:cs typeface="Varela Round"/>
              </a:rPr>
              <a:t>13.5.48, יום ה', ד' באייר – </a:t>
            </a:r>
            <a:r>
              <a:rPr kumimoji="0" lang="he-IL" sz="1600" b="0" i="0" u="none" strike="noStrike" kern="1200" cap="none" spc="300" normalizeH="0" baseline="0" noProof="0" dirty="0">
                <a:ln>
                  <a:noFill/>
                </a:ln>
                <a:solidFill>
                  <a:srgbClr val="E7E6E6">
                    <a:lumMod val="10000"/>
                  </a:srgbClr>
                </a:solidFill>
                <a:effectLst/>
                <a:uLnTx/>
                <a:uFillTx/>
                <a:latin typeface="Lupa Traktor" panose="02000500000000000000" pitchFamily="2" charset="-79"/>
                <a:ea typeface="+mn-ea"/>
                <a:cs typeface="Varela Round" panose="00000500000000000000"/>
              </a:rPr>
              <a:t>"...בכפר עציון בלבד יש 40 הרוגים. בכללי אולי 100. נשלחו נשק  ותחמושת באווירונים, אבל לא ברור אם הגיעו ליעדם..."</a:t>
            </a:r>
          </a:p>
        </p:txBody>
      </p:sp>
      <p:pic>
        <p:nvPicPr>
          <p:cNvPr id="8" name="תמונה 7"/>
          <p:cNvPicPr>
            <a:picLocks noChangeAspect="1"/>
          </p:cNvPicPr>
          <p:nvPr/>
        </p:nvPicPr>
        <p:blipFill>
          <a:blip r:embed="rId3"/>
          <a:stretch>
            <a:fillRect/>
          </a:stretch>
        </p:blipFill>
        <p:spPr>
          <a:xfrm>
            <a:off x="0" y="1"/>
            <a:ext cx="2683041" cy="5864908"/>
          </a:xfrm>
          <a:prstGeom prst="rect">
            <a:avLst/>
          </a:prstGeom>
        </p:spPr>
      </p:pic>
    </p:spTree>
    <p:extLst>
      <p:ext uri="{BB962C8B-B14F-4D97-AF65-F5344CB8AC3E}">
        <p14:creationId xmlns:p14="http://schemas.microsoft.com/office/powerpoint/2010/main" val="37673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2999592" y="527860"/>
            <a:ext cx="8677135" cy="4062435"/>
          </a:xfrm>
        </p:spPr>
        <p:txBody>
          <a:bodyPr>
            <a:noAutofit/>
          </a:bodyPr>
          <a:lstStyle/>
          <a:p>
            <a:pPr marL="0" indent="0">
              <a:lnSpc>
                <a:spcPct val="150000"/>
              </a:lnSpc>
              <a:buNone/>
            </a:pPr>
            <a:r>
              <a:rPr lang="he-IL" sz="1800" b="1" spc="300" dirty="0">
                <a:cs typeface="Varela Round" panose="00000500000000000000"/>
              </a:rPr>
              <a:t>14.5.48 – יום ו', ה' באייר תש"ח - </a:t>
            </a:r>
            <a:r>
              <a:rPr lang="he-IL" sz="1800" spc="300" dirty="0">
                <a:solidFill>
                  <a:schemeClr val="bg2">
                    <a:lumMod val="10000"/>
                  </a:schemeClr>
                </a:solidFill>
                <a:latin typeface="Lupa Traktor" panose="02000500000000000000" pitchFamily="2" charset="-79"/>
                <a:cs typeface="Varela Round" panose="00000500000000000000"/>
              </a:rPr>
              <a:t>"... באחת מועצת העם. אישרנו הנוסח של הכרזת העצמאות. בארבע הכרזת העצמאות. בארץ צהלה ושמחה – ושוב אני אבל בין השמחים, כביום 29 בנובמבר.</a:t>
            </a:r>
          </a:p>
          <a:p>
            <a:pPr marL="0" indent="0">
              <a:lnSpc>
                <a:spcPct val="150000"/>
              </a:lnSpc>
              <a:buNone/>
            </a:pPr>
            <a:endParaRPr lang="he-IL" sz="1800" spc="300" dirty="0">
              <a:solidFill>
                <a:schemeClr val="bg2">
                  <a:lumMod val="10000"/>
                </a:schemeClr>
              </a:solidFill>
              <a:latin typeface="Lupa Traktor" panose="02000500000000000000" pitchFamily="2" charset="-79"/>
              <a:cs typeface="Varela Round" panose="00000500000000000000"/>
            </a:endParaRPr>
          </a:p>
          <a:p>
            <a:pPr marL="0" indent="0">
              <a:lnSpc>
                <a:spcPct val="150000"/>
              </a:lnSpc>
              <a:buNone/>
            </a:pPr>
            <a:r>
              <a:rPr lang="he-IL" sz="1800" b="1" spc="300" dirty="0">
                <a:latin typeface="Lupa Traktor" panose="02000500000000000000" pitchFamily="2" charset="-79"/>
                <a:cs typeface="Varela Round" panose="00000500000000000000"/>
              </a:rPr>
              <a:t>באותו ערב מתחיל דוד בן גוריון מחברת חדשה ביומן ופותח במילים:</a:t>
            </a:r>
          </a:p>
          <a:p>
            <a:pPr marL="95250" lvl="1" indent="0">
              <a:lnSpc>
                <a:spcPct val="150000"/>
              </a:lnSpc>
              <a:buNone/>
            </a:pPr>
            <a:r>
              <a:rPr lang="he-IL" sz="1800" spc="300" dirty="0">
                <a:solidFill>
                  <a:schemeClr val="bg2">
                    <a:lumMod val="10000"/>
                  </a:schemeClr>
                </a:solidFill>
                <a:latin typeface="Lupa Traktor" panose="02000500000000000000" pitchFamily="2" charset="-79"/>
                <a:cs typeface="Varela Round" panose="00000500000000000000"/>
              </a:rPr>
              <a:t>"בארבע אחה"צ הוכרזה העצמאות היהודית והוקמה המדינה.</a:t>
            </a:r>
          </a:p>
          <a:p>
            <a:pPr marL="95250" lvl="1" indent="0">
              <a:lnSpc>
                <a:spcPct val="150000"/>
              </a:lnSpc>
              <a:buNone/>
            </a:pPr>
            <a:r>
              <a:rPr lang="he-IL" sz="1800" spc="300" dirty="0">
                <a:solidFill>
                  <a:schemeClr val="bg2">
                    <a:lumMod val="10000"/>
                  </a:schemeClr>
                </a:solidFill>
                <a:latin typeface="Lupa Traktor" panose="02000500000000000000" pitchFamily="2" charset="-79"/>
                <a:cs typeface="Varela Round" panose="00000500000000000000"/>
              </a:rPr>
              <a:t>גורלה בידי כוחות הביטחון."</a:t>
            </a:r>
          </a:p>
        </p:txBody>
      </p:sp>
      <p:pic>
        <p:nvPicPr>
          <p:cNvPr id="6" name="תמונה 5"/>
          <p:cNvPicPr>
            <a:picLocks noChangeAspect="1"/>
          </p:cNvPicPr>
          <p:nvPr/>
        </p:nvPicPr>
        <p:blipFill>
          <a:blip r:embed="rId3"/>
          <a:stretch>
            <a:fillRect/>
          </a:stretch>
        </p:blipFill>
        <p:spPr>
          <a:xfrm>
            <a:off x="0" y="842962"/>
            <a:ext cx="3111690" cy="5585134"/>
          </a:xfrm>
          <a:prstGeom prst="rect">
            <a:avLst/>
          </a:prstGeom>
        </p:spPr>
      </p:pic>
    </p:spTree>
    <p:extLst>
      <p:ext uri="{BB962C8B-B14F-4D97-AF65-F5344CB8AC3E}">
        <p14:creationId xmlns:p14="http://schemas.microsoft.com/office/powerpoint/2010/main" val="29840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spc="600" dirty="0"/>
              <a:t>מפת הפלישה למדינת ישראל</a:t>
            </a:r>
          </a:p>
        </p:txBody>
      </p:sp>
      <p:pic>
        <p:nvPicPr>
          <p:cNvPr id="6" name="תמונה 5"/>
          <p:cNvPicPr>
            <a:picLocks noChangeAspect="1"/>
          </p:cNvPicPr>
          <p:nvPr/>
        </p:nvPicPr>
        <p:blipFill>
          <a:blip r:embed="rId3"/>
          <a:stretch>
            <a:fillRect/>
          </a:stretch>
        </p:blipFill>
        <p:spPr>
          <a:xfrm>
            <a:off x="13714" y="1127464"/>
            <a:ext cx="3810000" cy="5715000"/>
          </a:xfrm>
          <a:prstGeom prst="rect">
            <a:avLst/>
          </a:prstGeom>
        </p:spPr>
      </p:pic>
      <p:sp>
        <p:nvSpPr>
          <p:cNvPr id="7" name="מלבן 6"/>
          <p:cNvSpPr/>
          <p:nvPr/>
        </p:nvSpPr>
        <p:spPr>
          <a:xfrm>
            <a:off x="61842" y="1127464"/>
            <a:ext cx="1644316" cy="1996091"/>
          </a:xfrm>
          <a:prstGeom prst="rect">
            <a:avLst/>
          </a:prstGeom>
          <a:solidFill>
            <a:srgbClr val="7DC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pic>
        <p:nvPicPr>
          <p:cNvPr id="17" name="תמונה 16"/>
          <p:cNvPicPr>
            <a:picLocks noChangeAspect="1"/>
          </p:cNvPicPr>
          <p:nvPr/>
        </p:nvPicPr>
        <p:blipFill rotWithShape="1">
          <a:blip r:embed="rId4">
            <a:extLst>
              <a:ext uri="{BEBA8EAE-BF5A-486C-A8C5-ECC9F3942E4B}">
                <a14:imgProps xmlns:a14="http://schemas.microsoft.com/office/drawing/2010/main">
                  <a14:imgLayer r:embed="rId5">
                    <a14:imgEffect>
                      <a14:backgroundRemoval t="19118" b="37500" l="42857" r="95429"/>
                    </a14:imgEffect>
                    <a14:imgEffect>
                      <a14:sharpenSoften amount="25000"/>
                    </a14:imgEffect>
                  </a14:imgLayer>
                </a14:imgProps>
              </a:ext>
            </a:extLst>
          </a:blip>
          <a:srcRect l="42943" t="19335" r="4222" b="60191"/>
          <a:stretch/>
        </p:blipFill>
        <p:spPr>
          <a:xfrm rot="20737553">
            <a:off x="2779826" y="1933006"/>
            <a:ext cx="810477" cy="244064"/>
          </a:xfrm>
          <a:prstGeom prst="rect">
            <a:avLst/>
          </a:prstGeom>
        </p:spPr>
      </p:pic>
      <p:pic>
        <p:nvPicPr>
          <p:cNvPr id="19" name="תמונה 18"/>
          <p:cNvPicPr>
            <a:picLocks noChangeAspect="1"/>
          </p:cNvPicPr>
          <p:nvPr/>
        </p:nvPicPr>
        <p:blipFill rotWithShape="1">
          <a:blip r:embed="rId4">
            <a:extLst>
              <a:ext uri="{BEBA8EAE-BF5A-486C-A8C5-ECC9F3942E4B}">
                <a14:imgProps xmlns:a14="http://schemas.microsoft.com/office/drawing/2010/main">
                  <a14:imgLayer r:embed="rId5">
                    <a14:imgEffect>
                      <a14:backgroundRemoval t="19118" b="37500" l="42857" r="95429"/>
                    </a14:imgEffect>
                    <a14:imgEffect>
                      <a14:sharpenSoften amount="25000"/>
                    </a14:imgEffect>
                  </a14:imgLayer>
                </a14:imgProps>
              </a:ext>
            </a:extLst>
          </a:blip>
          <a:srcRect l="42943" t="19335" r="4222" b="60191"/>
          <a:stretch/>
        </p:blipFill>
        <p:spPr>
          <a:xfrm rot="1451031">
            <a:off x="2713011" y="2381028"/>
            <a:ext cx="810477" cy="244064"/>
          </a:xfrm>
          <a:prstGeom prst="rect">
            <a:avLst/>
          </a:prstGeom>
        </p:spPr>
      </p:pic>
      <p:pic>
        <p:nvPicPr>
          <p:cNvPr id="20" name="תמונה 19"/>
          <p:cNvPicPr>
            <a:picLocks noChangeAspect="1"/>
          </p:cNvPicPr>
          <p:nvPr/>
        </p:nvPicPr>
        <p:blipFill rotWithShape="1">
          <a:blip r:embed="rId4">
            <a:extLst>
              <a:ext uri="{BEBA8EAE-BF5A-486C-A8C5-ECC9F3942E4B}">
                <a14:imgProps xmlns:a14="http://schemas.microsoft.com/office/drawing/2010/main">
                  <a14:imgLayer r:embed="rId5">
                    <a14:imgEffect>
                      <a14:backgroundRemoval t="19118" b="37500" l="42857" r="95429"/>
                    </a14:imgEffect>
                    <a14:imgEffect>
                      <a14:sharpenSoften amount="25000"/>
                    </a14:imgEffect>
                  </a14:imgLayer>
                </a14:imgProps>
              </a:ext>
            </a:extLst>
          </a:blip>
          <a:srcRect l="42943" t="19335" r="4222" b="60191"/>
          <a:stretch/>
        </p:blipFill>
        <p:spPr>
          <a:xfrm rot="20689727" flipV="1">
            <a:off x="2705629" y="2563514"/>
            <a:ext cx="810477" cy="161775"/>
          </a:xfrm>
          <a:prstGeom prst="rect">
            <a:avLst/>
          </a:prstGeom>
        </p:spPr>
      </p:pic>
      <p:pic>
        <p:nvPicPr>
          <p:cNvPr id="21" name="תמונה 20"/>
          <p:cNvPicPr>
            <a:picLocks noChangeAspect="1"/>
          </p:cNvPicPr>
          <p:nvPr/>
        </p:nvPicPr>
        <p:blipFill rotWithShape="1">
          <a:blip r:embed="rId4">
            <a:extLst>
              <a:ext uri="{BEBA8EAE-BF5A-486C-A8C5-ECC9F3942E4B}">
                <a14:imgProps xmlns:a14="http://schemas.microsoft.com/office/drawing/2010/main">
                  <a14:imgLayer r:embed="rId5">
                    <a14:imgEffect>
                      <a14:backgroundRemoval t="19118" b="37500" l="42857" r="95429"/>
                    </a14:imgEffect>
                    <a14:imgEffect>
                      <a14:sharpenSoften amount="25000"/>
                    </a14:imgEffect>
                  </a14:imgLayer>
                </a14:imgProps>
              </a:ext>
            </a:extLst>
          </a:blip>
          <a:srcRect l="42943" t="19335" r="4222" b="60191"/>
          <a:stretch/>
        </p:blipFill>
        <p:spPr>
          <a:xfrm rot="11434163">
            <a:off x="1674387" y="3497538"/>
            <a:ext cx="810477" cy="244064"/>
          </a:xfrm>
          <a:prstGeom prst="rect">
            <a:avLst/>
          </a:prstGeom>
        </p:spPr>
      </p:pic>
      <p:sp>
        <p:nvSpPr>
          <p:cNvPr id="18" name="מלבן 17"/>
          <p:cNvSpPr/>
          <p:nvPr/>
        </p:nvSpPr>
        <p:spPr>
          <a:xfrm rot="18945489">
            <a:off x="1633859" y="3359287"/>
            <a:ext cx="396073" cy="45719"/>
          </a:xfrm>
          <a:prstGeom prst="rect">
            <a:avLst/>
          </a:prstGeom>
          <a:solidFill>
            <a:srgbClr val="E5D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pic>
        <p:nvPicPr>
          <p:cNvPr id="22" name="תמונה 21"/>
          <p:cNvPicPr>
            <a:picLocks noChangeAspect="1"/>
          </p:cNvPicPr>
          <p:nvPr/>
        </p:nvPicPr>
        <p:blipFill rotWithShape="1">
          <a:blip r:embed="rId4">
            <a:extLst>
              <a:ext uri="{BEBA8EAE-BF5A-486C-A8C5-ECC9F3942E4B}">
                <a14:imgProps xmlns:a14="http://schemas.microsoft.com/office/drawing/2010/main">
                  <a14:imgLayer r:embed="rId5">
                    <a14:imgEffect>
                      <a14:backgroundRemoval t="19118" b="37500" l="42857" r="95429"/>
                    </a14:imgEffect>
                    <a14:imgEffect>
                      <a14:sharpenSoften amount="25000"/>
                    </a14:imgEffect>
                  </a14:imgLayer>
                </a14:imgProps>
              </a:ext>
            </a:extLst>
          </a:blip>
          <a:srcRect l="42943" t="19335" r="4222" b="60191"/>
          <a:stretch/>
        </p:blipFill>
        <p:spPr>
          <a:xfrm rot="8797055" flipV="1">
            <a:off x="1491303" y="3340977"/>
            <a:ext cx="810477" cy="161775"/>
          </a:xfrm>
          <a:prstGeom prst="rect">
            <a:avLst/>
          </a:prstGeom>
        </p:spPr>
      </p:pic>
      <p:pic>
        <p:nvPicPr>
          <p:cNvPr id="24" name="תמונה 23"/>
          <p:cNvPicPr>
            <a:picLocks noChangeAspect="1"/>
          </p:cNvPicPr>
          <p:nvPr/>
        </p:nvPicPr>
        <p:blipFill rotWithShape="1">
          <a:blip r:embed="rId4">
            <a:extLst>
              <a:ext uri="{BEBA8EAE-BF5A-486C-A8C5-ECC9F3942E4B}">
                <a14:imgProps xmlns:a14="http://schemas.microsoft.com/office/drawing/2010/main">
                  <a14:imgLayer r:embed="rId5">
                    <a14:imgEffect>
                      <a14:backgroundRemoval t="19118" b="37500" l="42857" r="95429"/>
                    </a14:imgEffect>
                    <a14:imgEffect>
                      <a14:sharpenSoften amount="25000"/>
                    </a14:imgEffect>
                  </a14:imgLayer>
                </a14:imgProps>
              </a:ext>
            </a:extLst>
          </a:blip>
          <a:srcRect l="42943" t="19335" r="4222" b="60191"/>
          <a:stretch/>
        </p:blipFill>
        <p:spPr>
          <a:xfrm rot="4645979" flipH="1">
            <a:off x="2412970" y="1455144"/>
            <a:ext cx="551029" cy="165935"/>
          </a:xfrm>
          <a:prstGeom prst="rect">
            <a:avLst/>
          </a:prstGeom>
        </p:spPr>
      </p:pic>
      <p:sp>
        <p:nvSpPr>
          <p:cNvPr id="4" name="מלבן 3"/>
          <p:cNvSpPr/>
          <p:nvPr/>
        </p:nvSpPr>
        <p:spPr>
          <a:xfrm>
            <a:off x="3984133" y="961632"/>
            <a:ext cx="7806977" cy="3365537"/>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sng" strike="noStrike" kern="1200" cap="none" spc="0" normalizeH="0" baseline="0" noProof="0" dirty="0">
                <a:ln>
                  <a:noFill/>
                </a:ln>
                <a:solidFill>
                  <a:srgbClr val="4472C4"/>
                </a:solidFill>
                <a:effectLst/>
                <a:uLnTx/>
                <a:uFillTx/>
                <a:latin typeface="BN Elkana" panose="02000000000000000000" pitchFamily="2" charset="-79"/>
                <a:ea typeface="+mn-ea"/>
              </a:rPr>
              <a:t>מהם הקשיים של  ישראל בשלב זה? </a:t>
            </a:r>
          </a:p>
          <a:p>
            <a:pPr marL="514350" marR="0" lvl="0" indent="-514350" algn="r" defTabSz="914400" rtl="1" eaLnBrk="1" fontAlgn="auto" latinLnBrk="0" hangingPunct="1">
              <a:lnSpc>
                <a:spcPct val="150000"/>
              </a:lnSpc>
              <a:spcBef>
                <a:spcPts val="0"/>
              </a:spcBef>
              <a:spcAft>
                <a:spcPts val="0"/>
              </a:spcAft>
              <a:buClrTx/>
              <a:buSzTx/>
              <a:buFont typeface="+mj-lt"/>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הדיפת מתקפה משולבת של מספר צבאות סדירים.</a:t>
            </a:r>
          </a:p>
          <a:p>
            <a:pPr marL="514350" marR="0" lvl="0" indent="-514350" algn="r" defTabSz="914400" rtl="1" eaLnBrk="1" fontAlgn="auto" latinLnBrk="0" hangingPunct="1">
              <a:lnSpc>
                <a:spcPct val="150000"/>
              </a:lnSpc>
              <a:spcBef>
                <a:spcPts val="0"/>
              </a:spcBef>
              <a:spcAft>
                <a:spcPts val="0"/>
              </a:spcAft>
              <a:buClrTx/>
              <a:buSzTx/>
              <a:buFont typeface="+mj-lt"/>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מחסור חמור בנשק ואמצעי לחימה. </a:t>
            </a:r>
          </a:p>
          <a:p>
            <a:pPr marL="514350" marR="0" lvl="0" indent="-514350" algn="r" defTabSz="914400" rtl="1" eaLnBrk="1" fontAlgn="auto" latinLnBrk="0" hangingPunct="1">
              <a:lnSpc>
                <a:spcPct val="150000"/>
              </a:lnSpc>
              <a:spcBef>
                <a:spcPts val="0"/>
              </a:spcBef>
              <a:spcAft>
                <a:spcPts val="0"/>
              </a:spcAft>
              <a:buClrTx/>
              <a:buSzTx/>
              <a:buFont typeface="+mj-lt"/>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קליטת עלייה תוך כדי הקרבות</a:t>
            </a:r>
          </a:p>
          <a:p>
            <a:pPr marL="514350" marR="0" lvl="0" indent="-514350" algn="r" defTabSz="914400" rtl="1" eaLnBrk="1" fontAlgn="auto" latinLnBrk="0" hangingPunct="1">
              <a:lnSpc>
                <a:spcPct val="150000"/>
              </a:lnSpc>
              <a:spcBef>
                <a:spcPts val="0"/>
              </a:spcBef>
              <a:spcAft>
                <a:spcPts val="0"/>
              </a:spcAft>
              <a:buClrTx/>
              <a:buSzTx/>
              <a:buFont typeface="+mj-lt"/>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פגיעה במשק הישראלי: גיוס עובדים לצבא, גיוס המשק לטובת המלחמה.</a:t>
            </a:r>
          </a:p>
        </p:txBody>
      </p:sp>
    </p:spTree>
    <p:extLst>
      <p:ext uri="{BB962C8B-B14F-4D97-AF65-F5344CB8AC3E}">
        <p14:creationId xmlns:p14="http://schemas.microsoft.com/office/powerpoint/2010/main" val="18842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nodeType="afterEffect">
                                  <p:stCondLst>
                                    <p:cond delay="50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par>
                                <p:cTn id="15" presetID="22" presetClass="entr" presetSubtype="2" fill="hold" nodeType="withEffect">
                                  <p:stCondLst>
                                    <p:cond delay="6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par>
                                <p:cTn id="18" presetID="22" presetClass="entr" presetSubtype="2" fill="hold" nodeType="withEffect">
                                  <p:stCondLst>
                                    <p:cond delay="60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par>
                                <p:cTn id="21" presetID="22" presetClass="entr" presetSubtype="2" fill="hold" nodeType="withEffect">
                                  <p:stCondLst>
                                    <p:cond delay="60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par>
                                <p:cTn id="24" presetID="22" presetClass="entr" presetSubtype="8" fill="hold" nodeType="withEffect">
                                  <p:stCondLst>
                                    <p:cond delay="7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nodeType="withEffect">
                                  <p:stCondLst>
                                    <p:cond delay="60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110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childTnLst>
                          </p:cTn>
                        </p:par>
                        <p:par>
                          <p:cTn id="34" fill="hold">
                            <p:stCondLst>
                              <p:cond delay="1100"/>
                            </p:stCondLst>
                            <p:childTnLst>
                              <p:par>
                                <p:cTn id="35" presetID="1" presetClass="entr" presetSubtype="0" fill="hold" nodeType="afterEffect">
                                  <p:stCondLst>
                                    <p:cond delay="40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nodeType="afterEffect">
                                  <p:stCondLst>
                                    <p:cond delay="400"/>
                                  </p:stCondLst>
                                  <p:childTnLst>
                                    <p:set>
                                      <p:cBhvr>
                                        <p:cTn id="3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pPr>
              <a:lnSpc>
                <a:spcPct val="150000"/>
              </a:lnSpc>
            </a:pPr>
            <a:r>
              <a:rPr lang="he-IL" dirty="0"/>
              <a:t>מהלך מלחמת העצמאות - שלב א'</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תרשים זרימה: תהליך חלופי 14">
            <a:extLst>
              <a:ext uri="{FF2B5EF4-FFF2-40B4-BE49-F238E27FC236}">
                <a16:creationId xmlns:a16="http://schemas.microsoft.com/office/drawing/2014/main" id="{04A1334B-5ADC-4228-B6D1-6AAE8140F46B}"/>
              </a:ext>
            </a:extLst>
          </p:cNvPr>
          <p:cNvSpPr/>
          <p:nvPr/>
        </p:nvSpPr>
        <p:spPr>
          <a:xfrm>
            <a:off x="3901249" y="242178"/>
            <a:ext cx="6318182" cy="69686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קרבות בלימה קשים </a:t>
            </a:r>
          </a:p>
        </p:txBody>
      </p:sp>
      <p:sp>
        <p:nvSpPr>
          <p:cNvPr id="2" name="TextBox 1"/>
          <p:cNvSpPr txBox="1"/>
          <p:nvPr/>
        </p:nvSpPr>
        <p:spPr>
          <a:xfrm>
            <a:off x="3323442" y="1310869"/>
            <a:ext cx="8316108" cy="32316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700" b="1" i="0" u="none" strike="noStrike" kern="1200" cap="none" spc="0" normalizeH="0" baseline="0" noProof="0" dirty="0">
                <a:ln>
                  <a:noFill/>
                </a:ln>
                <a:solidFill>
                  <a:srgbClr val="002060"/>
                </a:solidFill>
                <a:effectLst/>
                <a:uLnTx/>
                <a:uFillTx/>
                <a:ea typeface="+mn-ea"/>
                <a:cs typeface="Varela Round" panose="00000500000000000000"/>
              </a:rPr>
              <a:t>14.5.48, יום ו', ה' באייר – </a:t>
            </a:r>
            <a:r>
              <a:rPr kumimoji="0" lang="he-IL" sz="1700" b="0" i="0" u="none" strike="noStrike" kern="1200" cap="none" spc="0" normalizeH="0" baseline="0" noProof="0" dirty="0">
                <a:ln>
                  <a:noFill/>
                </a:ln>
                <a:solidFill>
                  <a:srgbClr val="002060"/>
                </a:solidFill>
                <a:effectLst/>
                <a:uLnTx/>
                <a:uFillTx/>
                <a:ea typeface="+mn-ea"/>
                <a:cs typeface="Varela Round" panose="00000500000000000000"/>
              </a:rPr>
              <a:t>"...מיד אחרי טקס ההכרזה, ידיעות קשות על טורים משוריינים של הלגיון הערבי וריכוזי אויב בצפון עבר הירדן וסוריה. בערב באו ידיעות קשות גם מהנגב..."</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700" b="0" i="0" u="none" strike="noStrike" kern="1200" cap="none" spc="0" normalizeH="0" baseline="0" noProof="0" dirty="0">
              <a:ln>
                <a:noFill/>
              </a:ln>
              <a:solidFill>
                <a:srgbClr val="002060"/>
              </a:solidFill>
              <a:effectLst/>
              <a:uLnTx/>
              <a:uFillTx/>
              <a:ea typeface="+mn-ea"/>
              <a:cs typeface="Varela Round" panose="0000050000000000000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700" b="1" i="0" u="none" strike="noStrike" kern="1200" cap="none" spc="0" normalizeH="0" baseline="0" noProof="0" dirty="0">
                <a:ln>
                  <a:noFill/>
                </a:ln>
                <a:solidFill>
                  <a:srgbClr val="002060"/>
                </a:solidFill>
                <a:effectLst/>
                <a:uLnTx/>
                <a:uFillTx/>
                <a:ea typeface="+mn-ea"/>
                <a:cs typeface="Varela Round" panose="00000500000000000000"/>
              </a:rPr>
              <a:t>16.5.48, יום א', ז' באייר – </a:t>
            </a:r>
            <a:r>
              <a:rPr kumimoji="0" lang="he-IL" sz="1700" b="0" i="0" u="none" strike="noStrike" kern="1200" cap="none" spc="0" normalizeH="0" baseline="0" noProof="0" dirty="0">
                <a:ln>
                  <a:noFill/>
                </a:ln>
                <a:solidFill>
                  <a:srgbClr val="002060"/>
                </a:solidFill>
                <a:effectLst/>
                <a:uLnTx/>
                <a:uFillTx/>
                <a:ea typeface="+mn-ea"/>
                <a:cs typeface="Varela Round" panose="00000500000000000000"/>
              </a:rPr>
              <a:t>"...בגליל העליון המזרחי המצב די קשה... הסורים ירדו מההרים... מצב הרוח ביחידות </a:t>
            </a:r>
            <a:r>
              <a:rPr kumimoji="0" lang="he-IL" sz="1700" b="0" i="0" u="none" strike="noStrike" kern="1200" cap="none" spc="0" normalizeH="0" baseline="0" noProof="0" dirty="0" err="1">
                <a:ln>
                  <a:noFill/>
                </a:ln>
                <a:solidFill>
                  <a:srgbClr val="002060"/>
                </a:solidFill>
                <a:effectLst/>
                <a:uLnTx/>
                <a:uFillTx/>
                <a:ea typeface="+mn-ea"/>
                <a:cs typeface="Varela Round" panose="00000500000000000000"/>
              </a:rPr>
              <a:t>חי"ש</a:t>
            </a:r>
            <a:r>
              <a:rPr kumimoji="0" lang="he-IL" sz="1700" b="0" i="0" u="none" strike="noStrike" kern="1200" cap="none" spc="0" normalizeH="0" baseline="0" noProof="0" dirty="0">
                <a:ln>
                  <a:noFill/>
                </a:ln>
                <a:solidFill>
                  <a:srgbClr val="002060"/>
                </a:solidFill>
                <a:effectLst/>
                <a:uLnTx/>
                <a:uFillTx/>
                <a:ea typeface="+mn-ea"/>
                <a:cs typeface="Varela Round" panose="00000500000000000000"/>
              </a:rPr>
              <a:t> לאחר </a:t>
            </a:r>
            <a:r>
              <a:rPr kumimoji="0" lang="he-IL" sz="1700" b="0" i="0" u="none" strike="noStrike" kern="1200" cap="none" spc="0" normalizeH="0" baseline="0" noProof="0" dirty="0" err="1">
                <a:ln>
                  <a:noFill/>
                </a:ln>
                <a:solidFill>
                  <a:srgbClr val="002060"/>
                </a:solidFill>
                <a:effectLst/>
                <a:uLnTx/>
                <a:uFillTx/>
                <a:ea typeface="+mn-ea"/>
                <a:cs typeface="Varela Round" panose="00000500000000000000"/>
              </a:rPr>
              <a:t>אבידות</a:t>
            </a:r>
            <a:r>
              <a:rPr kumimoji="0" lang="he-IL" sz="1700" b="0" i="0" u="none" strike="noStrike" kern="1200" cap="none" spc="0" normalizeH="0" baseline="0" noProof="0" dirty="0">
                <a:ln>
                  <a:noFill/>
                </a:ln>
                <a:solidFill>
                  <a:srgbClr val="002060"/>
                </a:solidFill>
                <a:effectLst/>
                <a:uLnTx/>
                <a:uFillTx/>
                <a:ea typeface="+mn-ea"/>
                <a:cs typeface="Varela Round" panose="00000500000000000000"/>
              </a:rPr>
              <a:t> – ירוד... אתמול הצהריים היו התקפות חזקות בניר עם, נירים ובכפר דרום. הם סבורים שלא יחזיקו מעמד..."</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700" b="1" i="0" u="none" strike="noStrike" kern="1200" cap="none" spc="0" normalizeH="0" baseline="0" noProof="0" dirty="0">
              <a:ln>
                <a:noFill/>
              </a:ln>
              <a:solidFill>
                <a:srgbClr val="002060"/>
              </a:solidFill>
              <a:effectLst/>
              <a:uLnTx/>
              <a:uFillTx/>
              <a:ea typeface="+mn-ea"/>
              <a:cs typeface="Varela Round" panose="00000500000000000000"/>
            </a:endParaRPr>
          </a:p>
          <a:p>
            <a:pPr marL="0" marR="0" lvl="0" indent="0" algn="r" defTabSz="914400" rtl="1" eaLnBrk="1" fontAlgn="auto" latinLnBrk="0" hangingPunct="1">
              <a:lnSpc>
                <a:spcPct val="100000"/>
              </a:lnSpc>
              <a:spcBef>
                <a:spcPts val="0"/>
              </a:spcBef>
              <a:spcAft>
                <a:spcPts val="0"/>
              </a:spcAft>
              <a:buClrTx/>
              <a:buSzTx/>
              <a:buFontTx/>
              <a:buNone/>
              <a:tabLst>
                <a:tab pos="6362700" algn="l"/>
              </a:tabLst>
              <a:defRPr/>
            </a:pPr>
            <a:r>
              <a:rPr kumimoji="0" lang="he-IL" sz="1700" b="1" i="0" u="none" strike="noStrike" kern="1200" cap="none" spc="0" normalizeH="0" baseline="0" noProof="0" dirty="0">
                <a:ln>
                  <a:noFill/>
                </a:ln>
                <a:solidFill>
                  <a:srgbClr val="002060"/>
                </a:solidFill>
                <a:effectLst/>
                <a:uLnTx/>
                <a:uFillTx/>
                <a:ea typeface="+mn-ea"/>
                <a:cs typeface="Varela Round" panose="00000500000000000000"/>
              </a:rPr>
              <a:t>17.5.48, יום ב', ח' באייר – </a:t>
            </a:r>
            <a:r>
              <a:rPr kumimoji="0" lang="he-IL" sz="1700" b="0" i="0" u="none" strike="noStrike" kern="1200" cap="none" spc="0" normalizeH="0" baseline="0" noProof="0" dirty="0">
                <a:ln>
                  <a:noFill/>
                </a:ln>
                <a:solidFill>
                  <a:srgbClr val="002060"/>
                </a:solidFill>
                <a:effectLst/>
                <a:uLnTx/>
                <a:uFillTx/>
                <a:ea typeface="+mn-ea"/>
                <a:cs typeface="Varela Round" panose="00000500000000000000"/>
              </a:rPr>
              <a:t>"...בחמש בבוקר שוב ניסיון להפצצה על תל אביב...בירושלים קרבות בעיר העתיקה... הייתה מנוסה של תושבים..."</a:t>
            </a:r>
          </a:p>
        </p:txBody>
      </p:sp>
      <p:sp>
        <p:nvSpPr>
          <p:cNvPr id="9" name="תרשים זרימה: תהליך חלופי 8">
            <a:extLst>
              <a:ext uri="{FF2B5EF4-FFF2-40B4-BE49-F238E27FC236}">
                <a16:creationId xmlns:a16="http://schemas.microsoft.com/office/drawing/2014/main" id="{04A1334B-5ADC-4228-B6D1-6AAE8140F46B}"/>
              </a:ext>
            </a:extLst>
          </p:cNvPr>
          <p:cNvSpPr/>
          <p:nvPr/>
        </p:nvSpPr>
        <p:spPr>
          <a:xfrm>
            <a:off x="3917716" y="3818101"/>
            <a:ext cx="3005598" cy="102849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דוגמא למבצע בתקופה זו –</a:t>
            </a:r>
            <a:br>
              <a:rPr kumimoji="0" 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br>
            <a:r>
              <a:rPr kumimoji="0" lang="he-IL"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 כיבוש ניצנים  </a:t>
            </a:r>
            <a:endParaRPr kumimoji="0" 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endParaRPr>
          </a:p>
        </p:txBody>
      </p:sp>
      <p:sp>
        <p:nvSpPr>
          <p:cNvPr id="8" name="מלבן 7"/>
          <p:cNvSpPr/>
          <p:nvPr/>
        </p:nvSpPr>
        <p:spPr>
          <a:xfrm>
            <a:off x="3538688" y="4924247"/>
            <a:ext cx="3392331" cy="120032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6161E"/>
                </a:solidFill>
                <a:effectLst/>
                <a:uLnTx/>
                <a:uFillTx/>
                <a:latin typeface="Helvetica Neue"/>
                <a:ea typeface="+mn-ea"/>
                <a:cs typeface="Varela Round"/>
              </a:rPr>
              <a:t>חזית:</a:t>
            </a:r>
            <a:r>
              <a:rPr kumimoji="0" lang="he-IL" sz="1800" b="0" i="0" u="none" strike="noStrike" kern="1200" cap="none" spc="0" normalizeH="0" baseline="0" noProof="0" dirty="0">
                <a:ln>
                  <a:noFill/>
                </a:ln>
                <a:solidFill>
                  <a:srgbClr val="16161E"/>
                </a:solidFill>
                <a:effectLst/>
                <a:uLnTx/>
                <a:uFillTx/>
                <a:latin typeface="Helvetica Neue"/>
                <a:ea typeface="+mn-ea"/>
                <a:cs typeface="Varela Round"/>
              </a:rPr>
              <a:t> דרום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6161E"/>
                </a:solidFill>
                <a:effectLst/>
                <a:uLnTx/>
                <a:uFillTx/>
                <a:latin typeface="Helvetica Neue"/>
                <a:ea typeface="+mn-ea"/>
                <a:cs typeface="Varela Round"/>
              </a:rPr>
              <a:t>מרחב בארץ:</a:t>
            </a:r>
            <a:r>
              <a:rPr kumimoji="0" lang="he-IL" sz="1800" b="0" i="0" u="none" strike="noStrike" kern="1200" cap="none" spc="0" normalizeH="0" baseline="0" noProof="0" dirty="0">
                <a:ln>
                  <a:noFill/>
                </a:ln>
                <a:solidFill>
                  <a:srgbClr val="16161E"/>
                </a:solidFill>
                <a:effectLst/>
                <a:uLnTx/>
                <a:uFillTx/>
                <a:latin typeface="Helvetica Neue"/>
                <a:ea typeface="+mn-ea"/>
                <a:cs typeface="Varela Round"/>
              </a:rPr>
              <a:t> מישור החוף הדרומי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6161E"/>
                </a:solidFill>
                <a:effectLst/>
                <a:uLnTx/>
                <a:uFillTx/>
                <a:latin typeface="Helvetica Neue"/>
                <a:ea typeface="+mn-ea"/>
                <a:cs typeface="Varela Round"/>
              </a:rPr>
              <a:t>תאריך: </a:t>
            </a:r>
            <a:r>
              <a:rPr kumimoji="0" lang="he-IL" sz="1800" b="0" i="0" u="none" strike="noStrike" kern="1200" cap="none" spc="0" normalizeH="0" baseline="0" noProof="0" dirty="0">
                <a:ln>
                  <a:noFill/>
                </a:ln>
                <a:solidFill>
                  <a:srgbClr val="16161E"/>
                </a:solidFill>
                <a:effectLst/>
                <a:uLnTx/>
                <a:uFillTx/>
                <a:latin typeface="Helvetica Neue"/>
                <a:ea typeface="+mn-ea"/>
                <a:cs typeface="Varela Round"/>
              </a:rPr>
              <a:t>07 ביוני 1948</a:t>
            </a:r>
          </a:p>
        </p:txBody>
      </p:sp>
      <p:pic>
        <p:nvPicPr>
          <p:cNvPr id="10" name="תמונה 9"/>
          <p:cNvPicPr>
            <a:picLocks noChangeAspect="1"/>
          </p:cNvPicPr>
          <p:nvPr/>
        </p:nvPicPr>
        <p:blipFill>
          <a:blip r:embed="rId3"/>
          <a:stretch>
            <a:fillRect/>
          </a:stretch>
        </p:blipFill>
        <p:spPr>
          <a:xfrm>
            <a:off x="22428" y="0"/>
            <a:ext cx="2818736" cy="5914022"/>
          </a:xfrm>
          <a:prstGeom prst="rect">
            <a:avLst/>
          </a:prstGeom>
        </p:spPr>
      </p:pic>
    </p:spTree>
    <p:extLst>
      <p:ext uri="{BB962C8B-B14F-4D97-AF65-F5344CB8AC3E}">
        <p14:creationId xmlns:p14="http://schemas.microsoft.com/office/powerpoint/2010/main" val="18065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דיה מקוונת 6" title="ￗﾪￗﾧￗﾕￗﾞￗﾔ  ￗﾤￗﾨￗﾧ 3">
            <a:hlinkClick r:id="" action="ppaction://media"/>
            <a:extLst>
              <a:ext uri="{FF2B5EF4-FFF2-40B4-BE49-F238E27FC236}">
                <a16:creationId xmlns:a16="http://schemas.microsoft.com/office/drawing/2014/main" id="{1EA3AA7A-3672-48A5-A256-4FA4B63FBE6C}"/>
              </a:ext>
            </a:extLst>
          </p:cNvPr>
          <p:cNvPicPr>
            <a:picLocks noGrp="1" noRot="1" noChangeAspect="1"/>
          </p:cNvPicPr>
          <p:nvPr>
            <p:ph type="media" sz="quarter" idx="10"/>
            <a:videoFile r:link="rId1"/>
          </p:nvPr>
        </p:nvPicPr>
        <p:blipFill>
          <a:blip r:embed="rId4"/>
          <a:stretch>
            <a:fillRect/>
          </a:stretch>
        </p:blipFill>
        <p:spPr>
          <a:xfrm>
            <a:off x="2011363" y="639763"/>
            <a:ext cx="8169275" cy="6122987"/>
          </a:xfrm>
          <a:prstGeom prst="rect">
            <a:avLst/>
          </a:prstGeom>
        </p:spPr>
      </p:pic>
      <p:sp>
        <p:nvSpPr>
          <p:cNvPr id="5" name="מציין מיקום תוכן 4">
            <a:extLst>
              <a:ext uri="{FF2B5EF4-FFF2-40B4-BE49-F238E27FC236}">
                <a16:creationId xmlns:a16="http://schemas.microsoft.com/office/drawing/2014/main" id="{6A26B3FD-AF89-489D-AD2D-C2F565B83D49}"/>
              </a:ext>
            </a:extLst>
          </p:cNvPr>
          <p:cNvSpPr>
            <a:spLocks noGrp="1"/>
          </p:cNvSpPr>
          <p:nvPr>
            <p:ph sz="quarter" idx="14"/>
          </p:nvPr>
        </p:nvSpPr>
        <p:spPr>
          <a:xfrm>
            <a:off x="2011362" y="95349"/>
            <a:ext cx="8169276" cy="400050"/>
          </a:xfrm>
        </p:spPr>
        <p:txBody>
          <a:bodyPr/>
          <a:lstStyle/>
          <a:p>
            <a:pPr algn="ctr"/>
            <a:r>
              <a:rPr lang="he-IL" dirty="0">
                <a:hlinkClick r:id="rId5"/>
              </a:rPr>
              <a:t>תקומה - פרק 3 (34:20-35:24)</a:t>
            </a:r>
            <a:endParaRPr lang="he-IL" dirty="0"/>
          </a:p>
        </p:txBody>
      </p:sp>
    </p:spTree>
    <p:extLst>
      <p:ext uri="{BB962C8B-B14F-4D97-AF65-F5344CB8AC3E}">
        <p14:creationId xmlns:p14="http://schemas.microsoft.com/office/powerpoint/2010/main" val="12762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חלופי 5">
            <a:extLst>
              <a:ext uri="{FF2B5EF4-FFF2-40B4-BE49-F238E27FC236}">
                <a16:creationId xmlns:a16="http://schemas.microsoft.com/office/drawing/2014/main" id="{04A1334B-5ADC-4228-B6D1-6AAE8140F46B}"/>
              </a:ext>
            </a:extLst>
          </p:cNvPr>
          <p:cNvSpPr/>
          <p:nvPr/>
        </p:nvSpPr>
        <p:spPr>
          <a:xfrm>
            <a:off x="2716210" y="298482"/>
            <a:ext cx="8004107" cy="167716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הפוגה 1 מטעם האו"ם</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ההפוגה</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שימשה</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כפסק</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זמן</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להתארגנו</a:t>
            </a:r>
            <a:r>
              <a:rPr kumimoji="0" lang="he-IL" sz="1800" b="0" i="0" u="none" strike="noStrike" kern="1200" cap="none" spc="300" normalizeH="0" baseline="0" noProof="0" dirty="0">
                <a:ln>
                  <a:noFill/>
                </a:ln>
                <a:solidFill>
                  <a:prstClr val="white"/>
                </a:solidFill>
                <a:effectLst/>
                <a:uLnTx/>
                <a:uFillTx/>
                <a:latin typeface="Arial"/>
                <a:ea typeface="Arial"/>
                <a:cs typeface="Varela Round"/>
                <a:sym typeface="Arial"/>
              </a:rPr>
              <a:t>ת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לכל</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הצדדים</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והיא</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נועדה</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להימשך</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כ-4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שבועות</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endParaRPr>
          </a:p>
        </p:txBody>
      </p:sp>
      <p:sp>
        <p:nvSpPr>
          <p:cNvPr id="7" name="TextBox 6"/>
          <p:cNvSpPr txBox="1"/>
          <p:nvPr/>
        </p:nvSpPr>
        <p:spPr>
          <a:xfrm>
            <a:off x="2838733" y="2112976"/>
            <a:ext cx="8830103" cy="224676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ea typeface="+mn-ea"/>
                <a:cs typeface="Varela Round"/>
              </a:rPr>
              <a:t>11.6.48, יום ו', ד' סיוון – "... </a:t>
            </a:r>
            <a:r>
              <a:rPr kumimoji="0" lang="he-IL" sz="1400" b="0" i="0" u="none" strike="noStrike" kern="1200" cap="none" spc="0" normalizeH="0" baseline="0" noProof="0" dirty="0">
                <a:ln>
                  <a:noFill/>
                </a:ln>
                <a:solidFill>
                  <a:srgbClr val="002060"/>
                </a:solidFill>
                <a:effectLst/>
                <a:uLnTx/>
                <a:uFillTx/>
                <a:ea typeface="+mn-ea"/>
                <a:cs typeface="Varela Round"/>
              </a:rPr>
              <a:t>אכ"א דורש עוד 26,000 </a:t>
            </a:r>
            <a:r>
              <a:rPr kumimoji="0" lang="he-IL" sz="1400" b="0" i="0" u="none" strike="noStrike" kern="1200" cap="none" spc="0" normalizeH="0" baseline="0" noProof="0" dirty="0" err="1">
                <a:ln>
                  <a:noFill/>
                </a:ln>
                <a:solidFill>
                  <a:srgbClr val="002060"/>
                </a:solidFill>
                <a:effectLst/>
                <a:uLnTx/>
                <a:uFillTx/>
                <a:ea typeface="+mn-ea"/>
                <a:cs typeface="Varela Round"/>
              </a:rPr>
              <a:t>מגוייסים</a:t>
            </a:r>
            <a:r>
              <a:rPr kumimoji="0" lang="he-IL" sz="1400" b="0" i="0" u="none" strike="noStrike" kern="1200" cap="none" spc="0" normalizeH="0" baseline="0" noProof="0" dirty="0">
                <a:ln>
                  <a:noFill/>
                </a:ln>
                <a:solidFill>
                  <a:srgbClr val="002060"/>
                </a:solidFill>
                <a:effectLst/>
                <a:uLnTx/>
                <a:uFillTx/>
                <a:ea typeface="+mn-ea"/>
                <a:cs typeface="Varela Round"/>
              </a:rPr>
              <a:t>...יש לדאוג בהחלפת בחורים בבחורות בכל שירות מחוץ לחזית... דרושים אימונים בחטיבות.. הדגשתי ההכרח במשמעת ושוויון בצבא."</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1200" cap="none" spc="0" normalizeH="0" baseline="0" noProof="0" dirty="0">
              <a:ln>
                <a:noFill/>
              </a:ln>
              <a:solidFill>
                <a:srgbClr val="002060"/>
              </a:solidFill>
              <a:effectLst/>
              <a:uLnTx/>
              <a:uFillTx/>
              <a:ea typeface="+mn-ea"/>
              <a:cs typeface="Varela Round"/>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ea typeface="+mn-ea"/>
                <a:cs typeface="Varela Round"/>
              </a:rPr>
              <a:t>12.6.48, יום שבת, ה' בסיוון – </a:t>
            </a:r>
            <a:r>
              <a:rPr kumimoji="0" lang="he-IL" sz="1400" b="0" i="0" u="none" strike="noStrike" kern="1200" cap="none" spc="0" normalizeH="0" baseline="0" noProof="0" dirty="0">
                <a:ln>
                  <a:noFill/>
                </a:ln>
                <a:solidFill>
                  <a:srgbClr val="002060"/>
                </a:solidFill>
                <a:effectLst/>
                <a:uLnTx/>
                <a:uFillTx/>
                <a:ea typeface="+mn-ea"/>
                <a:cs typeface="Varela Round"/>
              </a:rPr>
              <a:t>"...הלילה העבירו לירושלים 22 טון קמח, 1200 גלון בנזין, 12 וחצי טון חלב, 4 טון גבינה, 1 טון סיגריות...יש דלק לעוד 3-4 ימים בשביל אפיה, מלאי המים הוא ל2 וחצי-3 חודשים..."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1200" cap="none" spc="0" normalizeH="0" baseline="0" noProof="0" dirty="0">
              <a:ln>
                <a:noFill/>
              </a:ln>
              <a:solidFill>
                <a:srgbClr val="002060"/>
              </a:solidFill>
              <a:effectLst/>
              <a:uLnTx/>
              <a:uFillTx/>
              <a:ea typeface="+mn-ea"/>
              <a:cs typeface="Varela Round"/>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ea typeface="+mn-ea"/>
                <a:cs typeface="Varela Round"/>
              </a:rPr>
              <a:t>14.6.48, יום ב', ז' בסיוון – </a:t>
            </a:r>
            <a:r>
              <a:rPr kumimoji="0" lang="he-IL" sz="1400" b="0" i="0" u="none" strike="noStrike" kern="1200" cap="none" spc="0" normalizeH="0" baseline="0" noProof="0" dirty="0">
                <a:ln>
                  <a:noFill/>
                </a:ln>
                <a:solidFill>
                  <a:srgbClr val="002060"/>
                </a:solidFill>
                <a:effectLst/>
                <a:uLnTx/>
                <a:uFillTx/>
                <a:ea typeface="+mn-ea"/>
                <a:cs typeface="Varela Round"/>
              </a:rPr>
              <a:t>"העניינים הטעונים סידור בצבא: העברה והחלפה, אימונים, משמעת, סידורי מינויים, מחלקות במשרד הביטחון, מבנה מטה, מבנה הכוח, דרגות וסמלים, דגלים, בניין חטיבות חדשות, השלמה, חזיתות, אפסנאות, כוח-אדם, גיוסים נוספים, ייצור, רכישה, מדע, קשר, מנוחה וחופש </a:t>
            </a:r>
            <a:r>
              <a:rPr kumimoji="0" lang="he-IL" sz="1400" b="0" i="0" u="none" strike="noStrike" kern="1200" cap="none" spc="0" normalizeH="0" baseline="0" noProof="0" dirty="0" err="1">
                <a:ln>
                  <a:noFill/>
                </a:ln>
                <a:solidFill>
                  <a:srgbClr val="002060"/>
                </a:solidFill>
                <a:effectLst/>
                <a:uLnTx/>
                <a:uFillTx/>
                <a:ea typeface="+mn-ea"/>
                <a:cs typeface="Varela Round"/>
              </a:rPr>
              <a:t>חי"מ</a:t>
            </a:r>
            <a:r>
              <a:rPr kumimoji="0" lang="he-IL" sz="1400" b="0" i="0" u="none" strike="noStrike" kern="1200" cap="none" spc="0" normalizeH="0" baseline="0" noProof="0" dirty="0">
                <a:ln>
                  <a:noFill/>
                </a:ln>
                <a:solidFill>
                  <a:srgbClr val="002060"/>
                </a:solidFill>
                <a:effectLst/>
                <a:uLnTx/>
                <a:uFillTx/>
                <a:ea typeface="+mn-ea"/>
                <a:cs typeface="Varela Round"/>
              </a:rPr>
              <a:t> בערים ובמשקים, תגבורת למשקים, נוהג וסידור עבודה, חלוקת הנשק, מילואים, חיל אויר וחיל הים.."</a:t>
            </a:r>
          </a:p>
        </p:txBody>
      </p:sp>
      <p:pic>
        <p:nvPicPr>
          <p:cNvPr id="8" name="תמונה 7"/>
          <p:cNvPicPr>
            <a:picLocks noChangeAspect="1"/>
          </p:cNvPicPr>
          <p:nvPr/>
        </p:nvPicPr>
        <p:blipFill rotWithShape="1">
          <a:blip r:embed="rId3"/>
          <a:srcRect t="2814" b="8710"/>
          <a:stretch/>
        </p:blipFill>
        <p:spPr>
          <a:xfrm>
            <a:off x="-47147" y="3439230"/>
            <a:ext cx="2714625" cy="3084397"/>
          </a:xfrm>
          <a:prstGeom prst="rect">
            <a:avLst/>
          </a:prstGeom>
        </p:spPr>
      </p:pic>
      <p:pic>
        <p:nvPicPr>
          <p:cNvPr id="9" name="תמונה 8"/>
          <p:cNvPicPr>
            <a:picLocks noChangeAspect="1"/>
          </p:cNvPicPr>
          <p:nvPr/>
        </p:nvPicPr>
        <p:blipFill rotWithShape="1">
          <a:blip r:embed="rId4"/>
          <a:srcRect t="4549"/>
          <a:stretch/>
        </p:blipFill>
        <p:spPr>
          <a:xfrm>
            <a:off x="-39984" y="13644"/>
            <a:ext cx="2590800" cy="3436677"/>
          </a:xfrm>
          <a:prstGeom prst="rect">
            <a:avLst/>
          </a:prstGeom>
        </p:spPr>
      </p:pic>
    </p:spTree>
    <p:extLst>
      <p:ext uri="{BB962C8B-B14F-4D97-AF65-F5344CB8AC3E}">
        <p14:creationId xmlns:p14="http://schemas.microsoft.com/office/powerpoint/2010/main" val="10947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17"/>
          <p:cNvSpPr txBox="1">
            <a:spLocks/>
          </p:cNvSpPr>
          <p:nvPr/>
        </p:nvSpPr>
        <p:spPr>
          <a:xfrm>
            <a:off x="209383" y="2123970"/>
            <a:ext cx="7573632" cy="3040061"/>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73050" marR="0" lvl="0" indent="-166370" algn="l" rtl="0">
              <a:lnSpc>
                <a:spcPct val="100000"/>
              </a:lnSpc>
              <a:spcBef>
                <a:spcPts val="600"/>
              </a:spcBef>
              <a:spcAft>
                <a:spcPts val="0"/>
              </a:spcAft>
              <a:buClr>
                <a:schemeClr val="accent1"/>
              </a:buClr>
              <a:buFont typeface="Noto Sans Symbol"/>
              <a:buChar char="•"/>
              <a:defRPr sz="2400" b="0" i="0" u="none" strike="noStrike" cap="none">
                <a:solidFill>
                  <a:schemeClr val="dk1"/>
                </a:solidFill>
                <a:latin typeface="Libre Baskerville"/>
                <a:ea typeface="Libre Baskerville"/>
                <a:cs typeface="Libre Baskerville"/>
                <a:sym typeface="Libre Baskerville"/>
              </a:defRPr>
            </a:lvl1pPr>
            <a:lvl2pPr marL="639763" marR="0" lvl="1" indent="-177482" algn="l" rtl="0">
              <a:lnSpc>
                <a:spcPct val="100000"/>
              </a:lnSpc>
              <a:spcBef>
                <a:spcPts val="420"/>
              </a:spcBef>
              <a:spcAft>
                <a:spcPts val="0"/>
              </a:spcAft>
              <a:buClr>
                <a:schemeClr val="accent1"/>
              </a:buClr>
              <a:buFont typeface="Noto Sans Symbol"/>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lnSpc>
                <a:spcPct val="100000"/>
              </a:lnSpc>
              <a:spcBef>
                <a:spcPts val="360"/>
              </a:spcBef>
              <a:spcAft>
                <a:spcPts val="0"/>
              </a:spcAft>
              <a:buClr>
                <a:srgbClr val="BA3E13"/>
              </a:buClr>
              <a:buFont typeface="Noto Sans Symbol"/>
              <a:buChar char="•"/>
              <a:defRPr sz="1800" b="0" i="0" u="none" strike="noStrike" cap="none">
                <a:solidFill>
                  <a:schemeClr val="dk1"/>
                </a:solidFill>
                <a:latin typeface="Libre Baskerville"/>
                <a:ea typeface="Libre Baskerville"/>
                <a:cs typeface="Libre Baskerville"/>
                <a:sym typeface="Libre Baskerville"/>
              </a:defRPr>
            </a:lvl3pPr>
            <a:lvl4pPr marL="1187450" marR="0" lvl="3" indent="-115569" algn="l" rtl="0">
              <a:lnSpc>
                <a:spcPct val="100000"/>
              </a:lnSpc>
              <a:spcBef>
                <a:spcPts val="360"/>
              </a:spcBef>
              <a:spcAft>
                <a:spcPts val="0"/>
              </a:spcAft>
              <a:buClr>
                <a:srgbClr val="E6B1AB"/>
              </a:buClr>
              <a:buFont typeface="Noto Sans Symbol"/>
              <a:buChar char="•"/>
              <a:defRPr sz="1800" b="0" i="0" u="none" strike="noStrike" cap="none">
                <a:solidFill>
                  <a:schemeClr val="dk1"/>
                </a:solidFill>
                <a:latin typeface="Libre Baskerville"/>
                <a:ea typeface="Libre Baskerville"/>
                <a:cs typeface="Libre Baskerville"/>
                <a:sym typeface="Libre Baskerville"/>
              </a:defRPr>
            </a:lvl4pPr>
            <a:lvl5pPr marL="1462088" marR="0" lvl="4" indent="-122999" algn="l" rtl="0">
              <a:lnSpc>
                <a:spcPct val="100000"/>
              </a:lnSpc>
              <a:spcBef>
                <a:spcPts val="320"/>
              </a:spcBef>
              <a:spcAft>
                <a:spcPts val="0"/>
              </a:spcAft>
              <a:buClr>
                <a:srgbClr val="CBADAB"/>
              </a:buClr>
              <a:buFont typeface="Noto Sans Symbol"/>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lnSpc>
                <a:spcPct val="100000"/>
              </a:lnSpc>
              <a:spcBef>
                <a:spcPts val="320"/>
              </a:spcBef>
              <a:spcAft>
                <a:spcPts val="0"/>
              </a:spcAft>
              <a:buClr>
                <a:schemeClr val="accent1"/>
              </a:buClr>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lnSpc>
                <a:spcPct val="100000"/>
              </a:lnSpc>
              <a:spcBef>
                <a:spcPts val="280"/>
              </a:spcBef>
              <a:spcAft>
                <a:spcPts val="0"/>
              </a:spcAft>
              <a:buClr>
                <a:srgbClr val="E6AFA9"/>
              </a:buClr>
              <a:buFont typeface="Noto Sans Symbol"/>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lnSpc>
                <a:spcPct val="100000"/>
              </a:lnSpc>
              <a:spcBef>
                <a:spcPts val="280"/>
              </a:spcBef>
              <a:spcAft>
                <a:spcPts val="0"/>
              </a:spcAft>
              <a:buClr>
                <a:schemeClr val="accent2"/>
              </a:buClr>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lnSpc>
                <a:spcPct val="100000"/>
              </a:lnSpc>
              <a:spcBef>
                <a:spcPts val="280"/>
              </a:spcBef>
              <a:spcAft>
                <a:spcPts val="0"/>
              </a:spcAft>
              <a:buClr>
                <a:srgbClr val="B93F14"/>
              </a:buClr>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pPr marL="273050" marR="0" lvl="0" indent="-273050" algn="r" defTabSz="914400" rtl="1" eaLnBrk="1" fontAlgn="auto" latinLnBrk="0" hangingPunct="1">
              <a:lnSpc>
                <a:spcPct val="100000"/>
              </a:lnSpc>
              <a:spcBef>
                <a:spcPts val="0"/>
              </a:spcBef>
              <a:spcAft>
                <a:spcPts val="1200"/>
              </a:spcAft>
              <a:buClr>
                <a:srgbClr val="002060"/>
              </a:buClr>
              <a:buSzPct val="25000"/>
              <a:buFont typeface="Arial"/>
              <a:buNone/>
              <a:tabLst/>
              <a:defRPr/>
            </a:pPr>
            <a:r>
              <a:rPr kumimoji="0" lang="he-IL" b="0" i="0" u="sng" strike="noStrike" kern="1200" cap="none" spc="0" normalizeH="0" baseline="0" noProof="0" dirty="0">
                <a:ln>
                  <a:noFill/>
                </a:ln>
                <a:solidFill>
                  <a:srgbClr val="4472C4"/>
                </a:solidFill>
                <a:effectLst/>
                <a:uLnTx/>
                <a:uFillTx/>
                <a:latin typeface="BN Elkana" panose="02000000000000000000" pitchFamily="2" charset="-79"/>
                <a:ea typeface="+mn-ea"/>
                <a:cs typeface="+mn-cs"/>
                <a:sym typeface="Arial"/>
              </a:rPr>
              <a:t>מדוע הסכימו הצדדים להפסקת אש? </a:t>
            </a:r>
          </a:p>
          <a:p>
            <a:pPr marL="514350" marR="0" lvl="0" indent="-514350" algn="r" defTabSz="914400" rtl="1" eaLnBrk="1" fontAlgn="auto" latinLnBrk="0" hangingPunct="1">
              <a:lnSpc>
                <a:spcPct val="100000"/>
              </a:lnSpc>
              <a:spcBef>
                <a:spcPts val="0"/>
              </a:spcBef>
              <a:spcAft>
                <a:spcPts val="1200"/>
              </a:spcAft>
              <a:buClr>
                <a:srgbClr val="4472C4">
                  <a:lumMod val="50000"/>
                </a:srgbClr>
              </a:buClr>
              <a:buSzPct val="70000"/>
              <a:buFont typeface="+mj-lt"/>
              <a:buAutoNum type="arabicPeriod"/>
              <a:tabLst/>
              <a:defRPr/>
            </a:pPr>
            <a:r>
              <a:rPr kumimoji="0" lang="he-IL" b="0" i="0" u="none" strike="noStrike" kern="1200" cap="none" spc="0" normalizeH="0" baseline="0" noProof="0" dirty="0">
                <a:ln>
                  <a:noFill/>
                </a:ln>
                <a:solidFill>
                  <a:srgbClr val="002060"/>
                </a:solidFill>
                <a:effectLst/>
                <a:uLnTx/>
                <a:uFillTx/>
                <a:latin typeface="BN Elkana" panose="02000000000000000000" pitchFamily="2" charset="-79"/>
                <a:ea typeface="+mn-ea"/>
                <a:cs typeface="+mn-cs"/>
                <a:sym typeface="Arial"/>
              </a:rPr>
              <a:t>הצטיידות בנשק ובכוח אדם.</a:t>
            </a:r>
          </a:p>
          <a:p>
            <a:pPr marL="514350" marR="0" lvl="0" indent="-514350" algn="r" defTabSz="914400" rtl="1" eaLnBrk="1" fontAlgn="auto" latinLnBrk="0" hangingPunct="1">
              <a:lnSpc>
                <a:spcPct val="100000"/>
              </a:lnSpc>
              <a:spcBef>
                <a:spcPts val="0"/>
              </a:spcBef>
              <a:spcAft>
                <a:spcPts val="1200"/>
              </a:spcAft>
              <a:buClr>
                <a:srgbClr val="4472C4">
                  <a:lumMod val="50000"/>
                </a:srgbClr>
              </a:buClr>
              <a:buSzPct val="70000"/>
              <a:buFont typeface="+mj-lt"/>
              <a:buAutoNum type="arabicPeriod"/>
              <a:tabLst/>
              <a:defRPr/>
            </a:pPr>
            <a:r>
              <a:rPr kumimoji="0" lang="he-IL" b="0" i="0" u="none" strike="noStrike" kern="1200" cap="none" spc="0" normalizeH="0" baseline="0" noProof="0" dirty="0">
                <a:ln>
                  <a:noFill/>
                </a:ln>
                <a:solidFill>
                  <a:srgbClr val="002060"/>
                </a:solidFill>
                <a:effectLst/>
                <a:uLnTx/>
                <a:uFillTx/>
                <a:latin typeface="BN Elkana" panose="02000000000000000000" pitchFamily="2" charset="-79"/>
                <a:ea typeface="+mn-ea"/>
                <a:cs typeface="+mn-cs"/>
                <a:sym typeface="Arial"/>
              </a:rPr>
              <a:t>ריענון ומנוחה לכוחות הלוחמים.</a:t>
            </a:r>
          </a:p>
          <a:p>
            <a:pPr marL="514350" marR="0" lvl="0" indent="-514350" algn="r" defTabSz="914400" rtl="1" eaLnBrk="1" fontAlgn="auto" latinLnBrk="0" hangingPunct="1">
              <a:lnSpc>
                <a:spcPct val="100000"/>
              </a:lnSpc>
              <a:spcBef>
                <a:spcPts val="0"/>
              </a:spcBef>
              <a:spcAft>
                <a:spcPts val="1200"/>
              </a:spcAft>
              <a:buClr>
                <a:srgbClr val="4472C4">
                  <a:lumMod val="50000"/>
                </a:srgbClr>
              </a:buClr>
              <a:buSzPct val="70000"/>
              <a:buFont typeface="+mj-lt"/>
              <a:buAutoNum type="arabicPeriod"/>
              <a:tabLst/>
              <a:defRPr/>
            </a:pPr>
            <a:r>
              <a:rPr kumimoji="0" lang="he-IL" b="0" i="0" u="none" strike="noStrike" kern="1200" cap="none" spc="0" normalizeH="0" baseline="0" noProof="0" dirty="0">
                <a:ln>
                  <a:noFill/>
                </a:ln>
                <a:solidFill>
                  <a:srgbClr val="002060"/>
                </a:solidFill>
                <a:effectLst/>
                <a:uLnTx/>
                <a:uFillTx/>
                <a:latin typeface="BN Elkana" panose="02000000000000000000" pitchFamily="2" charset="-79"/>
                <a:ea typeface="+mn-ea"/>
                <a:cs typeface="+mn-cs"/>
                <a:sym typeface="Arial"/>
              </a:rPr>
              <a:t>צה"ל נזקק לשקם יחידות שנפגעו ולגבש </a:t>
            </a:r>
            <a:r>
              <a:rPr kumimoji="0" lang="he-IL" b="0" i="0" u="none" strike="noStrike" kern="1200" cap="none" spc="0" normalizeH="0" baseline="0" noProof="0" dirty="0" err="1">
                <a:ln>
                  <a:noFill/>
                </a:ln>
                <a:solidFill>
                  <a:srgbClr val="002060"/>
                </a:solidFill>
                <a:effectLst/>
                <a:uLnTx/>
                <a:uFillTx/>
                <a:latin typeface="BN Elkana" panose="02000000000000000000" pitchFamily="2" charset="-79"/>
                <a:ea typeface="+mn-ea"/>
                <a:cs typeface="+mn-cs"/>
                <a:sym typeface="Arial"/>
              </a:rPr>
              <a:t>תוכניות</a:t>
            </a:r>
            <a:r>
              <a:rPr kumimoji="0" lang="he-IL" b="0" i="0" u="none" strike="noStrike" kern="1200" cap="none" spc="0" normalizeH="0" baseline="0" noProof="0" dirty="0">
                <a:ln>
                  <a:noFill/>
                </a:ln>
                <a:solidFill>
                  <a:srgbClr val="002060"/>
                </a:solidFill>
                <a:effectLst/>
                <a:uLnTx/>
                <a:uFillTx/>
                <a:latin typeface="BN Elkana" panose="02000000000000000000" pitchFamily="2" charset="-79"/>
                <a:ea typeface="+mn-ea"/>
                <a:cs typeface="+mn-cs"/>
                <a:sym typeface="Arial"/>
              </a:rPr>
              <a:t> לחימה חדשות</a:t>
            </a:r>
          </a:p>
          <a:p>
            <a:pPr marL="514350" marR="0" lvl="0" indent="-514350" algn="r" defTabSz="914400" rtl="1" eaLnBrk="1" fontAlgn="auto" latinLnBrk="0" hangingPunct="1">
              <a:lnSpc>
                <a:spcPct val="100000"/>
              </a:lnSpc>
              <a:spcBef>
                <a:spcPts val="0"/>
              </a:spcBef>
              <a:spcAft>
                <a:spcPts val="1200"/>
              </a:spcAft>
              <a:buClr>
                <a:srgbClr val="4472C4">
                  <a:lumMod val="50000"/>
                </a:srgbClr>
              </a:buClr>
              <a:buSzPct val="70000"/>
              <a:buFont typeface="+mj-lt"/>
              <a:buAutoNum type="arabicPeriod"/>
              <a:tabLst/>
              <a:defRPr/>
            </a:pPr>
            <a:r>
              <a:rPr kumimoji="0" lang="he-IL" b="0" i="0" u="none" strike="noStrike" kern="1200" cap="none" spc="0" normalizeH="0" baseline="0" noProof="0" dirty="0">
                <a:ln>
                  <a:noFill/>
                </a:ln>
                <a:solidFill>
                  <a:srgbClr val="002060"/>
                </a:solidFill>
                <a:effectLst/>
                <a:uLnTx/>
                <a:uFillTx/>
                <a:latin typeface="BN Elkana" panose="02000000000000000000" pitchFamily="2" charset="-79"/>
                <a:ea typeface="+mn-ea"/>
                <a:cs typeface="+mn-cs"/>
                <a:sym typeface="Arial"/>
              </a:rPr>
              <a:t>הזרמת מזון ואספקה לירושלים הנצורה.</a:t>
            </a:r>
          </a:p>
          <a:p>
            <a:pPr marL="514350" marR="0" lvl="0" indent="-514350" algn="r" defTabSz="914400" rtl="1" eaLnBrk="1" fontAlgn="auto" latinLnBrk="0" hangingPunct="1">
              <a:lnSpc>
                <a:spcPct val="100000"/>
              </a:lnSpc>
              <a:spcBef>
                <a:spcPts val="0"/>
              </a:spcBef>
              <a:spcAft>
                <a:spcPts val="1200"/>
              </a:spcAft>
              <a:buClr>
                <a:srgbClr val="4472C4">
                  <a:lumMod val="50000"/>
                </a:srgbClr>
              </a:buClr>
              <a:buSzPct val="70000"/>
              <a:buFont typeface="+mj-lt"/>
              <a:buAutoNum type="arabicPeriod"/>
              <a:tabLst/>
              <a:defRPr/>
            </a:pPr>
            <a:r>
              <a:rPr kumimoji="0" lang="he-IL" b="0" i="0" u="none" strike="noStrike" kern="1200" cap="none" spc="0" normalizeH="0" baseline="0" noProof="0" dirty="0">
                <a:ln>
                  <a:noFill/>
                </a:ln>
                <a:solidFill>
                  <a:srgbClr val="002060"/>
                </a:solidFill>
                <a:effectLst/>
                <a:uLnTx/>
                <a:uFillTx/>
                <a:latin typeface="BN Elkana" panose="02000000000000000000" pitchFamily="2" charset="-79"/>
                <a:ea typeface="+mn-ea"/>
                <a:cs typeface="+mn-cs"/>
                <a:sym typeface="Arial"/>
              </a:rPr>
              <a:t>הצבאות הערבים נדרשו להיערך מחדש למלחמה ממושכת שלא ציפו לה.</a:t>
            </a:r>
          </a:p>
        </p:txBody>
      </p:sp>
      <p:sp>
        <p:nvSpPr>
          <p:cNvPr id="18" name="תרשים זרימה: תהליך חלופי 17">
            <a:extLst>
              <a:ext uri="{FF2B5EF4-FFF2-40B4-BE49-F238E27FC236}">
                <a16:creationId xmlns:a16="http://schemas.microsoft.com/office/drawing/2014/main" id="{04A1334B-5ADC-4228-B6D1-6AAE8140F46B}"/>
              </a:ext>
            </a:extLst>
          </p:cNvPr>
          <p:cNvSpPr/>
          <p:nvPr/>
        </p:nvSpPr>
        <p:spPr>
          <a:xfrm>
            <a:off x="2716210" y="298482"/>
            <a:ext cx="8004107" cy="167716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הפוגה 1 מטעם האו"ם</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ההפוגה</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שימשה</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כפסק</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זמן</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להתארגנו</a:t>
            </a:r>
            <a:r>
              <a:rPr kumimoji="0" lang="he-IL" sz="1800" b="0" i="0" u="none" strike="noStrike" kern="1200" cap="none" spc="300" normalizeH="0" baseline="0" noProof="0" dirty="0">
                <a:ln>
                  <a:noFill/>
                </a:ln>
                <a:solidFill>
                  <a:prstClr val="white"/>
                </a:solidFill>
                <a:effectLst/>
                <a:uLnTx/>
                <a:uFillTx/>
                <a:latin typeface="Arial"/>
                <a:ea typeface="Arial"/>
                <a:cs typeface="Varela Round"/>
                <a:sym typeface="Arial"/>
              </a:rPr>
              <a:t>ת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לכל</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הצדדים</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והיא</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נועדה</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להימשך</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 כ-4 </a:t>
            </a:r>
            <a:r>
              <a:rPr kumimoji="0" lang="en-US" sz="1800" b="0" i="0" u="none" strike="noStrike" kern="1200" cap="none" spc="300" normalizeH="0" baseline="0" noProof="0" dirty="0" err="1">
                <a:ln>
                  <a:noFill/>
                </a:ln>
                <a:solidFill>
                  <a:prstClr val="white"/>
                </a:solidFill>
                <a:effectLst/>
                <a:uLnTx/>
                <a:uFillTx/>
                <a:latin typeface="Arial"/>
                <a:ea typeface="Arial"/>
                <a:cs typeface="Varela Round"/>
                <a:sym typeface="Arial"/>
              </a:rPr>
              <a:t>שבועות</a:t>
            </a:r>
            <a:r>
              <a:rPr kumimoji="0" lang="en-US" sz="1800" b="0" i="0" u="none" strike="noStrike" kern="1200" cap="none" spc="300" normalizeH="0" baseline="0" noProof="0" dirty="0">
                <a:ln>
                  <a:noFill/>
                </a:ln>
                <a:solidFill>
                  <a:prstClr val="white"/>
                </a:solidFill>
                <a:effectLst/>
                <a:uLnTx/>
                <a:uFillTx/>
                <a:latin typeface="Arial"/>
                <a:ea typeface="Arial"/>
                <a:cs typeface="Varela Round"/>
                <a:sym typeface="Arial"/>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endParaRPr>
          </a:p>
        </p:txBody>
      </p:sp>
      <p:pic>
        <p:nvPicPr>
          <p:cNvPr id="1026" name="Picture 2" descr="https://images1.ynet.co.il/PicServer3/2013/01/16/4403068/44024490100099408334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417" y="2145792"/>
            <a:ext cx="3886200" cy="2313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96417" y="4459705"/>
            <a:ext cx="3886199" cy="25391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ea typeface="+mn-ea"/>
                <a:cs typeface="Varela Round"/>
              </a:rPr>
              <a:t>חיילי גדוד 82 בסיום ההפוגה. צילום: יד לשריון</a:t>
            </a:r>
          </a:p>
        </p:txBody>
      </p:sp>
    </p:spTree>
    <p:extLst>
      <p:ext uri="{BB962C8B-B14F-4D97-AF65-F5344CB8AC3E}">
        <p14:creationId xmlns:p14="http://schemas.microsoft.com/office/powerpoint/2010/main" val="15425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רשים זרימה: תהליך חלופי 6">
            <a:extLst>
              <a:ext uri="{FF2B5EF4-FFF2-40B4-BE49-F238E27FC236}">
                <a16:creationId xmlns:a16="http://schemas.microsoft.com/office/drawing/2014/main" id="{04A1334B-5ADC-4228-B6D1-6AAE8140F46B}"/>
              </a:ext>
            </a:extLst>
          </p:cNvPr>
          <p:cNvSpPr/>
          <p:nvPr/>
        </p:nvSpPr>
        <p:spPr>
          <a:xfrm>
            <a:off x="3480179" y="298482"/>
            <a:ext cx="7480769" cy="125520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קרבת עשרת הימים</a:t>
            </a:r>
            <a:endParaRPr kumimoji="0" lang="en-US" sz="4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endParaRPr>
          </a:p>
        </p:txBody>
      </p:sp>
      <p:pic>
        <p:nvPicPr>
          <p:cNvPr id="3" name="תמונה 2"/>
          <p:cNvPicPr>
            <a:picLocks noChangeAspect="1"/>
          </p:cNvPicPr>
          <p:nvPr/>
        </p:nvPicPr>
        <p:blipFill rotWithShape="1">
          <a:blip r:embed="rId2"/>
          <a:srcRect r="3116"/>
          <a:stretch/>
        </p:blipFill>
        <p:spPr>
          <a:xfrm>
            <a:off x="1" y="283492"/>
            <a:ext cx="2711116" cy="5596563"/>
          </a:xfrm>
          <a:prstGeom prst="rect">
            <a:avLst/>
          </a:prstGeom>
        </p:spPr>
      </p:pic>
      <p:sp>
        <p:nvSpPr>
          <p:cNvPr id="2" name="מלבן 1"/>
          <p:cNvSpPr/>
          <p:nvPr/>
        </p:nvSpPr>
        <p:spPr>
          <a:xfrm>
            <a:off x="3705506" y="2185736"/>
            <a:ext cx="7629099" cy="1938992"/>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
                <a:srgbClr val="002060"/>
              </a:buClr>
              <a:buSzPct val="25000"/>
              <a:buFontTx/>
              <a:buNone/>
              <a:tabLst/>
              <a:defRPr/>
            </a:pPr>
            <a:r>
              <a:rPr kumimoji="0" lang="he-IL"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ב</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מהלך10 </a:t>
            </a:r>
            <a:r>
              <a:rPr kumimoji="0" lang="he-IL"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ימים</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he-IL"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רוכזו</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מאמצי</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צה"ל</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בארבעה</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אזורים</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p>
          <a:p>
            <a:pPr marL="354013" marR="0" lvl="0" indent="-265113" algn="r" defTabSz="914400" rtl="1" eaLnBrk="1" fontAlgn="auto" latinLnBrk="0" hangingPunct="1">
              <a:lnSpc>
                <a:spcPct val="100000"/>
              </a:lnSpc>
              <a:spcBef>
                <a:spcPts val="600"/>
              </a:spcBef>
              <a:spcAft>
                <a:spcPts val="0"/>
              </a:spcAft>
              <a:buClr>
                <a:srgbClr val="92D050"/>
              </a:buClr>
              <a:buSzPct val="70000"/>
              <a:buFont typeface="Noto Sans Symbol"/>
              <a:buChar char="•"/>
              <a:tabLst/>
              <a:defRPr/>
            </a:pPr>
            <a:r>
              <a:rPr kumimoji="0" lang="en-US" sz="20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בצפון</a:t>
            </a:r>
            <a:r>
              <a:rPr kumimoji="0" lang="en-US" sz="20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מזרח</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he-IL"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נגד</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הסורים</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a:t>
            </a:r>
            <a:endParaRPr kumimoji="0" lang="en-US" sz="20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endParaRPr>
          </a:p>
          <a:p>
            <a:pPr marL="354013" marR="0" lvl="0" indent="-265113" algn="r" defTabSz="914400" rtl="1" eaLnBrk="1" fontAlgn="auto" latinLnBrk="0" hangingPunct="1">
              <a:lnSpc>
                <a:spcPct val="100000"/>
              </a:lnSpc>
              <a:spcBef>
                <a:spcPts val="600"/>
              </a:spcBef>
              <a:spcAft>
                <a:spcPts val="0"/>
              </a:spcAft>
              <a:buClr>
                <a:srgbClr val="92D050"/>
              </a:buClr>
              <a:buSzPct val="70000"/>
              <a:buFont typeface="Noto Sans Symbol"/>
              <a:buChar char="•"/>
              <a:tabLst/>
              <a:defRPr/>
            </a:pPr>
            <a:r>
              <a:rPr kumimoji="0" lang="en-US" sz="20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בגליל</a:t>
            </a:r>
            <a:r>
              <a:rPr kumimoji="0" lang="en-US" sz="20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המערבי</a:t>
            </a:r>
            <a:r>
              <a:rPr kumimoji="0" lang="en-US" sz="20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נגד</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כוחותיו</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של</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צבא</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ההצלה</a:t>
            </a:r>
            <a:endPar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endParaRPr>
          </a:p>
          <a:p>
            <a:pPr marL="354013" marR="0" lvl="0" indent="-265113" algn="r" defTabSz="914400" rtl="1" eaLnBrk="1" fontAlgn="auto" latinLnBrk="0" hangingPunct="1">
              <a:lnSpc>
                <a:spcPct val="100000"/>
              </a:lnSpc>
              <a:spcBef>
                <a:spcPts val="600"/>
              </a:spcBef>
              <a:spcAft>
                <a:spcPts val="0"/>
              </a:spcAft>
              <a:buClr>
                <a:srgbClr val="92D050"/>
              </a:buClr>
              <a:buSzPct val="70000"/>
              <a:buFont typeface="Noto Sans Symbol"/>
              <a:buChar char="•"/>
              <a:tabLst/>
              <a:defRPr/>
            </a:pPr>
            <a:r>
              <a:rPr kumimoji="0" lang="en-US" sz="20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במרכז</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 </a:t>
            </a:r>
            <a:r>
              <a:rPr kumimoji="0" lang="he-IL"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רמלה</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לוד</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והפרוזדור</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לירושלים</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a:t>
            </a:r>
          </a:p>
          <a:p>
            <a:pPr marL="354013" marR="0" lvl="0" indent="-265113" algn="r" defTabSz="914400" rtl="1" eaLnBrk="1" fontAlgn="auto" latinLnBrk="0" hangingPunct="1">
              <a:lnSpc>
                <a:spcPct val="100000"/>
              </a:lnSpc>
              <a:spcBef>
                <a:spcPts val="600"/>
              </a:spcBef>
              <a:spcAft>
                <a:spcPts val="0"/>
              </a:spcAft>
              <a:buClr>
                <a:srgbClr val="92D050"/>
              </a:buClr>
              <a:buSzPct val="70000"/>
              <a:buFont typeface="Noto Sans Symbol"/>
              <a:buChar char="•"/>
              <a:tabLst/>
              <a:defRPr/>
            </a:pPr>
            <a:r>
              <a:rPr kumimoji="0" lang="en-US" sz="20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בדרום</a:t>
            </a:r>
            <a:r>
              <a:rPr kumimoji="0" lang="he-IL" sz="20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rPr>
              <a:t> -</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כנגד</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000" b="0"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המצרים</a:t>
            </a:r>
            <a:r>
              <a:rPr kumimoji="0" lang="en-US" sz="2000" b="0"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a:t>
            </a:r>
          </a:p>
        </p:txBody>
      </p:sp>
      <p:pic>
        <p:nvPicPr>
          <p:cNvPr id="6" name="תמונה 5" descr="animation - Create animated gif of an arrow being hand ..."/>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rot="843492" flipH="1" flipV="1">
            <a:off x="651940" y="3275545"/>
            <a:ext cx="4687689" cy="1219086"/>
          </a:xfrm>
          <a:prstGeom prst="rect">
            <a:avLst/>
          </a:prstGeom>
          <a:ln>
            <a:noFill/>
          </a:ln>
        </p:spPr>
      </p:pic>
      <p:pic>
        <p:nvPicPr>
          <p:cNvPr id="8" name="תמונה 7" descr="animation - Create animated gif of an arrow being hand ..."/>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rot="2649366" flipH="1" flipV="1">
            <a:off x="1784459" y="1464720"/>
            <a:ext cx="3818157" cy="1290682"/>
          </a:xfrm>
          <a:prstGeom prst="rect">
            <a:avLst/>
          </a:prstGeom>
          <a:ln>
            <a:noFill/>
          </a:ln>
        </p:spPr>
      </p:pic>
      <p:pic>
        <p:nvPicPr>
          <p:cNvPr id="9" name="תמונה 8" descr="animation - Create animated gif of an arrow being hand ..."/>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rot="1045572" flipH="1" flipV="1">
            <a:off x="1704083" y="2790229"/>
            <a:ext cx="3469142" cy="1049088"/>
          </a:xfrm>
          <a:prstGeom prst="rect">
            <a:avLst/>
          </a:prstGeom>
          <a:ln>
            <a:noFill/>
          </a:ln>
        </p:spPr>
      </p:pic>
      <p:pic>
        <p:nvPicPr>
          <p:cNvPr id="10" name="תמונה 9" descr="animation - Create animated gif of an arrow being hand ..."/>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rot="2374971" flipH="1" flipV="1">
            <a:off x="1451630" y="1740917"/>
            <a:ext cx="3981758" cy="1290682"/>
          </a:xfrm>
          <a:prstGeom prst="rect">
            <a:avLst/>
          </a:prstGeom>
          <a:ln>
            <a:noFill/>
          </a:ln>
        </p:spPr>
      </p:pic>
      <p:sp>
        <p:nvSpPr>
          <p:cNvPr id="11" name="מלבן 10"/>
          <p:cNvSpPr/>
          <p:nvPr/>
        </p:nvSpPr>
        <p:spPr>
          <a:xfrm>
            <a:off x="2696406" y="4763745"/>
            <a:ext cx="4871278" cy="1200329"/>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שלב</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4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זה</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4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הסתיים</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4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בהפוגה</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4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נוספת</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4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שנמשכה</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כ</a:t>
            </a:r>
            <a:r>
              <a:rPr kumimoji="0" lang="he-IL"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a:t>
            </a:r>
            <a:r>
              <a:rPr kumimoji="0" lang="he-IL"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rPr>
              <a:t> 3</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 </a:t>
            </a:r>
            <a:r>
              <a:rPr kumimoji="0" lang="en-US" sz="2400" b="1" i="0" u="none" strike="noStrike" kern="1200" cap="none" spc="300" normalizeH="0" baseline="0" noProof="0" dirty="0" err="1">
                <a:ln>
                  <a:noFill/>
                </a:ln>
                <a:solidFill>
                  <a:srgbClr val="002060"/>
                </a:solidFill>
                <a:effectLst/>
                <a:uLnTx/>
                <a:uFillTx/>
                <a:latin typeface="Arial" panose="020B0604020202020204" pitchFamily="34" charset="0"/>
                <a:ea typeface="+mn-ea"/>
                <a:cs typeface="Varela Round"/>
                <a:sym typeface="Libre Baskerville"/>
              </a:rPr>
              <a:t>חודשים</a:t>
            </a:r>
            <a:r>
              <a:rPr kumimoji="0" lang="en-US" sz="2400" b="1" i="0" u="none" strike="noStrike" kern="1200" cap="none" spc="300" normalizeH="0" baseline="0" noProof="0" dirty="0">
                <a:ln>
                  <a:noFill/>
                </a:ln>
                <a:solidFill>
                  <a:srgbClr val="002060"/>
                </a:solidFill>
                <a:effectLst/>
                <a:uLnTx/>
                <a:uFillTx/>
                <a:latin typeface="Arial" panose="020B0604020202020204" pitchFamily="34" charset="0"/>
                <a:ea typeface="+mn-ea"/>
                <a:cs typeface="Varela Round"/>
                <a:sym typeface="Libre Baskerville"/>
              </a:rPr>
              <a:t>.</a:t>
            </a:r>
            <a:endParaRPr kumimoji="0" lang="he-IL" sz="2400" b="1" i="0" u="none" strike="noStrike" kern="1200" cap="none" spc="300" normalizeH="0" baseline="0" noProof="0" dirty="0">
              <a:ln>
                <a:noFill/>
              </a:ln>
              <a:solidFill>
                <a:srgbClr val="002060"/>
              </a:solidFill>
              <a:effectLst/>
              <a:uLnTx/>
              <a:uFillTx/>
              <a:ea typeface="+mn-ea"/>
              <a:cs typeface="Varela Round"/>
            </a:endParaRPr>
          </a:p>
        </p:txBody>
      </p:sp>
    </p:spTree>
    <p:extLst>
      <p:ext uri="{BB962C8B-B14F-4D97-AF65-F5344CB8AC3E}">
        <p14:creationId xmlns:p14="http://schemas.microsoft.com/office/powerpoint/2010/main" val="36035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רשים זרימה: תהליך חלופי 6">
            <a:extLst>
              <a:ext uri="{FF2B5EF4-FFF2-40B4-BE49-F238E27FC236}">
                <a16:creationId xmlns:a16="http://schemas.microsoft.com/office/drawing/2014/main" id="{04A1334B-5ADC-4228-B6D1-6AAE8140F46B}"/>
              </a:ext>
            </a:extLst>
          </p:cNvPr>
          <p:cNvSpPr/>
          <p:nvPr/>
        </p:nvSpPr>
        <p:spPr>
          <a:xfrm>
            <a:off x="3910693" y="348343"/>
            <a:ext cx="7040336" cy="1612411"/>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דוגמא למבצע בתקופה זו -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rPr>
              <a:t>"מבצע דני" - שחרור רמלה/לוד</a:t>
            </a:r>
            <a:endParaRPr kumimoji="0" lang="en-US" sz="32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Varela Round" panose="00000500000000000000" pitchFamily="2" charset="-79"/>
              <a:ea typeface="+mn-ea"/>
              <a:cs typeface="Varela Round" panose="00000500000000000000" pitchFamily="2" charset="-79"/>
            </a:endParaRPr>
          </a:p>
        </p:txBody>
      </p:sp>
      <p:pic>
        <p:nvPicPr>
          <p:cNvPr id="11" name="תמונה 10"/>
          <p:cNvPicPr>
            <a:picLocks noChangeAspect="1"/>
          </p:cNvPicPr>
          <p:nvPr/>
        </p:nvPicPr>
        <p:blipFill>
          <a:blip r:embed="rId3"/>
          <a:stretch>
            <a:fillRect/>
          </a:stretch>
        </p:blipFill>
        <p:spPr>
          <a:xfrm>
            <a:off x="171620" y="3208421"/>
            <a:ext cx="2581611" cy="2036631"/>
          </a:xfrm>
          <a:prstGeom prst="rect">
            <a:avLst/>
          </a:prstGeom>
        </p:spPr>
      </p:pic>
      <p:sp>
        <p:nvSpPr>
          <p:cNvPr id="12" name="TextBox 11"/>
          <p:cNvSpPr txBox="1"/>
          <p:nvPr/>
        </p:nvSpPr>
        <p:spPr>
          <a:xfrm>
            <a:off x="291689" y="5257864"/>
            <a:ext cx="2581611" cy="4154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ea typeface="+mn-ea"/>
                <a:cs typeface="Varela Round"/>
              </a:rPr>
              <a:t>אוצר תמונות הפלמ"ח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ea typeface="+mn-ea"/>
                <a:cs typeface="Varela Round"/>
              </a:rPr>
              <a:t> </a:t>
            </a:r>
            <a:r>
              <a:rPr kumimoji="0" lang="en-US" sz="1050" b="0" i="0" u="none" strike="noStrike" kern="1200" cap="none" spc="0" normalizeH="0" baseline="0" noProof="0" dirty="0">
                <a:ln>
                  <a:noFill/>
                </a:ln>
                <a:solidFill>
                  <a:srgbClr val="002060"/>
                </a:solidFill>
                <a:effectLst/>
                <a:uLnTx/>
                <a:uFillTx/>
                <a:ea typeface="+mn-ea"/>
                <a:cs typeface="Varela Round"/>
              </a:rPr>
              <a:t>The </a:t>
            </a:r>
            <a:r>
              <a:rPr kumimoji="0" lang="en-US" sz="1050" b="0" i="0" u="none" strike="noStrike" kern="1200" cap="none" spc="0" normalizeH="0" baseline="0" noProof="0" dirty="0" err="1">
                <a:ln>
                  <a:noFill/>
                </a:ln>
                <a:solidFill>
                  <a:srgbClr val="002060"/>
                </a:solidFill>
                <a:effectLst/>
                <a:uLnTx/>
                <a:uFillTx/>
                <a:ea typeface="+mn-ea"/>
                <a:cs typeface="Varela Round"/>
              </a:rPr>
              <a:t>Palmach</a:t>
            </a:r>
            <a:r>
              <a:rPr kumimoji="0" lang="en-US" sz="1050" b="0" i="0" u="none" strike="noStrike" kern="1200" cap="none" spc="0" normalizeH="0" baseline="0" noProof="0" dirty="0">
                <a:ln>
                  <a:noFill/>
                </a:ln>
                <a:solidFill>
                  <a:srgbClr val="002060"/>
                </a:solidFill>
                <a:effectLst/>
                <a:uLnTx/>
                <a:uFillTx/>
                <a:ea typeface="+mn-ea"/>
                <a:cs typeface="Varela Round"/>
              </a:rPr>
              <a:t> Photo Gallery</a:t>
            </a:r>
            <a:endParaRPr kumimoji="0" lang="he-IL" sz="1050" b="0" i="0" u="none" strike="noStrike" kern="1200" cap="none" spc="0" normalizeH="0" baseline="0" noProof="0" dirty="0">
              <a:ln>
                <a:noFill/>
              </a:ln>
              <a:solidFill>
                <a:srgbClr val="002060"/>
              </a:solidFill>
              <a:effectLst/>
              <a:uLnTx/>
              <a:uFillTx/>
              <a:ea typeface="+mn-ea"/>
              <a:cs typeface="Varela Round"/>
            </a:endParaRPr>
          </a:p>
        </p:txBody>
      </p:sp>
      <p:sp>
        <p:nvSpPr>
          <p:cNvPr id="13" name="מלבן 12"/>
          <p:cNvSpPr/>
          <p:nvPr/>
        </p:nvSpPr>
        <p:spPr>
          <a:xfrm>
            <a:off x="7953555" y="2151576"/>
            <a:ext cx="4151359" cy="1716239"/>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300" normalizeH="0" baseline="0" noProof="0" dirty="0">
                <a:ln>
                  <a:noFill/>
                </a:ln>
                <a:solidFill>
                  <a:srgbClr val="16161E"/>
                </a:solidFill>
                <a:effectLst/>
                <a:uLnTx/>
                <a:uFillTx/>
                <a:latin typeface="Helvetica Neue"/>
                <a:ea typeface="+mn-ea"/>
                <a:cs typeface="Varela Round"/>
              </a:rPr>
              <a:t>מתאריך: </a:t>
            </a:r>
            <a:r>
              <a:rPr kumimoji="0" lang="he-IL" sz="1800" b="0" i="0" u="none" strike="noStrike" kern="1200" cap="none" spc="300" normalizeH="0" baseline="0" noProof="0" dirty="0">
                <a:ln>
                  <a:noFill/>
                </a:ln>
                <a:solidFill>
                  <a:srgbClr val="16161E"/>
                </a:solidFill>
                <a:effectLst/>
                <a:uLnTx/>
                <a:uFillTx/>
                <a:latin typeface="Helvetica Neue"/>
                <a:ea typeface="+mn-ea"/>
                <a:cs typeface="Varela Round"/>
              </a:rPr>
              <a:t>10 ביולי 1948</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300" normalizeH="0" baseline="0" noProof="0" dirty="0">
                <a:ln>
                  <a:noFill/>
                </a:ln>
                <a:solidFill>
                  <a:srgbClr val="16161E"/>
                </a:solidFill>
                <a:effectLst/>
                <a:uLnTx/>
                <a:uFillTx/>
                <a:latin typeface="Helvetica Neue"/>
                <a:ea typeface="+mn-ea"/>
                <a:cs typeface="Varela Round"/>
              </a:rPr>
              <a:t>עד תאריך:</a:t>
            </a:r>
            <a:r>
              <a:rPr kumimoji="0" lang="he-IL" sz="1800" b="0" i="0" u="none" strike="noStrike" kern="1200" cap="none" spc="300" normalizeH="0" baseline="0" noProof="0" dirty="0">
                <a:ln>
                  <a:noFill/>
                </a:ln>
                <a:solidFill>
                  <a:srgbClr val="16161E"/>
                </a:solidFill>
                <a:effectLst/>
                <a:uLnTx/>
                <a:uFillTx/>
                <a:latin typeface="Helvetica Neue"/>
                <a:ea typeface="+mn-ea"/>
                <a:cs typeface="Varela Round"/>
              </a:rPr>
              <a:t> 18 ביולי 1948</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300" normalizeH="0" baseline="0" noProof="0" dirty="0">
                <a:ln>
                  <a:noFill/>
                </a:ln>
                <a:solidFill>
                  <a:srgbClr val="16161E"/>
                </a:solidFill>
                <a:effectLst/>
                <a:uLnTx/>
                <a:uFillTx/>
                <a:latin typeface="Helvetica Neue"/>
                <a:ea typeface="+mn-ea"/>
                <a:cs typeface="Varela Round"/>
              </a:rPr>
              <a:t>חטיבות לוחמות:</a:t>
            </a:r>
            <a:r>
              <a:rPr kumimoji="0" lang="he-IL" sz="1800" b="0" i="0" u="none" strike="noStrike" kern="1200" cap="none" spc="300" normalizeH="0" baseline="0" noProof="0" dirty="0">
                <a:ln>
                  <a:noFill/>
                </a:ln>
                <a:solidFill>
                  <a:srgbClr val="16161E"/>
                </a:solidFill>
                <a:effectLst/>
                <a:uLnTx/>
                <a:uFillTx/>
                <a:latin typeface="Helvetica Neue"/>
                <a:ea typeface="+mn-ea"/>
                <a:cs typeface="Varela Round"/>
              </a:rPr>
              <a:t> חטיבת יפתח, חטיבת קרייתי, חטיבה 8</a:t>
            </a:r>
          </a:p>
        </p:txBody>
      </p:sp>
      <p:pic>
        <p:nvPicPr>
          <p:cNvPr id="14" name="תמונה 13"/>
          <p:cNvPicPr>
            <a:picLocks noChangeAspect="1"/>
          </p:cNvPicPr>
          <p:nvPr/>
        </p:nvPicPr>
        <p:blipFill>
          <a:blip r:embed="rId4"/>
          <a:stretch>
            <a:fillRect/>
          </a:stretch>
        </p:blipFill>
        <p:spPr>
          <a:xfrm>
            <a:off x="2966251" y="2533218"/>
            <a:ext cx="2990682" cy="3530697"/>
          </a:xfrm>
          <a:prstGeom prst="rect">
            <a:avLst/>
          </a:prstGeom>
        </p:spPr>
      </p:pic>
      <p:pic>
        <p:nvPicPr>
          <p:cNvPr id="16" name="תמונה 15"/>
          <p:cNvPicPr>
            <a:picLocks noChangeAspect="1"/>
          </p:cNvPicPr>
          <p:nvPr/>
        </p:nvPicPr>
        <p:blipFill>
          <a:blip r:embed="rId5"/>
          <a:stretch>
            <a:fillRect/>
          </a:stretch>
        </p:blipFill>
        <p:spPr>
          <a:xfrm>
            <a:off x="6156154" y="2533220"/>
            <a:ext cx="1895186" cy="3338192"/>
          </a:xfrm>
          <a:prstGeom prst="rect">
            <a:avLst/>
          </a:prstGeom>
        </p:spPr>
      </p:pic>
      <p:pic>
        <p:nvPicPr>
          <p:cNvPr id="1026" name="Picture 2" descr="תמונה יכולה לכלול: ‏‏‏שמיים‏ ו‏פעילויות בחוץ‏‏‏"/>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20" y="241034"/>
            <a:ext cx="2595410" cy="23830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2648193"/>
            <a:ext cx="2783846" cy="43088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ea typeface="+mn-ea"/>
                <a:cs typeface="Varela Round"/>
              </a:rPr>
              <a:t>חטיבת </a:t>
            </a:r>
            <a:r>
              <a:rPr kumimoji="0" lang="he-IL" sz="1050" b="0" i="0" u="none" strike="noStrike" kern="1200" cap="none" spc="0" normalizeH="0" baseline="0" noProof="0" dirty="0" err="1">
                <a:ln>
                  <a:noFill/>
                </a:ln>
                <a:solidFill>
                  <a:srgbClr val="002060"/>
                </a:solidFill>
                <a:effectLst/>
                <a:uLnTx/>
                <a:uFillTx/>
                <a:ea typeface="+mn-ea"/>
                <a:cs typeface="Varela Round"/>
              </a:rPr>
              <a:t>קריתי</a:t>
            </a:r>
            <a:r>
              <a:rPr kumimoji="0" lang="he-IL" sz="1050" b="0" i="0" u="none" strike="noStrike" kern="1200" cap="none" spc="0" normalizeH="0" baseline="0" noProof="0" dirty="0">
                <a:ln>
                  <a:noFill/>
                </a:ln>
                <a:solidFill>
                  <a:srgbClr val="002060"/>
                </a:solidFill>
                <a:effectLst/>
                <a:uLnTx/>
                <a:uFillTx/>
                <a:ea typeface="+mn-ea"/>
                <a:cs typeface="Varela Round"/>
              </a:rPr>
              <a:t> שדה התעופה לוד,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ea typeface="+mn-ea"/>
                <a:cs typeface="Varela Round"/>
              </a:rPr>
              <a:t>אוסף ארכיון צה"ל ומערכת הביטחון</a:t>
            </a:r>
            <a:endParaRPr kumimoji="0" lang="he-IL" sz="600" b="0" i="0" u="none" strike="noStrike" kern="1200" cap="none" spc="0" normalizeH="0" baseline="0" noProof="0" dirty="0">
              <a:ln>
                <a:noFill/>
              </a:ln>
              <a:solidFill>
                <a:srgbClr val="002060"/>
              </a:solidFill>
              <a:effectLst/>
              <a:uLnTx/>
              <a:uFillTx/>
              <a:ea typeface="+mn-ea"/>
              <a:cs typeface="Varela Round"/>
            </a:endParaRPr>
          </a:p>
        </p:txBody>
      </p:sp>
    </p:spTree>
    <p:extLst>
      <p:ext uri="{BB962C8B-B14F-4D97-AF65-F5344CB8AC3E}">
        <p14:creationId xmlns:p14="http://schemas.microsoft.com/office/powerpoint/2010/main" val="41540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anim calcmode="lin" valueType="num">
                                      <p:cBhvr>
                                        <p:cTn id="39" dur="2000" fill="hold"/>
                                        <p:tgtEl>
                                          <p:spTgt spid="16"/>
                                        </p:tgtEl>
                                        <p:attrNameLst>
                                          <p:attrName>ppt_w</p:attrName>
                                        </p:attrNameLst>
                                      </p:cBhvr>
                                      <p:tavLst>
                                        <p:tav tm="0" fmla="#ppt_w*sin(2.5*pi*$)">
                                          <p:val>
                                            <p:fltVal val="0"/>
                                          </p:val>
                                        </p:tav>
                                        <p:tav tm="100000">
                                          <p:val>
                                            <p:fltVal val="1"/>
                                          </p:val>
                                        </p:tav>
                                      </p:tavLst>
                                    </p:anim>
                                    <p:anim calcmode="lin" valueType="num">
                                      <p:cBhvr>
                                        <p:cTn id="40"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דיה מקוונת 6" title="ￗﾞￗﾜￗﾗￗﾞￗﾪ ￗﾔￗﾩￗﾗￗﾨￗﾕￗﾨ - ￗﾜￗﾕￗﾓ ￗﾕￗﾨￗﾞￗﾜￗﾔ">
            <a:hlinkClick r:id="" action="ppaction://media"/>
            <a:extLst>
              <a:ext uri="{FF2B5EF4-FFF2-40B4-BE49-F238E27FC236}">
                <a16:creationId xmlns:a16="http://schemas.microsoft.com/office/drawing/2014/main" id="{5B702A6A-6591-4170-BAE8-4601D4AF8A9B}"/>
              </a:ext>
            </a:extLst>
          </p:cNvPr>
          <p:cNvPicPr>
            <a:picLocks noGrp="1" noRot="1" noChangeAspect="1"/>
          </p:cNvPicPr>
          <p:nvPr>
            <p:ph type="media" sz="quarter" idx="10"/>
            <a:videoFile r:link="rId1"/>
          </p:nvPr>
        </p:nvPicPr>
        <p:blipFill>
          <a:blip r:embed="rId4"/>
          <a:stretch>
            <a:fillRect/>
          </a:stretch>
        </p:blipFill>
        <p:spPr>
          <a:xfrm>
            <a:off x="2011363" y="639763"/>
            <a:ext cx="8169275" cy="6122987"/>
          </a:xfrm>
          <a:prstGeom prst="rect">
            <a:avLst/>
          </a:prstGeom>
        </p:spPr>
      </p:pic>
      <p:sp>
        <p:nvSpPr>
          <p:cNvPr id="5" name="מציין מיקום תוכן 4">
            <a:extLst>
              <a:ext uri="{FF2B5EF4-FFF2-40B4-BE49-F238E27FC236}">
                <a16:creationId xmlns:a16="http://schemas.microsoft.com/office/drawing/2014/main" id="{20605F7D-2EC1-47E1-A4DC-43E849A5DFEA}"/>
              </a:ext>
            </a:extLst>
          </p:cNvPr>
          <p:cNvSpPr>
            <a:spLocks noGrp="1"/>
          </p:cNvSpPr>
          <p:nvPr>
            <p:ph sz="quarter" idx="14"/>
          </p:nvPr>
        </p:nvSpPr>
        <p:spPr>
          <a:xfrm>
            <a:off x="2011362" y="95349"/>
            <a:ext cx="8169275" cy="400050"/>
          </a:xfrm>
        </p:spPr>
        <p:txBody>
          <a:bodyPr/>
          <a:lstStyle/>
          <a:p>
            <a:pPr algn="ctr"/>
            <a:r>
              <a:rPr lang="he-IL" dirty="0">
                <a:hlinkClick r:id="rId5"/>
              </a:rPr>
              <a:t>מלחמת השחרור - לוד ורמלה</a:t>
            </a:r>
            <a:endParaRPr lang="he-IL" dirty="0"/>
          </a:p>
        </p:txBody>
      </p:sp>
    </p:spTree>
    <p:extLst>
      <p:ext uri="{BB962C8B-B14F-4D97-AF65-F5344CB8AC3E}">
        <p14:creationId xmlns:p14="http://schemas.microsoft.com/office/powerpoint/2010/main" val="14780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62328" y="155448"/>
            <a:ext cx="9802368" cy="720000"/>
          </a:xfrm>
        </p:spPr>
        <p:txBody>
          <a:bodyPr/>
          <a:lstStyle/>
          <a:p>
            <a:r>
              <a:rPr lang="he-IL" dirty="0"/>
              <a:t>שאלה לתרגול</a:t>
            </a:r>
          </a:p>
        </p:txBody>
      </p:sp>
      <p:sp>
        <p:nvSpPr>
          <p:cNvPr id="9" name="Rectangle 8"/>
          <p:cNvSpPr>
            <a:spLocks noChangeArrowheads="1"/>
          </p:cNvSpPr>
          <p:nvPr/>
        </p:nvSpPr>
        <p:spPr bwMode="auto">
          <a:xfrm>
            <a:off x="3815705" y="4294101"/>
            <a:ext cx="492684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altLang="he-IL" sz="2000" b="1" i="0" u="sng" strike="noStrike" kern="1200" cap="none" spc="0" normalizeH="0" baseline="0" noProof="0" dirty="0">
                <a:ln>
                  <a:noFill/>
                </a:ln>
                <a:solidFill>
                  <a:srgbClr val="002060"/>
                </a:solidFill>
                <a:effectLst/>
                <a:uLnTx/>
                <a:uFillTx/>
                <a:latin typeface="David" panose="020E0502060401010101" pitchFamily="34" charset="-79"/>
                <a:ea typeface="Times New Roman" panose="02020603050405020304" pitchFamily="18" charset="0"/>
                <a:cs typeface="David" panose="020E0502060401010101" pitchFamily="34" charset="-79"/>
              </a:rPr>
              <a:t>מקור – מלחמת העצמאות</a:t>
            </a:r>
            <a:endParaRPr kumimoji="0" lang="en-US" alt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he-IL"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p:cNvSpPr>
            <a:spLocks noChangeArrowheads="1"/>
          </p:cNvSpPr>
          <p:nvPr/>
        </p:nvSpPr>
        <p:spPr bwMode="auto">
          <a:xfrm rot="10800000" flipV="1">
            <a:off x="3921591" y="4684573"/>
            <a:ext cx="492684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defRPr/>
            </a:pPr>
            <a:r>
              <a:rPr kumimoji="0" lang="he-IL" altLang="he-IL" sz="1800" b="1" i="0" u="none" strike="noStrike" kern="1200" cap="none" spc="0" normalizeH="0" baseline="0" noProof="0" dirty="0">
                <a:ln>
                  <a:noFill/>
                </a:ln>
                <a:solidFill>
                  <a:srgbClr val="002060"/>
                </a:solidFill>
                <a:effectLst/>
                <a:uLnTx/>
                <a:uFillTx/>
                <a:latin typeface="David" panose="020E0502060401010101" pitchFamily="34" charset="-79"/>
                <a:ea typeface="Times New Roman" panose="02020603050405020304" pitchFamily="18" charset="0"/>
                <a:cs typeface="David" panose="020E0502060401010101" pitchFamily="34" charset="-79"/>
              </a:rPr>
              <a:t>הסבר</a:t>
            </a:r>
            <a:r>
              <a:rPr kumimoji="0" lang="he-IL" altLang="he-IL" sz="1800" b="0" i="0" u="none" strike="noStrike" kern="1200" cap="none" spc="0" normalizeH="0" baseline="0" noProof="0" dirty="0">
                <a:ln>
                  <a:noFill/>
                </a:ln>
                <a:solidFill>
                  <a:srgbClr val="002060"/>
                </a:solidFill>
                <a:effectLst/>
                <a:uLnTx/>
                <a:uFillTx/>
                <a:latin typeface="David" panose="020E0502060401010101" pitchFamily="34" charset="-79"/>
                <a:ea typeface="Times New Roman" panose="02020603050405020304" pitchFamily="18" charset="0"/>
                <a:cs typeface="David" panose="020E0502060401010101" pitchFamily="34" charset="-79"/>
              </a:rPr>
              <a:t> איזה מבין שלבי מלחמת העצמאות בא לידי ביטוי בקריקטורה שלפניך ו</a:t>
            </a:r>
            <a:r>
              <a:rPr kumimoji="0" lang="he-IL" altLang="he-IL" sz="1800" b="1" i="0" u="none" strike="noStrike" kern="1200" cap="none" spc="0" normalizeH="0" baseline="0" noProof="0" dirty="0">
                <a:ln>
                  <a:noFill/>
                </a:ln>
                <a:solidFill>
                  <a:srgbClr val="002060"/>
                </a:solidFill>
                <a:effectLst/>
                <a:uLnTx/>
                <a:uFillTx/>
                <a:latin typeface="David" panose="020E0502060401010101" pitchFamily="34" charset="-79"/>
                <a:ea typeface="Times New Roman" panose="02020603050405020304" pitchFamily="18" charset="0"/>
                <a:cs typeface="David" panose="020E0502060401010101" pitchFamily="34" charset="-79"/>
              </a:rPr>
              <a:t>הסבר</a:t>
            </a:r>
            <a:r>
              <a:rPr kumimoji="0" lang="he-IL" altLang="he-IL" sz="1800" b="0" i="0" u="none" strike="noStrike" kern="1200" cap="none" spc="0" normalizeH="0" baseline="0" noProof="0" dirty="0">
                <a:ln>
                  <a:noFill/>
                </a:ln>
                <a:solidFill>
                  <a:srgbClr val="002060"/>
                </a:solidFill>
                <a:effectLst/>
                <a:uLnTx/>
                <a:uFillTx/>
                <a:latin typeface="David" panose="020E0502060401010101" pitchFamily="34" charset="-79"/>
                <a:ea typeface="Times New Roman" panose="02020603050405020304" pitchFamily="18" charset="0"/>
                <a:cs typeface="David" panose="020E0502060401010101" pitchFamily="34" charset="-79"/>
              </a:rPr>
              <a:t> כיצד הקריקטורה מבטאת את אחד ממאפייני המלחמה.</a:t>
            </a:r>
            <a:endParaRPr kumimoji="0" lang="he-IL" altLang="he-IL" sz="1600" b="0" i="0" u="none" strike="noStrike" kern="1200" cap="none" spc="0" normalizeH="0" baseline="0" noProof="0" dirty="0">
              <a:ln>
                <a:noFill/>
              </a:ln>
              <a:solidFill>
                <a:srgbClr val="002060"/>
              </a:solidFill>
              <a:effectLst/>
              <a:uLnTx/>
              <a:uFillTx/>
              <a:latin typeface="Arial" panose="020B0604020202020204" pitchFamily="34" charset="0"/>
              <a:ea typeface="+mn-ea"/>
              <a:cs typeface="Varela Round"/>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defRPr/>
            </a:pPr>
            <a:r>
              <a:rPr kumimoji="0" lang="he-IL" altLang="he-IL" sz="1800" b="1" i="0" u="none" strike="noStrike" kern="1200" cap="none" spc="0" normalizeH="0" baseline="0" noProof="0" dirty="0">
                <a:ln>
                  <a:noFill/>
                </a:ln>
                <a:solidFill>
                  <a:srgbClr val="002060"/>
                </a:solidFill>
                <a:effectLst/>
                <a:uLnTx/>
                <a:uFillTx/>
                <a:latin typeface="David" panose="020E0502060401010101" pitchFamily="34" charset="-79"/>
                <a:ea typeface="Times New Roman" panose="02020603050405020304" pitchFamily="18" charset="0"/>
                <a:cs typeface="David" panose="020E0502060401010101" pitchFamily="34" charset="-79"/>
              </a:rPr>
              <a:t>חווה דעתך, </a:t>
            </a:r>
            <a:r>
              <a:rPr kumimoji="0" lang="he-IL" altLang="he-IL" sz="1800" b="0" i="0" u="none" strike="noStrike" kern="1200" cap="none" spc="0" normalizeH="0" baseline="0" noProof="0" dirty="0">
                <a:ln>
                  <a:noFill/>
                </a:ln>
                <a:solidFill>
                  <a:srgbClr val="002060"/>
                </a:solidFill>
                <a:effectLst/>
                <a:uLnTx/>
                <a:uFillTx/>
                <a:latin typeface="David" panose="020E0502060401010101" pitchFamily="34" charset="-79"/>
                <a:ea typeface="Times New Roman" panose="02020603050405020304" pitchFamily="18" charset="0"/>
                <a:cs typeface="David" panose="020E0502060401010101" pitchFamily="34" charset="-79"/>
              </a:rPr>
              <a:t> אילו מבין שלבי המלחמה מבטא בצורה הטובה ביותר את מאפיין המלחמה כמלחמה קיומית?</a:t>
            </a:r>
            <a:endParaRPr kumimoji="0" lang="he-IL" altLang="he-IL"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מלבן 10"/>
          <p:cNvSpPr/>
          <p:nvPr/>
        </p:nvSpPr>
        <p:spPr>
          <a:xfrm>
            <a:off x="3921590" y="3999199"/>
            <a:ext cx="4380096" cy="261610"/>
          </a:xfrm>
          <a:prstGeom prst="rect">
            <a:avLst/>
          </a:prstGeom>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altLang="he-IL" sz="1050" b="0" i="0" u="none" strike="noStrike" kern="1200" cap="none" spc="0" normalizeH="0" baseline="0" noProof="0" dirty="0">
                <a:ln>
                  <a:noFill/>
                </a:ln>
                <a:solidFill>
                  <a:srgbClr val="002060"/>
                </a:solidFill>
                <a:effectLst/>
                <a:uLnTx/>
                <a:uFillTx/>
                <a:latin typeface="+mj-lt"/>
                <a:ea typeface="Times New Roman" panose="02020603050405020304" pitchFamily="18" charset="0"/>
                <a:cs typeface="David" panose="020E0502060401010101" pitchFamily="34" charset="-79"/>
              </a:rPr>
              <a:t>יוסף בס, "הארץ", </a:t>
            </a:r>
            <a:r>
              <a:rPr kumimoji="0" lang="he-IL" altLang="he-IL" sz="1050" b="1" i="0" u="none" strike="noStrike" kern="1200" cap="none" spc="0" normalizeH="0" baseline="0" noProof="0" dirty="0">
                <a:ln>
                  <a:noFill/>
                </a:ln>
                <a:solidFill>
                  <a:srgbClr val="002060"/>
                </a:solidFill>
                <a:effectLst/>
                <a:uLnTx/>
                <a:uFillTx/>
                <a:latin typeface="+mj-lt"/>
                <a:ea typeface="Times New Roman" panose="02020603050405020304" pitchFamily="18" charset="0"/>
                <a:cs typeface="David" panose="020E0502060401010101" pitchFamily="34" charset="-79"/>
              </a:rPr>
              <a:t>פצצות מדברות מעל תל אביב</a:t>
            </a:r>
            <a:endParaRPr kumimoji="0" lang="en-US" altLang="he-IL" sz="1200" b="0" i="0" u="none" strike="noStrike" kern="1200" cap="none" spc="0" normalizeH="0" baseline="0" noProof="0" dirty="0">
              <a:ln>
                <a:noFill/>
              </a:ln>
              <a:solidFill>
                <a:srgbClr val="002060"/>
              </a:solidFill>
              <a:effectLst/>
              <a:uLnTx/>
              <a:uFillTx/>
              <a:latin typeface="+mj-lt"/>
              <a:ea typeface="+mn-ea"/>
              <a:cs typeface="Varela Round"/>
            </a:endParaRPr>
          </a:p>
        </p:txBody>
      </p:sp>
      <p:pic>
        <p:nvPicPr>
          <p:cNvPr id="3083" name="Picture 11" descr="הקריקטוריסטים של מלחמת העצמאות - סוף שבוע - האר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676" y="1001127"/>
            <a:ext cx="3006899" cy="30187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137326" y="993884"/>
            <a:ext cx="3910459" cy="369331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600" b="1" i="0" u="sng" strike="noStrike" kern="1200" cap="none" spc="0" normalizeH="0" baseline="0" noProof="0" dirty="0">
                <a:ln>
                  <a:noFill/>
                </a:ln>
                <a:solidFill>
                  <a:srgbClr val="002060">
                    <a:lumMod val="75000"/>
                    <a:lumOff val="25000"/>
                  </a:srgbClr>
                </a:solidFill>
                <a:effectLst/>
                <a:uLnTx/>
                <a:uFillTx/>
                <a:latin typeface="BN Elkana" panose="02000000000000000000" pitchFamily="2" charset="-79"/>
                <a:ea typeface="+mn-ea"/>
              </a:rPr>
              <a:t>מה רואים בכרזה ?</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600" b="0" i="0" u="none" strike="noStrike" kern="1200" cap="none" spc="0" normalizeH="0" baseline="0" noProof="0" dirty="0">
                <a:ln>
                  <a:noFill/>
                </a:ln>
                <a:solidFill>
                  <a:srgbClr val="002060"/>
                </a:solidFill>
                <a:effectLst/>
                <a:uLnTx/>
                <a:uFillTx/>
                <a:latin typeface="BN Elkana" panose="02000000000000000000" pitchFamily="2" charset="-79"/>
                <a:ea typeface="+mn-ea"/>
              </a:rPr>
              <a:t>כותרת </a:t>
            </a:r>
            <a:br>
              <a:rPr kumimoji="0" lang="en-US" sz="2600" b="0" i="0" u="none" strike="noStrike" kern="1200" cap="none" spc="0" normalizeH="0" baseline="0" noProof="0" dirty="0">
                <a:ln>
                  <a:noFill/>
                </a:ln>
                <a:solidFill>
                  <a:srgbClr val="002060"/>
                </a:solidFill>
                <a:effectLst/>
                <a:uLnTx/>
                <a:uFillTx/>
                <a:latin typeface="BN Elkana" panose="02000000000000000000" pitchFamily="2" charset="-79"/>
                <a:ea typeface="+mn-ea"/>
              </a:rPr>
            </a:br>
            <a:r>
              <a:rPr kumimoji="0" lang="he-IL" sz="2600" b="0" i="0" u="none" strike="noStrike" kern="1200" cap="none" spc="0" normalizeH="0" baseline="0" noProof="0" dirty="0">
                <a:ln>
                  <a:noFill/>
                </a:ln>
                <a:solidFill>
                  <a:srgbClr val="002060"/>
                </a:solidFill>
                <a:effectLst/>
                <a:uLnTx/>
                <a:uFillTx/>
                <a:latin typeface="BN Elkana" panose="02000000000000000000" pitchFamily="2" charset="-79"/>
                <a:ea typeface="+mn-ea"/>
              </a:rPr>
              <a:t>(פצצות מעל תל אביב)</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600" b="0" i="0" u="none" strike="noStrike" kern="1200" cap="none" spc="0" normalizeH="0" baseline="0" noProof="0" dirty="0">
                <a:ln>
                  <a:noFill/>
                </a:ln>
                <a:solidFill>
                  <a:srgbClr val="002060"/>
                </a:solidFill>
                <a:effectLst/>
                <a:uLnTx/>
                <a:uFillTx/>
                <a:latin typeface="BN Elkana" panose="02000000000000000000" pitchFamily="2" charset="-79"/>
                <a:ea typeface="+mn-ea"/>
              </a:rPr>
              <a:t>2 פצצות עליהן פרצופים</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600" b="0" i="0" u="none" strike="noStrike" kern="1200" cap="none" spc="0" normalizeH="0" baseline="0" noProof="0" dirty="0">
                <a:ln>
                  <a:noFill/>
                </a:ln>
                <a:solidFill>
                  <a:srgbClr val="002060"/>
                </a:solidFill>
                <a:effectLst/>
                <a:uLnTx/>
                <a:uFillTx/>
                <a:latin typeface="BN Elkana" panose="02000000000000000000" pitchFamily="2" charset="-79"/>
                <a:ea typeface="+mn-ea"/>
              </a:rPr>
              <a:t>התקפה אווירית</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600" b="0" i="0" u="none" strike="noStrike" kern="1200" cap="none" spc="0" normalizeH="0" baseline="0" noProof="0" dirty="0">
                <a:ln>
                  <a:noFill/>
                </a:ln>
                <a:solidFill>
                  <a:srgbClr val="002060"/>
                </a:solidFill>
                <a:effectLst/>
                <a:uLnTx/>
                <a:uFillTx/>
                <a:latin typeface="BN Elkana" panose="02000000000000000000" pitchFamily="2" charset="-79"/>
                <a:ea typeface="+mn-ea"/>
              </a:rPr>
              <a:t>הסהר המסמל את האסלאם</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endParaRPr kumimoji="0" lang="he-IL" sz="2600" b="0" i="0" u="none" strike="noStrike" kern="1200" cap="none" spc="0" normalizeH="0" baseline="0" noProof="0" dirty="0">
              <a:ln>
                <a:noFill/>
              </a:ln>
              <a:solidFill>
                <a:srgbClr val="002060"/>
              </a:solidFill>
              <a:effectLst/>
              <a:uLnTx/>
              <a:uFillTx/>
              <a:latin typeface="BN Elkana" panose="02000000000000000000" pitchFamily="2" charset="-79"/>
              <a:ea typeface="+mn-ea"/>
            </a:endParaRP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endParaRPr kumimoji="0" lang="he-IL" sz="2600" b="0" i="0" u="none" strike="noStrike" kern="1200" cap="none" spc="0" normalizeH="0" baseline="0" noProof="0" dirty="0">
              <a:ln>
                <a:noFill/>
              </a:ln>
              <a:solidFill>
                <a:srgbClr val="002060"/>
              </a:solidFill>
              <a:effectLst/>
              <a:uLnTx/>
              <a:uFillTx/>
              <a:latin typeface="BN Elkana" panose="02000000000000000000" pitchFamily="2" charset="-79"/>
              <a:ea typeface="+mn-ea"/>
            </a:endParaRPr>
          </a:p>
        </p:txBody>
      </p:sp>
      <p:pic>
        <p:nvPicPr>
          <p:cNvPr id="18" name="תמונה 17"/>
          <p:cNvPicPr>
            <a:picLocks noChangeAspect="1"/>
          </p:cNvPicPr>
          <p:nvPr/>
        </p:nvPicPr>
        <p:blipFill>
          <a:blip r:embed="rId4" cstate="print">
            <a:extLst>
              <a:ext uri="{BEBA8EAE-BF5A-486C-A8C5-ECC9F3942E4B}">
                <a14:imgProps xmlns:a14="http://schemas.microsoft.com/office/drawing/2010/main">
                  <a14:imgLayer r:embed="rId5">
                    <a14:imgEffect>
                      <a14:backgroundRemoval t="9032" b="100000" l="282" r="100000"/>
                    </a14:imgEffect>
                  </a14:imgLayer>
                </a14:imgProps>
              </a:ext>
              <a:ext uri="{28A0092B-C50C-407E-A947-70E740481C1C}">
                <a14:useLocalDpi xmlns:a14="http://schemas.microsoft.com/office/drawing/2010/main" val="0"/>
              </a:ext>
            </a:extLst>
          </a:blip>
          <a:stretch>
            <a:fillRect/>
          </a:stretch>
        </p:blipFill>
        <p:spPr>
          <a:xfrm rot="10800000">
            <a:off x="7761622" y="4685712"/>
            <a:ext cx="828462" cy="361723"/>
          </a:xfrm>
          <a:prstGeom prst="rect">
            <a:avLst/>
          </a:prstGeom>
        </p:spPr>
      </p:pic>
      <p:pic>
        <p:nvPicPr>
          <p:cNvPr id="19" name="תמונה 18"/>
          <p:cNvPicPr>
            <a:picLocks noChangeAspect="1"/>
          </p:cNvPicPr>
          <p:nvPr/>
        </p:nvPicPr>
        <p:blipFill>
          <a:blip r:embed="rId4" cstate="print">
            <a:extLst>
              <a:ext uri="{BEBA8EAE-BF5A-486C-A8C5-ECC9F3942E4B}">
                <a14:imgProps xmlns:a14="http://schemas.microsoft.com/office/drawing/2010/main">
                  <a14:imgLayer r:embed="rId5">
                    <a14:imgEffect>
                      <a14:backgroundRemoval t="9032" b="100000" l="282" r="100000"/>
                    </a14:imgEffect>
                  </a14:imgLayer>
                </a14:imgProps>
              </a:ext>
              <a:ext uri="{28A0092B-C50C-407E-A947-70E740481C1C}">
                <a14:useLocalDpi xmlns:a14="http://schemas.microsoft.com/office/drawing/2010/main" val="0"/>
              </a:ext>
            </a:extLst>
          </a:blip>
          <a:stretch>
            <a:fillRect/>
          </a:stretch>
        </p:blipFill>
        <p:spPr>
          <a:xfrm rot="10800000">
            <a:off x="5556549" y="4999958"/>
            <a:ext cx="828462" cy="361723"/>
          </a:xfrm>
          <a:prstGeom prst="rect">
            <a:avLst/>
          </a:prstGeom>
        </p:spPr>
      </p:pic>
      <p:pic>
        <p:nvPicPr>
          <p:cNvPr id="20" name="תמונה 19" descr="objective c - iOS: CGPath Line Drawing with dynamic width ..."/>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2596" b="83368" l="10000" r="90000"/>
                    </a14:imgEffect>
                  </a14:imgLayer>
                </a14:imgProps>
              </a:ext>
              <a:ext uri="{28A0092B-C50C-407E-A947-70E740481C1C}">
                <a14:useLocalDpi xmlns:a14="http://schemas.microsoft.com/office/drawing/2010/main" val="0"/>
              </a:ext>
            </a:extLst>
          </a:blip>
          <a:srcRect t="60000" b="14035"/>
          <a:stretch/>
        </p:blipFill>
        <p:spPr>
          <a:xfrm>
            <a:off x="7061502" y="5712087"/>
            <a:ext cx="1566682" cy="199690"/>
          </a:xfrm>
          <a:prstGeom prst="rect">
            <a:avLst/>
          </a:prstGeom>
        </p:spPr>
      </p:pic>
      <p:sp>
        <p:nvSpPr>
          <p:cNvPr id="21" name="TextBox 20"/>
          <p:cNvSpPr txBox="1"/>
          <p:nvPr/>
        </p:nvSpPr>
        <p:spPr>
          <a:xfrm>
            <a:off x="144215" y="68846"/>
            <a:ext cx="3865362" cy="249299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sng" strike="noStrike" kern="1200" cap="none" spc="0" normalizeH="0" baseline="0" noProof="0" dirty="0">
                <a:ln>
                  <a:noFill/>
                </a:ln>
                <a:solidFill>
                  <a:srgbClr val="92D050">
                    <a:lumMod val="50000"/>
                  </a:srgbClr>
                </a:solidFill>
                <a:effectLst/>
                <a:uLnTx/>
                <a:uFillTx/>
                <a:latin typeface="BN Elkana" panose="02000000000000000000" pitchFamily="2" charset="-79"/>
                <a:ea typeface="+mn-ea"/>
              </a:rPr>
              <a:t>מה אני יודע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sng" strike="noStrike" kern="1200" cap="none" spc="0" normalizeH="0" baseline="0" noProof="0" dirty="0">
                <a:ln>
                  <a:noFill/>
                </a:ln>
                <a:solidFill>
                  <a:srgbClr val="92D050">
                    <a:lumMod val="50000"/>
                  </a:srgbClr>
                </a:solidFill>
                <a:effectLst/>
                <a:uLnTx/>
                <a:uFillTx/>
                <a:latin typeface="BN Elkana" panose="02000000000000000000" pitchFamily="2" charset="-79"/>
                <a:ea typeface="+mn-ea"/>
              </a:rPr>
              <a:t>מהם השלבים העיקריים במלחמת העצמאות?</a:t>
            </a:r>
            <a:endParaRPr kumimoji="0" lang="he-IL" sz="2000" b="0" i="0" u="none" strike="noStrike" kern="1200" cap="none" spc="0" normalizeH="0" baseline="0" noProof="0" dirty="0">
              <a:ln>
                <a:noFill/>
              </a:ln>
              <a:solidFill>
                <a:srgbClr val="92D050">
                  <a:lumMod val="50000"/>
                </a:srgbClr>
              </a:solidFill>
              <a:effectLst/>
              <a:uLnTx/>
              <a:uFillTx/>
              <a:latin typeface="BN Elkana" panose="02000000000000000000" pitchFamily="2" charset="-79"/>
              <a:ea typeface="+mn-ea"/>
            </a:endParaRP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שלב א' - מלחמה בין אזרחים בתוך ארץ ישראל</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שלב ב' - מלחמה בין מדינות</a:t>
            </a:r>
          </a:p>
        </p:txBody>
      </p:sp>
      <p:sp>
        <p:nvSpPr>
          <p:cNvPr id="22" name="TextBox 21"/>
          <p:cNvSpPr txBox="1"/>
          <p:nvPr/>
        </p:nvSpPr>
        <p:spPr>
          <a:xfrm>
            <a:off x="-165346" y="2632138"/>
            <a:ext cx="4181068" cy="366254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sng" strike="noStrike" kern="1200" cap="none" spc="0" normalizeH="0" baseline="0" noProof="0" dirty="0">
                <a:ln>
                  <a:noFill/>
                </a:ln>
                <a:solidFill>
                  <a:srgbClr val="92D050">
                    <a:lumMod val="50000"/>
                  </a:srgbClr>
                </a:solidFill>
                <a:effectLst/>
                <a:uLnTx/>
                <a:uFillTx/>
                <a:latin typeface="BN Elkana" panose="02000000000000000000" pitchFamily="2" charset="-79"/>
                <a:ea typeface="+mn-ea"/>
              </a:rPr>
              <a:t>מה אני יודע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sng" strike="noStrike" kern="1200" cap="none" spc="0" normalizeH="0" baseline="0" noProof="0" dirty="0">
                <a:ln>
                  <a:noFill/>
                </a:ln>
                <a:solidFill>
                  <a:srgbClr val="92D050">
                    <a:lumMod val="50000"/>
                  </a:srgbClr>
                </a:solidFill>
                <a:effectLst/>
                <a:uLnTx/>
                <a:uFillTx/>
                <a:latin typeface="BN Elkana" panose="02000000000000000000" pitchFamily="2" charset="-79"/>
                <a:ea typeface="+mn-ea"/>
              </a:rPr>
              <a:t>מהם מאפייני המלחמה?</a:t>
            </a:r>
            <a:endParaRPr kumimoji="0" lang="he-IL" sz="2000" b="0" i="0" u="none" strike="noStrike" kern="1200" cap="none" spc="0" normalizeH="0" baseline="0" noProof="0" dirty="0">
              <a:ln>
                <a:noFill/>
              </a:ln>
              <a:solidFill>
                <a:srgbClr val="92D050">
                  <a:lumMod val="50000"/>
                </a:srgbClr>
              </a:solidFill>
              <a:effectLst/>
              <a:uLnTx/>
              <a:uFillTx/>
              <a:latin typeface="BN Elkana" panose="02000000000000000000" pitchFamily="2" charset="-79"/>
              <a:ea typeface="+mn-ea"/>
            </a:endParaRP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מלחמה קיומית</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היעדר הבחנה בין עורף וחזית</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נתוני פתיחה קשים ליהודים</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ניצחון במחיר נורא</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rPr>
              <a:t>התפתחות הסכסוך הערבי ישראלי</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endParaRPr kumimoji="0" lang="he-IL" sz="2400" b="0" i="0" u="none" strike="noStrike" kern="1200" cap="none" spc="0" normalizeH="0" baseline="0" noProof="0" dirty="0">
              <a:ln>
                <a:noFill/>
              </a:ln>
              <a:solidFill>
                <a:srgbClr val="002060"/>
              </a:solidFill>
              <a:effectLst/>
              <a:uLnTx/>
              <a:uFillTx/>
              <a:latin typeface="BN Elkana" panose="02000000000000000000" pitchFamily="2" charset="-79"/>
              <a:ea typeface="+mn-ea"/>
            </a:endParaRPr>
          </a:p>
        </p:txBody>
      </p:sp>
    </p:spTree>
    <p:extLst>
      <p:ext uri="{BB962C8B-B14F-4D97-AF65-F5344CB8AC3E}">
        <p14:creationId xmlns:p14="http://schemas.microsoft.com/office/powerpoint/2010/main" val="58665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right)">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רשים זרימה: תהליך חלופי 6">
            <a:extLst>
              <a:ext uri="{FF2B5EF4-FFF2-40B4-BE49-F238E27FC236}">
                <a16:creationId xmlns:a16="http://schemas.microsoft.com/office/drawing/2014/main" id="{04A1334B-5ADC-4228-B6D1-6AAE8140F46B}"/>
              </a:ext>
            </a:extLst>
          </p:cNvPr>
          <p:cNvSpPr/>
          <p:nvPr/>
        </p:nvSpPr>
        <p:spPr>
          <a:xfrm>
            <a:off x="2245895" y="298483"/>
            <a:ext cx="8715053" cy="888634"/>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lt"/>
                <a:ea typeface="+mn-ea"/>
                <a:cs typeface="Varela Round" panose="00000500000000000000" pitchFamily="2" charset="-79"/>
              </a:rPr>
              <a:t>קרבות אחרונים וסיום הקרבות</a:t>
            </a:r>
            <a:endParaRPr kumimoji="0" 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lt"/>
              <a:ea typeface="+mn-ea"/>
              <a:cs typeface="Varela Round" panose="00000500000000000000" pitchFamily="2" charset="-79"/>
            </a:endParaRPr>
          </a:p>
        </p:txBody>
      </p:sp>
      <p:pic>
        <p:nvPicPr>
          <p:cNvPr id="2050" name="Picture 2" descr="מבצע יוא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074" y="1837155"/>
            <a:ext cx="3031958" cy="234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8791074" y="4203921"/>
            <a:ext cx="3031958" cy="40011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2060"/>
                </a:solidFill>
                <a:effectLst/>
                <a:uLnTx/>
                <a:uFillTx/>
                <a:ea typeface="+mn-ea"/>
                <a:cs typeface="Varela Round"/>
              </a:rPr>
              <a:t>כניסת משוריינים לבאר-שבע. ארכיון צה"ל ומערכת הביטחון</a:t>
            </a:r>
          </a:p>
        </p:txBody>
      </p:sp>
      <p:pic>
        <p:nvPicPr>
          <p:cNvPr id="2052" name="Picture 4" descr="https://upload.wikimedia.org/wikipedia/commons/thumb/2/25/Israeli_soldiers_in_battle_with_the_Arab_village_of_Sassa.jpg/1024px-Israeli_soldiers_in_battle_with_the_Arab_village_of_Sas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404" y="1837155"/>
            <a:ext cx="2888833" cy="234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5635404" y="4219910"/>
            <a:ext cx="2888833" cy="40011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2060"/>
                </a:solidFill>
                <a:effectLst/>
                <a:uLnTx/>
                <a:uFillTx/>
                <a:ea typeface="+mn-ea"/>
                <a:cs typeface="Varela Round"/>
              </a:rPr>
              <a:t>כיבוש הכפר </a:t>
            </a:r>
            <a:r>
              <a:rPr kumimoji="0" lang="he-IL" sz="1000" b="0" i="0" u="none" strike="noStrike" kern="1200" cap="none" spc="0" normalizeH="0" baseline="0" noProof="0" dirty="0" err="1">
                <a:ln>
                  <a:noFill/>
                </a:ln>
                <a:solidFill>
                  <a:srgbClr val="002060"/>
                </a:solidFill>
                <a:effectLst/>
                <a:uLnTx/>
                <a:uFillTx/>
                <a:ea typeface="+mn-ea"/>
                <a:cs typeface="Varela Round"/>
              </a:rPr>
              <a:t>סאסא</a:t>
            </a:r>
            <a:r>
              <a:rPr kumimoji="0" lang="he-IL" sz="1000" b="0" i="0" u="none" strike="noStrike" kern="1200" cap="none" spc="0" normalizeH="0" baseline="0" noProof="0" dirty="0">
                <a:ln>
                  <a:noFill/>
                </a:ln>
                <a:solidFill>
                  <a:srgbClr val="002060"/>
                </a:solidFill>
                <a:effectLst/>
                <a:uLnTx/>
                <a:uFillTx/>
                <a:ea typeface="+mn-ea"/>
                <a:cs typeface="Varela Round"/>
              </a:rPr>
              <a:t> בגליל העליון. לשכת העיתונות הממשלתית</a:t>
            </a:r>
          </a:p>
        </p:txBody>
      </p:sp>
      <p:pic>
        <p:nvPicPr>
          <p:cNvPr id="2054" name="Picture 6" descr="Operation Horev.jpg"/>
          <p:cNvPicPr>
            <a:picLocks noChangeAspect="1" noChangeArrowheads="1"/>
          </p:cNvPicPr>
          <p:nvPr/>
        </p:nvPicPr>
        <p:blipFill rotWithShape="1">
          <a:blip r:embed="rId5">
            <a:extLst>
              <a:ext uri="{28A0092B-C50C-407E-A947-70E740481C1C}">
                <a14:useLocalDpi xmlns:a14="http://schemas.microsoft.com/office/drawing/2010/main" val="0"/>
              </a:ext>
            </a:extLst>
          </a:blip>
          <a:srcRect t="9235" b="5808"/>
          <a:stretch/>
        </p:blipFill>
        <p:spPr bwMode="auto">
          <a:xfrm>
            <a:off x="2721279" y="1837155"/>
            <a:ext cx="2647288" cy="234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2763526" y="4262556"/>
            <a:ext cx="2667723" cy="40011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2060"/>
                </a:solidFill>
                <a:effectLst/>
                <a:uLnTx/>
                <a:uFillTx/>
                <a:ea typeface="+mn-ea"/>
                <a:cs typeface="Varela Round"/>
              </a:rPr>
              <a:t>כוחות מבצע חורב במעבר הגבול ליד ניצנה. אוסף התצלומים הלאומי</a:t>
            </a:r>
            <a:endParaRPr kumimoji="0" lang="he-IL" sz="400" b="0" i="0" u="none" strike="noStrike" kern="1200" cap="none" spc="0" normalizeH="0" baseline="0" noProof="0" dirty="0">
              <a:ln>
                <a:noFill/>
              </a:ln>
              <a:solidFill>
                <a:srgbClr val="002060"/>
              </a:solidFill>
              <a:effectLst/>
              <a:uLnTx/>
              <a:uFillTx/>
              <a:ea typeface="+mn-ea"/>
              <a:cs typeface="Varela Round"/>
            </a:endParaRPr>
          </a:p>
        </p:txBody>
      </p:sp>
      <p:pic>
        <p:nvPicPr>
          <p:cNvPr id="2056" name="Picture 8" descr="דגל הדיו – ויקיפדיה"/>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255"/>
          <a:stretch/>
        </p:blipFill>
        <p:spPr bwMode="auto">
          <a:xfrm>
            <a:off x="204420" y="1411705"/>
            <a:ext cx="2250022" cy="319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04420" y="4648221"/>
            <a:ext cx="2250022" cy="4154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ea typeface="+mn-ea"/>
                <a:cs typeface="Varela Round"/>
              </a:rPr>
              <a:t>דגל הדיו באום רשרש לשכת העיתונות הממשלתית</a:t>
            </a:r>
            <a:endParaRPr kumimoji="0" lang="he-IL" sz="100" b="0" i="0" u="none" strike="noStrike" kern="1200" cap="none" spc="0" normalizeH="0" baseline="0" noProof="0" dirty="0">
              <a:ln>
                <a:noFill/>
              </a:ln>
              <a:solidFill>
                <a:srgbClr val="002060"/>
              </a:solidFill>
              <a:effectLst/>
              <a:uLnTx/>
              <a:uFillTx/>
              <a:ea typeface="+mn-ea"/>
              <a:cs typeface="Varela Round"/>
            </a:endParaRPr>
          </a:p>
        </p:txBody>
      </p:sp>
      <p:sp>
        <p:nvSpPr>
          <p:cNvPr id="13" name="TextBox 12"/>
          <p:cNvSpPr txBox="1"/>
          <p:nvPr/>
        </p:nvSpPr>
        <p:spPr>
          <a:xfrm>
            <a:off x="-62417" y="1002451"/>
            <a:ext cx="2343344"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ea typeface="+mn-ea"/>
                <a:cs typeface="Varela Round"/>
              </a:rPr>
              <a:t>מבצע עובדה</a:t>
            </a:r>
          </a:p>
        </p:txBody>
      </p:sp>
      <p:sp>
        <p:nvSpPr>
          <p:cNvPr id="22" name="TextBox 21"/>
          <p:cNvSpPr txBox="1"/>
          <p:nvPr/>
        </p:nvSpPr>
        <p:spPr>
          <a:xfrm>
            <a:off x="2925715" y="1425836"/>
            <a:ext cx="2343344"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ea typeface="+mn-ea"/>
                <a:cs typeface="Varela Round"/>
              </a:rPr>
              <a:t>מבצע חורב</a:t>
            </a:r>
          </a:p>
        </p:txBody>
      </p:sp>
      <p:sp>
        <p:nvSpPr>
          <p:cNvPr id="23" name="TextBox 22"/>
          <p:cNvSpPr txBox="1"/>
          <p:nvPr/>
        </p:nvSpPr>
        <p:spPr>
          <a:xfrm>
            <a:off x="5908148" y="1447159"/>
            <a:ext cx="2343344"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ea typeface="+mn-ea"/>
                <a:cs typeface="Varela Round"/>
              </a:rPr>
              <a:t>מבצע חירם</a:t>
            </a:r>
          </a:p>
        </p:txBody>
      </p:sp>
      <p:sp>
        <p:nvSpPr>
          <p:cNvPr id="24" name="TextBox 23"/>
          <p:cNvSpPr txBox="1"/>
          <p:nvPr/>
        </p:nvSpPr>
        <p:spPr>
          <a:xfrm>
            <a:off x="9135381" y="1436278"/>
            <a:ext cx="2343344"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ea typeface="+mn-ea"/>
                <a:cs typeface="Varela Round"/>
              </a:rPr>
              <a:t>מבצע יואב</a:t>
            </a:r>
          </a:p>
        </p:txBody>
      </p:sp>
    </p:spTree>
    <p:extLst>
      <p:ext uri="{BB962C8B-B14F-4D97-AF65-F5344CB8AC3E}">
        <p14:creationId xmlns:p14="http://schemas.microsoft.com/office/powerpoint/2010/main" val="1711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fade">
                                      <p:cBhvr>
                                        <p:cTn id="39" dur="1000"/>
                                        <p:tgtEl>
                                          <p:spTgt spid="2054"/>
                                        </p:tgtEl>
                                      </p:cBhvr>
                                    </p:animEffect>
                                    <p:anim calcmode="lin" valueType="num">
                                      <p:cBhvr>
                                        <p:cTn id="40" dur="1000" fill="hold"/>
                                        <p:tgtEl>
                                          <p:spTgt spid="2054"/>
                                        </p:tgtEl>
                                        <p:attrNameLst>
                                          <p:attrName>ppt_x</p:attrName>
                                        </p:attrNameLst>
                                      </p:cBhvr>
                                      <p:tavLst>
                                        <p:tav tm="0">
                                          <p:val>
                                            <p:strVal val="#ppt_x"/>
                                          </p:val>
                                        </p:tav>
                                        <p:tav tm="100000">
                                          <p:val>
                                            <p:strVal val="#ppt_x"/>
                                          </p:val>
                                        </p:tav>
                                      </p:tavLst>
                                    </p:anim>
                                    <p:anim calcmode="lin" valueType="num">
                                      <p:cBhvr>
                                        <p:cTn id="41" dur="1000" fill="hold"/>
                                        <p:tgtEl>
                                          <p:spTgt spid="20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56"/>
                                        </p:tgtEl>
                                        <p:attrNameLst>
                                          <p:attrName>style.visibility</p:attrName>
                                        </p:attrNameLst>
                                      </p:cBhvr>
                                      <p:to>
                                        <p:strVal val="visible"/>
                                      </p:to>
                                    </p:set>
                                    <p:animEffect transition="in" filter="fade">
                                      <p:cBhvr>
                                        <p:cTn id="60" dur="1000"/>
                                        <p:tgtEl>
                                          <p:spTgt spid="2056"/>
                                        </p:tgtEl>
                                      </p:cBhvr>
                                    </p:animEffect>
                                    <p:anim calcmode="lin" valueType="num">
                                      <p:cBhvr>
                                        <p:cTn id="61" dur="1000" fill="hold"/>
                                        <p:tgtEl>
                                          <p:spTgt spid="2056"/>
                                        </p:tgtEl>
                                        <p:attrNameLst>
                                          <p:attrName>ppt_x</p:attrName>
                                        </p:attrNameLst>
                                      </p:cBhvr>
                                      <p:tavLst>
                                        <p:tav tm="0">
                                          <p:val>
                                            <p:strVal val="#ppt_x"/>
                                          </p:val>
                                        </p:tav>
                                        <p:tav tm="100000">
                                          <p:val>
                                            <p:strVal val="#ppt_x"/>
                                          </p:val>
                                        </p:tav>
                                      </p:tavLst>
                                    </p:anim>
                                    <p:anim calcmode="lin" valueType="num">
                                      <p:cBhvr>
                                        <p:cTn id="62" dur="1000" fill="hold"/>
                                        <p:tgtEl>
                                          <p:spTgt spid="205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20" grpId="0"/>
      <p:bldP spid="13" grpId="0"/>
      <p:bldP spid="22"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סיכום שלב ב' במלחמת העצמאות</a:t>
            </a:r>
          </a:p>
        </p:txBody>
      </p:sp>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2530" y="1074821"/>
            <a:ext cx="11395418" cy="2962275"/>
          </a:xfrm>
          <a:prstGeom prst="rect">
            <a:avLst/>
          </a:prstGeom>
        </p:spPr>
      </p:pic>
    </p:spTree>
    <p:extLst>
      <p:ext uri="{BB962C8B-B14F-4D97-AF65-F5344CB8AC3E}">
        <p14:creationId xmlns:p14="http://schemas.microsoft.com/office/powerpoint/2010/main" val="356765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a:t>
            </a:r>
          </a:p>
        </p:txBody>
      </p:sp>
      <p:sp>
        <p:nvSpPr>
          <p:cNvPr id="9" name="מציין מיקום טקסט 2"/>
          <p:cNvSpPr>
            <a:spLocks noGrp="1"/>
          </p:cNvSpPr>
          <p:nvPr>
            <p:ph idx="1"/>
          </p:nvPr>
        </p:nvSpPr>
        <p:spPr>
          <a:xfrm>
            <a:off x="1024128" y="1049185"/>
            <a:ext cx="9802368" cy="4611559"/>
          </a:xfrm>
        </p:spPr>
        <p:txBody>
          <a:bodyPr>
            <a:normAutofit/>
          </a:bodyPr>
          <a:lstStyle/>
          <a:p>
            <a:r>
              <a:rPr lang="he-IL" sz="2800" dirty="0">
                <a:sym typeface="Varela Round"/>
              </a:rPr>
              <a:t>שלב א' במלחמת העצמאות - חלוקה לשתי תקופות מרכזיות</a:t>
            </a:r>
          </a:p>
          <a:p>
            <a:r>
              <a:rPr lang="he-IL" sz="2800" dirty="0">
                <a:sym typeface="Varela Round"/>
              </a:rPr>
              <a:t>נקודת התחלה וסיום של כל תקופה</a:t>
            </a:r>
          </a:p>
          <a:p>
            <a:r>
              <a:rPr lang="he-IL" sz="2800" dirty="0">
                <a:sym typeface="Varela Round"/>
              </a:rPr>
              <a:t>מאפייני כל אחת מהתקופות</a:t>
            </a:r>
          </a:p>
          <a:p>
            <a:r>
              <a:rPr lang="he-IL" sz="2800" dirty="0">
                <a:sym typeface="Varela Round"/>
              </a:rPr>
              <a:t>אירועים מרכזיים בכל אחת מהתקופות</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760071525"/>
              </p:ext>
            </p:extLst>
          </p:nvPr>
        </p:nvGraphicFramePr>
        <p:xfrm>
          <a:off x="480331" y="929264"/>
          <a:ext cx="10766053" cy="4852959"/>
        </p:xfrm>
        <a:graphic>
          <a:graphicData uri="http://schemas.openxmlformats.org/drawingml/2006/table">
            <a:tbl>
              <a:tblPr rtl="1" firstRow="1" bandRow="1">
                <a:tableStyleId>{2D5ABB26-0587-4C30-8999-92F81FD0307C}</a:tableStyleId>
              </a:tblPr>
              <a:tblGrid>
                <a:gridCol w="1576465">
                  <a:extLst>
                    <a:ext uri="{9D8B030D-6E8A-4147-A177-3AD203B41FA5}">
                      <a16:colId xmlns:a16="http://schemas.microsoft.com/office/drawing/2014/main" val="4256265795"/>
                    </a:ext>
                  </a:extLst>
                </a:gridCol>
                <a:gridCol w="2297397">
                  <a:extLst>
                    <a:ext uri="{9D8B030D-6E8A-4147-A177-3AD203B41FA5}">
                      <a16:colId xmlns:a16="http://schemas.microsoft.com/office/drawing/2014/main" val="2908725699"/>
                    </a:ext>
                  </a:extLst>
                </a:gridCol>
                <a:gridCol w="2297397">
                  <a:extLst>
                    <a:ext uri="{9D8B030D-6E8A-4147-A177-3AD203B41FA5}">
                      <a16:colId xmlns:a16="http://schemas.microsoft.com/office/drawing/2014/main" val="270116355"/>
                    </a:ext>
                  </a:extLst>
                </a:gridCol>
                <a:gridCol w="2297397">
                  <a:extLst>
                    <a:ext uri="{9D8B030D-6E8A-4147-A177-3AD203B41FA5}">
                      <a16:colId xmlns:a16="http://schemas.microsoft.com/office/drawing/2014/main" val="2489291314"/>
                    </a:ext>
                  </a:extLst>
                </a:gridCol>
                <a:gridCol w="2297397">
                  <a:extLst>
                    <a:ext uri="{9D8B030D-6E8A-4147-A177-3AD203B41FA5}">
                      <a16:colId xmlns:a16="http://schemas.microsoft.com/office/drawing/2014/main" val="1964270209"/>
                    </a:ext>
                  </a:extLst>
                </a:gridCol>
              </a:tblGrid>
              <a:tr h="275147">
                <a:tc rowSpan="2">
                  <a:txBody>
                    <a:bodyPr/>
                    <a:lstStyle/>
                    <a:p>
                      <a:pPr rtl="1"/>
                      <a:endParaRPr lang="he-IL"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rtl="1"/>
                      <a:r>
                        <a:rPr lang="he-IL" sz="2000" b="1" dirty="0">
                          <a:effectLst/>
                        </a:rPr>
                        <a:t>שלב א' - מלחמת אזרחים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he-IL" sz="2000" b="1" dirty="0">
                          <a:effectLst/>
                        </a:rPr>
                        <a:t>שלב ב' - מלחמת בין מדינות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17976"/>
                  </a:ext>
                </a:extLst>
              </a:tr>
              <a:tr h="275147">
                <a:tc v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2000" b="1" dirty="0">
                          <a:effectLst/>
                        </a:rPr>
                        <a:t>תקופה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53053085"/>
                  </a:ext>
                </a:extLst>
              </a:tr>
              <a:tr h="964305">
                <a:tc>
                  <a:txBody>
                    <a:bodyPr/>
                    <a:lstStyle/>
                    <a:p>
                      <a:pPr rtl="1"/>
                      <a:r>
                        <a:rPr lang="he-IL" sz="2000" b="1" dirty="0"/>
                        <a:t>התחלה</a:t>
                      </a:r>
                    </a:p>
                    <a:p>
                      <a:pPr rtl="1"/>
                      <a:r>
                        <a:rPr lang="he-IL" sz="2000" b="1" dirty="0"/>
                        <a:t>סיום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r>
                        <a:rPr lang="he-IL"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106443"/>
                  </a:ext>
                </a:extLst>
              </a:tr>
              <a:tr h="1015927">
                <a:tc>
                  <a:txBody>
                    <a:bodyPr/>
                    <a:lstStyle/>
                    <a:p>
                      <a:pPr rtl="1"/>
                      <a:r>
                        <a:rPr lang="he-IL" sz="2000" b="1" dirty="0"/>
                        <a:t>מאפייני התקופה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99458"/>
                  </a:ext>
                </a:extLst>
              </a:tr>
              <a:tr h="1206414">
                <a:tc>
                  <a:txBody>
                    <a:bodyPr/>
                    <a:lstStyle/>
                    <a:p>
                      <a:pPr rtl="1"/>
                      <a:r>
                        <a:rPr lang="he-IL" sz="2000" b="1" dirty="0"/>
                        <a:t>אופן הפעולה בשלב זה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p>
                      <a:pPr rtl="1"/>
                      <a:endParaRPr lang="he-IL" dirty="0"/>
                    </a:p>
                    <a:p>
                      <a:pPr rtl="1"/>
                      <a:endParaRPr lang="he-IL" dirty="0"/>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692652"/>
                  </a:ext>
                </a:extLst>
              </a:tr>
              <a:tr h="638641">
                <a:tc>
                  <a:txBody>
                    <a:bodyPr/>
                    <a:lstStyle/>
                    <a:p>
                      <a:pPr rtl="1"/>
                      <a:r>
                        <a:rPr lang="he-IL" sz="2000" b="1" dirty="0"/>
                        <a:t>דוגמא למבצע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314006"/>
                  </a:ext>
                </a:extLst>
              </a:tr>
            </a:tbl>
          </a:graphicData>
        </a:graphic>
      </p:graphicFrame>
      <p:pic>
        <p:nvPicPr>
          <p:cNvPr id="8" name="תמונה 7"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354" y="1913361"/>
            <a:ext cx="409074" cy="409074"/>
          </a:xfrm>
          <a:prstGeom prst="rect">
            <a:avLst/>
          </a:prstGeom>
        </p:spPr>
      </p:pic>
      <p:pic>
        <p:nvPicPr>
          <p:cNvPr id="9" name="תמונה 8"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837" y="1945841"/>
            <a:ext cx="409074" cy="409074"/>
          </a:xfrm>
          <a:prstGeom prst="rect">
            <a:avLst/>
          </a:prstGeom>
        </p:spPr>
      </p:pic>
      <p:pic>
        <p:nvPicPr>
          <p:cNvPr id="11" name="תמונה 10"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354" y="3120438"/>
            <a:ext cx="409074" cy="409074"/>
          </a:xfrm>
          <a:prstGeom prst="rect">
            <a:avLst/>
          </a:prstGeom>
        </p:spPr>
      </p:pic>
      <p:pic>
        <p:nvPicPr>
          <p:cNvPr id="12" name="תמונה 11"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837" y="3152918"/>
            <a:ext cx="409074" cy="409074"/>
          </a:xfrm>
          <a:prstGeom prst="rect">
            <a:avLst/>
          </a:prstGeom>
        </p:spPr>
      </p:pic>
      <p:pic>
        <p:nvPicPr>
          <p:cNvPr id="13" name="תמונה 12"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816" y="4230569"/>
            <a:ext cx="409074" cy="409074"/>
          </a:xfrm>
          <a:prstGeom prst="rect">
            <a:avLst/>
          </a:prstGeom>
        </p:spPr>
      </p:pic>
      <p:pic>
        <p:nvPicPr>
          <p:cNvPr id="14" name="תמונה 13" descr="File:Red check.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299" y="4263049"/>
            <a:ext cx="409074" cy="409074"/>
          </a:xfrm>
          <a:prstGeom prst="rect">
            <a:avLst/>
          </a:prstGeom>
        </p:spPr>
      </p:pic>
      <p:sp>
        <p:nvSpPr>
          <p:cNvPr id="15" name="TextBox 14"/>
          <p:cNvSpPr txBox="1"/>
          <p:nvPr/>
        </p:nvSpPr>
        <p:spPr>
          <a:xfrm>
            <a:off x="7467558" y="5308164"/>
            <a:ext cx="187377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שיירת יחיעם</a:t>
            </a:r>
          </a:p>
        </p:txBody>
      </p:sp>
      <p:sp>
        <p:nvSpPr>
          <p:cNvPr id="16" name="TextBox 15"/>
          <p:cNvSpPr txBox="1"/>
          <p:nvPr/>
        </p:nvSpPr>
        <p:spPr>
          <a:xfrm>
            <a:off x="4989052" y="5308164"/>
            <a:ext cx="187377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מבצע נחשון</a:t>
            </a:r>
          </a:p>
        </p:txBody>
      </p:sp>
      <p:sp>
        <p:nvSpPr>
          <p:cNvPr id="2" name="TextBox 1"/>
          <p:cNvSpPr txBox="1"/>
          <p:nvPr/>
        </p:nvSpPr>
        <p:spPr>
          <a:xfrm>
            <a:off x="2845485" y="1784396"/>
            <a:ext cx="1993215" cy="30777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לאחר הכרזת המדינה</a:t>
            </a:r>
          </a:p>
        </p:txBody>
      </p:sp>
      <p:sp>
        <p:nvSpPr>
          <p:cNvPr id="17" name="TextBox 16"/>
          <p:cNvSpPr txBox="1"/>
          <p:nvPr/>
        </p:nvSpPr>
        <p:spPr>
          <a:xfrm>
            <a:off x="2824102" y="2246141"/>
            <a:ext cx="2133029" cy="30777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הפוגה 1 - יוני 1948</a:t>
            </a:r>
          </a:p>
        </p:txBody>
      </p:sp>
      <p:sp>
        <p:nvSpPr>
          <p:cNvPr id="18" name="TextBox 17"/>
          <p:cNvSpPr txBox="1"/>
          <p:nvPr/>
        </p:nvSpPr>
        <p:spPr>
          <a:xfrm>
            <a:off x="340520" y="1804796"/>
            <a:ext cx="2365151" cy="30777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סיום הפוגה 1 - יולי 1948</a:t>
            </a:r>
          </a:p>
        </p:txBody>
      </p:sp>
      <p:sp>
        <p:nvSpPr>
          <p:cNvPr id="19" name="TextBox 18"/>
          <p:cNvSpPr txBox="1"/>
          <p:nvPr/>
        </p:nvSpPr>
        <p:spPr>
          <a:xfrm>
            <a:off x="422328" y="2246141"/>
            <a:ext cx="2365152" cy="30777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קרבות אחרונים - מרץ 1949</a:t>
            </a:r>
          </a:p>
        </p:txBody>
      </p:sp>
      <p:sp>
        <p:nvSpPr>
          <p:cNvPr id="20" name="TextBox 19"/>
          <p:cNvSpPr txBox="1"/>
          <p:nvPr/>
        </p:nvSpPr>
        <p:spPr>
          <a:xfrm>
            <a:off x="2845484" y="2728562"/>
            <a:ext cx="1947395" cy="138499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תקיפת</a:t>
            </a:r>
            <a:r>
              <a:rPr kumimoji="0" lang="he-IL" sz="1400" b="0" i="0" u="none" strike="noStrike" kern="1200" cap="none" spc="0" normalizeH="0" noProof="0" dirty="0">
                <a:ln>
                  <a:noFill/>
                </a:ln>
                <a:solidFill>
                  <a:srgbClr val="002060"/>
                </a:solidFill>
                <a:effectLst/>
                <a:uLnTx/>
                <a:uFillTx/>
                <a:ea typeface="+mn-ea"/>
                <a:cs typeface="Varela Round"/>
              </a:rPr>
              <a:t> </a:t>
            </a:r>
            <a:r>
              <a:rPr kumimoji="0" lang="he-IL" sz="1400" b="0" i="0" u="none" strike="noStrike" kern="1200" cap="none" spc="0" normalizeH="0" baseline="0" noProof="0" dirty="0">
                <a:ln>
                  <a:noFill/>
                </a:ln>
                <a:solidFill>
                  <a:srgbClr val="002060"/>
                </a:solidFill>
                <a:effectLst/>
                <a:uLnTx/>
                <a:uFillTx/>
                <a:ea typeface="+mn-ea"/>
                <a:cs typeface="Varela Round"/>
              </a:rPr>
              <a:t>מדינות ערב</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מספר חזיתות במקביל</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הבריטים לא בארץ</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היישוב מאורגן במחתרות</a:t>
            </a:r>
          </a:p>
        </p:txBody>
      </p:sp>
      <p:sp>
        <p:nvSpPr>
          <p:cNvPr id="21" name="TextBox 20"/>
          <p:cNvSpPr txBox="1"/>
          <p:nvPr/>
        </p:nvSpPr>
        <p:spPr>
          <a:xfrm>
            <a:off x="757808" y="2725700"/>
            <a:ext cx="1883450" cy="138499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ניצול ההפוגה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היוזמה עוברת ליהודים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הקמת צה"ל</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פירוק המחתרות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השפעת אלטלנה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002060"/>
              </a:solidFill>
              <a:effectLst/>
              <a:uLnTx/>
              <a:uFillTx/>
              <a:ea typeface="+mn-ea"/>
              <a:cs typeface="Varela Round"/>
            </a:endParaRPr>
          </a:p>
        </p:txBody>
      </p:sp>
      <p:sp>
        <p:nvSpPr>
          <p:cNvPr id="22" name="TextBox 21"/>
          <p:cNvSpPr txBox="1"/>
          <p:nvPr/>
        </p:nvSpPr>
        <p:spPr>
          <a:xfrm>
            <a:off x="2870550" y="3958053"/>
            <a:ext cx="1883450" cy="95410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הערבים יוזמים ומגיעים להישגים ברוב  החזיתות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קרבות בלימה קשים מצד היהודים</a:t>
            </a:r>
          </a:p>
        </p:txBody>
      </p:sp>
      <p:sp>
        <p:nvSpPr>
          <p:cNvPr id="23" name="TextBox 22"/>
          <p:cNvSpPr txBox="1"/>
          <p:nvPr/>
        </p:nvSpPr>
        <p:spPr>
          <a:xfrm>
            <a:off x="740017" y="4016878"/>
            <a:ext cx="1883450" cy="95410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002060"/>
                </a:solidFill>
                <a:effectLst/>
                <a:uLnTx/>
                <a:uFillTx/>
                <a:ea typeface="+mn-ea"/>
                <a:cs typeface="Varela Round"/>
              </a:rPr>
              <a:t>תקיפה יהודית במטרה להעביר לידיים יהודיות שטחים שנכבשו על ידי הערבים</a:t>
            </a:r>
          </a:p>
        </p:txBody>
      </p:sp>
      <p:sp>
        <p:nvSpPr>
          <p:cNvPr id="24" name="TextBox 23"/>
          <p:cNvSpPr txBox="1"/>
          <p:nvPr/>
        </p:nvSpPr>
        <p:spPr>
          <a:xfrm>
            <a:off x="2856023" y="5292379"/>
            <a:ext cx="187377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כיבוש ניצנים</a:t>
            </a:r>
          </a:p>
        </p:txBody>
      </p:sp>
      <p:sp>
        <p:nvSpPr>
          <p:cNvPr id="25" name="TextBox 24"/>
          <p:cNvSpPr txBox="1"/>
          <p:nvPr/>
        </p:nvSpPr>
        <p:spPr>
          <a:xfrm>
            <a:off x="480331" y="5241109"/>
            <a:ext cx="187377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מבצע דני</a:t>
            </a:r>
          </a:p>
        </p:txBody>
      </p:sp>
      <p:sp>
        <p:nvSpPr>
          <p:cNvPr id="26" name="TextBox 6">
            <a:extLst>
              <a:ext uri="{FF2B5EF4-FFF2-40B4-BE49-F238E27FC236}">
                <a16:creationId xmlns:a16="http://schemas.microsoft.com/office/drawing/2014/main" id="{C9D85972-F047-4627-A412-C6D462C11DBA}"/>
              </a:ext>
            </a:extLst>
          </p:cNvPr>
          <p:cNvSpPr txBox="1"/>
          <p:nvPr/>
        </p:nvSpPr>
        <p:spPr>
          <a:xfrm>
            <a:off x="3812275" y="37811"/>
            <a:ext cx="4567450"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a:ea typeface="+mn-ea"/>
              </a:rPr>
              <a:t>פרק ג' - מאבק להקמת המדינה</a:t>
            </a:r>
          </a:p>
        </p:txBody>
      </p:sp>
      <p:sp>
        <p:nvSpPr>
          <p:cNvPr id="27" name="TextBox 8">
            <a:extLst>
              <a:ext uri="{FF2B5EF4-FFF2-40B4-BE49-F238E27FC236}">
                <a16:creationId xmlns:a16="http://schemas.microsoft.com/office/drawing/2014/main" id="{901012A3-A843-478D-A6A3-B07BECED0251}"/>
              </a:ext>
            </a:extLst>
          </p:cNvPr>
          <p:cNvSpPr txBox="1"/>
          <p:nvPr/>
        </p:nvSpPr>
        <p:spPr>
          <a:xfrm>
            <a:off x="2587935" y="389016"/>
            <a:ext cx="7016130" cy="553998"/>
          </a:xfrm>
          <a:prstGeom prst="rect">
            <a:avLst/>
          </a:prstGeom>
          <a:noFill/>
          <a:ln w="12700">
            <a:noFill/>
          </a:ln>
        </p:spPr>
        <p:txBody>
          <a:bodyPr wrap="square" rtlCol="1">
            <a:spAutoFit/>
          </a:bodyPr>
          <a:lstStyle>
            <a:defPPr>
              <a:defRPr lang="he-IL"/>
            </a:defPPr>
            <a:lvl1pPr marR="0" lvl="0" indent="0" algn="ctr" fontAlgn="auto">
              <a:lnSpc>
                <a:spcPct val="100000"/>
              </a:lnSpc>
              <a:spcBef>
                <a:spcPts val="0"/>
              </a:spcBef>
              <a:spcAft>
                <a:spcPts val="0"/>
              </a:spcAft>
              <a:buClrTx/>
              <a:buSzTx/>
              <a:buFontTx/>
              <a:buNone/>
              <a:tabLst/>
              <a:defRPr kumimoji="0" sz="3000" b="1" i="0" u="none" strike="noStrike" cap="none" spc="0" normalizeH="0" baseline="0">
                <a:ln>
                  <a:noFill/>
                </a:ln>
                <a:solidFill>
                  <a:srgbClr val="0070C0"/>
                </a:solidFill>
                <a:effectLst/>
                <a:uLnTx/>
                <a:uFillTx/>
                <a:latin typeface="+mj-lt"/>
                <a:cs typeface="+mj-cs"/>
              </a:defRPr>
            </a:lvl1pPr>
          </a:lstStyle>
          <a:p>
            <a:r>
              <a:rPr lang="he-IL" dirty="0"/>
              <a:t>תקופות מרכזיות במלחמת העצמאות</a:t>
            </a:r>
          </a:p>
        </p:txBody>
      </p:sp>
    </p:spTree>
    <p:extLst>
      <p:ext uri="{BB962C8B-B14F-4D97-AF65-F5344CB8AC3E}">
        <p14:creationId xmlns:p14="http://schemas.microsoft.com/office/powerpoint/2010/main" val="3965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532297"/>
            <a:ext cx="10436297" cy="2246769"/>
          </a:xfrm>
          <a:prstGeom prst="rect">
            <a:avLst/>
          </a:prstGeom>
          <a:noFill/>
        </p:spPr>
        <p:txBody>
          <a:bodyPr wrap="square" rtlCol="1">
            <a:spAutoFit/>
          </a:bodyPr>
          <a:lstStyle/>
          <a:p>
            <a:pPr marL="895350" marR="0" lvl="0" indent="0" algn="just"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30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1200" cap="none" spc="30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rights@education.gov.il</a:t>
            </a:r>
            <a:endParaRPr kumimoji="0" lang="he-IL" sz="2800" b="0" i="0" u="none" strike="noStrike" kern="1200" cap="none" spc="30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59274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title"/>
          </p:nvPr>
        </p:nvSpPr>
        <p:spPr/>
        <p:txBody>
          <a:bodyPr/>
          <a:lstStyle/>
          <a:p>
            <a:r>
              <a:rPr lang="he-IL" dirty="0"/>
              <a:t>משימת הכנה</a:t>
            </a:r>
            <a:endParaRPr lang="en-US" dirty="0"/>
          </a:p>
        </p:txBody>
      </p:sp>
      <p:sp>
        <p:nvSpPr>
          <p:cNvPr id="11" name="מציין מיקום תוכן 10">
            <a:extLst>
              <a:ext uri="{FF2B5EF4-FFF2-40B4-BE49-F238E27FC236}">
                <a16:creationId xmlns:a16="http://schemas.microsoft.com/office/drawing/2014/main" id="{AB8BD618-A489-477B-BCFF-DD00331D5EAB}"/>
              </a:ext>
            </a:extLst>
          </p:cNvPr>
          <p:cNvSpPr>
            <a:spLocks noGrp="1"/>
          </p:cNvSpPr>
          <p:nvPr>
            <p:ph sz="quarter" idx="10"/>
          </p:nvPr>
        </p:nvSpPr>
        <p:spPr>
          <a:xfrm>
            <a:off x="2502334" y="878648"/>
            <a:ext cx="8992083" cy="4090988"/>
          </a:xfrm>
        </p:spPr>
        <p:txBody>
          <a:bodyPr>
            <a:normAutofit/>
          </a:bodyPr>
          <a:lstStyle/>
          <a:p>
            <a:pPr marL="898525" indent="-715963">
              <a:buFont typeface="+mj-cs"/>
              <a:buAutoNum type="hebrew2Minus"/>
            </a:pPr>
            <a:r>
              <a:rPr lang="he-IL" spc="300" dirty="0"/>
              <a:t>פתחו דף חדש במחברת בראשו הכותרת </a:t>
            </a:r>
            <a:r>
              <a:rPr lang="he-IL" b="1" spc="300" dirty="0">
                <a:effectLst>
                  <a:outerShdw blurRad="38100" dist="38100" dir="2700000" algn="tl">
                    <a:srgbClr val="000000">
                      <a:alpha val="43137"/>
                    </a:srgbClr>
                  </a:outerShdw>
                </a:effectLst>
              </a:rPr>
              <a:t>"תקופות מרכזיות במלחמת העצמאות"</a:t>
            </a:r>
          </a:p>
          <a:p>
            <a:pPr marL="898525" indent="-715963">
              <a:buFont typeface="+mj-cs"/>
              <a:buAutoNum type="hebrew2Minus"/>
            </a:pPr>
            <a:endParaRPr lang="he-IL" sz="1800" b="1" spc="300" dirty="0">
              <a:effectLst>
                <a:outerShdw blurRad="38100" dist="38100" dir="2700000" algn="tl">
                  <a:srgbClr val="000000">
                    <a:alpha val="43137"/>
                  </a:srgbClr>
                </a:outerShdw>
              </a:effectLst>
            </a:endParaRPr>
          </a:p>
          <a:p>
            <a:pPr marL="898525" indent="-715963">
              <a:buFont typeface="+mj-cs"/>
              <a:buAutoNum type="hebrew2Minus"/>
            </a:pPr>
            <a:r>
              <a:rPr lang="he-IL" spc="300" dirty="0"/>
              <a:t>שרטטו טבלה בעלת 5 עמודות:</a:t>
            </a:r>
          </a:p>
          <a:p>
            <a:pPr marL="1217726" lvl="2" indent="-342900"/>
            <a:r>
              <a:rPr lang="he-IL" sz="2000" spc="300" dirty="0"/>
              <a:t>כותרת העמודה הימנית – "תבחינים"</a:t>
            </a:r>
          </a:p>
          <a:p>
            <a:pPr marL="1217726" lvl="2" indent="-342900"/>
            <a:r>
              <a:rPr lang="he-IL" sz="2000" spc="300" dirty="0"/>
              <a:t>כותרת העמודה ה-2: תקופה 1</a:t>
            </a:r>
          </a:p>
          <a:p>
            <a:pPr marL="1217726" lvl="2" indent="-342900"/>
            <a:r>
              <a:rPr lang="he-IL" sz="2000" spc="300" dirty="0"/>
              <a:t>כותרת העמודה ה-3: תקופה 2</a:t>
            </a:r>
          </a:p>
          <a:p>
            <a:pPr marL="1217726" lvl="2" indent="-342900"/>
            <a:r>
              <a:rPr lang="he-IL" sz="2000" spc="300" dirty="0"/>
              <a:t>כותרת העמודה ה-4: תקופה 3</a:t>
            </a:r>
          </a:p>
          <a:p>
            <a:pPr marL="1217726" lvl="2" indent="-342900"/>
            <a:r>
              <a:rPr lang="he-IL" sz="2000" spc="300" dirty="0"/>
              <a:t>כותרת העמודה ה-5: תקופה 4</a:t>
            </a:r>
          </a:p>
        </p:txBody>
      </p:sp>
      <p:pic>
        <p:nvPicPr>
          <p:cNvPr id="7" name="תמונה 6" descr="תמונה שמכילה אובייקט, שעון&#10;&#10;התיאור נוצר באופן אוטומטי">
            <a:extLst>
              <a:ext uri="{FF2B5EF4-FFF2-40B4-BE49-F238E27FC236}">
                <a16:creationId xmlns:a16="http://schemas.microsoft.com/office/drawing/2014/main" id="{300B5EBA-5684-439B-82F6-2B288C3AC2CB}"/>
              </a:ext>
            </a:extLst>
          </p:cNvPr>
          <p:cNvPicPr>
            <a:picLocks noChangeAspect="1"/>
          </p:cNvPicPr>
          <p:nvPr/>
        </p:nvPicPr>
        <p:blipFill rotWithShape="1">
          <a:blip r:embed="rId3" cstate="print">
            <a:clrChange>
              <a:clrFrom>
                <a:srgbClr val="F3F2EE"/>
              </a:clrFrom>
              <a:clrTo>
                <a:srgbClr val="F3F2EE">
                  <a:alpha val="0"/>
                </a:srgbClr>
              </a:clrTo>
            </a:clrChange>
            <a:extLst>
              <a:ext uri="{28A0092B-C50C-407E-A947-70E740481C1C}">
                <a14:useLocalDpi xmlns:a14="http://schemas.microsoft.com/office/drawing/2010/main" val="0"/>
              </a:ext>
            </a:extLst>
          </a:blip>
          <a:srcRect l="8528" t="21296" r="8702"/>
          <a:stretch/>
        </p:blipFill>
        <p:spPr>
          <a:xfrm flipH="1">
            <a:off x="-1" y="4314285"/>
            <a:ext cx="2277745" cy="2037982"/>
          </a:xfrm>
          <a:prstGeom prst="rect">
            <a:avLst/>
          </a:prstGeom>
        </p:spPr>
      </p:pic>
      <p:sp>
        <p:nvSpPr>
          <p:cNvPr id="12" name="TextBox 11"/>
          <p:cNvSpPr txBox="1"/>
          <p:nvPr/>
        </p:nvSpPr>
        <p:spPr>
          <a:xfrm>
            <a:off x="406807" y="1054238"/>
            <a:ext cx="1979537" cy="954107"/>
          </a:xfrm>
          <a:prstGeom prst="rect">
            <a:avLst/>
          </a:prstGeom>
          <a:noFill/>
        </p:spPr>
        <p:txBody>
          <a:bodyPr wrap="square" rtlCol="1">
            <a:spAutoFit/>
          </a:bodyPr>
          <a:lstStyle/>
          <a:p>
            <a:pPr algn="ctr"/>
            <a:r>
              <a:rPr lang="he-IL" sz="1400" spc="300" dirty="0"/>
              <a:t>ניתן לסרוק את הברקוד  ולהדפיס את הדף המצורף</a:t>
            </a:r>
          </a:p>
        </p:txBody>
      </p:sp>
      <p:pic>
        <p:nvPicPr>
          <p:cNvPr id="3" name="תמונה 2"/>
          <p:cNvPicPr>
            <a:picLocks noChangeAspect="1"/>
          </p:cNvPicPr>
          <p:nvPr/>
        </p:nvPicPr>
        <p:blipFill>
          <a:blip r:embed="rId4"/>
          <a:stretch>
            <a:fillRect/>
          </a:stretch>
        </p:blipFill>
        <p:spPr>
          <a:xfrm>
            <a:off x="248812" y="1942560"/>
            <a:ext cx="2295525" cy="2371725"/>
          </a:xfrm>
          <a:prstGeom prst="rect">
            <a:avLst/>
          </a:prstGeom>
        </p:spPr>
      </p:pic>
    </p:spTree>
    <p:extLst>
      <p:ext uri="{BB962C8B-B14F-4D97-AF65-F5344CB8AC3E}">
        <p14:creationId xmlns:p14="http://schemas.microsoft.com/office/powerpoint/2010/main" val="307209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71872491"/>
              </p:ext>
            </p:extLst>
          </p:nvPr>
        </p:nvGraphicFramePr>
        <p:xfrm>
          <a:off x="716415" y="929264"/>
          <a:ext cx="10766050" cy="4541520"/>
        </p:xfrm>
        <a:graphic>
          <a:graphicData uri="http://schemas.openxmlformats.org/drawingml/2006/table">
            <a:tbl>
              <a:tblPr rtl="1" firstRow="1" bandRow="1">
                <a:tableStyleId>{2D5ABB26-0587-4C30-8999-92F81FD0307C}</a:tableStyleId>
              </a:tblPr>
              <a:tblGrid>
                <a:gridCol w="1298890">
                  <a:extLst>
                    <a:ext uri="{9D8B030D-6E8A-4147-A177-3AD203B41FA5}">
                      <a16:colId xmlns:a16="http://schemas.microsoft.com/office/drawing/2014/main" val="4256265795"/>
                    </a:ext>
                  </a:extLst>
                </a:gridCol>
                <a:gridCol w="2366790">
                  <a:extLst>
                    <a:ext uri="{9D8B030D-6E8A-4147-A177-3AD203B41FA5}">
                      <a16:colId xmlns:a16="http://schemas.microsoft.com/office/drawing/2014/main" val="2908725699"/>
                    </a:ext>
                  </a:extLst>
                </a:gridCol>
                <a:gridCol w="2366790">
                  <a:extLst>
                    <a:ext uri="{9D8B030D-6E8A-4147-A177-3AD203B41FA5}">
                      <a16:colId xmlns:a16="http://schemas.microsoft.com/office/drawing/2014/main" val="270116355"/>
                    </a:ext>
                  </a:extLst>
                </a:gridCol>
                <a:gridCol w="2366790">
                  <a:extLst>
                    <a:ext uri="{9D8B030D-6E8A-4147-A177-3AD203B41FA5}">
                      <a16:colId xmlns:a16="http://schemas.microsoft.com/office/drawing/2014/main" val="2489291314"/>
                    </a:ext>
                  </a:extLst>
                </a:gridCol>
                <a:gridCol w="2366790">
                  <a:extLst>
                    <a:ext uri="{9D8B030D-6E8A-4147-A177-3AD203B41FA5}">
                      <a16:colId xmlns:a16="http://schemas.microsoft.com/office/drawing/2014/main" val="1964270209"/>
                    </a:ext>
                  </a:extLst>
                </a:gridCol>
              </a:tblGrid>
              <a:tr h="273021">
                <a:tc rowSpan="2">
                  <a:txBody>
                    <a:bodyPr/>
                    <a:lstStyle/>
                    <a:p>
                      <a:pPr rtl="1"/>
                      <a:endParaRPr lang="he-I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rtl="1"/>
                      <a:r>
                        <a:rPr lang="he-IL" sz="2000" b="1" dirty="0">
                          <a:effectLst/>
                        </a:rPr>
                        <a:t>שלב א' - מלחמת אזרחים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he-IL" sz="2000" b="1" dirty="0">
                          <a:effectLst/>
                        </a:rPr>
                        <a:t>שלב ב' - מלחמת בין מדינות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17976"/>
                  </a:ext>
                </a:extLst>
              </a:tr>
              <a:tr h="273021">
                <a:tc v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2000" b="1" dirty="0">
                          <a:effectLst/>
                        </a:rPr>
                        <a:t>תקופה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1"/>
                      <a:r>
                        <a:rPr lang="he-IL" sz="2000" b="1" dirty="0">
                          <a:effectLst/>
                        </a:rPr>
                        <a:t>תקופה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53053085"/>
                  </a:ext>
                </a:extLst>
              </a:tr>
              <a:tr h="914400">
                <a:tc>
                  <a:txBody>
                    <a:bodyPr/>
                    <a:lstStyle/>
                    <a:p>
                      <a:pPr rtl="1"/>
                      <a:r>
                        <a:rPr lang="he-IL" sz="2000" b="1" dirty="0"/>
                        <a:t>התחלה</a:t>
                      </a:r>
                    </a:p>
                    <a:p>
                      <a:pPr rtl="1"/>
                      <a:r>
                        <a:rPr lang="he-IL" sz="2000" b="1" dirty="0"/>
                        <a:t>סיום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106443"/>
                  </a:ext>
                </a:extLst>
              </a:tr>
              <a:tr h="914400">
                <a:tc>
                  <a:txBody>
                    <a:bodyPr/>
                    <a:lstStyle/>
                    <a:p>
                      <a:pPr rtl="1"/>
                      <a:r>
                        <a:rPr lang="he-IL" sz="2000" b="1" dirty="0"/>
                        <a:t>מאפייני התקופה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99458"/>
                  </a:ext>
                </a:extLst>
              </a:tr>
              <a:tr h="914400">
                <a:tc>
                  <a:txBody>
                    <a:bodyPr/>
                    <a:lstStyle/>
                    <a:p>
                      <a:pPr rtl="1"/>
                      <a:r>
                        <a:rPr lang="he-IL" sz="2000" b="1" dirty="0"/>
                        <a:t>אופן הפעולה בשלב זה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692652"/>
                  </a:ext>
                </a:extLst>
              </a:tr>
              <a:tr h="914400">
                <a:tc>
                  <a:txBody>
                    <a:bodyPr/>
                    <a:lstStyle/>
                    <a:p>
                      <a:pPr rtl="1"/>
                      <a:r>
                        <a:rPr lang="he-IL" sz="2000" b="1" dirty="0"/>
                        <a:t>דוגמא למבצע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314006"/>
                  </a:ext>
                </a:extLst>
              </a:tr>
            </a:tbl>
          </a:graphicData>
        </a:graphic>
      </p:graphicFrame>
      <p:sp>
        <p:nvSpPr>
          <p:cNvPr id="6" name="TextBox 5"/>
          <p:cNvSpPr txBox="1"/>
          <p:nvPr/>
        </p:nvSpPr>
        <p:spPr>
          <a:xfrm>
            <a:off x="2378525" y="375266"/>
            <a:ext cx="7434950" cy="553998"/>
          </a:xfrm>
          <a:prstGeom prst="rect">
            <a:avLst/>
          </a:prstGeom>
          <a:noFill/>
          <a:ln w="12700">
            <a:no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a:noFill/>
                </a:ln>
                <a:solidFill>
                  <a:srgbClr val="0070C0"/>
                </a:solidFill>
                <a:effectLst/>
                <a:uLnTx/>
                <a:uFillTx/>
                <a:latin typeface="+mj-lt"/>
                <a:ea typeface="+mn-ea"/>
                <a:cs typeface="+mj-cs"/>
              </a:rPr>
              <a:t>תקופות מרכזיות במלחמת העצמאות</a:t>
            </a:r>
          </a:p>
        </p:txBody>
      </p:sp>
      <p:sp>
        <p:nvSpPr>
          <p:cNvPr id="7" name="TextBox 6"/>
          <p:cNvSpPr txBox="1"/>
          <p:nvPr/>
        </p:nvSpPr>
        <p:spPr>
          <a:xfrm>
            <a:off x="3937461" y="37811"/>
            <a:ext cx="4317079"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2060"/>
                </a:solidFill>
                <a:effectLst/>
                <a:uLnTx/>
                <a:uFillTx/>
                <a:latin typeface="+mj-lt"/>
                <a:ea typeface="+mn-ea"/>
                <a:cs typeface="+mj-cs"/>
              </a:rPr>
              <a:t>פרק ג' - מאבק להקמת המדינה</a:t>
            </a:r>
          </a:p>
        </p:txBody>
      </p:sp>
    </p:spTree>
    <p:extLst>
      <p:ext uri="{BB962C8B-B14F-4D97-AF65-F5344CB8AC3E}">
        <p14:creationId xmlns:p14="http://schemas.microsoft.com/office/powerpoint/2010/main" val="326879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9CB7FD-705A-4AFD-B7A3-B7819D0C79AA}"/>
              </a:ext>
            </a:extLst>
          </p:cNvPr>
          <p:cNvSpPr>
            <a:spLocks noGrp="1"/>
          </p:cNvSpPr>
          <p:nvPr>
            <p:ph type="title"/>
          </p:nvPr>
        </p:nvSpPr>
        <p:spPr>
          <a:xfrm>
            <a:off x="0" y="170849"/>
            <a:ext cx="12190412" cy="720000"/>
          </a:xfrm>
        </p:spPr>
        <p:txBody>
          <a:bodyPr/>
          <a:lstStyle/>
          <a:p>
            <a:r>
              <a:rPr lang="he-IL" dirty="0">
                <a:cs typeface="+mn-cs"/>
              </a:rPr>
              <a:t>שלבי מלחמת העצמאות</a:t>
            </a:r>
          </a:p>
        </p:txBody>
      </p:sp>
      <p:sp>
        <p:nvSpPr>
          <p:cNvPr id="8" name="Shape 258"/>
          <p:cNvSpPr/>
          <p:nvPr/>
        </p:nvSpPr>
        <p:spPr>
          <a:xfrm>
            <a:off x="6173394" y="1351159"/>
            <a:ext cx="3821013" cy="974945"/>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marR="0" lvl="0" indent="0" algn="ctr">
              <a:lnSpc>
                <a:spcPct val="100000"/>
              </a:lnSpc>
              <a:spcBef>
                <a:spcPts val="0"/>
              </a:spcBef>
              <a:spcAft>
                <a:spcPts val="0"/>
              </a:spcAft>
              <a:buClr>
                <a:srgbClr val="000000"/>
              </a:buClr>
              <a:buSzPct val="25000"/>
              <a:buFont typeface="Arial"/>
              <a:buNone/>
            </a:pPr>
            <a:r>
              <a:rPr lang="en-US" sz="1400" b="1" dirty="0">
                <a:solidFill>
                  <a:srgbClr val="000000"/>
                </a:solidFill>
                <a:ea typeface="Arial"/>
                <a:sym typeface="Arial"/>
              </a:rPr>
              <a:t> </a:t>
            </a:r>
          </a:p>
          <a:p>
            <a:pPr marR="0" lvl="0" indent="0" algn="ctr">
              <a:lnSpc>
                <a:spcPct val="100000"/>
              </a:lnSpc>
              <a:spcBef>
                <a:spcPts val="0"/>
              </a:spcBef>
              <a:spcAft>
                <a:spcPts val="0"/>
              </a:spcAft>
              <a:buClr>
                <a:srgbClr val="000000"/>
              </a:buClr>
              <a:buSzPct val="25000"/>
              <a:buFont typeface="Arial"/>
              <a:buNone/>
            </a:pPr>
            <a:r>
              <a:rPr lang="en-US" sz="1400" b="1" dirty="0">
                <a:solidFill>
                  <a:srgbClr val="000000"/>
                </a:solidFill>
                <a:ea typeface="Arial"/>
                <a:sym typeface="Arial"/>
              </a:rPr>
              <a:t>30</a:t>
            </a:r>
            <a:r>
              <a:rPr lang="he-IL" sz="1400" b="1" dirty="0">
                <a:solidFill>
                  <a:srgbClr val="000000"/>
                </a:solidFill>
                <a:ea typeface="Arial"/>
                <a:sym typeface="Arial"/>
              </a:rPr>
              <a:t> </a:t>
            </a:r>
            <a:r>
              <a:rPr lang="en-US" sz="1400" b="1" dirty="0" err="1">
                <a:solidFill>
                  <a:srgbClr val="000000"/>
                </a:solidFill>
                <a:ea typeface="Arial"/>
                <a:sym typeface="Arial"/>
              </a:rPr>
              <a:t>בנובמבר</a:t>
            </a:r>
            <a:r>
              <a:rPr lang="en-US" sz="1400" b="1" dirty="0">
                <a:solidFill>
                  <a:srgbClr val="000000"/>
                </a:solidFill>
                <a:ea typeface="Arial"/>
                <a:sym typeface="Arial"/>
              </a:rPr>
              <a:t> 1947</a:t>
            </a:r>
            <a:r>
              <a:rPr lang="he-IL" sz="1400" b="1" dirty="0">
                <a:solidFill>
                  <a:srgbClr val="000000"/>
                </a:solidFill>
                <a:ea typeface="Arial"/>
                <a:sym typeface="Arial"/>
              </a:rPr>
              <a:t> – 14 </a:t>
            </a:r>
            <a:r>
              <a:rPr lang="en-US" sz="1400" b="1" dirty="0" err="1">
                <a:solidFill>
                  <a:srgbClr val="000000"/>
                </a:solidFill>
                <a:ea typeface="Arial"/>
                <a:sym typeface="Arial"/>
              </a:rPr>
              <a:t>במאי</a:t>
            </a:r>
            <a:r>
              <a:rPr lang="en-US" sz="1400" b="1" dirty="0">
                <a:solidFill>
                  <a:srgbClr val="000000"/>
                </a:solidFill>
                <a:ea typeface="Arial"/>
                <a:sym typeface="Arial"/>
              </a:rPr>
              <a:t> 1948</a:t>
            </a:r>
          </a:p>
          <a:p>
            <a:pPr algn="ctr">
              <a:buClr>
                <a:srgbClr val="000000"/>
              </a:buClr>
              <a:buSzPct val="25000"/>
            </a:pPr>
            <a:endParaRPr lang="en-US" sz="1400" b="1" dirty="0">
              <a:solidFill>
                <a:srgbClr val="000000"/>
              </a:solidFill>
              <a:ea typeface="Arial"/>
              <a:sym typeface="Arial"/>
            </a:endParaRPr>
          </a:p>
          <a:p>
            <a:pPr algn="ctr">
              <a:buClr>
                <a:srgbClr val="000000"/>
              </a:buClr>
              <a:buSzPct val="25000"/>
            </a:pPr>
            <a:r>
              <a:rPr lang="en-US" sz="1400" b="1" dirty="0" err="1">
                <a:solidFill>
                  <a:srgbClr val="000000"/>
                </a:solidFill>
                <a:ea typeface="Arial"/>
                <a:sym typeface="Arial"/>
              </a:rPr>
              <a:t>מלחמה</a:t>
            </a:r>
            <a:r>
              <a:rPr lang="en-US" sz="1400" b="1" dirty="0">
                <a:solidFill>
                  <a:srgbClr val="000000"/>
                </a:solidFill>
                <a:ea typeface="Arial"/>
                <a:sym typeface="Arial"/>
              </a:rPr>
              <a:t> </a:t>
            </a:r>
            <a:r>
              <a:rPr lang="en-US" sz="1400" b="1" dirty="0" err="1">
                <a:solidFill>
                  <a:srgbClr val="000000"/>
                </a:solidFill>
                <a:ea typeface="Arial"/>
                <a:sym typeface="Arial"/>
              </a:rPr>
              <a:t>בין</a:t>
            </a:r>
            <a:r>
              <a:rPr lang="en-US" sz="1400" b="1" dirty="0">
                <a:solidFill>
                  <a:srgbClr val="000000"/>
                </a:solidFill>
                <a:ea typeface="Arial"/>
                <a:sym typeface="Arial"/>
              </a:rPr>
              <a:t> </a:t>
            </a:r>
            <a:r>
              <a:rPr lang="en-US" sz="1400" b="1" dirty="0" err="1">
                <a:solidFill>
                  <a:srgbClr val="000000"/>
                </a:solidFill>
                <a:ea typeface="Arial"/>
                <a:sym typeface="Arial"/>
              </a:rPr>
              <a:t>אזרחים</a:t>
            </a:r>
            <a:r>
              <a:rPr lang="en-US" sz="1400" b="1" dirty="0">
                <a:solidFill>
                  <a:srgbClr val="000000"/>
                </a:solidFill>
                <a:ea typeface="Arial"/>
                <a:sym typeface="Arial"/>
              </a:rPr>
              <a:t> </a:t>
            </a:r>
            <a:r>
              <a:rPr lang="he-IL" sz="1400" b="1" dirty="0">
                <a:solidFill>
                  <a:srgbClr val="000000"/>
                </a:solidFill>
                <a:ea typeface="Arial"/>
                <a:sym typeface="Arial"/>
              </a:rPr>
              <a:t>בתוך שטח הארץ</a:t>
            </a:r>
            <a:endParaRPr lang="en-US" sz="1400" b="1" dirty="0">
              <a:solidFill>
                <a:srgbClr val="000000"/>
              </a:solidFill>
              <a:ea typeface="Arial"/>
              <a:sym typeface="Arial"/>
            </a:endParaRPr>
          </a:p>
          <a:p>
            <a:pPr marR="0" lvl="0" indent="0" algn="ctr">
              <a:lnSpc>
                <a:spcPct val="100000"/>
              </a:lnSpc>
              <a:spcBef>
                <a:spcPts val="0"/>
              </a:spcBef>
              <a:spcAft>
                <a:spcPts val="0"/>
              </a:spcAft>
              <a:buClr>
                <a:srgbClr val="000000"/>
              </a:buClr>
              <a:buSzPct val="25000"/>
              <a:buFont typeface="Arial"/>
              <a:buNone/>
            </a:pPr>
            <a:endParaRPr lang="en-US" sz="1400" b="1" dirty="0">
              <a:solidFill>
                <a:srgbClr val="000000"/>
              </a:solidFill>
              <a:ea typeface="Arial"/>
              <a:sym typeface="Arial"/>
            </a:endParaRPr>
          </a:p>
        </p:txBody>
      </p:sp>
      <p:sp>
        <p:nvSpPr>
          <p:cNvPr id="9" name="Shape 259"/>
          <p:cNvSpPr/>
          <p:nvPr/>
        </p:nvSpPr>
        <p:spPr>
          <a:xfrm>
            <a:off x="1700463" y="1351159"/>
            <a:ext cx="4064127" cy="974945"/>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pPr>
            <a:r>
              <a:rPr lang="he-IL" sz="1400" b="1" dirty="0">
                <a:solidFill>
                  <a:srgbClr val="000000"/>
                </a:solidFill>
                <a:ea typeface="Arial"/>
                <a:sym typeface="Arial"/>
              </a:rPr>
              <a:t>15 </a:t>
            </a:r>
            <a:r>
              <a:rPr lang="en-US" sz="1400" b="1" dirty="0" err="1">
                <a:solidFill>
                  <a:srgbClr val="000000"/>
                </a:solidFill>
                <a:ea typeface="Arial"/>
                <a:sym typeface="Arial"/>
              </a:rPr>
              <a:t>במאי</a:t>
            </a:r>
            <a:r>
              <a:rPr lang="en-US" sz="1400" b="1" dirty="0">
                <a:solidFill>
                  <a:srgbClr val="000000"/>
                </a:solidFill>
                <a:ea typeface="Arial"/>
              </a:rPr>
              <a:t> 1948</a:t>
            </a:r>
            <a:r>
              <a:rPr lang="he-IL" sz="1400" b="1" dirty="0">
                <a:solidFill>
                  <a:srgbClr val="000000"/>
                </a:solidFill>
                <a:ea typeface="Arial"/>
              </a:rPr>
              <a:t> – </a:t>
            </a:r>
            <a:r>
              <a:rPr lang="en-US" sz="1400" b="1" dirty="0" err="1">
                <a:solidFill>
                  <a:srgbClr val="000000"/>
                </a:solidFill>
                <a:ea typeface="Arial"/>
                <a:sym typeface="Arial"/>
              </a:rPr>
              <a:t>יולי</a:t>
            </a:r>
            <a:r>
              <a:rPr lang="en-US" sz="1400" b="1" dirty="0">
                <a:solidFill>
                  <a:srgbClr val="000000"/>
                </a:solidFill>
                <a:ea typeface="Arial"/>
                <a:sym typeface="Arial"/>
              </a:rPr>
              <a:t> 1949</a:t>
            </a:r>
          </a:p>
          <a:p>
            <a:pPr algn="ctr">
              <a:buClr>
                <a:srgbClr val="000000"/>
              </a:buClr>
              <a:buSzPct val="25000"/>
            </a:pPr>
            <a:endParaRPr lang="en-US" sz="1400" b="1" dirty="0">
              <a:solidFill>
                <a:srgbClr val="000000"/>
              </a:solidFill>
              <a:ea typeface="Arial"/>
              <a:sym typeface="Arial"/>
            </a:endParaRPr>
          </a:p>
          <a:p>
            <a:pPr algn="ctr">
              <a:buClr>
                <a:srgbClr val="000000"/>
              </a:buClr>
              <a:buSzPct val="25000"/>
            </a:pPr>
            <a:r>
              <a:rPr lang="en-US" sz="1400" b="1" dirty="0" err="1">
                <a:solidFill>
                  <a:srgbClr val="000000"/>
                </a:solidFill>
                <a:ea typeface="Arial"/>
                <a:sym typeface="Arial"/>
              </a:rPr>
              <a:t>מלחמה</a:t>
            </a:r>
            <a:r>
              <a:rPr lang="en-US" sz="1400" b="1" dirty="0">
                <a:solidFill>
                  <a:srgbClr val="000000"/>
                </a:solidFill>
                <a:ea typeface="Arial"/>
                <a:sym typeface="Arial"/>
              </a:rPr>
              <a:t> </a:t>
            </a:r>
            <a:r>
              <a:rPr lang="en-US" sz="1400" b="1" dirty="0" err="1">
                <a:solidFill>
                  <a:srgbClr val="000000"/>
                </a:solidFill>
                <a:ea typeface="Arial"/>
                <a:sym typeface="Arial"/>
              </a:rPr>
              <a:t>בין</a:t>
            </a:r>
            <a:r>
              <a:rPr lang="en-US" sz="1400" b="1" dirty="0">
                <a:solidFill>
                  <a:srgbClr val="000000"/>
                </a:solidFill>
                <a:ea typeface="Arial"/>
                <a:sym typeface="Arial"/>
              </a:rPr>
              <a:t> </a:t>
            </a:r>
            <a:r>
              <a:rPr lang="he-IL" sz="1400" b="1" dirty="0">
                <a:solidFill>
                  <a:srgbClr val="000000"/>
                </a:solidFill>
                <a:ea typeface="Arial"/>
                <a:sym typeface="Arial"/>
              </a:rPr>
              <a:t>מדינת ישראל ו</a:t>
            </a:r>
            <a:r>
              <a:rPr lang="en-US" sz="1400" b="1" dirty="0" err="1">
                <a:solidFill>
                  <a:srgbClr val="000000"/>
                </a:solidFill>
                <a:ea typeface="Arial"/>
                <a:sym typeface="Arial"/>
              </a:rPr>
              <a:t>מדינות</a:t>
            </a:r>
            <a:r>
              <a:rPr lang="en-US" sz="1400" b="1" dirty="0">
                <a:solidFill>
                  <a:srgbClr val="000000"/>
                </a:solidFill>
                <a:ea typeface="Arial"/>
                <a:sym typeface="Arial"/>
              </a:rPr>
              <a:t> </a:t>
            </a:r>
            <a:r>
              <a:rPr lang="he-IL" sz="1400" b="1" dirty="0">
                <a:solidFill>
                  <a:srgbClr val="000000"/>
                </a:solidFill>
                <a:ea typeface="Arial"/>
                <a:sym typeface="Arial"/>
              </a:rPr>
              <a:t>ערב</a:t>
            </a:r>
            <a:endParaRPr lang="en-US" sz="1400" b="1" dirty="0">
              <a:solidFill>
                <a:srgbClr val="000000"/>
              </a:solidFill>
              <a:ea typeface="Arial"/>
              <a:sym typeface="Arial"/>
            </a:endParaRPr>
          </a:p>
        </p:txBody>
      </p:sp>
      <p:sp>
        <p:nvSpPr>
          <p:cNvPr id="12" name="Shape 262"/>
          <p:cNvSpPr txBox="1"/>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sym typeface="Arial"/>
            </a:endParaRPr>
          </a:p>
        </p:txBody>
      </p:sp>
      <p:sp>
        <p:nvSpPr>
          <p:cNvPr id="16" name="Shape 264"/>
          <p:cNvSpPr/>
          <p:nvPr/>
        </p:nvSpPr>
        <p:spPr>
          <a:xfrm>
            <a:off x="9144000" y="3270759"/>
            <a:ext cx="2887579"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rPr>
              <a:t>29.11.47 – סוף מרץ 1948</a:t>
            </a:r>
          </a:p>
          <a:p>
            <a:pPr algn="ctr">
              <a:buClr>
                <a:srgbClr val="000000"/>
              </a:buClr>
              <a:buSzPct val="25000"/>
              <a:buFont typeface="Arial"/>
              <a:buNone/>
            </a:pPr>
            <a:endParaRPr lang="en-US" sz="1400" b="1" dirty="0">
              <a:solidFill>
                <a:srgbClr val="000000"/>
              </a:solidFill>
              <a:ea typeface="Arial"/>
              <a:sym typeface="Arial"/>
            </a:endParaRPr>
          </a:p>
          <a:p>
            <a:pPr algn="ctr">
              <a:buClr>
                <a:srgbClr val="000000"/>
              </a:buClr>
              <a:buSzPct val="25000"/>
              <a:buFont typeface="Arial"/>
              <a:buNone/>
            </a:pPr>
            <a:r>
              <a:rPr lang="en-US" sz="1400" b="1" dirty="0" err="1">
                <a:solidFill>
                  <a:srgbClr val="000000"/>
                </a:solidFill>
                <a:ea typeface="Arial"/>
                <a:sym typeface="Arial"/>
              </a:rPr>
              <a:t>היוזמה</a:t>
            </a:r>
            <a:r>
              <a:rPr lang="en-US" sz="1400" b="1" dirty="0">
                <a:solidFill>
                  <a:srgbClr val="000000"/>
                </a:solidFill>
                <a:ea typeface="Arial"/>
                <a:sym typeface="Arial"/>
              </a:rPr>
              <a:t> </a:t>
            </a:r>
            <a:r>
              <a:rPr lang="en-US" sz="1400" b="1" dirty="0" err="1">
                <a:solidFill>
                  <a:srgbClr val="000000"/>
                </a:solidFill>
                <a:ea typeface="Arial"/>
                <a:sym typeface="Arial"/>
              </a:rPr>
              <a:t>בידי</a:t>
            </a:r>
            <a:r>
              <a:rPr lang="en-US" sz="1400" b="1" dirty="0">
                <a:solidFill>
                  <a:srgbClr val="000000"/>
                </a:solidFill>
                <a:ea typeface="Arial"/>
                <a:sym typeface="Arial"/>
              </a:rPr>
              <a:t> </a:t>
            </a:r>
            <a:r>
              <a:rPr lang="en-US" sz="1400" b="1" dirty="0" err="1">
                <a:solidFill>
                  <a:srgbClr val="000000"/>
                </a:solidFill>
                <a:ea typeface="Arial"/>
                <a:sym typeface="Arial"/>
              </a:rPr>
              <a:t>הערבי</a:t>
            </a:r>
            <a:r>
              <a:rPr lang="he-IL" sz="1400" b="1" dirty="0">
                <a:solidFill>
                  <a:srgbClr val="000000"/>
                </a:solidFill>
                <a:ea typeface="Arial"/>
                <a:sym typeface="Arial"/>
              </a:rPr>
              <a:t>ם</a:t>
            </a:r>
            <a:endParaRPr lang="en-US" sz="1400" b="1" dirty="0">
              <a:solidFill>
                <a:srgbClr val="000000"/>
              </a:solidFill>
              <a:ea typeface="Arial"/>
              <a:sym typeface="Arial"/>
            </a:endParaRPr>
          </a:p>
        </p:txBody>
      </p:sp>
      <p:sp>
        <p:nvSpPr>
          <p:cNvPr id="17" name="Shape 265"/>
          <p:cNvSpPr/>
          <p:nvPr/>
        </p:nvSpPr>
        <p:spPr>
          <a:xfrm>
            <a:off x="6173394" y="3270759"/>
            <a:ext cx="2762059"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sym typeface="Arial"/>
              </a:rPr>
              <a:t>אפריל 1948 – 14.5.48</a:t>
            </a:r>
            <a:endParaRPr lang="en-US" sz="1400" b="1" dirty="0">
              <a:solidFill>
                <a:srgbClr val="000000"/>
              </a:solidFill>
              <a:ea typeface="Arial"/>
              <a:sym typeface="Arial"/>
            </a:endParaRPr>
          </a:p>
          <a:p>
            <a:pPr algn="ctr">
              <a:buClr>
                <a:srgbClr val="000000"/>
              </a:buClr>
              <a:buSzPct val="25000"/>
              <a:buFont typeface="Arial"/>
              <a:buNone/>
            </a:pPr>
            <a:endParaRPr lang="he-IL" sz="1400" b="1" dirty="0">
              <a:solidFill>
                <a:srgbClr val="000000"/>
              </a:solidFill>
              <a:ea typeface="Arial"/>
              <a:sym typeface="Arial"/>
            </a:endParaRPr>
          </a:p>
          <a:p>
            <a:pPr algn="ctr">
              <a:buClr>
                <a:srgbClr val="000000"/>
              </a:buClr>
              <a:buSzPct val="25000"/>
              <a:buFont typeface="Arial"/>
              <a:buNone/>
            </a:pPr>
            <a:r>
              <a:rPr lang="he-IL" sz="1400" b="1" dirty="0">
                <a:solidFill>
                  <a:srgbClr val="000000"/>
                </a:solidFill>
                <a:ea typeface="Arial"/>
                <a:sym typeface="Arial"/>
              </a:rPr>
              <a:t>היוזמה בידי היהודים</a:t>
            </a:r>
            <a:endParaRPr lang="en-US" sz="1400" b="1" dirty="0">
              <a:solidFill>
                <a:srgbClr val="000000"/>
              </a:solidFill>
              <a:ea typeface="Arial"/>
              <a:sym typeface="Arial"/>
            </a:endParaRPr>
          </a:p>
        </p:txBody>
      </p:sp>
      <p:sp>
        <p:nvSpPr>
          <p:cNvPr id="24" name="Shape 264"/>
          <p:cNvSpPr/>
          <p:nvPr/>
        </p:nvSpPr>
        <p:spPr>
          <a:xfrm>
            <a:off x="3199477" y="3270759"/>
            <a:ext cx="2766212"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rPr>
              <a:t>15.5.48 – יוני 1948</a:t>
            </a:r>
          </a:p>
          <a:p>
            <a:pPr algn="ctr">
              <a:buClr>
                <a:srgbClr val="000000"/>
              </a:buClr>
              <a:buSzPct val="25000"/>
              <a:buFont typeface="Arial"/>
              <a:buNone/>
            </a:pPr>
            <a:endParaRPr lang="en-US" sz="1400" b="1" dirty="0">
              <a:solidFill>
                <a:srgbClr val="000000"/>
              </a:solidFill>
              <a:ea typeface="Arial"/>
              <a:sym typeface="Arial"/>
            </a:endParaRPr>
          </a:p>
          <a:p>
            <a:pPr algn="ctr">
              <a:buClr>
                <a:srgbClr val="000000"/>
              </a:buClr>
              <a:buSzPct val="25000"/>
              <a:buFont typeface="Arial"/>
              <a:buNone/>
            </a:pPr>
            <a:r>
              <a:rPr lang="he-IL" sz="1400" b="1" dirty="0">
                <a:solidFill>
                  <a:srgbClr val="000000"/>
                </a:solidFill>
                <a:ea typeface="Arial"/>
                <a:sym typeface="Arial"/>
              </a:rPr>
              <a:t>מדינות ערב יוזמות מדינת ישראל בולמת</a:t>
            </a:r>
            <a:endParaRPr lang="en-US" sz="1400" b="1" dirty="0">
              <a:solidFill>
                <a:srgbClr val="000000"/>
              </a:solidFill>
              <a:ea typeface="Arial"/>
              <a:sym typeface="Arial"/>
            </a:endParaRPr>
          </a:p>
        </p:txBody>
      </p:sp>
      <p:sp>
        <p:nvSpPr>
          <p:cNvPr id="25" name="Shape 265"/>
          <p:cNvSpPr/>
          <p:nvPr/>
        </p:nvSpPr>
        <p:spPr>
          <a:xfrm>
            <a:off x="217937" y="3270759"/>
            <a:ext cx="2761983" cy="1237073"/>
          </a:xfrm>
          <a:prstGeom prst="roundRect">
            <a:avLst>
              <a:gd name="adj" fmla="val 16667"/>
            </a:avLst>
          </a:prstGeom>
          <a:solidFill>
            <a:schemeClr val="lt1"/>
          </a:solidFill>
          <a:ln w="48000" cap="flat" cmpd="thickThin">
            <a:solidFill>
              <a:schemeClr val="tx2"/>
            </a:solidFill>
            <a:prstDash val="solid"/>
            <a:miter/>
            <a:headEnd type="none" w="med" len="med"/>
            <a:tailEnd type="none" w="med" len="med"/>
          </a:ln>
        </p:spPr>
        <p:txBody>
          <a:bodyPr lIns="91425" tIns="45700" rIns="91425" bIns="45700" anchor="ctr" anchorCtr="0">
            <a:noAutofit/>
          </a:bodyPr>
          <a:lstStyle/>
          <a:p>
            <a:pPr algn="ctr">
              <a:buClr>
                <a:srgbClr val="000000"/>
              </a:buClr>
              <a:buSzPct val="25000"/>
              <a:buFont typeface="Arial"/>
              <a:buNone/>
            </a:pPr>
            <a:r>
              <a:rPr lang="he-IL" sz="1400" b="1" dirty="0">
                <a:solidFill>
                  <a:srgbClr val="000000"/>
                </a:solidFill>
                <a:ea typeface="Arial"/>
              </a:rPr>
              <a:t>יוני 1948 – מרץ 1949</a:t>
            </a:r>
          </a:p>
          <a:p>
            <a:pPr algn="ctr">
              <a:buClr>
                <a:srgbClr val="000000"/>
              </a:buClr>
              <a:buSzPct val="25000"/>
              <a:buFont typeface="Arial"/>
              <a:buNone/>
            </a:pPr>
            <a:endParaRPr lang="he-IL" sz="1400" b="1" dirty="0">
              <a:solidFill>
                <a:srgbClr val="000000"/>
              </a:solidFill>
              <a:ea typeface="Arial"/>
            </a:endParaRPr>
          </a:p>
          <a:p>
            <a:pPr algn="ctr">
              <a:buClr>
                <a:srgbClr val="000000"/>
              </a:buClr>
              <a:buSzPct val="25000"/>
              <a:buFont typeface="Arial"/>
              <a:buNone/>
            </a:pPr>
            <a:r>
              <a:rPr lang="he-IL" sz="1400" b="1" dirty="0">
                <a:solidFill>
                  <a:srgbClr val="000000"/>
                </a:solidFill>
                <a:ea typeface="Arial"/>
              </a:rPr>
              <a:t>מדינת ישראל יוזמת  מדינות ערב נכנעות</a:t>
            </a:r>
          </a:p>
        </p:txBody>
      </p:sp>
      <p:cxnSp>
        <p:nvCxnSpPr>
          <p:cNvPr id="30" name="מחבר חץ ישר 29">
            <a:extLst>
              <a:ext uri="{FF2B5EF4-FFF2-40B4-BE49-F238E27FC236}">
                <a16:creationId xmlns:a16="http://schemas.microsoft.com/office/drawing/2014/main" id="{358F4688-3F59-48E1-840D-F8D88E241B26}"/>
              </a:ext>
            </a:extLst>
          </p:cNvPr>
          <p:cNvCxnSpPr/>
          <p:nvPr/>
        </p:nvCxnSpPr>
        <p:spPr>
          <a:xfrm flipH="1">
            <a:off x="4110243" y="893662"/>
            <a:ext cx="460144" cy="279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מחבר חץ ישר 34">
            <a:extLst>
              <a:ext uri="{FF2B5EF4-FFF2-40B4-BE49-F238E27FC236}">
                <a16:creationId xmlns:a16="http://schemas.microsoft.com/office/drawing/2014/main" id="{358F4688-3F59-48E1-840D-F8D88E241B26}"/>
              </a:ext>
            </a:extLst>
          </p:cNvPr>
          <p:cNvCxnSpPr/>
          <p:nvPr/>
        </p:nvCxnSpPr>
        <p:spPr>
          <a:xfrm>
            <a:off x="6962276" y="890849"/>
            <a:ext cx="449173" cy="328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33800" y="877032"/>
            <a:ext cx="1235242" cy="369332"/>
          </a:xfrm>
          <a:prstGeom prst="rect">
            <a:avLst/>
          </a:prstGeom>
          <a:noFill/>
        </p:spPr>
        <p:txBody>
          <a:bodyPr wrap="square" rtlCol="1">
            <a:spAutoFit/>
          </a:bodyPr>
          <a:lstStyle/>
          <a:p>
            <a:r>
              <a:rPr lang="he-IL" b="1" dirty="0">
                <a:solidFill>
                  <a:srgbClr val="92D050"/>
                </a:solidFill>
                <a:latin typeface="Anka CLM" pitchFamily="2" charset="-79"/>
              </a:rPr>
              <a:t>שלב א'</a:t>
            </a:r>
          </a:p>
        </p:txBody>
      </p:sp>
      <p:sp>
        <p:nvSpPr>
          <p:cNvPr id="46" name="TextBox 45"/>
          <p:cNvSpPr txBox="1"/>
          <p:nvPr/>
        </p:nvSpPr>
        <p:spPr>
          <a:xfrm>
            <a:off x="2820072" y="883941"/>
            <a:ext cx="1235242" cy="369332"/>
          </a:xfrm>
          <a:prstGeom prst="rect">
            <a:avLst/>
          </a:prstGeom>
          <a:noFill/>
        </p:spPr>
        <p:txBody>
          <a:bodyPr wrap="square" rtlCol="1">
            <a:spAutoFit/>
          </a:bodyPr>
          <a:lstStyle/>
          <a:p>
            <a:r>
              <a:rPr lang="he-IL" b="1" dirty="0">
                <a:solidFill>
                  <a:srgbClr val="92D050"/>
                </a:solidFill>
                <a:latin typeface="Anka CLM" pitchFamily="2" charset="-79"/>
              </a:rPr>
              <a:t>שלב ב'</a:t>
            </a:r>
          </a:p>
        </p:txBody>
      </p:sp>
      <p:sp>
        <p:nvSpPr>
          <p:cNvPr id="47" name="TextBox 46"/>
          <p:cNvSpPr txBox="1"/>
          <p:nvPr/>
        </p:nvSpPr>
        <p:spPr>
          <a:xfrm>
            <a:off x="9970168" y="2833665"/>
            <a:ext cx="1235242" cy="369332"/>
          </a:xfrm>
          <a:prstGeom prst="rect">
            <a:avLst/>
          </a:prstGeom>
          <a:noFill/>
        </p:spPr>
        <p:txBody>
          <a:bodyPr wrap="square" rtlCol="1">
            <a:spAutoFit/>
          </a:bodyPr>
          <a:lstStyle/>
          <a:p>
            <a:r>
              <a:rPr lang="he-IL" b="1" dirty="0">
                <a:solidFill>
                  <a:srgbClr val="92D050"/>
                </a:solidFill>
                <a:latin typeface="Anka CLM" pitchFamily="2" charset="-79"/>
              </a:rPr>
              <a:t>תקופה 1</a:t>
            </a:r>
          </a:p>
        </p:txBody>
      </p:sp>
      <p:sp>
        <p:nvSpPr>
          <p:cNvPr id="48" name="TextBox 47"/>
          <p:cNvSpPr txBox="1"/>
          <p:nvPr/>
        </p:nvSpPr>
        <p:spPr>
          <a:xfrm>
            <a:off x="6854631" y="2833665"/>
            <a:ext cx="1399583" cy="369332"/>
          </a:xfrm>
          <a:prstGeom prst="rect">
            <a:avLst/>
          </a:prstGeom>
          <a:noFill/>
        </p:spPr>
        <p:txBody>
          <a:bodyPr wrap="square" rtlCol="1">
            <a:spAutoFit/>
          </a:bodyPr>
          <a:lstStyle/>
          <a:p>
            <a:r>
              <a:rPr lang="he-IL" b="1" dirty="0">
                <a:solidFill>
                  <a:srgbClr val="92D050"/>
                </a:solidFill>
                <a:latin typeface="Anka CLM" pitchFamily="2" charset="-79"/>
              </a:rPr>
              <a:t>תקופה 2</a:t>
            </a:r>
          </a:p>
        </p:txBody>
      </p:sp>
      <p:sp>
        <p:nvSpPr>
          <p:cNvPr id="49" name="TextBox 48"/>
          <p:cNvSpPr txBox="1"/>
          <p:nvPr/>
        </p:nvSpPr>
        <p:spPr>
          <a:xfrm>
            <a:off x="3892771" y="2833665"/>
            <a:ext cx="1379623" cy="369332"/>
          </a:xfrm>
          <a:prstGeom prst="rect">
            <a:avLst/>
          </a:prstGeom>
          <a:noFill/>
        </p:spPr>
        <p:txBody>
          <a:bodyPr wrap="square" rtlCol="1">
            <a:spAutoFit/>
          </a:bodyPr>
          <a:lstStyle/>
          <a:p>
            <a:r>
              <a:rPr lang="he-IL" b="1" dirty="0">
                <a:solidFill>
                  <a:srgbClr val="92D050"/>
                </a:solidFill>
                <a:latin typeface="Anka CLM" pitchFamily="2" charset="-79"/>
              </a:rPr>
              <a:t>תקופה 3</a:t>
            </a:r>
          </a:p>
        </p:txBody>
      </p:sp>
      <p:sp>
        <p:nvSpPr>
          <p:cNvPr id="50" name="TextBox 49"/>
          <p:cNvSpPr txBox="1"/>
          <p:nvPr/>
        </p:nvSpPr>
        <p:spPr>
          <a:xfrm>
            <a:off x="899136" y="2833665"/>
            <a:ext cx="1399583" cy="369332"/>
          </a:xfrm>
          <a:prstGeom prst="rect">
            <a:avLst/>
          </a:prstGeom>
          <a:noFill/>
        </p:spPr>
        <p:txBody>
          <a:bodyPr wrap="square" rtlCol="1">
            <a:spAutoFit/>
          </a:bodyPr>
          <a:lstStyle/>
          <a:p>
            <a:r>
              <a:rPr lang="he-IL" b="1" dirty="0">
                <a:solidFill>
                  <a:srgbClr val="92D050"/>
                </a:solidFill>
                <a:latin typeface="Anka CLM" pitchFamily="2" charset="-79"/>
              </a:rPr>
              <a:t>תקופה 4</a:t>
            </a:r>
          </a:p>
        </p:txBody>
      </p:sp>
      <p:cxnSp>
        <p:nvCxnSpPr>
          <p:cNvPr id="51" name="מחבר חץ ישר 50">
            <a:extLst>
              <a:ext uri="{FF2B5EF4-FFF2-40B4-BE49-F238E27FC236}">
                <a16:creationId xmlns:a16="http://schemas.microsoft.com/office/drawing/2014/main" id="{358F4688-3F59-48E1-840D-F8D88E241B26}"/>
              </a:ext>
            </a:extLst>
          </p:cNvPr>
          <p:cNvCxnSpPr/>
          <p:nvPr/>
        </p:nvCxnSpPr>
        <p:spPr>
          <a:xfrm>
            <a:off x="4307589" y="2455250"/>
            <a:ext cx="449173" cy="328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2" name="מחבר חץ ישר 51">
            <a:extLst>
              <a:ext uri="{FF2B5EF4-FFF2-40B4-BE49-F238E27FC236}">
                <a16:creationId xmlns:a16="http://schemas.microsoft.com/office/drawing/2014/main" id="{358F4688-3F59-48E1-840D-F8D88E241B26}"/>
              </a:ext>
            </a:extLst>
          </p:cNvPr>
          <p:cNvCxnSpPr/>
          <p:nvPr/>
        </p:nvCxnSpPr>
        <p:spPr>
          <a:xfrm>
            <a:off x="10030881" y="2506868"/>
            <a:ext cx="449173" cy="328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מחבר חץ ישר 52">
            <a:extLst>
              <a:ext uri="{FF2B5EF4-FFF2-40B4-BE49-F238E27FC236}">
                <a16:creationId xmlns:a16="http://schemas.microsoft.com/office/drawing/2014/main" id="{358F4688-3F59-48E1-840D-F8D88E241B26}"/>
              </a:ext>
            </a:extLst>
          </p:cNvPr>
          <p:cNvCxnSpPr/>
          <p:nvPr/>
        </p:nvCxnSpPr>
        <p:spPr>
          <a:xfrm flipH="1">
            <a:off x="7395805" y="2561031"/>
            <a:ext cx="460144" cy="279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מחבר חץ ישר 53">
            <a:extLst>
              <a:ext uri="{FF2B5EF4-FFF2-40B4-BE49-F238E27FC236}">
                <a16:creationId xmlns:a16="http://schemas.microsoft.com/office/drawing/2014/main" id="{358F4688-3F59-48E1-840D-F8D88E241B26}"/>
              </a:ext>
            </a:extLst>
          </p:cNvPr>
          <p:cNvCxnSpPr/>
          <p:nvPr/>
        </p:nvCxnSpPr>
        <p:spPr>
          <a:xfrm flipH="1">
            <a:off x="1891694" y="2503722"/>
            <a:ext cx="460144" cy="279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repeatCount="3000" fill="hold" grpId="1" nodeType="clickEffect">
                                  <p:stCondLst>
                                    <p:cond delay="0"/>
                                  </p:stCondLst>
                                  <p:childTnLst>
                                    <p:animClr clrSpc="rgb" dir="cw">
                                      <p:cBhvr>
                                        <p:cTn id="26" dur="1000" fill="hold"/>
                                        <p:tgtEl>
                                          <p:spTgt spid="8"/>
                                        </p:tgtEl>
                                        <p:attrNameLst>
                                          <p:attrName>fillcolor</p:attrName>
                                        </p:attrNameLst>
                                      </p:cBhvr>
                                      <p:to>
                                        <a:srgbClr val="FFFF00"/>
                                      </p:to>
                                    </p:animClr>
                                    <p:set>
                                      <p:cBhvr>
                                        <p:cTn id="27" dur="1000" fill="hold"/>
                                        <p:tgtEl>
                                          <p:spTgt spid="8"/>
                                        </p:tgtEl>
                                        <p:attrNameLst>
                                          <p:attrName>fill.type</p:attrName>
                                        </p:attrNameLst>
                                      </p:cBhvr>
                                      <p:to>
                                        <p:strVal val="solid"/>
                                      </p:to>
                                    </p:set>
                                    <p:set>
                                      <p:cBhvr>
                                        <p:cTn id="28" dur="1000" fill="hold"/>
                                        <p:tgtEl>
                                          <p:spTgt spid="8"/>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up)">
                                      <p:cBhvr>
                                        <p:cTn id="33" dur="500"/>
                                        <p:tgtEl>
                                          <p:spTgt spid="52"/>
                                        </p:tgtEl>
                                      </p:cBhvr>
                                    </p:animEffect>
                                  </p:childTnLst>
                                </p:cTn>
                              </p:par>
                              <p:par>
                                <p:cTn id="34" presetID="22" presetClass="entr" presetSubtype="1"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par>
                                <p:cTn id="37" presetID="22" presetClass="entr" presetSubtype="1"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500"/>
                                        <p:tgtEl>
                                          <p:spTgt spid="51"/>
                                        </p:tgtEl>
                                      </p:cBhvr>
                                    </p:animEffect>
                                  </p:childTnLst>
                                </p:cTn>
                              </p:par>
                              <p:par>
                                <p:cTn id="40" presetID="22" presetClass="entr" presetSubtype="1"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up)">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mph" presetSubtype="2" repeatCount="3000" fill="hold" nodeType="clickEffect">
                                  <p:stCondLst>
                                    <p:cond delay="0"/>
                                  </p:stCondLst>
                                  <p:childTnLst>
                                    <p:animClr clrSpc="rgb" dir="cw">
                                      <p:cBhvr>
                                        <p:cTn id="78" dur="1000" fill="hold"/>
                                        <p:tgtEl>
                                          <p:spTgt spid="16"/>
                                        </p:tgtEl>
                                        <p:attrNameLst>
                                          <p:attrName>fillcolor</p:attrName>
                                        </p:attrNameLst>
                                      </p:cBhvr>
                                      <p:to>
                                        <a:srgbClr val="FFFF00"/>
                                      </p:to>
                                    </p:animClr>
                                    <p:set>
                                      <p:cBhvr>
                                        <p:cTn id="79" dur="1000" fill="hold"/>
                                        <p:tgtEl>
                                          <p:spTgt spid="16"/>
                                        </p:tgtEl>
                                        <p:attrNameLst>
                                          <p:attrName>fill.type</p:attrName>
                                        </p:attrNameLst>
                                      </p:cBhvr>
                                      <p:to>
                                        <p:strVal val="solid"/>
                                      </p:to>
                                    </p:set>
                                    <p:set>
                                      <p:cBhvr>
                                        <p:cTn id="80" dur="1000" fill="hold"/>
                                        <p:tgtEl>
                                          <p:spTgt spid="16"/>
                                        </p:tgtEl>
                                        <p:attrNameLst>
                                          <p:attrName>fill.on</p:attrName>
                                        </p:attrNameLst>
                                      </p:cBhvr>
                                      <p:to>
                                        <p:strVal val="true"/>
                                      </p:to>
                                    </p:set>
                                  </p:childTnLst>
                                </p:cTn>
                              </p:par>
                              <p:par>
                                <p:cTn id="81" presetID="1" presetClass="emph" presetSubtype="2" repeatCount="3000" fill="hold" nodeType="withEffect">
                                  <p:stCondLst>
                                    <p:cond delay="0"/>
                                  </p:stCondLst>
                                  <p:childTnLst>
                                    <p:animClr clrSpc="rgb" dir="cw">
                                      <p:cBhvr>
                                        <p:cTn id="82" dur="1000" fill="hold"/>
                                        <p:tgtEl>
                                          <p:spTgt spid="17"/>
                                        </p:tgtEl>
                                        <p:attrNameLst>
                                          <p:attrName>fillcolor</p:attrName>
                                        </p:attrNameLst>
                                      </p:cBhvr>
                                      <p:to>
                                        <a:srgbClr val="FFFF00"/>
                                      </p:to>
                                    </p:animClr>
                                    <p:set>
                                      <p:cBhvr>
                                        <p:cTn id="83" dur="1000" fill="hold"/>
                                        <p:tgtEl>
                                          <p:spTgt spid="17"/>
                                        </p:tgtEl>
                                        <p:attrNameLst>
                                          <p:attrName>fill.type</p:attrName>
                                        </p:attrNameLst>
                                      </p:cBhvr>
                                      <p:to>
                                        <p:strVal val="solid"/>
                                      </p:to>
                                    </p:set>
                                    <p:set>
                                      <p:cBhvr>
                                        <p:cTn id="84" dur="1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6" grpId="0" animBg="1"/>
      <p:bldP spid="17" grpId="0" animBg="1"/>
      <p:bldP spid="24" grpId="0" animBg="1"/>
      <p:bldP spid="25" grpId="0" animBg="1"/>
      <p:bldP spid="45" grpId="0"/>
      <p:bldP spid="46"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a:extLst>
              <a:ext uri="{FF2B5EF4-FFF2-40B4-BE49-F238E27FC236}">
                <a16:creationId xmlns:a16="http://schemas.microsoft.com/office/drawing/2014/main" id="{BD73449C-2F73-4A74-8F0B-521D27C5A45B}"/>
              </a:ext>
            </a:extLst>
          </p:cNvPr>
          <p:cNvSpPr>
            <a:spLocks noGrp="1"/>
          </p:cNvSpPr>
          <p:nvPr>
            <p:ph sz="quarter" idx="14"/>
          </p:nvPr>
        </p:nvSpPr>
        <p:spPr>
          <a:xfrm>
            <a:off x="2119901" y="95349"/>
            <a:ext cx="7952198" cy="400050"/>
          </a:xfrm>
        </p:spPr>
        <p:txBody>
          <a:bodyPr/>
          <a:lstStyle/>
          <a:p>
            <a:pPr algn="ctr"/>
            <a:r>
              <a:rPr lang="he-IL" dirty="0">
                <a:hlinkClick r:id="rId3"/>
              </a:rPr>
              <a:t>תקומה פרק 2 (5:09)</a:t>
            </a:r>
            <a:endParaRPr lang="he-IL" dirty="0"/>
          </a:p>
        </p:txBody>
      </p:sp>
      <p:pic>
        <p:nvPicPr>
          <p:cNvPr id="8" name="מדיה מקוונת 3" title="ￗﾪￗﾧￗﾕￗﾞￗﾔ  ￗﾤￗﾨￗﾧ 2">
            <a:hlinkClick r:id="" action="ppaction://media"/>
            <a:extLst>
              <a:ext uri="{FF2B5EF4-FFF2-40B4-BE49-F238E27FC236}">
                <a16:creationId xmlns:a16="http://schemas.microsoft.com/office/drawing/2014/main" id="{83C2BE0B-E9B1-4957-A2AF-3BEAFD081669}"/>
              </a:ext>
            </a:extLst>
          </p:cNvPr>
          <p:cNvPicPr>
            <a:picLocks noGrp="1" noRot="1" noChangeAspect="1"/>
          </p:cNvPicPr>
          <p:nvPr>
            <p:ph type="media" sz="quarter" idx="10"/>
            <a:videoFile r:link="rId1"/>
          </p:nvPr>
        </p:nvPicPr>
        <p:blipFill>
          <a:blip r:embed="rId4"/>
          <a:stretch>
            <a:fillRect/>
          </a:stretch>
        </p:blipFill>
        <p:spPr>
          <a:xfrm>
            <a:off x="2119901" y="700814"/>
            <a:ext cx="7952198" cy="5959817"/>
          </a:xfrm>
          <a:prstGeom prst="rect">
            <a:avLst/>
          </a:prstGeom>
        </p:spPr>
      </p:pic>
    </p:spTree>
    <p:extLst>
      <p:ext uri="{BB962C8B-B14F-4D97-AF65-F5344CB8AC3E}">
        <p14:creationId xmlns:p14="http://schemas.microsoft.com/office/powerpoint/2010/main" val="367664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57" y="337625"/>
            <a:ext cx="10592972" cy="2031325"/>
          </a:xfrm>
          <a:prstGeom prst="rect">
            <a:avLst/>
          </a:prstGeom>
          <a:noFill/>
        </p:spPr>
        <p:txBody>
          <a:bodyPr wrap="square" rtlCol="1">
            <a:spAutoFit/>
          </a:bodyPr>
          <a:lstStyle/>
          <a:p>
            <a:r>
              <a:rPr lang="he-IL" dirty="0"/>
              <a:t>"...למן היום הראשון של המאורעות נפתחה המערכה על התחבורה. בתחילה לא הייתה זו מערכה מאורגנת. אוטובוסים ומשאיות שעברו בכפרים או ערים ערביות נרגמו באבנים, ואף הוטלו עליהם רימונים. מיום ליום החריפה המלחמה. משכוסו חלונות האוטובוסים ברשתות ברזל, למגן מפני האבנים- פתחו הערבים בצליפות... הכביש לירושלים היווה את אחת הבעיות החמורות מן ההתחלה – הן משום שהיישוב הגדול בעיר הבירה נזקק לשיירות תכופות וגדולות, והן בשל העובדה שהדרך לירושלים עברה כמעט כולה בתוך אזור ערבי..."</a:t>
            </a:r>
          </a:p>
        </p:txBody>
      </p:sp>
      <p:pic>
        <p:nvPicPr>
          <p:cNvPr id="1026" name="Picture 2" descr="תמונה שיירת משאיות נכנסת לירושלים הנצור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490" y="2638261"/>
            <a:ext cx="2048782" cy="2940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890157" y="5579096"/>
            <a:ext cx="1894115" cy="400110"/>
          </a:xfrm>
          <a:prstGeom prst="rect">
            <a:avLst/>
          </a:prstGeom>
          <a:noFill/>
        </p:spPr>
        <p:txBody>
          <a:bodyPr wrap="square" rtlCol="1">
            <a:spAutoFit/>
          </a:bodyPr>
          <a:lstStyle/>
          <a:p>
            <a:r>
              <a:rPr lang="he-IL" sz="1000" dirty="0"/>
              <a:t>שיירה בדרך לירושלים. ארכיון הפלמ"ח</a:t>
            </a:r>
          </a:p>
        </p:txBody>
      </p:sp>
      <p:pic>
        <p:nvPicPr>
          <p:cNvPr id="6" name="תמונה 5"/>
          <p:cNvPicPr>
            <a:picLocks noChangeAspect="1"/>
          </p:cNvPicPr>
          <p:nvPr/>
        </p:nvPicPr>
        <p:blipFill>
          <a:blip r:embed="rId6"/>
          <a:stretch>
            <a:fillRect/>
          </a:stretch>
        </p:blipFill>
        <p:spPr>
          <a:xfrm>
            <a:off x="212272" y="3298185"/>
            <a:ext cx="2333696" cy="2107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204621" y="5406115"/>
            <a:ext cx="2333696" cy="400110"/>
          </a:xfrm>
          <a:prstGeom prst="rect">
            <a:avLst/>
          </a:prstGeom>
          <a:noFill/>
        </p:spPr>
        <p:txBody>
          <a:bodyPr wrap="square" rtlCol="1">
            <a:spAutoFit/>
          </a:bodyPr>
          <a:lstStyle/>
          <a:p>
            <a:r>
              <a:rPr lang="he-IL" sz="1000" dirty="0"/>
              <a:t>שיירת נבי דניאל</a:t>
            </a:r>
          </a:p>
          <a:p>
            <a:r>
              <a:rPr lang="he-IL" sz="1000" dirty="0"/>
              <a:t>הארכיון לתולדות גוש עציון </a:t>
            </a:r>
          </a:p>
        </p:txBody>
      </p:sp>
      <p:sp>
        <p:nvSpPr>
          <p:cNvPr id="15" name="תרשים זרימה: תהליך חלופי 14">
            <a:extLst>
              <a:ext uri="{FF2B5EF4-FFF2-40B4-BE49-F238E27FC236}">
                <a16:creationId xmlns:a16="http://schemas.microsoft.com/office/drawing/2014/main" id="{04A1334B-5ADC-4228-B6D1-6AAE8140F46B}"/>
              </a:ext>
            </a:extLst>
          </p:cNvPr>
          <p:cNvSpPr/>
          <p:nvPr/>
        </p:nvSpPr>
        <p:spPr>
          <a:xfrm>
            <a:off x="4973794" y="2368950"/>
            <a:ext cx="7068151" cy="183729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ניתוק הדרכים הראשיות</a:t>
            </a:r>
          </a:p>
          <a:p>
            <a:pPr algn="ctr"/>
            <a:r>
              <a:rPr lang="he-IL" sz="20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הערבים ניצלו את יתרונותיהם הגיאוגרפיים כדי לנתק את צירי התנועה המרכזיים, ולבודד את ירושלים ואת יישובי הגליל והנגב</a:t>
            </a:r>
          </a:p>
          <a:p>
            <a:pPr algn="ctr"/>
            <a:endParaRPr lang="he-IL" sz="1600" b="1" dirty="0">
              <a:solidFill>
                <a:schemeClr val="bg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p:txBody>
      </p:sp>
      <p:pic>
        <p:nvPicPr>
          <p:cNvPr id="12" name="המערכה על הדרכים">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1229474" y="6108031"/>
            <a:ext cx="609600" cy="609600"/>
          </a:xfrm>
          <a:prstGeom prst="rect">
            <a:avLst/>
          </a:prstGeom>
        </p:spPr>
      </p:pic>
    </p:spTree>
    <p:extLst>
      <p:ext uri="{BB962C8B-B14F-4D97-AF65-F5344CB8AC3E}">
        <p14:creationId xmlns:p14="http://schemas.microsoft.com/office/powerpoint/2010/main" val="15025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29" fill="hold"/>
                                        <p:tgtEl>
                                          <p:spTgt spid="12"/>
                                        </p:tgtEl>
                                      </p:cBhvr>
                                    </p:cmd>
                                  </p:childTnLst>
                                </p:cTn>
                              </p:par>
                              <p:par>
                                <p:cTn id="7" presetID="1" presetClass="entr" presetSubtype="0" fill="hold" nodeType="withEffect">
                                  <p:stCondLst>
                                    <p:cond delay="0"/>
                                  </p:stCondLst>
                                  <p:iterate type="lt">
                                    <p:tmAbs val="90"/>
                                  </p:iterate>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endCondLst>
                    <p:cond evt="onStopAudio" delay="0">
                      <p:tgtEl>
                        <p:sldTgt/>
                      </p:tgtEl>
                    </p:cond>
                  </p:endCondLst>
                </p:cTn>
                <p:tgtEl>
                  <p:spTgt spid="12"/>
                </p:tgtEl>
              </p:cMediaNode>
            </p:video>
          </p:childTnLst>
        </p:cTn>
      </p:par>
    </p:tnLst>
    <p:bldLst>
      <p:bldP spid="4" grpId="0"/>
      <p:bldP spid="14" grpId="0"/>
      <p:bldP spid="15" grpId="0" animBg="1"/>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12032</TotalTime>
  <Words>3191</Words>
  <Application>Microsoft Office PowerPoint</Application>
  <PresentationFormat>מסך רחב</PresentationFormat>
  <Paragraphs>406</Paragraphs>
  <Slides>41</Slides>
  <Notes>32</Notes>
  <HiddenSlides>0</HiddenSlides>
  <MMClips>10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41</vt:i4>
      </vt:variant>
    </vt:vector>
  </HeadingPairs>
  <TitlesOfParts>
    <vt:vector size="52" baseType="lpstr">
      <vt:lpstr>Anka CLM</vt:lpstr>
      <vt:lpstr>Arial</vt:lpstr>
      <vt:lpstr>BN Elkana</vt:lpstr>
      <vt:lpstr>BN Handwrite</vt:lpstr>
      <vt:lpstr>Calibri</vt:lpstr>
      <vt:lpstr>David</vt:lpstr>
      <vt:lpstr>Helvetica Neue</vt:lpstr>
      <vt:lpstr>Lupa Traktor</vt:lpstr>
      <vt:lpstr>Noto Sans Symbol</vt:lpstr>
      <vt:lpstr>Varela Round</vt:lpstr>
      <vt:lpstr>ערכת נושא Office</vt:lpstr>
      <vt:lpstr>מערכת שידורים לאומית</vt:lpstr>
      <vt:lpstr>מהלך מלחמת העצמאות</vt:lpstr>
      <vt:lpstr>מהלך מלחמת העצמאות - שלב א'</vt:lpstr>
      <vt:lpstr>מה נלמד היום?</vt:lpstr>
      <vt:lpstr>משימת הכנה</vt:lpstr>
      <vt:lpstr>מצגת של PowerPoint‏</vt:lpstr>
      <vt:lpstr>שלבי מלחמת העצמאות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שאלת בגרות - קיץ 2016</vt:lpstr>
      <vt:lpstr>לסיכום שלב א'</vt:lpstr>
      <vt:lpstr>מצגת של PowerPoint‏</vt:lpstr>
      <vt:lpstr>הפסקה</vt:lpstr>
      <vt:lpstr>מהלך מלחמת העצמאות - שלב ב'</vt:lpstr>
      <vt:lpstr>מה נלמד בחלק זה? </vt:lpstr>
      <vt:lpstr>משימת הכנה</vt:lpstr>
      <vt:lpstr>מצגת של PowerPoint‏</vt:lpstr>
      <vt:lpstr>שלבי מלחמת העצמאות</vt:lpstr>
      <vt:lpstr>מצגת של PowerPoint‏</vt:lpstr>
      <vt:lpstr>ערב הכרזת המדינה - המצב בחזיתות</vt:lpstr>
      <vt:lpstr>ערב הכרזת המדינה – מצב הכוחות</vt:lpstr>
      <vt:lpstr>מצגת של PowerPoint‏</vt:lpstr>
      <vt:lpstr>מפת הפלישה למדינת ישראל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שאלה לתרגול</vt:lpstr>
      <vt:lpstr>מצגת של PowerPoint‏</vt:lpstr>
      <vt:lpstr>סיכום שלב ב' במלחמת העצמאות</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נעמה כהן-לוז</cp:lastModifiedBy>
  <cp:revision>230</cp:revision>
  <dcterms:created xsi:type="dcterms:W3CDTF">2020-03-15T19:13:03Z</dcterms:created>
  <dcterms:modified xsi:type="dcterms:W3CDTF">2020-06-22T12:17:43Z</dcterms:modified>
</cp:coreProperties>
</file>