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308" r:id="rId5"/>
    <p:sldId id="348" r:id="rId6"/>
    <p:sldId id="331" r:id="rId7"/>
    <p:sldId id="349" r:id="rId8"/>
    <p:sldId id="334" r:id="rId9"/>
    <p:sldId id="330" r:id="rId10"/>
    <p:sldId id="335" r:id="rId11"/>
    <p:sldId id="332" r:id="rId12"/>
    <p:sldId id="333" r:id="rId13"/>
    <p:sldId id="328" r:id="rId14"/>
    <p:sldId id="336" r:id="rId15"/>
    <p:sldId id="320" r:id="rId16"/>
    <p:sldId id="345" r:id="rId17"/>
    <p:sldId id="338" r:id="rId18"/>
    <p:sldId id="339" r:id="rId19"/>
    <p:sldId id="346" r:id="rId20"/>
    <p:sldId id="347" r:id="rId21"/>
    <p:sldId id="341" r:id="rId22"/>
    <p:sldId id="340" r:id="rId23"/>
    <p:sldId id="342" r:id="rId24"/>
    <p:sldId id="337" r:id="rId25"/>
    <p:sldId id="317" r:id="rId26"/>
    <p:sldId id="329" r:id="rId27"/>
    <p:sldId id="344" r:id="rId28"/>
    <p:sldId id="283"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Varela Round" panose="00000500000000000000" pitchFamily="2" charset="-79"/>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1" roundtripDataSignature="AMtx7mjU58GxMYmTEwhndbQrGgZ1+qgH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C7789C-F2E9-4F33-BC0A-94C0B156B8B7}">
  <a:tblStyle styleId="{98C7789C-F2E9-4F33-BC0A-94C0B156B8B7}" styleName="Table_0">
    <a:wholeTbl>
      <a:tcTxStyle b="off" i="off">
        <a:font>
          <a:latin typeface="Varela Round"/>
          <a:ea typeface="Varela Round"/>
          <a:cs typeface="Varela Round"/>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8"/>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51"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22102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3512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548191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1638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 name="Google Shape;18;p16"/>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 name="Google Shape;19;p16"/>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0" name="Google Shape;20;p16"/>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pic>
        <p:nvPicPr>
          <p:cNvPr id="21" name="Google Shape;21;p16"/>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17"/>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Varela Round"/>
                <a:ea typeface="Varela Round"/>
                <a:cs typeface="Varela Round"/>
                <a:sym typeface="Varela Round"/>
              </a:rPr>
              <a:t>  </a:t>
            </a:r>
            <a:endParaRPr/>
          </a:p>
        </p:txBody>
      </p:sp>
      <p:sp>
        <p:nvSpPr>
          <p:cNvPr id="24" name="Google Shape;24;p17"/>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p:nvPr/>
        </p:nvSpPr>
        <p:spPr>
          <a:xfrm>
            <a:off x="7329949" y="6155858"/>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6" name="Google Shape;26;p17"/>
          <p:cNvSpPr/>
          <p:nvPr/>
        </p:nvSpPr>
        <p:spPr>
          <a:xfrm>
            <a:off x="9501144" y="5870968"/>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7" name="Google Shape;27;p17"/>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8" name="Google Shape;28;p17"/>
          <p:cNvSpPr txBox="1">
            <a:spLocks noGrp="1"/>
          </p:cNvSpPr>
          <p:nvPr>
            <p:ph type="subTitle" idx="1"/>
          </p:nvPr>
        </p:nvSpPr>
        <p:spPr>
          <a:xfrm>
            <a:off x="1" y="2895892"/>
            <a:ext cx="12192000" cy="7652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40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29" name="Google Shape;29;p17"/>
          <p:cNvSpPr txBox="1">
            <a:spLocks noGrp="1"/>
          </p:cNvSpPr>
          <p:nvPr>
            <p:ph type="body" idx="2"/>
          </p:nvPr>
        </p:nvSpPr>
        <p:spPr>
          <a:xfrm>
            <a:off x="0"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0" name="Google Shape;30;p17"/>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515275" y="1185681"/>
            <a:ext cx="8306992" cy="540000"/>
          </a:xfrm>
          <a:prstGeom prst="rect">
            <a:avLst/>
          </a:prstGeom>
          <a:noFill/>
          <a:ln>
            <a:noFill/>
          </a:ln>
        </p:spPr>
        <p:txBody>
          <a:bodyPr spcFirstLastPara="1" wrap="square" lIns="91425" tIns="45700" rIns="91425" bIns="45700" anchor="ctr" anchorCtr="0">
            <a:noAutofit/>
          </a:bodyPr>
          <a:lstStyle>
            <a:lvl1pPr marL="457200" lvl="0" indent="-228600" algn="r" rtl="1">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18"/>
          <p:cNvSpPr txBox="1">
            <a:spLocks noGrp="1"/>
          </p:cNvSpPr>
          <p:nvPr>
            <p:ph type="body" idx="2"/>
          </p:nvPr>
        </p:nvSpPr>
        <p:spPr>
          <a:xfrm>
            <a:off x="515273" y="1725682"/>
            <a:ext cx="803196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18"/>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18"/>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18"/>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8" name="Google Shape;38;p18"/>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2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2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וידאו על מסך מלא">
  <p:cSld name="וידאו על מסך מלא">
    <p:spTree>
      <p:nvGrpSpPr>
        <p:cNvPr id="1" name="Shape 52"/>
        <p:cNvGrpSpPr/>
        <p:nvPr/>
      </p:nvGrpSpPr>
      <p:grpSpPr>
        <a:xfrm>
          <a:off x="0" y="0"/>
          <a:ext cx="0" cy="0"/>
          <a:chOff x="0" y="0"/>
          <a:chExt cx="0" cy="0"/>
        </a:xfrm>
      </p:grpSpPr>
      <p:sp>
        <p:nvSpPr>
          <p:cNvPr id="53" name="Google Shape;53;p21"/>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4" name="Google Shape;54;p21"/>
          <p:cNvSpPr/>
          <p:nvPr/>
        </p:nvSpPr>
        <p:spPr>
          <a:xfrm>
            <a:off x="8667715" y="66849"/>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5" name="Google Shape;55;p21"/>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6" name="Google Shape;56;p21"/>
          <p:cNvSpPr>
            <a:spLocks noGrp="1"/>
          </p:cNvSpPr>
          <p:nvPr>
            <p:ph type="media" idx="2"/>
          </p:nvPr>
        </p:nvSpPr>
        <p:spPr>
          <a:xfrm>
            <a:off x="363416" y="639717"/>
            <a:ext cx="11465168" cy="6122933"/>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rgbClr val="192A72"/>
              </a:buClr>
              <a:buSzPts val="3200"/>
              <a:buFont typeface="Arial"/>
              <a:buNone/>
              <a:defRPr sz="3200" b="0" i="0" u="none" strike="noStrike" cap="none">
                <a:solidFill>
                  <a:srgbClr val="192A72"/>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57" name="Google Shape;57;p21"/>
          <p:cNvSpPr txBox="1">
            <a:spLocks noGrp="1"/>
          </p:cNvSpPr>
          <p:nvPr>
            <p:ph type="body" idx="1"/>
          </p:nvPr>
        </p:nvSpPr>
        <p:spPr>
          <a:xfrm>
            <a:off x="363416" y="95349"/>
            <a:ext cx="8074879" cy="400050"/>
          </a:xfrm>
          <a:prstGeom prst="rect">
            <a:avLst/>
          </a:prstGeom>
          <a:noFill/>
          <a:ln>
            <a:noFill/>
          </a:ln>
        </p:spPr>
        <p:txBody>
          <a:bodyPr spcFirstLastPara="1" wrap="square" lIns="91425" tIns="45700" rIns="91425" bIns="45700" anchor="ctr" anchorCtr="0">
            <a:noAutofit/>
          </a:bodyPr>
          <a:lstStyle>
            <a:lvl1pPr marL="457200" lvl="0" indent="-228600" algn="r" rtl="1">
              <a:spcBef>
                <a:spcPts val="480"/>
              </a:spcBef>
              <a:spcAft>
                <a:spcPts val="0"/>
              </a:spcAft>
              <a:buClr>
                <a:srgbClr val="192A72"/>
              </a:buClr>
              <a:buSzPts val="2400"/>
              <a:buFont typeface="Varela Round"/>
              <a:buNone/>
              <a:defRPr sz="2400">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ותמונה">
  <p:cSld name="כותרת ותמונה">
    <p:spTree>
      <p:nvGrpSpPr>
        <p:cNvPr id="1" name="Shape 58"/>
        <p:cNvGrpSpPr/>
        <p:nvPr/>
      </p:nvGrpSpPr>
      <p:grpSpPr>
        <a:xfrm>
          <a:off x="0" y="0"/>
          <a:ext cx="0" cy="0"/>
          <a:chOff x="0" y="0"/>
          <a:chExt cx="0" cy="0"/>
        </a:xfrm>
      </p:grpSpPr>
      <p:sp>
        <p:nvSpPr>
          <p:cNvPr id="59" name="Google Shape;59;p22"/>
          <p:cNvSpPr>
            <a:spLocks noGrp="1"/>
          </p:cNvSpPr>
          <p:nvPr>
            <p:ph type="pic" idx="2"/>
          </p:nvPr>
        </p:nvSpPr>
        <p:spPr>
          <a:xfrm>
            <a:off x="161147" y="964351"/>
            <a:ext cx="8483175" cy="572155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60" name="Google Shape;60;p22"/>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2"/>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2" name="Google Shape;62;p22"/>
          <p:cNvSpPr/>
          <p:nvPr/>
        </p:nvSpPr>
        <p:spPr>
          <a:xfrm>
            <a:off x="11032901" y="950191"/>
            <a:ext cx="1159099" cy="347376"/>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Varela Round"/>
                <a:ea typeface="Varela Round"/>
                <a:cs typeface="Varela Round"/>
                <a:sym typeface="Varela Round"/>
              </a:rPr>
              <a:t> </a:t>
            </a:r>
            <a:endParaRPr/>
          </a:p>
        </p:txBody>
      </p:sp>
      <p:sp>
        <p:nvSpPr>
          <p:cNvPr id="63" name="Google Shape;63;p22"/>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4" name="Google Shape;64;p22"/>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98"/>
        <p:cNvGrpSpPr/>
        <p:nvPr/>
      </p:nvGrpSpPr>
      <p:grpSpPr>
        <a:xfrm>
          <a:off x="0" y="0"/>
          <a:ext cx="0" cy="0"/>
          <a:chOff x="0" y="0"/>
          <a:chExt cx="0" cy="0"/>
        </a:xfrm>
      </p:grpSpPr>
      <p:sp>
        <p:nvSpPr>
          <p:cNvPr id="99" name="Google Shape;99;p27"/>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192A72"/>
              </a:buClr>
              <a:buSzPts val="2800"/>
              <a:buFont typeface="Varela Round"/>
              <a:buNone/>
              <a:defRPr sz="28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7"/>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1" name="Google Shape;101;p27"/>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2" name="Google Shape;102;p27"/>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3" name="Google Shape;103;p27"/>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spcBef>
                <a:spcPts val="960"/>
              </a:spcBef>
              <a:spcAft>
                <a:spcPts val="0"/>
              </a:spcAft>
              <a:buClr>
                <a:srgbClr val="192A72"/>
              </a:buClr>
              <a:buSzPts val="4800"/>
              <a:buNone/>
              <a:defRPr sz="4800" b="1">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Varela Round"/>
              <a:buNone/>
              <a:defRPr sz="4400" b="0" i="0" u="none" strike="noStrike" cap="non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2" name="Google Shape;12;p15"/>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3" name="Google Shape;13;p15"/>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4" name="Google Shape;14;p15"/>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Varela Round"/>
                <a:ea typeface="Varela Round"/>
                <a:cs typeface="Varela Round"/>
                <a:sym typeface="Varela Round"/>
              </a:defRPr>
            </a:lvl1pPr>
            <a:lvl2pPr marL="0" marR="0" lvl="1" indent="0" algn="l" rtl="1">
              <a:spcBef>
                <a:spcPts val="0"/>
              </a:spcBef>
              <a:buNone/>
              <a:defRPr sz="1200" b="0" i="0" u="none" strike="noStrike" cap="none">
                <a:solidFill>
                  <a:srgbClr val="888A9C"/>
                </a:solidFill>
                <a:latin typeface="Varela Round"/>
                <a:ea typeface="Varela Round"/>
                <a:cs typeface="Varela Round"/>
                <a:sym typeface="Varela Round"/>
              </a:defRPr>
            </a:lvl2pPr>
            <a:lvl3pPr marL="0" marR="0" lvl="2" indent="0" algn="l" rtl="1">
              <a:spcBef>
                <a:spcPts val="0"/>
              </a:spcBef>
              <a:buNone/>
              <a:defRPr sz="1200" b="0" i="0" u="none" strike="noStrike" cap="none">
                <a:solidFill>
                  <a:srgbClr val="888A9C"/>
                </a:solidFill>
                <a:latin typeface="Varela Round"/>
                <a:ea typeface="Varela Round"/>
                <a:cs typeface="Varela Round"/>
                <a:sym typeface="Varela Round"/>
              </a:defRPr>
            </a:lvl3pPr>
            <a:lvl4pPr marL="0" marR="0" lvl="3" indent="0" algn="l" rtl="1">
              <a:spcBef>
                <a:spcPts val="0"/>
              </a:spcBef>
              <a:buNone/>
              <a:defRPr sz="1200" b="0" i="0" u="none" strike="noStrike" cap="none">
                <a:solidFill>
                  <a:srgbClr val="888A9C"/>
                </a:solidFill>
                <a:latin typeface="Varela Round"/>
                <a:ea typeface="Varela Round"/>
                <a:cs typeface="Varela Round"/>
                <a:sym typeface="Varela Round"/>
              </a:defRPr>
            </a:lvl4pPr>
            <a:lvl5pPr marL="0" marR="0" lvl="4" indent="0" algn="l" rtl="1">
              <a:spcBef>
                <a:spcPts val="0"/>
              </a:spcBef>
              <a:buNone/>
              <a:defRPr sz="1200" b="0" i="0" u="none" strike="noStrike" cap="none">
                <a:solidFill>
                  <a:srgbClr val="888A9C"/>
                </a:solidFill>
                <a:latin typeface="Varela Round"/>
                <a:ea typeface="Varela Round"/>
                <a:cs typeface="Varela Round"/>
                <a:sym typeface="Varela Round"/>
              </a:defRPr>
            </a:lvl5pPr>
            <a:lvl6pPr marL="0" marR="0" lvl="5" indent="0" algn="l" rtl="1">
              <a:spcBef>
                <a:spcPts val="0"/>
              </a:spcBef>
              <a:buNone/>
              <a:defRPr sz="1200" b="0" i="0" u="none" strike="noStrike" cap="none">
                <a:solidFill>
                  <a:srgbClr val="888A9C"/>
                </a:solidFill>
                <a:latin typeface="Varela Round"/>
                <a:ea typeface="Varela Round"/>
                <a:cs typeface="Varela Round"/>
                <a:sym typeface="Varela Round"/>
              </a:defRPr>
            </a:lvl6pPr>
            <a:lvl7pPr marL="0" marR="0" lvl="6" indent="0" algn="l" rtl="1">
              <a:spcBef>
                <a:spcPts val="0"/>
              </a:spcBef>
              <a:buNone/>
              <a:defRPr sz="1200" b="0" i="0" u="none" strike="noStrike" cap="none">
                <a:solidFill>
                  <a:srgbClr val="888A9C"/>
                </a:solidFill>
                <a:latin typeface="Varela Round"/>
                <a:ea typeface="Varela Round"/>
                <a:cs typeface="Varela Round"/>
                <a:sym typeface="Varela Round"/>
              </a:defRPr>
            </a:lvl7pPr>
            <a:lvl8pPr marL="0" marR="0" lvl="7" indent="0" algn="l" rtl="1">
              <a:spcBef>
                <a:spcPts val="0"/>
              </a:spcBef>
              <a:buNone/>
              <a:defRPr sz="1200" b="0" i="0" u="none" strike="noStrike" cap="none">
                <a:solidFill>
                  <a:srgbClr val="888A9C"/>
                </a:solidFill>
                <a:latin typeface="Varela Round"/>
                <a:ea typeface="Varela Round"/>
                <a:cs typeface="Varela Round"/>
                <a:sym typeface="Varela Round"/>
              </a:defRPr>
            </a:lvl8pPr>
            <a:lvl9pPr marL="0" marR="0" lvl="8" indent="0" algn="l" rtl="1">
              <a:spcBef>
                <a:spcPts val="0"/>
              </a:spcBef>
              <a:buNone/>
              <a:defRPr sz="1200" b="0" i="0" u="none" strike="noStrike" cap="none">
                <a:solidFill>
                  <a:srgbClr val="888A9C"/>
                </a:solidFill>
                <a:latin typeface="Varela Round"/>
                <a:ea typeface="Varela Round"/>
                <a:cs typeface="Varela Round"/>
                <a:sym typeface="Varela Round"/>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video" Target="about:blank"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5.xml"/><Relationship Id="rId1" Type="http://schemas.openxmlformats.org/officeDocument/2006/relationships/video" Target="about:blan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about:blank" TargetMode="External"/><Relationship Id="rId7"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6.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video" Target="about:blank"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 y="2693893"/>
            <a:ext cx="12192000" cy="1470216"/>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192A72"/>
              </a:buClr>
              <a:buSzPts val="6600"/>
              <a:buFont typeface="Varela Round"/>
              <a:buNone/>
            </a:pPr>
            <a:r>
              <a:rPr lang="x-none"/>
              <a:t>מערכת שידורים לאומית</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6F3CA37D-956F-421F-9CC8-115F87731FDB}"/>
              </a:ext>
            </a:extLst>
          </p:cNvPr>
          <p:cNvSpPr>
            <a:spLocks noGrp="1"/>
          </p:cNvSpPr>
          <p:nvPr>
            <p:ph type="body" idx="1"/>
          </p:nvPr>
        </p:nvSpPr>
        <p:spPr/>
        <p:txBody>
          <a:bodyPr/>
          <a:lstStyle/>
          <a:p>
            <a:r>
              <a:rPr lang="he-IL" dirty="0"/>
              <a:t>תחום השמירה/בטחון</a:t>
            </a:r>
          </a:p>
        </p:txBody>
      </p:sp>
      <p:sp>
        <p:nvSpPr>
          <p:cNvPr id="4" name="Google Shape;123;p3">
            <a:extLst>
              <a:ext uri="{FF2B5EF4-FFF2-40B4-BE49-F238E27FC236}">
                <a16:creationId xmlns:a16="http://schemas.microsoft.com/office/drawing/2014/main" id="{574A2250-4010-498F-9967-A27E34D362C8}"/>
              </a:ext>
            </a:extLst>
          </p:cNvPr>
          <p:cNvSpPr txBox="1">
            <a:spLocks/>
          </p:cNvSpPr>
          <p:nvPr/>
        </p:nvSpPr>
        <p:spPr>
          <a:xfrm>
            <a:off x="363416" y="587334"/>
            <a:ext cx="11736220" cy="6175317"/>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381000" algn="r" rtl="1">
              <a:lnSpc>
                <a:spcPct val="10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0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42900" algn="r" rtl="1">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9pPr>
          </a:lstStyle>
          <a:p>
            <a:pPr marL="0" indent="0">
              <a:lnSpc>
                <a:spcPct val="200000"/>
              </a:lnSpc>
              <a:buNone/>
            </a:pPr>
            <a:r>
              <a:rPr lang="he-IL" sz="1800" dirty="0">
                <a:solidFill>
                  <a:schemeClr val="dk1"/>
                </a:solidFill>
              </a:rPr>
              <a:t> </a:t>
            </a:r>
            <a:r>
              <a:rPr lang="he-IL" sz="1800" b="1" dirty="0">
                <a:solidFill>
                  <a:schemeClr val="dk1"/>
                </a:solidFill>
              </a:rPr>
              <a:t>ניתוח קטע מקור (מתוך מכתב שכתב מנדל פורטוגלי, אחד השומרים הראשונים בארגון "השומר", לאשתו </a:t>
            </a:r>
            <a:r>
              <a:rPr lang="he-IL" sz="1800" b="1" dirty="0" err="1">
                <a:solidFill>
                  <a:schemeClr val="dk1"/>
                </a:solidFill>
              </a:rPr>
              <a:t>קיילה</a:t>
            </a:r>
            <a:r>
              <a:rPr lang="he-IL" sz="1800" b="1" dirty="0">
                <a:solidFill>
                  <a:schemeClr val="dk1"/>
                </a:solidFill>
              </a:rPr>
              <a:t>, בשנת 1913) :</a:t>
            </a:r>
          </a:p>
          <a:p>
            <a:pPr marL="0" indent="0" algn="just">
              <a:lnSpc>
                <a:spcPct val="200000"/>
              </a:lnSpc>
              <a:buNone/>
            </a:pPr>
            <a:r>
              <a:rPr lang="he-IL" sz="1800" dirty="0"/>
              <a:t>"אינני אוהב את רעיון השמירה, כי השמירה הרסה את בריאותי. הרבה רעל יש בשמירה, והרבה מוכרח להשתנות בחיי השומרים. הסיפוק הרוחני מהשמירה אולי קיים רק בזמן הראשון, כאשר </a:t>
            </a:r>
            <a:r>
              <a:rPr lang="he-IL" sz="1800" dirty="0" err="1"/>
              <a:t>הכל</a:t>
            </a:r>
            <a:r>
              <a:rPr lang="he-IL" sz="1800" dirty="0"/>
              <a:t> עוד חדש, אך אחרי כן רואים מה ריקים הם חייו של השומר... רוב השומרים הוותיקים שבורים, רפי כוח וחדלי מרץ. אין טוב מהעבודה. אמנם קשה היא, אך בכל זאת העובד שלם וצעיר תמיד ברוחו. האידיאל של השומר הוא - שלטון, ושל העובד - אחוה. השמירה אומרת - קח גם מה שאינו שלך. העבודה אומרת – רק מיגיע כפיך תחיה... </a:t>
            </a:r>
          </a:p>
          <a:p>
            <a:pPr marL="0" indent="0" algn="just">
              <a:lnSpc>
                <a:spcPct val="200000"/>
              </a:lnSpc>
              <a:buNone/>
            </a:pPr>
            <a:r>
              <a:rPr lang="he-IL" sz="1800" dirty="0"/>
              <a:t>לכן עלינו לקשור את השמירה עם עבודה, כדי שנהיה בריאים בגופנו וברוחנו וכדי שרכוש זר לא יהיה הפקר בעינינו. הרעיונות האלה הביאו אותי למושב של שומרים. מושב זה יהיה דוגמת מושבי </a:t>
            </a:r>
            <a:r>
              <a:rPr lang="he-IL" sz="1800" dirty="0" err="1"/>
              <a:t>הקוזאקים</a:t>
            </a:r>
            <a:r>
              <a:rPr lang="he-IL" sz="1800" dirty="0"/>
              <a:t>, שהיו יוצאים ללחום את מלחמותיהם והיו חוזרים אל כפריהם להחליף כוח ולחיות את חייהם החופשיים. אנו מוכרחים עוד זמן רב לשמור, ומפני שקשה השמירה, אנו יוצרים את המושב שהוא יהיה 'הנותן כוח' שלנו. העבודה במושב תהיה משותפת, כולם </a:t>
            </a:r>
            <a:r>
              <a:rPr lang="he-IL" sz="1800" dirty="0" err="1"/>
              <a:t>יקחו</a:t>
            </a:r>
            <a:r>
              <a:rPr lang="he-IL" sz="1800" dirty="0"/>
              <a:t> בה חלק, כל אחד לפי כוחותיו". </a:t>
            </a:r>
          </a:p>
          <a:p>
            <a:pPr marL="0" indent="0">
              <a:lnSpc>
                <a:spcPct val="200000"/>
              </a:lnSpc>
              <a:buNone/>
            </a:pPr>
            <a:r>
              <a:rPr lang="he-IL" sz="1000" dirty="0"/>
              <a:t>(מעובד מתוך: מרדכי נאור (1984) העלייה השנייה 1903-1914, </a:t>
            </a:r>
            <a:r>
              <a:rPr lang="he-IL" sz="1000" dirty="0" err="1"/>
              <a:t>הוצאתעם</a:t>
            </a:r>
            <a:r>
              <a:rPr lang="he-IL" sz="1000" dirty="0"/>
              <a:t> ישראל, יד יצחק בן צבי)</a:t>
            </a:r>
          </a:p>
          <a:p>
            <a:pPr marL="0" indent="0">
              <a:lnSpc>
                <a:spcPct val="200000"/>
              </a:lnSpc>
              <a:buFont typeface="Arial"/>
              <a:buNone/>
            </a:pPr>
            <a:endParaRPr lang="he-IL" sz="700" dirty="0">
              <a:solidFill>
                <a:schemeClr val="dk1"/>
              </a:solidFill>
            </a:endParaRPr>
          </a:p>
          <a:p>
            <a:pPr indent="0">
              <a:lnSpc>
                <a:spcPct val="200000"/>
              </a:lnSpc>
              <a:buFont typeface="Arial"/>
              <a:buNone/>
            </a:pPr>
            <a:endParaRPr lang="he-IL" sz="700" dirty="0">
              <a:solidFill>
                <a:schemeClr val="dk1"/>
              </a:solidFill>
            </a:endParaRPr>
          </a:p>
        </p:txBody>
      </p:sp>
    </p:spTree>
    <p:extLst>
      <p:ext uri="{BB962C8B-B14F-4D97-AF65-F5344CB8AC3E}">
        <p14:creationId xmlns:p14="http://schemas.microsoft.com/office/powerpoint/2010/main" val="479738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792830A5-0524-4A6B-BFC6-30A91E95FDF5}"/>
              </a:ext>
            </a:extLst>
          </p:cNvPr>
          <p:cNvSpPr>
            <a:spLocks noGrp="1"/>
          </p:cNvSpPr>
          <p:nvPr>
            <p:ph type="body" idx="1"/>
          </p:nvPr>
        </p:nvSpPr>
        <p:spPr/>
        <p:txBody>
          <a:bodyPr/>
          <a:lstStyle/>
          <a:p>
            <a:r>
              <a:rPr lang="he-IL" dirty="0"/>
              <a:t>תחום פוליטי-חברתי</a:t>
            </a:r>
          </a:p>
        </p:txBody>
      </p:sp>
      <p:sp>
        <p:nvSpPr>
          <p:cNvPr id="4" name="Google Shape;123;p3">
            <a:extLst>
              <a:ext uri="{FF2B5EF4-FFF2-40B4-BE49-F238E27FC236}">
                <a16:creationId xmlns:a16="http://schemas.microsoft.com/office/drawing/2014/main" id="{4E8F54B3-AC2C-46D7-98B6-914CA47820D9}"/>
              </a:ext>
            </a:extLst>
          </p:cNvPr>
          <p:cNvSpPr txBox="1">
            <a:spLocks/>
          </p:cNvSpPr>
          <p:nvPr/>
        </p:nvSpPr>
        <p:spPr>
          <a:xfrm>
            <a:off x="1180671" y="834664"/>
            <a:ext cx="10285386" cy="4902929"/>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L="457200" marR="0" lvl="0" indent="-381000" algn="r" rtl="1">
              <a:lnSpc>
                <a:spcPct val="10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0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42900" algn="r" rtl="1">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9pPr>
          </a:lstStyle>
          <a:p>
            <a:pPr marL="342900" indent="-342900">
              <a:lnSpc>
                <a:spcPct val="200000"/>
              </a:lnSpc>
              <a:buFontTx/>
              <a:buChar char="-"/>
            </a:pPr>
            <a:r>
              <a:rPr lang="he-IL" dirty="0">
                <a:solidFill>
                  <a:schemeClr val="dk1"/>
                </a:solidFill>
              </a:rPr>
              <a:t>הקמת המפלגות: הפועל הצעיר (1905),  פועלי ציון (1906), מנו 300-400 חברים כל אחת.</a:t>
            </a:r>
          </a:p>
          <a:p>
            <a:pPr marL="342900" indent="-342900">
              <a:lnSpc>
                <a:spcPct val="200000"/>
              </a:lnSpc>
              <a:buFontTx/>
              <a:buChar char="-"/>
            </a:pPr>
            <a:r>
              <a:rPr lang="he-IL" dirty="0">
                <a:solidFill>
                  <a:schemeClr val="dk1"/>
                </a:solidFill>
              </a:rPr>
              <a:t>הקמת הסתדרות פועלי יהודה (1911), פועלי הגליל, (1911), פועלי השומרון (1916) </a:t>
            </a:r>
          </a:p>
          <a:p>
            <a:pPr marL="0" indent="0">
              <a:lnSpc>
                <a:spcPct val="200000"/>
              </a:lnSpc>
              <a:buNone/>
            </a:pPr>
            <a:r>
              <a:rPr lang="he-IL" dirty="0">
                <a:solidFill>
                  <a:schemeClr val="dk1"/>
                </a:solidFill>
              </a:rPr>
              <a:t> </a:t>
            </a:r>
            <a:r>
              <a:rPr lang="he-IL" b="1" dirty="0">
                <a:solidFill>
                  <a:schemeClr val="dk1"/>
                </a:solidFill>
              </a:rPr>
              <a:t>תחומי פעילותם:</a:t>
            </a:r>
          </a:p>
          <a:p>
            <a:pPr marL="342900" indent="-342900">
              <a:lnSpc>
                <a:spcPct val="200000"/>
              </a:lnSpc>
              <a:buFontTx/>
              <a:buChar char="-"/>
            </a:pPr>
            <a:r>
              <a:rPr lang="he-IL" dirty="0">
                <a:solidFill>
                  <a:schemeClr val="dk1"/>
                </a:solidFill>
              </a:rPr>
              <a:t>סיוע במציאת מקומות עבודה.</a:t>
            </a:r>
          </a:p>
          <a:p>
            <a:pPr marL="342900" indent="-342900">
              <a:lnSpc>
                <a:spcPct val="200000"/>
              </a:lnSpc>
              <a:buFontTx/>
              <a:buChar char="-"/>
            </a:pPr>
            <a:r>
              <a:rPr lang="he-IL" dirty="0">
                <a:solidFill>
                  <a:schemeClr val="dk1"/>
                </a:solidFill>
              </a:rPr>
              <a:t>הקמת מטבחים ציבוריים.</a:t>
            </a:r>
          </a:p>
          <a:p>
            <a:pPr marL="342900" indent="-342900">
              <a:lnSpc>
                <a:spcPct val="200000"/>
              </a:lnSpc>
              <a:buFontTx/>
              <a:buChar char="-"/>
            </a:pPr>
            <a:r>
              <a:rPr lang="he-IL" dirty="0">
                <a:solidFill>
                  <a:schemeClr val="dk1"/>
                </a:solidFill>
              </a:rPr>
              <a:t>שיפור תנאי העסקה.</a:t>
            </a:r>
          </a:p>
          <a:p>
            <a:pPr marL="342900" indent="-342900">
              <a:lnSpc>
                <a:spcPct val="200000"/>
              </a:lnSpc>
              <a:buFontTx/>
              <a:buChar char="-"/>
            </a:pPr>
            <a:r>
              <a:rPr lang="he-IL" dirty="0">
                <a:solidFill>
                  <a:schemeClr val="dk1"/>
                </a:solidFill>
              </a:rPr>
              <a:t>רווחה: קופות מלווה, הקמת ספריות, לשכות עבודה, חדרי חולים.</a:t>
            </a:r>
          </a:p>
          <a:p>
            <a:pPr marL="342900" indent="-342900">
              <a:lnSpc>
                <a:spcPct val="200000"/>
              </a:lnSpc>
              <a:buFontTx/>
              <a:buChar char="-"/>
            </a:pPr>
            <a:r>
              <a:rPr lang="he-IL" dirty="0">
                <a:solidFill>
                  <a:schemeClr val="dk1"/>
                </a:solidFill>
              </a:rPr>
              <a:t>הוצאת לאור של עיתונים להפצת השקפת עולמם.</a:t>
            </a:r>
          </a:p>
          <a:p>
            <a:pPr marL="0" indent="0">
              <a:lnSpc>
                <a:spcPct val="200000"/>
              </a:lnSpc>
              <a:buFont typeface="Arial"/>
              <a:buNone/>
            </a:pPr>
            <a:endParaRPr lang="he-IL" dirty="0">
              <a:solidFill>
                <a:schemeClr val="dk1"/>
              </a:solidFill>
            </a:endParaRPr>
          </a:p>
          <a:p>
            <a:pPr indent="0">
              <a:lnSpc>
                <a:spcPct val="200000"/>
              </a:lnSpc>
              <a:buFont typeface="Arial"/>
              <a:buNone/>
            </a:pPr>
            <a:endParaRPr lang="he-IL" dirty="0">
              <a:solidFill>
                <a:schemeClr val="dk1"/>
              </a:solidFill>
            </a:endParaRPr>
          </a:p>
        </p:txBody>
      </p:sp>
    </p:spTree>
    <p:extLst>
      <p:ext uri="{BB962C8B-B14F-4D97-AF65-F5344CB8AC3E}">
        <p14:creationId xmlns:p14="http://schemas.microsoft.com/office/powerpoint/2010/main" val="208157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58982F88-92BB-4D1B-A188-71FB986F9F9A}"/>
              </a:ext>
            </a:extLst>
          </p:cNvPr>
          <p:cNvSpPr>
            <a:spLocks noGrp="1"/>
          </p:cNvSpPr>
          <p:nvPr>
            <p:ph type="body" idx="1"/>
          </p:nvPr>
        </p:nvSpPr>
        <p:spPr/>
        <p:txBody>
          <a:bodyPr/>
          <a:lstStyle/>
          <a:p>
            <a:r>
              <a:rPr lang="he-IL" dirty="0"/>
              <a:t>תחום פוליטי - חברתי</a:t>
            </a:r>
          </a:p>
        </p:txBody>
      </p:sp>
      <p:pic>
        <p:nvPicPr>
          <p:cNvPr id="4098" name="Picture 2" descr="בן-גוריון עם חבריו למערכת 'האחדות', עיתון מפלגת 'פועלי ציון' בארץ ישראל, ירושלים, 1911">
            <a:extLst>
              <a:ext uri="{FF2B5EF4-FFF2-40B4-BE49-F238E27FC236}">
                <a16:creationId xmlns:a16="http://schemas.microsoft.com/office/drawing/2014/main" id="{84F5853A-3079-4A17-B2D5-469B1BE3C01E}"/>
              </a:ext>
            </a:extLst>
          </p:cNvPr>
          <p:cNvPicPr>
            <a:picLocks noGrp="1" noChangeAspect="1" noChangeArrowheads="1"/>
          </p:cNvPicPr>
          <p:nvPr>
            <p:ph type="media" idx="2"/>
          </p:nvPr>
        </p:nvPicPr>
        <p:blipFill rotWithShape="1">
          <a:blip r:embed="rId2">
            <a:extLst>
              <a:ext uri="{28A0092B-C50C-407E-A947-70E740481C1C}">
                <a14:useLocalDpi xmlns:a14="http://schemas.microsoft.com/office/drawing/2010/main" val="0"/>
              </a:ext>
            </a:extLst>
          </a:blip>
          <a:srcRect l="3981" r="3676"/>
          <a:stretch/>
        </p:blipFill>
        <p:spPr bwMode="auto">
          <a:xfrm>
            <a:off x="2158035" y="495399"/>
            <a:ext cx="7034476" cy="4976949"/>
          </a:xfrm>
          <a:prstGeom prst="rect">
            <a:avLst/>
          </a:prstGeom>
          <a:noFill/>
          <a:extLst>
            <a:ext uri="{909E8E84-426E-40DD-AFC4-6F175D3DCCD1}">
              <a14:hiddenFill xmlns:a14="http://schemas.microsoft.com/office/drawing/2010/main">
                <a:solidFill>
                  <a:srgbClr val="FFFFFF"/>
                </a:solidFill>
              </a14:hiddenFill>
            </a:ext>
          </a:extLst>
        </p:spPr>
      </p:pic>
      <p:sp>
        <p:nvSpPr>
          <p:cNvPr id="5" name="מציין מיקום טקסט 2">
            <a:extLst>
              <a:ext uri="{FF2B5EF4-FFF2-40B4-BE49-F238E27FC236}">
                <a16:creationId xmlns:a16="http://schemas.microsoft.com/office/drawing/2014/main" id="{7D4FBC8B-1E50-453A-AA4E-7467D6C4561B}"/>
              </a:ext>
            </a:extLst>
          </p:cNvPr>
          <p:cNvSpPr txBox="1">
            <a:spLocks/>
          </p:cNvSpPr>
          <p:nvPr/>
        </p:nvSpPr>
        <p:spPr>
          <a:xfrm>
            <a:off x="363416" y="5472348"/>
            <a:ext cx="11362365"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r>
              <a:rPr lang="he-IL" sz="2000" dirty="0"/>
              <a:t>חברי מערכת עיתון "האחדות" של מפלגת פועלי ציון, 1911. מי מזהה את הבחור במרכז התמונה?</a:t>
            </a:r>
          </a:p>
        </p:txBody>
      </p:sp>
    </p:spTree>
    <p:extLst>
      <p:ext uri="{BB962C8B-B14F-4D97-AF65-F5344CB8AC3E}">
        <p14:creationId xmlns:p14="http://schemas.microsoft.com/office/powerpoint/2010/main" val="602800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3" name="מציין מיקום של תמונה 2"/>
          <p:cNvPicPr>
            <a:picLocks noGrp="1" noChangeAspect="1"/>
          </p:cNvPicPr>
          <p:nvPr>
            <p:ph type="pic" idx="2"/>
          </p:nvPr>
        </p:nvPicPr>
        <p:blipFill>
          <a:blip r:embed="rId3">
            <a:extLst>
              <a:ext uri="{28A0092B-C50C-407E-A947-70E740481C1C}">
                <a14:useLocalDpi xmlns:a14="http://schemas.microsoft.com/office/drawing/2010/main" val="0"/>
              </a:ext>
            </a:extLst>
          </a:blip>
          <a:srcRect t="26028" b="26028"/>
          <a:stretch>
            <a:fillRect/>
          </a:stretch>
        </p:blipFill>
        <p:spPr>
          <a:xfrm>
            <a:off x="2973984" y="1522924"/>
            <a:ext cx="6038573" cy="4074312"/>
          </a:xfrm>
          <a:prstGeom prst="rect">
            <a:avLst/>
          </a:prstGeom>
          <a:noFill/>
          <a:ln>
            <a:noFill/>
          </a:ln>
        </p:spPr>
      </p:pic>
      <p:sp>
        <p:nvSpPr>
          <p:cNvPr id="296" name="Google Shape;296;p9"/>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b="1" dirty="0">
                <a:solidFill>
                  <a:srgbClr val="7030A0"/>
                </a:solidFill>
              </a:rPr>
              <a:t>ה פ ס ק ה . . .</a:t>
            </a:r>
            <a:endParaRPr sz="4800" b="1" dirty="0">
              <a:solidFill>
                <a:srgbClr val="7030A0"/>
              </a:solidFill>
            </a:endParaRPr>
          </a:p>
        </p:txBody>
      </p:sp>
    </p:spTree>
    <p:extLst>
      <p:ext uri="{BB962C8B-B14F-4D97-AF65-F5344CB8AC3E}">
        <p14:creationId xmlns:p14="http://schemas.microsoft.com/office/powerpoint/2010/main" val="3583999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629534" y="2695671"/>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None/>
            </a:pPr>
            <a:endParaRPr sz="1800" b="0" i="0" u="none" strike="noStrike" cap="none">
              <a:solidFill>
                <a:schemeClr val="dk1"/>
              </a:solidFill>
              <a:latin typeface="Varela Round"/>
              <a:ea typeface="Varela Round"/>
              <a:cs typeface="Varela Round"/>
              <a:sym typeface="Varela Round"/>
            </a:endParaRPr>
          </a:p>
        </p:txBody>
      </p:sp>
      <p:sp>
        <p:nvSpPr>
          <p:cNvPr id="114" name="Google Shape;114;p2"/>
          <p:cNvSpPr txBox="1">
            <a:spLocks noGrp="1"/>
          </p:cNvSpPr>
          <p:nvPr>
            <p:ph type="ctrTitle"/>
          </p:nvPr>
        </p:nvSpPr>
        <p:spPr>
          <a:xfrm>
            <a:off x="1" y="1640677"/>
            <a:ext cx="12192000" cy="1260164"/>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he-IL" sz="4400" b="0" dirty="0">
                <a:solidFill>
                  <a:schemeClr val="dk1"/>
                </a:solidFill>
                <a:latin typeface="Arial"/>
                <a:ea typeface="Arial"/>
                <a:cs typeface="Arial"/>
                <a:sym typeface="Arial"/>
              </a:rPr>
              <a:t>הישוב היהודי בארץ ישראל בתקופת </a:t>
            </a:r>
            <a:br>
              <a:rPr lang="he-IL" sz="4400" b="0" dirty="0">
                <a:solidFill>
                  <a:schemeClr val="dk1"/>
                </a:solidFill>
                <a:latin typeface="Arial"/>
                <a:ea typeface="Arial"/>
                <a:cs typeface="Arial"/>
                <a:sym typeface="Arial"/>
              </a:rPr>
            </a:br>
            <a:r>
              <a:rPr lang="he-IL" sz="4400" dirty="0">
                <a:solidFill>
                  <a:schemeClr val="dk1"/>
                </a:solidFill>
                <a:latin typeface="Arial"/>
                <a:ea typeface="Arial"/>
                <a:cs typeface="Arial"/>
                <a:sym typeface="Arial"/>
              </a:rPr>
              <a:t>העלייה הראשונה והשנייה </a:t>
            </a:r>
            <a:r>
              <a:rPr lang="he-IL" sz="3600" b="0" dirty="0">
                <a:solidFill>
                  <a:schemeClr val="dk1"/>
                </a:solidFill>
                <a:latin typeface="Arial"/>
                <a:ea typeface="Arial"/>
                <a:cs typeface="Arial"/>
                <a:sym typeface="Arial"/>
              </a:rPr>
              <a:t>(1914-1881)</a:t>
            </a:r>
            <a:br>
              <a:rPr lang="he-IL" sz="3600" b="0" dirty="0">
                <a:solidFill>
                  <a:schemeClr val="dk1"/>
                </a:solidFill>
                <a:latin typeface="Arial"/>
                <a:ea typeface="Arial"/>
                <a:cs typeface="Arial"/>
                <a:sym typeface="Arial"/>
              </a:rPr>
            </a:br>
            <a:r>
              <a:rPr lang="he-IL" sz="3600" b="0" dirty="0">
                <a:solidFill>
                  <a:schemeClr val="dk1"/>
                </a:solidFill>
                <a:highlight>
                  <a:srgbClr val="FFFF00"/>
                </a:highlight>
                <a:latin typeface="Arial"/>
                <a:ea typeface="Arial"/>
                <a:cs typeface="Arial"/>
                <a:sym typeface="Arial"/>
              </a:rPr>
              <a:t>חלק ד'</a:t>
            </a:r>
            <a:endParaRPr sz="3600" b="0" dirty="0">
              <a:solidFill>
                <a:schemeClr val="dk1"/>
              </a:solidFill>
              <a:highlight>
                <a:srgbClr val="FFFF00"/>
              </a:highlight>
            </a:endParaRPr>
          </a:p>
        </p:txBody>
      </p:sp>
      <p:sp>
        <p:nvSpPr>
          <p:cNvPr id="115" name="Google Shape;115;p2"/>
          <p:cNvSpPr txBox="1">
            <a:spLocks noGrp="1"/>
          </p:cNvSpPr>
          <p:nvPr>
            <p:ph type="subTitle" idx="1"/>
          </p:nvPr>
        </p:nvSpPr>
        <p:spPr>
          <a:xfrm>
            <a:off x="-1" y="3202139"/>
            <a:ext cx="12192000" cy="642090"/>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002060"/>
              </a:buClr>
              <a:buSzPts val="2800"/>
              <a:buNone/>
            </a:pPr>
            <a:r>
              <a:rPr lang="he-IL" sz="3200" dirty="0"/>
              <a:t>היסטוריה י'- </a:t>
            </a:r>
            <a:r>
              <a:rPr lang="he-IL" sz="3200" dirty="0" err="1"/>
              <a:t>יב</a:t>
            </a:r>
            <a:r>
              <a:rPr lang="he-IL" sz="3200" dirty="0"/>
              <a:t>'</a:t>
            </a:r>
            <a:endParaRPr sz="3200" dirty="0"/>
          </a:p>
        </p:txBody>
      </p:sp>
      <p:sp>
        <p:nvSpPr>
          <p:cNvPr id="116" name="Google Shape;116;p2"/>
          <p:cNvSpPr txBox="1">
            <a:spLocks noGrp="1"/>
          </p:cNvSpPr>
          <p:nvPr>
            <p:ph type="body" idx="2"/>
          </p:nvPr>
        </p:nvSpPr>
        <p:spPr>
          <a:xfrm>
            <a:off x="1" y="3655861"/>
            <a:ext cx="12192000" cy="720094"/>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2800"/>
              <a:buFont typeface="Arial"/>
              <a:buNone/>
            </a:pPr>
            <a:r>
              <a:rPr lang="he-IL" dirty="0"/>
              <a:t>גלבוע כהן</a:t>
            </a:r>
            <a:endParaRPr dirty="0"/>
          </a:p>
        </p:txBody>
      </p:sp>
    </p:spTree>
    <p:extLst>
      <p:ext uri="{BB962C8B-B14F-4D97-AF65-F5344CB8AC3E}">
        <p14:creationId xmlns:p14="http://schemas.microsoft.com/office/powerpoint/2010/main" val="3470707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4C7149D2-26F0-495C-9E24-641AB5CB2543}"/>
              </a:ext>
            </a:extLst>
          </p:cNvPr>
          <p:cNvSpPr>
            <a:spLocks noGrp="1"/>
          </p:cNvSpPr>
          <p:nvPr>
            <p:ph type="body" idx="1"/>
          </p:nvPr>
        </p:nvSpPr>
        <p:spPr/>
        <p:txBody>
          <a:bodyPr/>
          <a:lstStyle/>
          <a:p>
            <a:r>
              <a:rPr lang="he-IL" dirty="0"/>
              <a:t>תחום התרבות והחינוך</a:t>
            </a:r>
          </a:p>
        </p:txBody>
      </p:sp>
      <p:pic>
        <p:nvPicPr>
          <p:cNvPr id="7172" name="Picture 4" descr="אליעזר בן יהודה - כיתה ו'1-פרח אמסלם">
            <a:extLst>
              <a:ext uri="{FF2B5EF4-FFF2-40B4-BE49-F238E27FC236}">
                <a16:creationId xmlns:a16="http://schemas.microsoft.com/office/drawing/2014/main" id="{18A6E0D9-5FD9-43E3-A30D-7DC599B56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6158"/>
            <a:ext cx="5372654" cy="3822259"/>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23;p3">
            <a:extLst>
              <a:ext uri="{FF2B5EF4-FFF2-40B4-BE49-F238E27FC236}">
                <a16:creationId xmlns:a16="http://schemas.microsoft.com/office/drawing/2014/main" id="{B9FAED29-E0D1-408F-9DA4-3C065E3B98BB}"/>
              </a:ext>
            </a:extLst>
          </p:cNvPr>
          <p:cNvSpPr txBox="1">
            <a:spLocks/>
          </p:cNvSpPr>
          <p:nvPr/>
        </p:nvSpPr>
        <p:spPr>
          <a:xfrm>
            <a:off x="5372655" y="295373"/>
            <a:ext cx="6229236" cy="618380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r" rtl="1">
              <a:lnSpc>
                <a:spcPct val="10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0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42900" algn="r" rtl="1">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9pPr>
          </a:lstStyle>
          <a:p>
            <a:pPr marL="0" indent="0">
              <a:lnSpc>
                <a:spcPct val="200000"/>
              </a:lnSpc>
              <a:buFont typeface="Arial"/>
              <a:buNone/>
            </a:pPr>
            <a:r>
              <a:rPr lang="he-IL" sz="3200" b="1" dirty="0">
                <a:solidFill>
                  <a:schemeClr val="dk1"/>
                </a:solidFill>
              </a:rPr>
              <a:t>אליעזר בן יהודה </a:t>
            </a:r>
          </a:p>
          <a:p>
            <a:pPr marL="0" indent="0">
              <a:lnSpc>
                <a:spcPct val="200000"/>
              </a:lnSpc>
              <a:buFont typeface="Arial"/>
              <a:buNone/>
            </a:pPr>
            <a:r>
              <a:rPr lang="he-IL" dirty="0">
                <a:solidFill>
                  <a:schemeClr val="dk1"/>
                </a:solidFill>
              </a:rPr>
              <a:t>פעולות לקידום רעיון "כיבוש השפה":</a:t>
            </a:r>
          </a:p>
          <a:p>
            <a:pPr lvl="0"/>
            <a:r>
              <a:rPr lang="he-IL" dirty="0">
                <a:solidFill>
                  <a:schemeClr val="dk1"/>
                </a:solidFill>
              </a:rPr>
              <a:t>- </a:t>
            </a:r>
            <a:r>
              <a:rPr lang="he-IL" b="1" dirty="0">
                <a:solidFill>
                  <a:schemeClr val="dk1"/>
                </a:solidFill>
              </a:rPr>
              <a:t>הוצאה לאור של עיתונים</a:t>
            </a:r>
            <a:r>
              <a:rPr lang="he-IL" b="1" dirty="0"/>
              <a:t> </a:t>
            </a:r>
            <a:r>
              <a:rPr lang="he-IL" dirty="0"/>
              <a:t>בשפה העברית</a:t>
            </a:r>
            <a:br>
              <a:rPr lang="en-US" dirty="0"/>
            </a:br>
            <a:r>
              <a:rPr lang="he-IL" dirty="0"/>
              <a:t>  גם למבוגרים וגם לילדים (עיתון בשפה</a:t>
            </a:r>
            <a:br>
              <a:rPr lang="en-US" dirty="0"/>
            </a:br>
            <a:r>
              <a:rPr lang="he-IL" dirty="0"/>
              <a:t>  העברית: הצבי). </a:t>
            </a:r>
          </a:p>
          <a:p>
            <a:pPr marL="76200" lvl="0" indent="0">
              <a:buNone/>
            </a:pPr>
            <a:endParaRPr lang="en-US" dirty="0"/>
          </a:p>
          <a:p>
            <a:pPr lvl="0"/>
            <a:r>
              <a:rPr lang="he-IL" b="1" dirty="0"/>
              <a:t>פרסום מאמרים </a:t>
            </a:r>
            <a:r>
              <a:rPr lang="he-IL" dirty="0"/>
              <a:t>בעברית בעיתונות שהודפסה בארץ.</a:t>
            </a:r>
          </a:p>
          <a:p>
            <a:pPr marL="76200" lvl="0" indent="0">
              <a:buNone/>
            </a:pPr>
            <a:endParaRPr lang="en-US" dirty="0"/>
          </a:p>
          <a:p>
            <a:pPr lvl="0"/>
            <a:r>
              <a:rPr lang="he-IL" dirty="0"/>
              <a:t>השתתף בהקמת "</a:t>
            </a:r>
            <a:r>
              <a:rPr lang="he-IL" b="1" dirty="0"/>
              <a:t>וועד לשון העברית</a:t>
            </a:r>
            <a:r>
              <a:rPr lang="he-IL" dirty="0"/>
              <a:t>" (כיום – "האקדמיה ללשון"), שמטרתה להעשיר </a:t>
            </a:r>
            <a:br>
              <a:rPr lang="en-US" dirty="0"/>
            </a:br>
            <a:r>
              <a:rPr lang="he-IL" dirty="0"/>
              <a:t>     את אוצר המילים של השפה העברית. </a:t>
            </a:r>
            <a:endParaRPr lang="en-US" dirty="0"/>
          </a:p>
          <a:p>
            <a:pPr marL="0" indent="0">
              <a:lnSpc>
                <a:spcPct val="200000"/>
              </a:lnSpc>
              <a:buFont typeface="Arial"/>
              <a:buNone/>
            </a:pPr>
            <a:endParaRPr lang="he-IL" dirty="0">
              <a:solidFill>
                <a:schemeClr val="dk1"/>
              </a:solidFill>
            </a:endParaRPr>
          </a:p>
          <a:p>
            <a:pPr indent="0">
              <a:lnSpc>
                <a:spcPct val="200000"/>
              </a:lnSpc>
              <a:buFont typeface="Arial"/>
              <a:buNone/>
            </a:pPr>
            <a:endParaRPr lang="he-IL" dirty="0">
              <a:solidFill>
                <a:schemeClr val="dk1"/>
              </a:solidFill>
            </a:endParaRPr>
          </a:p>
        </p:txBody>
      </p:sp>
    </p:spTree>
    <p:extLst>
      <p:ext uri="{BB962C8B-B14F-4D97-AF65-F5344CB8AC3E}">
        <p14:creationId xmlns:p14="http://schemas.microsoft.com/office/powerpoint/2010/main" val="2343705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4C7149D2-26F0-495C-9E24-641AB5CB2543}"/>
              </a:ext>
            </a:extLst>
          </p:cNvPr>
          <p:cNvSpPr>
            <a:spLocks noGrp="1"/>
          </p:cNvSpPr>
          <p:nvPr>
            <p:ph type="body" idx="1"/>
          </p:nvPr>
        </p:nvSpPr>
        <p:spPr/>
        <p:txBody>
          <a:bodyPr/>
          <a:lstStyle/>
          <a:p>
            <a:r>
              <a:rPr lang="he-IL" dirty="0"/>
              <a:t>תחום התרבות והחינוך</a:t>
            </a:r>
          </a:p>
        </p:txBody>
      </p:sp>
      <p:sp>
        <p:nvSpPr>
          <p:cNvPr id="7" name="Google Shape;123;p3">
            <a:extLst>
              <a:ext uri="{FF2B5EF4-FFF2-40B4-BE49-F238E27FC236}">
                <a16:creationId xmlns:a16="http://schemas.microsoft.com/office/drawing/2014/main" id="{B9FAED29-E0D1-408F-9DA4-3C065E3B98BB}"/>
              </a:ext>
            </a:extLst>
          </p:cNvPr>
          <p:cNvSpPr txBox="1">
            <a:spLocks/>
          </p:cNvSpPr>
          <p:nvPr/>
        </p:nvSpPr>
        <p:spPr>
          <a:xfrm>
            <a:off x="3145864" y="295374"/>
            <a:ext cx="8922000" cy="417502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r" rtl="1">
              <a:lnSpc>
                <a:spcPct val="10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0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42900" algn="r" rtl="1">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9pPr>
          </a:lstStyle>
          <a:p>
            <a:pPr marL="0" indent="0">
              <a:lnSpc>
                <a:spcPct val="200000"/>
              </a:lnSpc>
              <a:buFont typeface="Arial"/>
              <a:buNone/>
            </a:pPr>
            <a:r>
              <a:rPr lang="he-IL" sz="3200" b="1" dirty="0">
                <a:solidFill>
                  <a:schemeClr val="dk1"/>
                </a:solidFill>
              </a:rPr>
              <a:t>אליעזר בן יהודה </a:t>
            </a:r>
          </a:p>
          <a:p>
            <a:pPr marL="0" indent="0">
              <a:lnSpc>
                <a:spcPct val="200000"/>
              </a:lnSpc>
              <a:buFont typeface="Arial"/>
              <a:buNone/>
            </a:pPr>
            <a:r>
              <a:rPr lang="he-IL" dirty="0">
                <a:solidFill>
                  <a:schemeClr val="dk1"/>
                </a:solidFill>
              </a:rPr>
              <a:t>פעולות לקידום רעיון "כיבוש השפה":</a:t>
            </a:r>
          </a:p>
          <a:p>
            <a:pPr lvl="0"/>
            <a:r>
              <a:rPr lang="he-IL" dirty="0"/>
              <a:t>עמל על פרסום </a:t>
            </a:r>
            <a:r>
              <a:rPr lang="he-IL" b="1" dirty="0"/>
              <a:t>המילון העברי הראשון </a:t>
            </a:r>
            <a:r>
              <a:rPr lang="he-IL" dirty="0"/>
              <a:t>שנתן פירושים למילים בעברית מהתנ"ך ולמילים חדשות. </a:t>
            </a:r>
          </a:p>
          <a:p>
            <a:pPr marL="76200" lvl="0" indent="0">
              <a:buNone/>
            </a:pPr>
            <a:endParaRPr lang="he-IL" dirty="0"/>
          </a:p>
          <a:p>
            <a:pPr lvl="0"/>
            <a:r>
              <a:rPr lang="he-IL" dirty="0"/>
              <a:t>הוביל את </a:t>
            </a:r>
            <a:r>
              <a:rPr lang="he-IL" b="1" dirty="0"/>
              <a:t>תכנית "עברית בעברית", </a:t>
            </a:r>
            <a:r>
              <a:rPr lang="he-IL" dirty="0"/>
              <a:t>ביחד עם מורים נוספים בבית הספר "חביב" בראשון לציון. </a:t>
            </a:r>
            <a:endParaRPr lang="en-US" dirty="0"/>
          </a:p>
          <a:p>
            <a:pPr marL="0" indent="0">
              <a:lnSpc>
                <a:spcPct val="200000"/>
              </a:lnSpc>
              <a:buFont typeface="Arial"/>
              <a:buNone/>
            </a:pPr>
            <a:endParaRPr lang="he-IL" dirty="0">
              <a:solidFill>
                <a:schemeClr val="dk1"/>
              </a:solidFill>
            </a:endParaRPr>
          </a:p>
          <a:p>
            <a:pPr indent="0">
              <a:lnSpc>
                <a:spcPct val="200000"/>
              </a:lnSpc>
              <a:buFont typeface="Arial"/>
              <a:buNone/>
            </a:pPr>
            <a:endParaRPr lang="he-IL" dirty="0">
              <a:solidFill>
                <a:schemeClr val="dk1"/>
              </a:solidFill>
            </a:endParaRPr>
          </a:p>
        </p:txBody>
      </p:sp>
      <p:pic>
        <p:nvPicPr>
          <p:cNvPr id="7176" name="Picture 8">
            <a:extLst>
              <a:ext uri="{FF2B5EF4-FFF2-40B4-BE49-F238E27FC236}">
                <a16:creationId xmlns:a16="http://schemas.microsoft.com/office/drawing/2014/main" id="{9C5F9393-2853-4B9C-BB96-4366AC489E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911"/>
          <a:stretch/>
        </p:blipFill>
        <p:spPr bwMode="auto">
          <a:xfrm>
            <a:off x="488090" y="95349"/>
            <a:ext cx="2533100" cy="5626089"/>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8B7C7F8F-93E1-4178-ADB5-BECD5111AC2C}"/>
              </a:ext>
            </a:extLst>
          </p:cNvPr>
          <p:cNvPicPr>
            <a:picLocks noChangeAspect="1"/>
          </p:cNvPicPr>
          <p:nvPr/>
        </p:nvPicPr>
        <p:blipFill rotWithShape="1">
          <a:blip r:embed="rId3"/>
          <a:srcRect l="8668" t="31038" r="7489" b="7027"/>
          <a:stretch/>
        </p:blipFill>
        <p:spPr>
          <a:xfrm>
            <a:off x="5253203" y="3923926"/>
            <a:ext cx="5384586" cy="2236332"/>
          </a:xfrm>
          <a:prstGeom prst="rect">
            <a:avLst/>
          </a:prstGeom>
        </p:spPr>
      </p:pic>
    </p:spTree>
    <p:extLst>
      <p:ext uri="{BB962C8B-B14F-4D97-AF65-F5344CB8AC3E}">
        <p14:creationId xmlns:p14="http://schemas.microsoft.com/office/powerpoint/2010/main" val="1982149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D91B8259-4E98-4D49-B241-F443A822B77C}"/>
              </a:ext>
            </a:extLst>
          </p:cNvPr>
          <p:cNvSpPr>
            <a:spLocks noGrp="1"/>
          </p:cNvSpPr>
          <p:nvPr>
            <p:ph type="body" idx="1"/>
          </p:nvPr>
        </p:nvSpPr>
        <p:spPr/>
        <p:txBody>
          <a:bodyPr>
            <a:normAutofit fontScale="85000" lnSpcReduction="20000"/>
          </a:bodyPr>
          <a:lstStyle/>
          <a:p>
            <a:r>
              <a:rPr lang="he-IL" dirty="0"/>
              <a:t>תחום התרבות והחינוך</a:t>
            </a:r>
          </a:p>
        </p:txBody>
      </p:sp>
      <p:sp>
        <p:nvSpPr>
          <p:cNvPr id="5" name="מציין מיקום טקסט 2">
            <a:extLst>
              <a:ext uri="{FF2B5EF4-FFF2-40B4-BE49-F238E27FC236}">
                <a16:creationId xmlns:a16="http://schemas.microsoft.com/office/drawing/2014/main" id="{FF81DBF1-4538-4F73-878C-5FAB84476A87}"/>
              </a:ext>
            </a:extLst>
          </p:cNvPr>
          <p:cNvSpPr txBox="1">
            <a:spLocks/>
          </p:cNvSpPr>
          <p:nvPr/>
        </p:nvSpPr>
        <p:spPr>
          <a:xfrm>
            <a:off x="4950512" y="5806408"/>
            <a:ext cx="2555966"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r>
              <a:rPr lang="he-IL" dirty="0"/>
              <a:t>06:15-08:08</a:t>
            </a:r>
          </a:p>
        </p:txBody>
      </p:sp>
      <p:pic>
        <p:nvPicPr>
          <p:cNvPr id="8" name="מדיה מקוונת 7" title="23fm - ￗﾐￗﾜￗﾙￗﾢￗﾖￗﾨ ￗﾑￗﾟ ￗﾙￗﾔￗﾕￗﾓￗﾔ">
            <a:hlinkClick r:id="" action="ppaction://media"/>
            <a:extLst>
              <a:ext uri="{FF2B5EF4-FFF2-40B4-BE49-F238E27FC236}">
                <a16:creationId xmlns:a16="http://schemas.microsoft.com/office/drawing/2014/main" id="{9BD615E2-B331-4EE9-B4DD-EF5405148F85}"/>
              </a:ext>
            </a:extLst>
          </p:cNvPr>
          <p:cNvPicPr>
            <a:picLocks noRot="1" noChangeAspect="1"/>
          </p:cNvPicPr>
          <p:nvPr>
            <a:videoFile r:link="rId1"/>
          </p:nvPr>
        </p:nvPicPr>
        <p:blipFill>
          <a:blip r:embed="rId3"/>
          <a:stretch>
            <a:fillRect/>
          </a:stretch>
        </p:blipFill>
        <p:spPr>
          <a:xfrm>
            <a:off x="2923819" y="504635"/>
            <a:ext cx="7086492" cy="5311009"/>
          </a:xfrm>
          <a:prstGeom prst="rect">
            <a:avLst/>
          </a:prstGeom>
        </p:spPr>
      </p:pic>
    </p:spTree>
    <p:extLst>
      <p:ext uri="{BB962C8B-B14F-4D97-AF65-F5344CB8AC3E}">
        <p14:creationId xmlns:p14="http://schemas.microsoft.com/office/powerpoint/2010/main" val="330892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9F3A85CD-B124-4F75-A180-24B0EF48E521}"/>
              </a:ext>
            </a:extLst>
          </p:cNvPr>
          <p:cNvSpPr>
            <a:spLocks noGrp="1"/>
          </p:cNvSpPr>
          <p:nvPr>
            <p:ph type="body" idx="1"/>
          </p:nvPr>
        </p:nvSpPr>
        <p:spPr/>
        <p:txBody>
          <a:bodyPr/>
          <a:lstStyle/>
          <a:p>
            <a:r>
              <a:rPr lang="he-IL" dirty="0"/>
              <a:t>תחום התרבות והחינוך</a:t>
            </a:r>
          </a:p>
        </p:txBody>
      </p:sp>
      <p:sp>
        <p:nvSpPr>
          <p:cNvPr id="5" name="Google Shape;123;p3">
            <a:extLst>
              <a:ext uri="{FF2B5EF4-FFF2-40B4-BE49-F238E27FC236}">
                <a16:creationId xmlns:a16="http://schemas.microsoft.com/office/drawing/2014/main" id="{357E9F96-D649-47B9-BFF7-71E398E88255}"/>
              </a:ext>
            </a:extLst>
          </p:cNvPr>
          <p:cNvSpPr txBox="1">
            <a:spLocks/>
          </p:cNvSpPr>
          <p:nvPr/>
        </p:nvSpPr>
        <p:spPr>
          <a:xfrm>
            <a:off x="3856578" y="886914"/>
            <a:ext cx="8192483" cy="343570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r" rtl="1">
              <a:lnSpc>
                <a:spcPct val="10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0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42900" algn="r" rtl="1">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9pPr>
          </a:lstStyle>
          <a:p>
            <a:pPr marL="76200" indent="0" fontAlgn="base">
              <a:buNone/>
            </a:pPr>
            <a:r>
              <a:rPr lang="he-IL" sz="3000" b="1" dirty="0"/>
              <a:t>מלחמת השפות/ריב הלשונות (1914-1913)</a:t>
            </a:r>
          </a:p>
          <a:p>
            <a:pPr fontAlgn="base">
              <a:buFontTx/>
              <a:buChar char="-"/>
            </a:pPr>
            <a:endParaRPr lang="he-IL" dirty="0"/>
          </a:p>
          <a:p>
            <a:pPr fontAlgn="base">
              <a:buFontTx/>
              <a:buChar char="-"/>
            </a:pPr>
            <a:r>
              <a:rPr lang="he-IL" dirty="0"/>
              <a:t>חברה </a:t>
            </a:r>
            <a:r>
              <a:rPr lang="he-IL" dirty="0" err="1"/>
              <a:t>יהודית־גרמנית</a:t>
            </a:r>
            <a:r>
              <a:rPr lang="he-IL" dirty="0"/>
              <a:t> "עזרה".</a:t>
            </a:r>
          </a:p>
          <a:p>
            <a:pPr marL="76200" indent="0" fontAlgn="base">
              <a:buNone/>
            </a:pPr>
            <a:endParaRPr lang="he-IL" dirty="0"/>
          </a:p>
          <a:p>
            <a:pPr fontAlgn="base">
              <a:lnSpc>
                <a:spcPct val="160000"/>
              </a:lnSpc>
              <a:buFontTx/>
              <a:buChar char="-"/>
            </a:pPr>
            <a:r>
              <a:rPr lang="he-IL" dirty="0"/>
              <a:t>החלטתה: הקמת הטכניקום</a:t>
            </a:r>
            <a:br>
              <a:rPr lang="en-US" dirty="0"/>
            </a:br>
            <a:r>
              <a:rPr lang="he-IL" dirty="0"/>
              <a:t>(לימים ייקרא "הטכניון") בחיפה</a:t>
            </a:r>
            <a:br>
              <a:rPr lang="en-US" dirty="0"/>
            </a:br>
            <a:r>
              <a:rPr lang="he-IL" dirty="0"/>
              <a:t>בשפת ההוראה גרמנית.</a:t>
            </a:r>
          </a:p>
          <a:p>
            <a:pPr fontAlgn="base">
              <a:buFontTx/>
              <a:buChar char="-"/>
            </a:pPr>
            <a:endParaRPr lang="he-IL" dirty="0"/>
          </a:p>
          <a:p>
            <a:pPr marL="0" indent="0">
              <a:lnSpc>
                <a:spcPct val="200000"/>
              </a:lnSpc>
              <a:buFont typeface="Arial"/>
              <a:buNone/>
            </a:pPr>
            <a:endParaRPr lang="he-IL" dirty="0">
              <a:solidFill>
                <a:schemeClr val="dk1"/>
              </a:solidFill>
            </a:endParaRPr>
          </a:p>
          <a:p>
            <a:pPr indent="0">
              <a:lnSpc>
                <a:spcPct val="200000"/>
              </a:lnSpc>
              <a:buFont typeface="Arial"/>
              <a:buNone/>
            </a:pPr>
            <a:endParaRPr lang="he-IL" dirty="0">
              <a:solidFill>
                <a:schemeClr val="dk1"/>
              </a:solidFill>
            </a:endParaRPr>
          </a:p>
        </p:txBody>
      </p:sp>
      <p:pic>
        <p:nvPicPr>
          <p:cNvPr id="1026" name="Picture 2">
            <a:extLst>
              <a:ext uri="{FF2B5EF4-FFF2-40B4-BE49-F238E27FC236}">
                <a16:creationId xmlns:a16="http://schemas.microsoft.com/office/drawing/2014/main" id="{31930E59-EE55-4917-BB77-FFE1085BFA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01" t="4627" b="5817"/>
          <a:stretch/>
        </p:blipFill>
        <p:spPr bwMode="auto">
          <a:xfrm>
            <a:off x="263011" y="1463039"/>
            <a:ext cx="6620394" cy="393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307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9F3A85CD-B124-4F75-A180-24B0EF48E521}"/>
              </a:ext>
            </a:extLst>
          </p:cNvPr>
          <p:cNvSpPr>
            <a:spLocks noGrp="1"/>
          </p:cNvSpPr>
          <p:nvPr>
            <p:ph type="body" idx="1"/>
          </p:nvPr>
        </p:nvSpPr>
        <p:spPr/>
        <p:txBody>
          <a:bodyPr/>
          <a:lstStyle/>
          <a:p>
            <a:r>
              <a:rPr lang="he-IL" dirty="0"/>
              <a:t>תחום התרבות והחינוך</a:t>
            </a:r>
          </a:p>
        </p:txBody>
      </p:sp>
      <p:sp>
        <p:nvSpPr>
          <p:cNvPr id="5" name="Google Shape;123;p3">
            <a:extLst>
              <a:ext uri="{FF2B5EF4-FFF2-40B4-BE49-F238E27FC236}">
                <a16:creationId xmlns:a16="http://schemas.microsoft.com/office/drawing/2014/main" id="{357E9F96-D649-47B9-BFF7-71E398E88255}"/>
              </a:ext>
            </a:extLst>
          </p:cNvPr>
          <p:cNvSpPr txBox="1">
            <a:spLocks/>
          </p:cNvSpPr>
          <p:nvPr/>
        </p:nvSpPr>
        <p:spPr>
          <a:xfrm>
            <a:off x="5413037" y="979279"/>
            <a:ext cx="6442061" cy="525447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r" rtl="1">
              <a:lnSpc>
                <a:spcPct val="10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0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42900" algn="r" rtl="1">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9pPr>
          </a:lstStyle>
          <a:p>
            <a:pPr marL="76200" indent="0" fontAlgn="base">
              <a:buNone/>
            </a:pPr>
            <a:r>
              <a:rPr lang="he-IL" sz="2500" b="1" dirty="0"/>
              <a:t>מלחמת השפות/ריב הלשונות (1914-1913)</a:t>
            </a:r>
          </a:p>
          <a:p>
            <a:pPr fontAlgn="base">
              <a:buFontTx/>
              <a:buChar char="-"/>
            </a:pPr>
            <a:endParaRPr lang="he-IL" dirty="0"/>
          </a:p>
          <a:p>
            <a:pPr fontAlgn="base">
              <a:buFontTx/>
              <a:buChar char="-"/>
            </a:pPr>
            <a:r>
              <a:rPr lang="he-IL" dirty="0"/>
              <a:t>ההחלטה גרמה למחאה גדולה: המורים הצהירו שלא ילמדו בבתי הספר שבהם שפת ההוראה גרמנית. התלמידים הכריזו על שביתה ונטשו את ספסל הלימודים. </a:t>
            </a:r>
          </a:p>
          <a:p>
            <a:pPr fontAlgn="base">
              <a:buFontTx/>
              <a:buChar char="-"/>
            </a:pPr>
            <a:endParaRPr lang="he-IL" dirty="0"/>
          </a:p>
          <a:p>
            <a:pPr fontAlgn="base">
              <a:buFontTx/>
              <a:buChar char="-"/>
            </a:pPr>
            <a:r>
              <a:rPr lang="he-IL" dirty="0"/>
              <a:t>המאבק הסתיים בניצחון העברית, כאשר הנהלת "עזרה" חזרה בה מהחלטתה כעבור ארבעה חודשים.</a:t>
            </a:r>
          </a:p>
          <a:p>
            <a:pPr marL="0" indent="0">
              <a:buFont typeface="Arial"/>
              <a:buNone/>
            </a:pPr>
            <a:endParaRPr lang="he-IL" dirty="0">
              <a:solidFill>
                <a:schemeClr val="dk1"/>
              </a:solidFill>
            </a:endParaRPr>
          </a:p>
          <a:p>
            <a:pPr indent="0">
              <a:lnSpc>
                <a:spcPct val="200000"/>
              </a:lnSpc>
              <a:buFont typeface="Arial"/>
              <a:buNone/>
            </a:pPr>
            <a:endParaRPr lang="he-IL" dirty="0">
              <a:solidFill>
                <a:schemeClr val="dk1"/>
              </a:solidFill>
            </a:endParaRPr>
          </a:p>
        </p:txBody>
      </p:sp>
      <p:pic>
        <p:nvPicPr>
          <p:cNvPr id="9220" name="Picture 4" descr="אספת מחאה בדבר השפה בהטכניקום בבית העם">
            <a:extLst>
              <a:ext uri="{FF2B5EF4-FFF2-40B4-BE49-F238E27FC236}">
                <a16:creationId xmlns:a16="http://schemas.microsoft.com/office/drawing/2014/main" id="{7271E997-27F5-43EC-A675-0BBBA3058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93" y="295374"/>
            <a:ext cx="4322244" cy="554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88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629534" y="2695671"/>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None/>
            </a:pPr>
            <a:endParaRPr sz="1800" b="0" i="0" u="none" strike="noStrike" cap="none">
              <a:solidFill>
                <a:schemeClr val="dk1"/>
              </a:solidFill>
              <a:latin typeface="Varela Round"/>
              <a:ea typeface="Varela Round"/>
              <a:cs typeface="Varela Round"/>
              <a:sym typeface="Varela Round"/>
            </a:endParaRPr>
          </a:p>
        </p:txBody>
      </p:sp>
      <p:sp>
        <p:nvSpPr>
          <p:cNvPr id="114" name="Google Shape;114;p2"/>
          <p:cNvSpPr txBox="1">
            <a:spLocks noGrp="1"/>
          </p:cNvSpPr>
          <p:nvPr>
            <p:ph type="ctrTitle"/>
          </p:nvPr>
        </p:nvSpPr>
        <p:spPr>
          <a:xfrm>
            <a:off x="1" y="1640677"/>
            <a:ext cx="12192000" cy="1260164"/>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he-IL" sz="4400" b="0" dirty="0">
                <a:solidFill>
                  <a:schemeClr val="dk1"/>
                </a:solidFill>
                <a:latin typeface="Arial"/>
                <a:ea typeface="Arial"/>
                <a:cs typeface="Arial"/>
                <a:sym typeface="Arial"/>
              </a:rPr>
              <a:t>הישוב היהודי בארץ ישראל בתקופת </a:t>
            </a:r>
            <a:br>
              <a:rPr lang="he-IL" sz="4400" b="0" dirty="0">
                <a:solidFill>
                  <a:schemeClr val="dk1"/>
                </a:solidFill>
                <a:latin typeface="Arial"/>
                <a:ea typeface="Arial"/>
                <a:cs typeface="Arial"/>
                <a:sym typeface="Arial"/>
              </a:rPr>
            </a:br>
            <a:r>
              <a:rPr lang="he-IL" sz="4400" dirty="0">
                <a:solidFill>
                  <a:schemeClr val="dk1"/>
                </a:solidFill>
                <a:latin typeface="Arial"/>
                <a:ea typeface="Arial"/>
                <a:cs typeface="Arial"/>
                <a:sym typeface="Arial"/>
              </a:rPr>
              <a:t>העלייה הראשונה והשנייה </a:t>
            </a:r>
            <a:r>
              <a:rPr lang="he-IL" sz="3600" b="0" dirty="0">
                <a:solidFill>
                  <a:schemeClr val="dk1"/>
                </a:solidFill>
                <a:latin typeface="Arial"/>
                <a:ea typeface="Arial"/>
                <a:cs typeface="Arial"/>
                <a:sym typeface="Arial"/>
              </a:rPr>
              <a:t>(1914-1881)</a:t>
            </a:r>
            <a:br>
              <a:rPr lang="he-IL" sz="3600" b="0" dirty="0">
                <a:solidFill>
                  <a:schemeClr val="dk1"/>
                </a:solidFill>
                <a:latin typeface="Arial"/>
                <a:ea typeface="Arial"/>
                <a:cs typeface="Arial"/>
                <a:sym typeface="Arial"/>
              </a:rPr>
            </a:br>
            <a:r>
              <a:rPr lang="he-IL" sz="3600" b="0" dirty="0">
                <a:solidFill>
                  <a:schemeClr val="dk1"/>
                </a:solidFill>
                <a:highlight>
                  <a:srgbClr val="FFFF00"/>
                </a:highlight>
                <a:latin typeface="Arial"/>
                <a:ea typeface="Arial"/>
                <a:cs typeface="Arial"/>
                <a:sym typeface="Arial"/>
              </a:rPr>
              <a:t>חלק ג'</a:t>
            </a:r>
            <a:endParaRPr sz="3600" b="0" dirty="0">
              <a:solidFill>
                <a:schemeClr val="dk1"/>
              </a:solidFill>
              <a:highlight>
                <a:srgbClr val="FFFF00"/>
              </a:highlight>
            </a:endParaRPr>
          </a:p>
        </p:txBody>
      </p:sp>
      <p:sp>
        <p:nvSpPr>
          <p:cNvPr id="115" name="Google Shape;115;p2"/>
          <p:cNvSpPr txBox="1">
            <a:spLocks noGrp="1"/>
          </p:cNvSpPr>
          <p:nvPr>
            <p:ph type="subTitle" idx="1"/>
          </p:nvPr>
        </p:nvSpPr>
        <p:spPr>
          <a:xfrm>
            <a:off x="-1" y="3202139"/>
            <a:ext cx="12192000" cy="642090"/>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002060"/>
              </a:buClr>
              <a:buSzPts val="2800"/>
              <a:buNone/>
            </a:pPr>
            <a:r>
              <a:rPr lang="he-IL" sz="3200" dirty="0"/>
              <a:t>היסטוריה י'- </a:t>
            </a:r>
            <a:r>
              <a:rPr lang="he-IL" sz="3200" dirty="0" err="1"/>
              <a:t>יב</a:t>
            </a:r>
            <a:r>
              <a:rPr lang="he-IL" sz="3200" dirty="0"/>
              <a:t>'</a:t>
            </a:r>
            <a:endParaRPr sz="3200" dirty="0"/>
          </a:p>
        </p:txBody>
      </p:sp>
      <p:sp>
        <p:nvSpPr>
          <p:cNvPr id="116" name="Google Shape;116;p2"/>
          <p:cNvSpPr txBox="1">
            <a:spLocks noGrp="1"/>
          </p:cNvSpPr>
          <p:nvPr>
            <p:ph type="body" idx="2"/>
          </p:nvPr>
        </p:nvSpPr>
        <p:spPr>
          <a:xfrm>
            <a:off x="1" y="3655861"/>
            <a:ext cx="12192000" cy="720094"/>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2800"/>
              <a:buFont typeface="Arial"/>
              <a:buNone/>
            </a:pPr>
            <a:r>
              <a:rPr lang="he-IL" dirty="0"/>
              <a:t>גלבוע כהן</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B069D73C-7BDA-4D96-AD66-29FDD8D00BD7}"/>
              </a:ext>
            </a:extLst>
          </p:cNvPr>
          <p:cNvSpPr>
            <a:spLocks noGrp="1"/>
          </p:cNvSpPr>
          <p:nvPr>
            <p:ph type="body" idx="1"/>
          </p:nvPr>
        </p:nvSpPr>
        <p:spPr/>
        <p:txBody>
          <a:bodyPr/>
          <a:lstStyle/>
          <a:p>
            <a:r>
              <a:rPr lang="he-IL" dirty="0"/>
              <a:t>תחום החינוך והתרבות</a:t>
            </a:r>
          </a:p>
        </p:txBody>
      </p:sp>
      <p:sp>
        <p:nvSpPr>
          <p:cNvPr id="4" name="Google Shape;123;p3">
            <a:extLst>
              <a:ext uri="{FF2B5EF4-FFF2-40B4-BE49-F238E27FC236}">
                <a16:creationId xmlns:a16="http://schemas.microsoft.com/office/drawing/2014/main" id="{86DDF347-192D-4731-AEA6-CA18C4BA17E3}"/>
              </a:ext>
            </a:extLst>
          </p:cNvPr>
          <p:cNvSpPr txBox="1">
            <a:spLocks/>
          </p:cNvSpPr>
          <p:nvPr/>
        </p:nvSpPr>
        <p:spPr>
          <a:xfrm>
            <a:off x="6253019" y="690728"/>
            <a:ext cx="5938982" cy="547654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r" rtl="1">
              <a:lnSpc>
                <a:spcPct val="10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0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42900" algn="r" rtl="1">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9pPr>
          </a:lstStyle>
          <a:p>
            <a:pPr marL="76200" indent="0" fontAlgn="base">
              <a:buNone/>
            </a:pPr>
            <a:r>
              <a:rPr lang="he-IL" sz="2000" b="1" dirty="0"/>
              <a:t>מוסדות חינוך בשפה העברית </a:t>
            </a:r>
          </a:p>
          <a:p>
            <a:pPr marL="76200" indent="0" fontAlgn="base">
              <a:buNone/>
            </a:pPr>
            <a:r>
              <a:rPr lang="he-IL" sz="2000" b="1" dirty="0"/>
              <a:t>בארץ ישראל:</a:t>
            </a:r>
          </a:p>
          <a:p>
            <a:pPr marL="76200" indent="0" fontAlgn="base">
              <a:buNone/>
            </a:pPr>
            <a:endParaRPr lang="he-IL" sz="2000" b="1" dirty="0"/>
          </a:p>
          <a:p>
            <a:pPr fontAlgn="base">
              <a:lnSpc>
                <a:spcPct val="150000"/>
              </a:lnSpc>
              <a:buFontTx/>
              <a:buChar char="-"/>
            </a:pPr>
            <a:r>
              <a:rPr lang="he-IL" sz="2000" dirty="0"/>
              <a:t>בבית הספר "תורה ומלאכה"     </a:t>
            </a:r>
            <a:br>
              <a:rPr lang="en-US" sz="2000" dirty="0"/>
            </a:br>
            <a:r>
              <a:rPr lang="he-IL" sz="2000" dirty="0"/>
              <a:t>בירושלים,  לימדו מספר נושאים </a:t>
            </a:r>
            <a:br>
              <a:rPr lang="en-US" sz="2000" dirty="0"/>
            </a:br>
            <a:r>
              <a:rPr lang="he-IL" sz="2000" dirty="0"/>
              <a:t>בשפה  העברית כבר בשנת 1883.</a:t>
            </a:r>
          </a:p>
          <a:p>
            <a:pPr marL="76200" indent="0" fontAlgn="base">
              <a:lnSpc>
                <a:spcPct val="150000"/>
              </a:lnSpc>
              <a:buNone/>
            </a:pPr>
            <a:endParaRPr lang="he-IL" sz="2000" dirty="0"/>
          </a:p>
          <a:p>
            <a:pPr fontAlgn="base">
              <a:lnSpc>
                <a:spcPct val="150000"/>
              </a:lnSpc>
              <a:buFontTx/>
              <a:buChar char="-"/>
            </a:pPr>
            <a:r>
              <a:rPr lang="he-IL" sz="2000" dirty="0"/>
              <a:t>בבית הספר "חביב" בראשון לציון </a:t>
            </a:r>
          </a:p>
          <a:p>
            <a:pPr marL="76200" indent="0" fontAlgn="base">
              <a:lnSpc>
                <a:spcPct val="150000"/>
              </a:lnSpc>
              <a:buNone/>
            </a:pPr>
            <a:r>
              <a:rPr lang="he-IL" sz="2000" dirty="0"/>
              <a:t>     נלמדו כל מקצועות ההוראה בשפה </a:t>
            </a:r>
          </a:p>
          <a:p>
            <a:pPr marL="76200" indent="0" fontAlgn="base">
              <a:lnSpc>
                <a:spcPct val="150000"/>
              </a:lnSpc>
              <a:buNone/>
            </a:pPr>
            <a:r>
              <a:rPr lang="he-IL" sz="2000" dirty="0"/>
              <a:t>     העברית משנת 1888.</a:t>
            </a:r>
          </a:p>
          <a:p>
            <a:pPr fontAlgn="base">
              <a:buFontTx/>
              <a:buChar char="-"/>
            </a:pPr>
            <a:endParaRPr lang="he-IL" dirty="0"/>
          </a:p>
          <a:p>
            <a:pPr fontAlgn="base">
              <a:buFontTx/>
              <a:buChar char="-"/>
            </a:pPr>
            <a:endParaRPr lang="he-IL" dirty="0"/>
          </a:p>
          <a:p>
            <a:pPr fontAlgn="base">
              <a:buFontTx/>
              <a:buChar char="-"/>
            </a:pPr>
            <a:endParaRPr lang="he-IL" dirty="0">
              <a:solidFill>
                <a:schemeClr val="dk1"/>
              </a:solidFill>
            </a:endParaRPr>
          </a:p>
          <a:p>
            <a:pPr indent="0">
              <a:lnSpc>
                <a:spcPct val="200000"/>
              </a:lnSpc>
              <a:buFont typeface="Arial"/>
              <a:buNone/>
            </a:pPr>
            <a:endParaRPr lang="he-IL" dirty="0">
              <a:solidFill>
                <a:schemeClr val="dk1"/>
              </a:solidFill>
            </a:endParaRPr>
          </a:p>
        </p:txBody>
      </p:sp>
      <p:pic>
        <p:nvPicPr>
          <p:cNvPr id="2" name="תמונה 1">
            <a:extLst>
              <a:ext uri="{FF2B5EF4-FFF2-40B4-BE49-F238E27FC236}">
                <a16:creationId xmlns:a16="http://schemas.microsoft.com/office/drawing/2014/main" id="{E000A723-BA70-4572-96F3-4AC38DB44053}"/>
              </a:ext>
            </a:extLst>
          </p:cNvPr>
          <p:cNvPicPr>
            <a:picLocks noChangeAspect="1"/>
          </p:cNvPicPr>
          <p:nvPr/>
        </p:nvPicPr>
        <p:blipFill rotWithShape="1">
          <a:blip r:embed="rId2"/>
          <a:srcRect l="19393" t="13506" r="20607" b="22844"/>
          <a:stretch/>
        </p:blipFill>
        <p:spPr>
          <a:xfrm>
            <a:off x="143692" y="809898"/>
            <a:ext cx="7315200" cy="4362994"/>
          </a:xfrm>
          <a:prstGeom prst="rect">
            <a:avLst/>
          </a:prstGeom>
        </p:spPr>
      </p:pic>
    </p:spTree>
    <p:extLst>
      <p:ext uri="{BB962C8B-B14F-4D97-AF65-F5344CB8AC3E}">
        <p14:creationId xmlns:p14="http://schemas.microsoft.com/office/powerpoint/2010/main" val="387657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B069D73C-7BDA-4D96-AD66-29FDD8D00BD7}"/>
              </a:ext>
            </a:extLst>
          </p:cNvPr>
          <p:cNvSpPr>
            <a:spLocks noGrp="1"/>
          </p:cNvSpPr>
          <p:nvPr>
            <p:ph type="body" idx="1"/>
          </p:nvPr>
        </p:nvSpPr>
        <p:spPr/>
        <p:txBody>
          <a:bodyPr/>
          <a:lstStyle/>
          <a:p>
            <a:r>
              <a:rPr lang="he-IL" dirty="0"/>
              <a:t>תחום החינוך והתרבות</a:t>
            </a:r>
          </a:p>
        </p:txBody>
      </p:sp>
      <p:sp>
        <p:nvSpPr>
          <p:cNvPr id="4" name="Google Shape;123;p3">
            <a:extLst>
              <a:ext uri="{FF2B5EF4-FFF2-40B4-BE49-F238E27FC236}">
                <a16:creationId xmlns:a16="http://schemas.microsoft.com/office/drawing/2014/main" id="{86DDF347-192D-4731-AEA6-CA18C4BA17E3}"/>
              </a:ext>
            </a:extLst>
          </p:cNvPr>
          <p:cNvSpPr txBox="1">
            <a:spLocks/>
          </p:cNvSpPr>
          <p:nvPr/>
        </p:nvSpPr>
        <p:spPr>
          <a:xfrm>
            <a:off x="6230983" y="690728"/>
            <a:ext cx="5619100" cy="547654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r" rtl="1">
              <a:lnSpc>
                <a:spcPct val="10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0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42900" algn="r" rtl="1">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9pPr>
          </a:lstStyle>
          <a:p>
            <a:pPr marL="76200" indent="0" fontAlgn="base">
              <a:buNone/>
            </a:pPr>
            <a:r>
              <a:rPr lang="he-IL" sz="3000" b="1" dirty="0"/>
              <a:t>מוסדות חינוך בשפה העברית בארץ ישראל:</a:t>
            </a:r>
          </a:p>
          <a:p>
            <a:pPr marL="76200" indent="0" fontAlgn="base">
              <a:buNone/>
            </a:pPr>
            <a:endParaRPr lang="he-IL" sz="3000" b="1" dirty="0"/>
          </a:p>
          <a:p>
            <a:pPr fontAlgn="base">
              <a:buFontTx/>
              <a:buChar char="-"/>
            </a:pPr>
            <a:r>
              <a:rPr lang="he-IL" dirty="0"/>
              <a:t>משנת 1908 העברית נהפכה לשפת ההוראה בבתי הספר במושבות.</a:t>
            </a:r>
          </a:p>
          <a:p>
            <a:pPr fontAlgn="base">
              <a:buFontTx/>
              <a:buChar char="-"/>
            </a:pPr>
            <a:endParaRPr lang="he-IL" dirty="0"/>
          </a:p>
          <a:p>
            <a:pPr fontAlgn="base">
              <a:buFontTx/>
              <a:buChar char="-"/>
            </a:pPr>
            <a:r>
              <a:rPr lang="he-IL" dirty="0"/>
              <a:t>ערב </a:t>
            </a:r>
            <a:r>
              <a:rPr lang="he-IL" dirty="0" err="1"/>
              <a:t>מלחה"ע</a:t>
            </a:r>
            <a:r>
              <a:rPr lang="he-IL" dirty="0"/>
              <a:t> ה-1, לומדים </a:t>
            </a:r>
          </a:p>
          <a:p>
            <a:pPr marL="76200" indent="0" fontAlgn="base">
              <a:buNone/>
            </a:pPr>
            <a:r>
              <a:rPr lang="he-IL" dirty="0"/>
              <a:t>    ב - "גימנסיה עברית הרצליה" 800 </a:t>
            </a:r>
          </a:p>
          <a:p>
            <a:pPr marL="76200" indent="0" fontAlgn="base">
              <a:buNone/>
            </a:pPr>
            <a:r>
              <a:rPr lang="he-IL" dirty="0"/>
              <a:t>    תלמידים.</a:t>
            </a:r>
          </a:p>
          <a:p>
            <a:pPr fontAlgn="base">
              <a:buFontTx/>
              <a:buChar char="-"/>
            </a:pPr>
            <a:endParaRPr lang="he-IL" dirty="0"/>
          </a:p>
          <a:p>
            <a:pPr fontAlgn="base">
              <a:buFontTx/>
              <a:buChar char="-"/>
            </a:pPr>
            <a:endParaRPr lang="he-IL" dirty="0"/>
          </a:p>
          <a:p>
            <a:pPr fontAlgn="base">
              <a:buFontTx/>
              <a:buChar char="-"/>
            </a:pPr>
            <a:endParaRPr lang="he-IL" dirty="0">
              <a:solidFill>
                <a:schemeClr val="dk1"/>
              </a:solidFill>
            </a:endParaRPr>
          </a:p>
          <a:p>
            <a:pPr indent="0">
              <a:lnSpc>
                <a:spcPct val="200000"/>
              </a:lnSpc>
              <a:buFont typeface="Arial"/>
              <a:buNone/>
            </a:pPr>
            <a:endParaRPr lang="he-IL" dirty="0">
              <a:solidFill>
                <a:schemeClr val="dk1"/>
              </a:solidFill>
            </a:endParaRPr>
          </a:p>
        </p:txBody>
      </p:sp>
      <p:pic>
        <p:nvPicPr>
          <p:cNvPr id="10244" name="Picture 4" descr="בית ספר 'חביב'. מחזור ראשון לפני 133 שנה | צילום: באדיבות מוזיאון ראשון לציון">
            <a:extLst>
              <a:ext uri="{FF2B5EF4-FFF2-40B4-BE49-F238E27FC236}">
                <a16:creationId xmlns:a16="http://schemas.microsoft.com/office/drawing/2014/main" id="{FB099651-A01B-4CFD-9CFE-AADDDF4BF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45" y="1329205"/>
            <a:ext cx="6414223" cy="3940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904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C11A004D-046A-4A27-BDA8-3037C49E079E}"/>
              </a:ext>
            </a:extLst>
          </p:cNvPr>
          <p:cNvSpPr>
            <a:spLocks noGrp="1"/>
          </p:cNvSpPr>
          <p:nvPr>
            <p:ph type="body" idx="1"/>
          </p:nvPr>
        </p:nvSpPr>
        <p:spPr/>
        <p:txBody>
          <a:bodyPr/>
          <a:lstStyle/>
          <a:p>
            <a:r>
              <a:rPr lang="he-IL" dirty="0"/>
              <a:t>תחום החינוך והתרבות</a:t>
            </a:r>
          </a:p>
        </p:txBody>
      </p:sp>
      <p:sp>
        <p:nvSpPr>
          <p:cNvPr id="6" name="מציין מיקום טקסט 2">
            <a:extLst>
              <a:ext uri="{FF2B5EF4-FFF2-40B4-BE49-F238E27FC236}">
                <a16:creationId xmlns:a16="http://schemas.microsoft.com/office/drawing/2014/main" id="{BA8BF238-B44E-4209-9FCF-AC659CB3E7ED}"/>
              </a:ext>
            </a:extLst>
          </p:cNvPr>
          <p:cNvSpPr txBox="1">
            <a:spLocks/>
          </p:cNvSpPr>
          <p:nvPr/>
        </p:nvSpPr>
        <p:spPr>
          <a:xfrm>
            <a:off x="4950512" y="5806408"/>
            <a:ext cx="2555966"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r>
              <a:rPr lang="he-IL" dirty="0"/>
              <a:t>04:12-04:45</a:t>
            </a:r>
          </a:p>
        </p:txBody>
      </p:sp>
      <p:pic>
        <p:nvPicPr>
          <p:cNvPr id="7" name="מדיה מקוונת 6" title="ￗﾨￗﾐￗﾩￗﾕￗﾟ ￗﾜￗﾦￗﾙￗﾕￗﾟ- ￗﾢￗﾨￗﾙￗﾝ ￗﾨￗﾐￗﾩￗﾕￗﾠￗﾕￗﾪ">
            <a:hlinkClick r:id="" action="ppaction://media"/>
            <a:extLst>
              <a:ext uri="{FF2B5EF4-FFF2-40B4-BE49-F238E27FC236}">
                <a16:creationId xmlns:a16="http://schemas.microsoft.com/office/drawing/2014/main" id="{E970068D-971C-4BE5-B377-9B9D548CFC06}"/>
              </a:ext>
            </a:extLst>
          </p:cNvPr>
          <p:cNvPicPr>
            <a:picLocks noRot="1" noChangeAspect="1"/>
          </p:cNvPicPr>
          <p:nvPr>
            <a:videoFile r:link="rId1"/>
          </p:nvPr>
        </p:nvPicPr>
        <p:blipFill>
          <a:blip r:embed="rId3"/>
          <a:stretch>
            <a:fillRect/>
          </a:stretch>
        </p:blipFill>
        <p:spPr>
          <a:xfrm>
            <a:off x="2754002" y="495399"/>
            <a:ext cx="7086492" cy="5311009"/>
          </a:xfrm>
          <a:prstGeom prst="rect">
            <a:avLst/>
          </a:prstGeom>
        </p:spPr>
      </p:pic>
    </p:spTree>
    <p:extLst>
      <p:ext uri="{BB962C8B-B14F-4D97-AF65-F5344CB8AC3E}">
        <p14:creationId xmlns:p14="http://schemas.microsoft.com/office/powerpoint/2010/main" val="339118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85FBE4F2-940C-4E5E-83EB-EE4B7EF5E89E}"/>
              </a:ext>
            </a:extLst>
          </p:cNvPr>
          <p:cNvSpPr>
            <a:spLocks noGrp="1"/>
          </p:cNvSpPr>
          <p:nvPr>
            <p:ph type="body" idx="1"/>
          </p:nvPr>
        </p:nvSpPr>
        <p:spPr/>
        <p:txBody>
          <a:bodyPr/>
          <a:lstStyle/>
          <a:p>
            <a:r>
              <a:rPr lang="he-IL" dirty="0"/>
              <a:t>תחום החינוך והתרבות</a:t>
            </a:r>
          </a:p>
        </p:txBody>
      </p:sp>
      <p:pic>
        <p:nvPicPr>
          <p:cNvPr id="11268" name="Picture 4">
            <a:extLst>
              <a:ext uri="{FF2B5EF4-FFF2-40B4-BE49-F238E27FC236}">
                <a16:creationId xmlns:a16="http://schemas.microsoft.com/office/drawing/2014/main" id="{4851FE85-4213-463F-981B-D3764838F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1920" y="495399"/>
            <a:ext cx="7620000" cy="52578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המועצה לשימור אתרים - חיפה - Posts | Facebook">
            <a:extLst>
              <a:ext uri="{FF2B5EF4-FFF2-40B4-BE49-F238E27FC236}">
                <a16:creationId xmlns:a16="http://schemas.microsoft.com/office/drawing/2014/main" id="{4541045D-57F2-4570-B0FB-533925FD5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15" y="1589179"/>
            <a:ext cx="3163555" cy="301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476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DA97A297-41A4-425E-85D5-913AFA05FB8F}"/>
              </a:ext>
            </a:extLst>
          </p:cNvPr>
          <p:cNvSpPr>
            <a:spLocks noGrp="1"/>
          </p:cNvSpPr>
          <p:nvPr>
            <p:ph type="body" idx="1"/>
          </p:nvPr>
        </p:nvSpPr>
        <p:spPr>
          <a:xfrm>
            <a:off x="323075" y="323949"/>
            <a:ext cx="8074879" cy="400050"/>
          </a:xfrm>
        </p:spPr>
        <p:txBody>
          <a:bodyPr/>
          <a:lstStyle/>
          <a:p>
            <a:r>
              <a:rPr lang="he-IL" dirty="0"/>
              <a:t>תחום התרבות והחינוך </a:t>
            </a:r>
          </a:p>
          <a:p>
            <a:endParaRPr lang="he-IL" dirty="0"/>
          </a:p>
        </p:txBody>
      </p:sp>
      <p:sp>
        <p:nvSpPr>
          <p:cNvPr id="4" name="מלבן: פינות מעוגלות 3">
            <a:extLst>
              <a:ext uri="{FF2B5EF4-FFF2-40B4-BE49-F238E27FC236}">
                <a16:creationId xmlns:a16="http://schemas.microsoft.com/office/drawing/2014/main" id="{81D8704E-A4BC-4933-9A28-94646D0B67F3}"/>
              </a:ext>
            </a:extLst>
          </p:cNvPr>
          <p:cNvSpPr/>
          <p:nvPr/>
        </p:nvSpPr>
        <p:spPr>
          <a:xfrm>
            <a:off x="5013512" y="805752"/>
            <a:ext cx="2164976" cy="95474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rPr>
              <a:t>כיבוש השפה:</a:t>
            </a:r>
          </a:p>
        </p:txBody>
      </p:sp>
      <p:cxnSp>
        <p:nvCxnSpPr>
          <p:cNvPr id="6" name="מחבר חץ ישר 5">
            <a:extLst>
              <a:ext uri="{FF2B5EF4-FFF2-40B4-BE49-F238E27FC236}">
                <a16:creationId xmlns:a16="http://schemas.microsoft.com/office/drawing/2014/main" id="{7471DB81-9A97-40A6-8655-96B3222BEF45}"/>
              </a:ext>
            </a:extLst>
          </p:cNvPr>
          <p:cNvCxnSpPr/>
          <p:nvPr/>
        </p:nvCxnSpPr>
        <p:spPr>
          <a:xfrm>
            <a:off x="7116553" y="1760493"/>
            <a:ext cx="1411941" cy="430306"/>
          </a:xfrm>
          <a:prstGeom prst="straightConnector1">
            <a:avLst/>
          </a:prstGeom>
          <a:ln>
            <a:solidFill>
              <a:schemeClr val="tx1">
                <a:lumMod val="90000"/>
                <a:lumOff val="1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7" name="מחבר חץ ישר 6">
            <a:extLst>
              <a:ext uri="{FF2B5EF4-FFF2-40B4-BE49-F238E27FC236}">
                <a16:creationId xmlns:a16="http://schemas.microsoft.com/office/drawing/2014/main" id="{5C28491B-D134-4DA0-BF89-A5A4F8D5B330}"/>
              </a:ext>
            </a:extLst>
          </p:cNvPr>
          <p:cNvCxnSpPr>
            <a:cxnSpLocks/>
          </p:cNvCxnSpPr>
          <p:nvPr/>
        </p:nvCxnSpPr>
        <p:spPr>
          <a:xfrm flipH="1">
            <a:off x="3645579" y="1760493"/>
            <a:ext cx="1429870" cy="410135"/>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2" name="מחבר חץ ישר 11">
            <a:extLst>
              <a:ext uri="{FF2B5EF4-FFF2-40B4-BE49-F238E27FC236}">
                <a16:creationId xmlns:a16="http://schemas.microsoft.com/office/drawing/2014/main" id="{0484C6C9-298A-4E89-9B33-0EFA3D879F4A}"/>
              </a:ext>
            </a:extLst>
          </p:cNvPr>
          <p:cNvCxnSpPr>
            <a:cxnSpLocks/>
          </p:cNvCxnSpPr>
          <p:nvPr/>
        </p:nvCxnSpPr>
        <p:spPr>
          <a:xfrm>
            <a:off x="6096000" y="1760493"/>
            <a:ext cx="0" cy="525507"/>
          </a:xfrm>
          <a:prstGeom prst="straightConnector1">
            <a:avLst/>
          </a:prstGeom>
          <a:ln>
            <a:solidFill>
              <a:schemeClr val="tx1">
                <a:lumMod val="90000"/>
                <a:lumOff val="1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15" name="מלבן 14">
            <a:extLst>
              <a:ext uri="{FF2B5EF4-FFF2-40B4-BE49-F238E27FC236}">
                <a16:creationId xmlns:a16="http://schemas.microsoft.com/office/drawing/2014/main" id="{00FC9D75-CA32-42D2-B8F3-F99FAE4B232B}"/>
              </a:ext>
            </a:extLst>
          </p:cNvPr>
          <p:cNvSpPr/>
          <p:nvPr/>
        </p:nvSpPr>
        <p:spPr>
          <a:xfrm>
            <a:off x="8397953" y="2285999"/>
            <a:ext cx="2910425" cy="238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u="sng" dirty="0">
                <a:solidFill>
                  <a:schemeClr val="tx1">
                    <a:lumMod val="90000"/>
                    <a:lumOff val="10000"/>
                  </a:schemeClr>
                </a:solidFill>
              </a:rPr>
              <a:t>אליעזר בן יהודה:</a:t>
            </a:r>
          </a:p>
          <a:p>
            <a:pPr marL="342900" indent="-342900" algn="r" rtl="1">
              <a:buFontTx/>
              <a:buChar char="-"/>
            </a:pPr>
            <a:r>
              <a:rPr lang="he-IL" sz="2000" b="1" dirty="0">
                <a:solidFill>
                  <a:schemeClr val="tx1">
                    <a:lumMod val="90000"/>
                    <a:lumOff val="10000"/>
                  </a:schemeClr>
                </a:solidFill>
              </a:rPr>
              <a:t>עיתונים</a:t>
            </a:r>
          </a:p>
          <a:p>
            <a:pPr marL="342900" indent="-342900" algn="r" rtl="1">
              <a:buFontTx/>
              <a:buChar char="-"/>
            </a:pPr>
            <a:r>
              <a:rPr lang="he-IL" sz="2000" b="1" dirty="0">
                <a:solidFill>
                  <a:schemeClr val="tx1">
                    <a:lumMod val="90000"/>
                    <a:lumOff val="10000"/>
                  </a:schemeClr>
                </a:solidFill>
              </a:rPr>
              <a:t>מילון</a:t>
            </a:r>
          </a:p>
          <a:p>
            <a:pPr marL="342900" indent="-342900" algn="r" rtl="1">
              <a:buFontTx/>
              <a:buChar char="-"/>
            </a:pPr>
            <a:r>
              <a:rPr lang="he-IL" sz="2000" b="1" dirty="0">
                <a:solidFill>
                  <a:schemeClr val="tx1">
                    <a:lumMod val="90000"/>
                    <a:lumOff val="10000"/>
                  </a:schemeClr>
                </a:solidFill>
              </a:rPr>
              <a:t>מאמרים</a:t>
            </a:r>
          </a:p>
          <a:p>
            <a:pPr marL="342900" indent="-342900" algn="r" rtl="1">
              <a:buFontTx/>
              <a:buChar char="-"/>
            </a:pPr>
            <a:r>
              <a:rPr lang="he-IL" sz="2000" b="1" dirty="0">
                <a:solidFill>
                  <a:schemeClr val="tx1">
                    <a:lumMod val="90000"/>
                    <a:lumOff val="10000"/>
                  </a:schemeClr>
                </a:solidFill>
              </a:rPr>
              <a:t>וועד הלשון</a:t>
            </a:r>
          </a:p>
          <a:p>
            <a:pPr marL="342900" indent="-342900" algn="r" rtl="1">
              <a:buFontTx/>
              <a:buChar char="-"/>
            </a:pPr>
            <a:r>
              <a:rPr lang="he-IL" sz="2000" b="1" dirty="0">
                <a:solidFill>
                  <a:schemeClr val="tx1">
                    <a:lumMod val="90000"/>
                    <a:lumOff val="10000"/>
                  </a:schemeClr>
                </a:solidFill>
              </a:rPr>
              <a:t>עברית בעברית</a:t>
            </a:r>
            <a:endParaRPr lang="en-US" sz="2000" b="1" dirty="0">
              <a:solidFill>
                <a:schemeClr val="tx1">
                  <a:lumMod val="90000"/>
                  <a:lumOff val="10000"/>
                </a:schemeClr>
              </a:solidFill>
            </a:endParaRPr>
          </a:p>
          <a:p>
            <a:pPr algn="r"/>
            <a:endParaRPr lang="he-IL" sz="2000" b="1" dirty="0">
              <a:solidFill>
                <a:schemeClr val="tx1">
                  <a:lumMod val="90000"/>
                  <a:lumOff val="10000"/>
                </a:schemeClr>
              </a:solidFill>
            </a:endParaRPr>
          </a:p>
        </p:txBody>
      </p:sp>
      <p:sp>
        <p:nvSpPr>
          <p:cNvPr id="16" name="מלבן 15">
            <a:extLst>
              <a:ext uri="{FF2B5EF4-FFF2-40B4-BE49-F238E27FC236}">
                <a16:creationId xmlns:a16="http://schemas.microsoft.com/office/drawing/2014/main" id="{2A8D2E36-FB58-4593-ABF0-D091503C47D4}"/>
              </a:ext>
            </a:extLst>
          </p:cNvPr>
          <p:cNvSpPr/>
          <p:nvPr/>
        </p:nvSpPr>
        <p:spPr>
          <a:xfrm>
            <a:off x="4702629" y="2285999"/>
            <a:ext cx="2910425" cy="238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u="sng" dirty="0">
                <a:solidFill>
                  <a:schemeClr val="tx1">
                    <a:lumMod val="90000"/>
                    <a:lumOff val="10000"/>
                  </a:schemeClr>
                </a:solidFill>
              </a:rPr>
              <a:t>מלחמת השפות:</a:t>
            </a:r>
          </a:p>
          <a:p>
            <a:pPr algn="r"/>
            <a:r>
              <a:rPr lang="he-IL" sz="2000" b="1" dirty="0">
                <a:solidFill>
                  <a:schemeClr val="tx1">
                    <a:lumMod val="90000"/>
                    <a:lumOff val="10000"/>
                  </a:schemeClr>
                </a:solidFill>
              </a:rPr>
              <a:t>מחאות שהובילו להחלטה ללמד את מקצועות ההוראה בטכניקום בחיפה בשפה העברית</a:t>
            </a:r>
          </a:p>
          <a:p>
            <a:pPr algn="r"/>
            <a:endParaRPr lang="he-IL" sz="2000" b="1" dirty="0">
              <a:solidFill>
                <a:schemeClr val="tx1">
                  <a:lumMod val="90000"/>
                  <a:lumOff val="10000"/>
                </a:schemeClr>
              </a:solidFill>
            </a:endParaRPr>
          </a:p>
          <a:p>
            <a:pPr algn="r"/>
            <a:endParaRPr lang="he-IL" sz="2000" b="1" dirty="0">
              <a:solidFill>
                <a:schemeClr val="tx1">
                  <a:lumMod val="90000"/>
                  <a:lumOff val="10000"/>
                </a:schemeClr>
              </a:solidFill>
            </a:endParaRPr>
          </a:p>
        </p:txBody>
      </p:sp>
      <p:sp>
        <p:nvSpPr>
          <p:cNvPr id="17" name="מלבן 16">
            <a:extLst>
              <a:ext uri="{FF2B5EF4-FFF2-40B4-BE49-F238E27FC236}">
                <a16:creationId xmlns:a16="http://schemas.microsoft.com/office/drawing/2014/main" id="{14D3121C-4B76-43CD-B87C-F2FB1482207C}"/>
              </a:ext>
            </a:extLst>
          </p:cNvPr>
          <p:cNvSpPr/>
          <p:nvPr/>
        </p:nvSpPr>
        <p:spPr>
          <a:xfrm>
            <a:off x="1149532" y="2285999"/>
            <a:ext cx="2768198" cy="238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b="1" u="sng" dirty="0">
              <a:solidFill>
                <a:schemeClr val="tx1">
                  <a:lumMod val="90000"/>
                  <a:lumOff val="10000"/>
                </a:schemeClr>
              </a:solidFill>
            </a:endParaRPr>
          </a:p>
          <a:p>
            <a:pPr algn="ctr"/>
            <a:r>
              <a:rPr lang="he-IL" sz="2000" b="1" u="sng" dirty="0">
                <a:solidFill>
                  <a:schemeClr val="tx1">
                    <a:lumMod val="90000"/>
                    <a:lumOff val="10000"/>
                  </a:schemeClr>
                </a:solidFill>
              </a:rPr>
              <a:t>מוסדות חינוך:</a:t>
            </a:r>
          </a:p>
          <a:p>
            <a:pPr algn="r" rtl="1"/>
            <a:r>
              <a:rPr lang="he-IL" sz="2000" b="1" dirty="0">
                <a:solidFill>
                  <a:schemeClr val="tx1">
                    <a:lumMod val="90000"/>
                    <a:lumOff val="10000"/>
                  </a:schemeClr>
                </a:solidFill>
              </a:rPr>
              <a:t>- בית הספר "תורה  </a:t>
            </a:r>
          </a:p>
          <a:p>
            <a:pPr algn="r" rtl="1"/>
            <a:r>
              <a:rPr lang="he-IL" sz="2000" b="1" dirty="0">
                <a:solidFill>
                  <a:schemeClr val="tx1">
                    <a:lumMod val="90000"/>
                    <a:lumOff val="10000"/>
                  </a:schemeClr>
                </a:solidFill>
              </a:rPr>
              <a:t>  ומלאכה"</a:t>
            </a:r>
          </a:p>
          <a:p>
            <a:pPr marL="285750" indent="-285750" algn="r" rtl="1">
              <a:buFontTx/>
              <a:buChar char="-"/>
            </a:pPr>
            <a:r>
              <a:rPr lang="he-IL" sz="2000" b="1" dirty="0">
                <a:solidFill>
                  <a:schemeClr val="tx1">
                    <a:lumMod val="90000"/>
                    <a:lumOff val="10000"/>
                  </a:schemeClr>
                </a:solidFill>
              </a:rPr>
              <a:t>בית ספר "חביב"</a:t>
            </a:r>
          </a:p>
          <a:p>
            <a:pPr marL="285750" indent="-285750" algn="r" rtl="1">
              <a:buFontTx/>
              <a:buChar char="-"/>
            </a:pPr>
            <a:r>
              <a:rPr lang="he-IL" sz="2000" b="1" dirty="0">
                <a:solidFill>
                  <a:schemeClr val="tx1">
                    <a:lumMod val="90000"/>
                    <a:lumOff val="10000"/>
                  </a:schemeClr>
                </a:solidFill>
              </a:rPr>
              <a:t>גימנסיה עברית הרצליה</a:t>
            </a:r>
          </a:p>
          <a:p>
            <a:pPr algn="r" rtl="1"/>
            <a:endParaRPr lang="he-IL" sz="2000" b="1" dirty="0">
              <a:solidFill>
                <a:schemeClr val="tx1">
                  <a:lumMod val="90000"/>
                  <a:lumOff val="10000"/>
                </a:schemeClr>
              </a:solidFill>
            </a:endParaRPr>
          </a:p>
          <a:p>
            <a:pPr marL="342900" indent="-342900" algn="r">
              <a:buFontTx/>
              <a:buChar char="-"/>
            </a:pPr>
            <a:endParaRPr lang="en-US" sz="2000" b="1" dirty="0">
              <a:solidFill>
                <a:schemeClr val="tx1">
                  <a:lumMod val="90000"/>
                  <a:lumOff val="10000"/>
                </a:schemeClr>
              </a:solidFill>
            </a:endParaRPr>
          </a:p>
        </p:txBody>
      </p:sp>
    </p:spTree>
    <p:extLst>
      <p:ext uri="{BB962C8B-B14F-4D97-AF65-F5344CB8AC3E}">
        <p14:creationId xmlns:p14="http://schemas.microsoft.com/office/powerpoint/2010/main" val="2617204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CAE2A7E9-709E-44C9-A745-2EFE6B56C8AD}"/>
              </a:ext>
            </a:extLst>
          </p:cNvPr>
          <p:cNvPicPr>
            <a:picLocks noChangeAspect="1"/>
          </p:cNvPicPr>
          <p:nvPr/>
        </p:nvPicPr>
        <p:blipFill rotWithShape="1">
          <a:blip r:embed="rId2"/>
          <a:srcRect l="26464" t="18842" r="20072"/>
          <a:stretch/>
        </p:blipFill>
        <p:spPr>
          <a:xfrm>
            <a:off x="5273965" y="314818"/>
            <a:ext cx="6918036" cy="5904202"/>
          </a:xfrm>
          <a:prstGeom prst="rect">
            <a:avLst/>
          </a:prstGeom>
        </p:spPr>
      </p:pic>
      <p:sp>
        <p:nvSpPr>
          <p:cNvPr id="5" name="מציין מיקום טקסט 2">
            <a:extLst>
              <a:ext uri="{FF2B5EF4-FFF2-40B4-BE49-F238E27FC236}">
                <a16:creationId xmlns:a16="http://schemas.microsoft.com/office/drawing/2014/main" id="{CED3F819-770B-487A-9E71-701E4D16F63E}"/>
              </a:ext>
            </a:extLst>
          </p:cNvPr>
          <p:cNvSpPr txBox="1">
            <a:spLocks/>
          </p:cNvSpPr>
          <p:nvPr/>
        </p:nvSpPr>
        <p:spPr>
          <a:xfrm>
            <a:off x="726902" y="212892"/>
            <a:ext cx="8074879"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r>
              <a:rPr lang="he-IL" sz="2000" dirty="0"/>
              <a:t>שאלות מבגרות לתרגול נושא </a:t>
            </a:r>
            <a:r>
              <a:rPr lang="he-IL" sz="2000" dirty="0" err="1"/>
              <a:t>העליה</a:t>
            </a:r>
            <a:r>
              <a:rPr lang="he-IL" sz="2000" dirty="0"/>
              <a:t> הראשונה </a:t>
            </a:r>
            <a:r>
              <a:rPr lang="he-IL" sz="2000" dirty="0" err="1"/>
              <a:t>והשניה</a:t>
            </a:r>
            <a:r>
              <a:rPr lang="he-IL" sz="2000" dirty="0"/>
              <a:t> 1914-1881</a:t>
            </a:r>
          </a:p>
          <a:p>
            <a:endParaRPr lang="he-IL" dirty="0"/>
          </a:p>
        </p:txBody>
      </p:sp>
      <p:sp>
        <p:nvSpPr>
          <p:cNvPr id="6" name="מציין מיקום טקסט 2">
            <a:extLst>
              <a:ext uri="{FF2B5EF4-FFF2-40B4-BE49-F238E27FC236}">
                <a16:creationId xmlns:a16="http://schemas.microsoft.com/office/drawing/2014/main" id="{E6B6C5FF-3017-4EB3-BE12-1B42364CC456}"/>
              </a:ext>
            </a:extLst>
          </p:cNvPr>
          <p:cNvSpPr txBox="1">
            <a:spLocks/>
          </p:cNvSpPr>
          <p:nvPr/>
        </p:nvSpPr>
        <p:spPr>
          <a:xfrm>
            <a:off x="-77189" y="3121892"/>
            <a:ext cx="4017024" cy="934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r>
              <a:rPr lang="he-IL" sz="2000" dirty="0"/>
              <a:t>סמל שאלון 22281, מועד חורף תשע"ח/2018</a:t>
            </a:r>
          </a:p>
        </p:txBody>
      </p:sp>
    </p:spTree>
    <p:extLst>
      <p:ext uri="{BB962C8B-B14F-4D97-AF65-F5344CB8AC3E}">
        <p14:creationId xmlns:p14="http://schemas.microsoft.com/office/powerpoint/2010/main" val="499035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b="1" dirty="0"/>
              <a:t>עד כאן להיום</a:t>
            </a:r>
            <a:endParaRPr sz="48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832197" y="823611"/>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r>
              <a:rPr lang="he-IL" sz="2400" dirty="0">
                <a:solidFill>
                  <a:schemeClr val="bg2"/>
                </a:solidFill>
                <a:latin typeface="Varela Round" panose="020B0604020202020204" charset="-79"/>
                <a:cs typeface="Varela Round" panose="020B0604020202020204" charset="-79"/>
              </a:rPr>
              <a:t>אז מה למדנו עד כה?</a:t>
            </a:r>
          </a:p>
          <a:p>
            <a:pPr marL="342900" indent="-342900" algn="r" rtl="1">
              <a:lnSpc>
                <a:spcPct val="150000"/>
              </a:lnSpc>
              <a:buFontTx/>
              <a:buChar char="-"/>
            </a:pPr>
            <a:r>
              <a:rPr lang="he-IL" sz="2400" dirty="0">
                <a:solidFill>
                  <a:schemeClr val="bg2"/>
                </a:solidFill>
                <a:latin typeface="Varela Round" panose="020B0604020202020204" charset="-79"/>
                <a:cs typeface="Varela Round" panose="020B0604020202020204" charset="-79"/>
              </a:rPr>
              <a:t>חבורה של שבעה אנשים הקימו ארגון הגנה עברי, שבהמשך היו בו עשרות חברים שייעודו שמירה ועבודה עברית.</a:t>
            </a:r>
          </a:p>
          <a:p>
            <a:pPr marL="342900" indent="-342900" algn="r" rtl="1">
              <a:lnSpc>
                <a:spcPct val="150000"/>
              </a:lnSpc>
              <a:buFontTx/>
              <a:buChar char="-"/>
            </a:pPr>
            <a:r>
              <a:rPr lang="he-IL" sz="2400" dirty="0">
                <a:solidFill>
                  <a:schemeClr val="bg2"/>
                </a:solidFill>
                <a:latin typeface="Varela Round" panose="020B0604020202020204" charset="-79"/>
                <a:cs typeface="Varela Round" panose="020B0604020202020204" charset="-79"/>
              </a:rPr>
              <a:t>בחור עם זקן ומשקפיים משפיע על ישוב יהודי שלם לדבר בעברית.</a:t>
            </a:r>
          </a:p>
          <a:p>
            <a:pPr marL="342900" indent="-342900" algn="r" rtl="1">
              <a:lnSpc>
                <a:spcPct val="150000"/>
              </a:lnSpc>
              <a:buFontTx/>
              <a:buChar char="-"/>
            </a:pPr>
            <a:r>
              <a:rPr lang="he-IL" sz="2400" dirty="0">
                <a:solidFill>
                  <a:schemeClr val="bg2"/>
                </a:solidFill>
                <a:latin typeface="Varela Round" panose="020B0604020202020204" charset="-79"/>
                <a:cs typeface="Varela Round" panose="020B0604020202020204" charset="-79"/>
              </a:rPr>
              <a:t>מחאות והפגנות התקיימו בארץ ישראל גם לפני יותר מ-100 שנה, והן הצליחו לשנות החלטה דרמטית על שפת הוראה.</a:t>
            </a:r>
          </a:p>
          <a:p>
            <a:pPr marL="342900" indent="-342900" algn="r" rtl="1">
              <a:lnSpc>
                <a:spcPct val="150000"/>
              </a:lnSpc>
              <a:buFontTx/>
              <a:buChar char="-"/>
            </a:pPr>
            <a:r>
              <a:rPr lang="he-IL" sz="2400" dirty="0">
                <a:solidFill>
                  <a:schemeClr val="bg2"/>
                </a:solidFill>
                <a:latin typeface="Varela Round" panose="020B0604020202020204" charset="-79"/>
                <a:cs typeface="Varela Round" panose="020B0604020202020204" charset="-79"/>
              </a:rPr>
              <a:t>בתי ספר החליטו ללמד בעברית, והצליחו בכך!</a:t>
            </a:r>
          </a:p>
          <a:p>
            <a:pPr marL="342900" indent="-342900" algn="r" rtl="1">
              <a:lnSpc>
                <a:spcPct val="150000"/>
              </a:lnSpc>
              <a:buFontTx/>
              <a:buChar char="-"/>
            </a:pPr>
            <a:r>
              <a:rPr lang="he-IL" sz="2400" dirty="0">
                <a:solidFill>
                  <a:schemeClr val="bg2"/>
                </a:solidFill>
                <a:latin typeface="Varela Round" panose="020B0604020202020204" charset="-79"/>
                <a:cs typeface="Varela Round" panose="020B0604020202020204" charset="-79"/>
              </a:rPr>
              <a:t>המשכנו לענות על שאלות ממבחני בגרות.</a:t>
            </a:r>
          </a:p>
          <a:p>
            <a:pPr marL="342900" indent="-342900" algn="r" rtl="1">
              <a:buFontTx/>
              <a:buChar char="-"/>
            </a:pPr>
            <a:endParaRPr lang="he-IL" sz="2400" dirty="0">
              <a:solidFill>
                <a:schemeClr val="bg2"/>
              </a:solidFill>
              <a:latin typeface="Varela Round" panose="020B0604020202020204" charset="-79"/>
              <a:cs typeface="Varela Round" panose="020B0604020202020204" charset="-79"/>
            </a:endParaRPr>
          </a:p>
          <a:p>
            <a:pPr algn="r" rtl="1"/>
            <a:r>
              <a:rPr lang="he-IL" sz="2400" dirty="0">
                <a:solidFill>
                  <a:schemeClr val="bg2"/>
                </a:solidFill>
                <a:latin typeface="Varela Round" panose="020B0604020202020204" charset="-79"/>
                <a:cs typeface="Varela Round" panose="020B0604020202020204" charset="-79"/>
              </a:rPr>
              <a:t>    </a:t>
            </a:r>
            <a:r>
              <a:rPr lang="he-IL" sz="3000" b="1" dirty="0">
                <a:solidFill>
                  <a:schemeClr val="bg2"/>
                </a:solidFill>
                <a:latin typeface="Varela Round" panose="020B0604020202020204" charset="-79"/>
                <a:cs typeface="Varela Round" panose="020B0604020202020204" charset="-79"/>
              </a:rPr>
              <a:t>ממשיכים לראות רעיון ציוני מתממש לאט </a:t>
            </a:r>
            <a:r>
              <a:rPr lang="he-IL" sz="3000" b="1" dirty="0" err="1">
                <a:solidFill>
                  <a:schemeClr val="bg2"/>
                </a:solidFill>
                <a:latin typeface="Varela Round" panose="020B0604020202020204" charset="-79"/>
                <a:cs typeface="Varela Round" panose="020B0604020202020204" charset="-79"/>
              </a:rPr>
              <a:t>לאט</a:t>
            </a:r>
            <a:r>
              <a:rPr lang="he-IL" sz="3000" b="1" dirty="0">
                <a:solidFill>
                  <a:schemeClr val="bg2"/>
                </a:solidFill>
                <a:latin typeface="Varela Round" panose="020B0604020202020204" charset="-79"/>
                <a:cs typeface="Varela Round" panose="020B0604020202020204" charset="-79"/>
              </a:rPr>
              <a:t> והמשכו –   </a:t>
            </a:r>
          </a:p>
          <a:p>
            <a:pPr algn="r" rtl="1"/>
            <a:r>
              <a:rPr lang="he-IL" sz="3000" b="1" dirty="0">
                <a:solidFill>
                  <a:schemeClr val="bg2"/>
                </a:solidFill>
                <a:latin typeface="Varela Round" panose="020B0604020202020204" charset="-79"/>
                <a:cs typeface="Varela Round" panose="020B0604020202020204" charset="-79"/>
              </a:rPr>
              <a:t>   בשיעור הבא!</a:t>
            </a:r>
          </a:p>
          <a:p>
            <a:pPr marL="342900" indent="-342900" algn="r" rtl="1">
              <a:buFontTx/>
              <a:buChar char="-"/>
            </a:pPr>
            <a:endParaRPr lang="he-IL" sz="2000" dirty="0"/>
          </a:p>
          <a:p>
            <a:pPr marL="342900" indent="-342900" algn="r" rtl="1">
              <a:buFontTx/>
              <a:buChar char="-"/>
            </a:pPr>
            <a:endParaRPr lang="he-IL" sz="2000" dirty="0"/>
          </a:p>
        </p:txBody>
      </p:sp>
    </p:spTree>
    <p:extLst>
      <p:ext uri="{BB962C8B-B14F-4D97-AF65-F5344CB8AC3E}">
        <p14:creationId xmlns:p14="http://schemas.microsoft.com/office/powerpoint/2010/main" val="1964409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7B87C51D-DE61-445F-B869-B5BE8B5CC033}"/>
              </a:ext>
            </a:extLst>
          </p:cNvPr>
          <p:cNvSpPr>
            <a:spLocks noGrp="1"/>
          </p:cNvSpPr>
          <p:nvPr>
            <p:ph type="ctrTitle"/>
          </p:nvPr>
        </p:nvSpPr>
        <p:spPr/>
        <p:txBody>
          <a:bodyPr/>
          <a:lstStyle/>
          <a:p>
            <a:r>
              <a:rPr lang="he-IL" dirty="0"/>
              <a:t>קישורים וקרדיט</a:t>
            </a:r>
          </a:p>
        </p:txBody>
      </p:sp>
      <p:sp>
        <p:nvSpPr>
          <p:cNvPr id="4" name="מציין מיקום טקסט 2">
            <a:extLst>
              <a:ext uri="{FF2B5EF4-FFF2-40B4-BE49-F238E27FC236}">
                <a16:creationId xmlns:a16="http://schemas.microsoft.com/office/drawing/2014/main" id="{5A8586D0-9018-42DD-9724-19AA36E1984E}"/>
              </a:ext>
            </a:extLst>
          </p:cNvPr>
          <p:cNvSpPr txBox="1">
            <a:spLocks/>
          </p:cNvSpPr>
          <p:nvPr/>
        </p:nvSpPr>
        <p:spPr>
          <a:xfrm>
            <a:off x="822961" y="1839274"/>
            <a:ext cx="9757644" cy="503377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he-IL" sz="1800" dirty="0"/>
              <a:t>הפורטל הפדגוגי: היסטוריה לחטיבה עליונה, בנושא תרבות וחינוך, לתרגול:</a:t>
            </a:r>
          </a:p>
          <a:p>
            <a:pPr algn="r" rtl="1"/>
            <a:r>
              <a:rPr lang="en-US" sz="1800" dirty="0">
                <a:hlinkClick r:id="rId2"/>
              </a:rPr>
              <a:t>https://pop.education.gov.il/tchumey_daat/historya/chativa-elyona/noseem_nilmadim/tarbut-hinuch-ivri/</a:t>
            </a:r>
            <a:endParaRPr lang="he-IL" sz="1800" dirty="0"/>
          </a:p>
          <a:p>
            <a:pPr algn="r" rtl="1"/>
            <a:endParaRPr lang="he-IL" sz="1800" dirty="0"/>
          </a:p>
          <a:p>
            <a:pPr algn="r" rtl="1"/>
            <a:r>
              <a:rPr lang="he-IL" sz="1800" dirty="0"/>
              <a:t>הפורטל הפדגוגי: היסטוריה לחטיבה עליונה, בנושא שמירה עברית, לתרגול:</a:t>
            </a:r>
          </a:p>
          <a:p>
            <a:pPr algn="r" rtl="1"/>
            <a:r>
              <a:rPr lang="en-US" sz="1800" dirty="0">
                <a:hlinkClick r:id="rId3"/>
              </a:rPr>
              <a:t>https://pop.education.gov.il/tchumey_daat/historya/chativa-elyona/noseem_nilmadim/shmira-ivrit/</a:t>
            </a:r>
            <a:endParaRPr lang="he-IL" sz="1800" dirty="0"/>
          </a:p>
          <a:p>
            <a:pPr algn="r" rtl="1"/>
            <a:endParaRPr lang="he-IL" sz="1800" dirty="0"/>
          </a:p>
          <a:p>
            <a:pPr algn="r" rtl="1"/>
            <a:r>
              <a:rPr lang="he-IL" sz="1800" dirty="0"/>
              <a:t>אליעזר בן יהודה – </a:t>
            </a:r>
            <a:r>
              <a:rPr lang="en-US" sz="1800" dirty="0"/>
              <a:t>fm23</a:t>
            </a:r>
          </a:p>
          <a:p>
            <a:pPr algn="r" rtl="1"/>
            <a:r>
              <a:rPr lang="en-US" sz="1800" dirty="0">
                <a:hlinkClick r:id="rId4"/>
              </a:rPr>
              <a:t>https://www.youtube.com/watch?v=GPjWP7dBiVM</a:t>
            </a:r>
            <a:endParaRPr lang="en-US" sz="1800" dirty="0"/>
          </a:p>
          <a:p>
            <a:pPr algn="r" rtl="1"/>
            <a:endParaRPr lang="he-IL" sz="1800" dirty="0"/>
          </a:p>
          <a:p>
            <a:pPr algn="r" rtl="1"/>
            <a:r>
              <a:rPr lang="he-IL" sz="1800" dirty="0"/>
              <a:t>היו סרטים – שנות ה50 – הם היו עשרה</a:t>
            </a:r>
          </a:p>
          <a:p>
            <a:pPr algn="r" rtl="1"/>
            <a:r>
              <a:rPr lang="en-US" sz="1800" dirty="0">
                <a:hlinkClick r:id="rId5"/>
              </a:rPr>
              <a:t>https://www.youtube.com/watch?v=nWdsj7aY17U</a:t>
            </a:r>
            <a:endParaRPr lang="he-IL" sz="1800" dirty="0"/>
          </a:p>
          <a:p>
            <a:pPr algn="r" rtl="1"/>
            <a:endParaRPr lang="he-IL" sz="1800" dirty="0"/>
          </a:p>
          <a:p>
            <a:pPr algn="r" rtl="1"/>
            <a:r>
              <a:rPr lang="he-IL" sz="1800" dirty="0"/>
              <a:t>ראשון לציון – ערים ראשונות</a:t>
            </a:r>
          </a:p>
          <a:p>
            <a:pPr algn="r" rtl="1"/>
            <a:r>
              <a:rPr lang="en-US" sz="1800" dirty="0">
                <a:hlinkClick r:id="rId6"/>
              </a:rPr>
              <a:t>https://www.youtube.com/watch?v=fYnAVwbbUag</a:t>
            </a:r>
            <a:endParaRPr lang="he-IL" sz="1800" dirty="0"/>
          </a:p>
          <a:p>
            <a:pPr algn="r" rtl="1"/>
            <a:endParaRPr lang="he-IL" sz="2000" dirty="0"/>
          </a:p>
          <a:p>
            <a:pPr marL="342900" indent="-342900" algn="r" rtl="1">
              <a:buFontTx/>
              <a:buChar char="-"/>
            </a:pPr>
            <a:endParaRPr lang="he-IL" sz="2000" dirty="0"/>
          </a:p>
        </p:txBody>
      </p:sp>
      <p:sp>
        <p:nvSpPr>
          <p:cNvPr id="5" name="מלבן 4">
            <a:extLst>
              <a:ext uri="{FF2B5EF4-FFF2-40B4-BE49-F238E27FC236}">
                <a16:creationId xmlns:a16="http://schemas.microsoft.com/office/drawing/2014/main" id="{BA8709CC-98C0-4617-B7DB-DBDC82B07D6B}"/>
              </a:ext>
            </a:extLst>
          </p:cNvPr>
          <p:cNvSpPr/>
          <p:nvPr/>
        </p:nvSpPr>
        <p:spPr>
          <a:xfrm>
            <a:off x="1192765" y="823611"/>
            <a:ext cx="9387840" cy="954107"/>
          </a:xfrm>
          <a:prstGeom prst="rect">
            <a:avLst/>
          </a:prstGeom>
        </p:spPr>
        <p:txBody>
          <a:bodyPr wrap="square">
            <a:spAutoFit/>
          </a:bodyPr>
          <a:lstStyle/>
          <a:p>
            <a:pPr algn="r"/>
            <a:r>
              <a:rPr lang="he-IL" sz="1800" dirty="0"/>
              <a:t>קישור בפורטל תלמידים למאגר בחינות בגרות בהיסטוריה סמל שאלון 022281 שאלות 10-13 / סמל שאלון 022115 שאלות 1-4</a:t>
            </a:r>
          </a:p>
          <a:p>
            <a:pPr algn="r"/>
            <a:r>
              <a:rPr lang="he-IL" sz="1800" dirty="0">
                <a:hlinkClick r:id="rId7"/>
              </a:rPr>
              <a:t>http://meyda.education.gov.il/bagmgr/default.html</a:t>
            </a:r>
            <a:endParaRPr lang="he-IL" sz="1800" dirty="0"/>
          </a:p>
        </p:txBody>
      </p:sp>
      <p:pic>
        <p:nvPicPr>
          <p:cNvPr id="6" name="תמונה 5">
            <a:extLst>
              <a:ext uri="{FF2B5EF4-FFF2-40B4-BE49-F238E27FC236}">
                <a16:creationId xmlns:a16="http://schemas.microsoft.com/office/drawing/2014/main" id="{0300452B-3D14-417E-ABD5-D0BFD9583B8A}"/>
              </a:ext>
            </a:extLst>
          </p:cNvPr>
          <p:cNvPicPr>
            <a:picLocks noChangeAspect="1"/>
          </p:cNvPicPr>
          <p:nvPr/>
        </p:nvPicPr>
        <p:blipFill>
          <a:blip r:embed="rId8"/>
          <a:stretch>
            <a:fillRect/>
          </a:stretch>
        </p:blipFill>
        <p:spPr>
          <a:xfrm>
            <a:off x="527736" y="4693764"/>
            <a:ext cx="1752381" cy="1609524"/>
          </a:xfrm>
          <a:prstGeom prst="rect">
            <a:avLst/>
          </a:prstGeom>
        </p:spPr>
      </p:pic>
    </p:spTree>
    <p:extLst>
      <p:ext uri="{BB962C8B-B14F-4D97-AF65-F5344CB8AC3E}">
        <p14:creationId xmlns:p14="http://schemas.microsoft.com/office/powerpoint/2010/main" val="4203631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4"/>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331" name="Google Shape;331;p14"/>
          <p:cNvSpPr txBox="1"/>
          <p:nvPr/>
        </p:nvSpPr>
        <p:spPr>
          <a:xfrm>
            <a:off x="1385454" y="3016112"/>
            <a:ext cx="10436297" cy="1815882"/>
          </a:xfrm>
          <a:prstGeom prst="rect">
            <a:avLst/>
          </a:prstGeom>
          <a:noFill/>
          <a:ln>
            <a:noFill/>
          </a:ln>
        </p:spPr>
        <p:txBody>
          <a:bodyPr spcFirstLastPara="1" wrap="square" lIns="91425" tIns="45700" rIns="91425" bIns="45700" anchor="t" anchorCtr="0">
            <a:spAutoFit/>
          </a:bodyPr>
          <a:lstStyle/>
          <a:p>
            <a:pPr marL="895350" marR="0" lvl="0" indent="0" algn="just" rtl="1">
              <a:spcBef>
                <a:spcPts val="0"/>
              </a:spcBef>
              <a:spcAft>
                <a:spcPts val="0"/>
              </a:spcAft>
              <a:buNone/>
            </a:pPr>
            <a:r>
              <a:rPr lang="x-none" sz="2800" b="0" i="0" u="none" strike="noStrike" cap="none">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b="0" i="0" u="none" strike="noStrike" cap="none">
              <a:solidFill>
                <a:srgbClr val="192A72"/>
              </a:solidFill>
              <a:latin typeface="Varela Round"/>
              <a:ea typeface="Varela Round"/>
              <a:cs typeface="Varela Round"/>
              <a:sym typeface="Varela Round"/>
            </a:endParaRPr>
          </a:p>
        </p:txBody>
      </p:sp>
      <p:sp>
        <p:nvSpPr>
          <p:cNvPr id="332" name="Google Shape;332;p14"/>
          <p:cNvSpPr/>
          <p:nvPr/>
        </p:nvSpPr>
        <p:spPr>
          <a:xfrm>
            <a:off x="795" y="1838476"/>
            <a:ext cx="12190413" cy="76328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x-none" sz="3200" b="1" i="0" u="none" strike="noStrike" cap="none">
                <a:solidFill>
                  <a:srgbClr val="192A72"/>
                </a:solidFill>
                <a:latin typeface="Varela Round"/>
                <a:ea typeface="Varela Round"/>
                <a:cs typeface="Varela Round"/>
                <a:sym typeface="Varela Round"/>
              </a:rPr>
              <a:t>שימוש ביצירות מוגנות בזכויות יוצרים ואיתור בעלי זכויות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x-none" dirty="0">
                <a:solidFill>
                  <a:srgbClr val="0070C0"/>
                </a:solidFill>
              </a:rPr>
              <a:t>מה </a:t>
            </a:r>
            <a:r>
              <a:rPr lang="he-IL" dirty="0">
                <a:solidFill>
                  <a:srgbClr val="0070C0"/>
                </a:solidFill>
              </a:rPr>
              <a:t>למדנו עד כה?</a:t>
            </a:r>
            <a:endParaRPr dirty="0">
              <a:solidFill>
                <a:srgbClr val="0070C0"/>
              </a:solidFill>
            </a:endParaRPr>
          </a:p>
        </p:txBody>
      </p:sp>
      <p:sp>
        <p:nvSpPr>
          <p:cNvPr id="122" name="Google Shape;122;p3"/>
          <p:cNvSpPr txBox="1">
            <a:spLocks noGrp="1"/>
          </p:cNvSpPr>
          <p:nvPr>
            <p:ph type="body" idx="1"/>
          </p:nvPr>
        </p:nvSpPr>
        <p:spPr>
          <a:xfrm>
            <a:off x="515275" y="1185407"/>
            <a:ext cx="9057350" cy="4570800"/>
          </a:xfrm>
          <a:prstGeom prst="rect">
            <a:avLst/>
          </a:prstGeom>
          <a:noFill/>
          <a:ln>
            <a:noFill/>
          </a:ln>
        </p:spPr>
        <p:txBody>
          <a:bodyPr spcFirstLastPara="1" wrap="square" lIns="91425" tIns="45700" rIns="91425" bIns="45700" anchor="ctr" anchorCtr="0">
            <a:noAutofit/>
          </a:bodyPr>
          <a:lstStyle/>
          <a:p>
            <a:pPr marL="0" lvl="0" indent="0" algn="r" rtl="1">
              <a:lnSpc>
                <a:spcPct val="150000"/>
              </a:lnSpc>
              <a:spcBef>
                <a:spcPts val="0"/>
              </a:spcBef>
              <a:spcAft>
                <a:spcPts val="0"/>
              </a:spcAft>
              <a:buClr>
                <a:schemeClr val="dk1"/>
              </a:buClr>
              <a:buSzPts val="2400"/>
              <a:buNone/>
            </a:pPr>
            <a:endParaRPr sz="2400" b="0" dirty="0">
              <a:solidFill>
                <a:schemeClr val="dk1"/>
              </a:solidFill>
            </a:endParaRPr>
          </a:p>
          <a:p>
            <a:pPr marL="185757" lvl="0" indent="0" algn="r" rtl="1">
              <a:spcBef>
                <a:spcPts val="0"/>
              </a:spcBef>
              <a:spcAft>
                <a:spcPts val="0"/>
              </a:spcAft>
              <a:buClr>
                <a:srgbClr val="12B4BC"/>
              </a:buClr>
              <a:buSzPts val="2800"/>
              <a:buNone/>
            </a:pPr>
            <a:endParaRPr dirty="0"/>
          </a:p>
        </p:txBody>
      </p:sp>
      <p:sp>
        <p:nvSpPr>
          <p:cNvPr id="8" name="Google Shape;123;p3">
            <a:extLst>
              <a:ext uri="{FF2B5EF4-FFF2-40B4-BE49-F238E27FC236}">
                <a16:creationId xmlns:a16="http://schemas.microsoft.com/office/drawing/2014/main" id="{64F00C38-A7C8-40B8-ADC7-F70EDFFE9771}"/>
              </a:ext>
            </a:extLst>
          </p:cNvPr>
          <p:cNvSpPr txBox="1">
            <a:spLocks/>
          </p:cNvSpPr>
          <p:nvPr/>
        </p:nvSpPr>
        <p:spPr>
          <a:xfrm>
            <a:off x="1232726" y="933094"/>
            <a:ext cx="8409505" cy="5091188"/>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81000" algn="r" rtl="1">
              <a:lnSpc>
                <a:spcPct val="10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0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42900" algn="r" rtl="1">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9pPr>
          </a:lstStyle>
          <a:p>
            <a:pPr marL="342900" indent="-342900">
              <a:lnSpc>
                <a:spcPct val="200000"/>
              </a:lnSpc>
              <a:buFontTx/>
              <a:buChar char="-"/>
            </a:pPr>
            <a:r>
              <a:rPr lang="he-IL" dirty="0">
                <a:solidFill>
                  <a:schemeClr val="dk1"/>
                </a:solidFill>
              </a:rPr>
              <a:t>ארץ ישראל, תמונת מצב שנת 1881</a:t>
            </a:r>
          </a:p>
          <a:p>
            <a:pPr marL="342900" indent="-342900">
              <a:lnSpc>
                <a:spcPct val="200000"/>
              </a:lnSpc>
              <a:buFontTx/>
              <a:buChar char="-"/>
            </a:pPr>
            <a:r>
              <a:rPr lang="he-IL" dirty="0">
                <a:solidFill>
                  <a:schemeClr val="dk1"/>
                </a:solidFill>
              </a:rPr>
              <a:t>הגורמים לעליות, מאפייני וקשיי העולים</a:t>
            </a:r>
            <a:endParaRPr lang="he-IL" sz="2000" dirty="0">
              <a:solidFill>
                <a:schemeClr val="dk1"/>
              </a:solidFill>
            </a:endParaRPr>
          </a:p>
          <a:p>
            <a:pPr marL="342900" indent="-342900">
              <a:lnSpc>
                <a:spcPct val="200000"/>
              </a:lnSpc>
              <a:buFontTx/>
              <a:buChar char="-"/>
            </a:pPr>
            <a:r>
              <a:rPr lang="he-IL" dirty="0">
                <a:solidFill>
                  <a:schemeClr val="dk1"/>
                </a:solidFill>
              </a:rPr>
              <a:t>פעילות בתחום </a:t>
            </a:r>
            <a:r>
              <a:rPr lang="he-IL" b="1" dirty="0">
                <a:solidFill>
                  <a:schemeClr val="dk1"/>
                </a:solidFill>
              </a:rPr>
              <a:t>ההתיישבות</a:t>
            </a:r>
          </a:p>
          <a:p>
            <a:pPr marL="342900" indent="-342900">
              <a:lnSpc>
                <a:spcPct val="200000"/>
              </a:lnSpc>
              <a:buFontTx/>
              <a:buChar char="-"/>
            </a:pPr>
            <a:endParaRPr lang="he-IL" dirty="0">
              <a:solidFill>
                <a:schemeClr val="dk1"/>
              </a:solidFill>
            </a:endParaRPr>
          </a:p>
          <a:p>
            <a:pPr marL="342900" indent="-342900">
              <a:lnSpc>
                <a:spcPct val="200000"/>
              </a:lnSpc>
              <a:buFontTx/>
              <a:buChar char="-"/>
            </a:pPr>
            <a:r>
              <a:rPr lang="he-IL" dirty="0">
                <a:solidFill>
                  <a:schemeClr val="dk1"/>
                </a:solidFill>
              </a:rPr>
              <a:t>פעילות בתחום </a:t>
            </a:r>
            <a:r>
              <a:rPr lang="he-IL" b="1" dirty="0">
                <a:solidFill>
                  <a:schemeClr val="dk1"/>
                </a:solidFill>
              </a:rPr>
              <a:t>השמירה/בטחון</a:t>
            </a:r>
          </a:p>
          <a:p>
            <a:pPr marL="342900" indent="-342900">
              <a:lnSpc>
                <a:spcPct val="200000"/>
              </a:lnSpc>
              <a:buFontTx/>
              <a:buChar char="-"/>
            </a:pPr>
            <a:r>
              <a:rPr lang="he-IL" dirty="0">
                <a:solidFill>
                  <a:schemeClr val="dk1"/>
                </a:solidFill>
              </a:rPr>
              <a:t>פעילות בתחום </a:t>
            </a:r>
            <a:r>
              <a:rPr lang="he-IL" b="1" dirty="0">
                <a:solidFill>
                  <a:schemeClr val="dk1"/>
                </a:solidFill>
              </a:rPr>
              <a:t>הפוליטי-חברתי</a:t>
            </a:r>
          </a:p>
          <a:p>
            <a:pPr marL="342900" indent="-342900">
              <a:lnSpc>
                <a:spcPct val="200000"/>
              </a:lnSpc>
              <a:buFontTx/>
              <a:buChar char="-"/>
            </a:pPr>
            <a:r>
              <a:rPr lang="he-IL" dirty="0">
                <a:solidFill>
                  <a:schemeClr val="dk1"/>
                </a:solidFill>
              </a:rPr>
              <a:t>פעילות בתחום </a:t>
            </a:r>
            <a:r>
              <a:rPr lang="he-IL" b="1" dirty="0">
                <a:solidFill>
                  <a:schemeClr val="dk1"/>
                </a:solidFill>
              </a:rPr>
              <a:t>החינוך והתרבות</a:t>
            </a:r>
          </a:p>
          <a:p>
            <a:pPr marL="342900" indent="-342900">
              <a:lnSpc>
                <a:spcPct val="200000"/>
              </a:lnSpc>
              <a:buFontTx/>
              <a:buChar char="-"/>
            </a:pPr>
            <a:r>
              <a:rPr lang="he-IL" dirty="0">
                <a:solidFill>
                  <a:schemeClr val="dk1"/>
                </a:solidFill>
              </a:rPr>
              <a:t>נמשיך ללמוד באופן חוויתי ונלמד כיצד לענות על שאלות בגרות</a:t>
            </a:r>
          </a:p>
          <a:p>
            <a:pPr marL="342900" indent="-342900">
              <a:lnSpc>
                <a:spcPct val="200000"/>
              </a:lnSpc>
              <a:buFontTx/>
              <a:buChar char="-"/>
            </a:pPr>
            <a:endParaRPr lang="he-IL" b="1" dirty="0">
              <a:solidFill>
                <a:schemeClr val="dk1"/>
              </a:solidFill>
            </a:endParaRPr>
          </a:p>
          <a:p>
            <a:pPr marL="0" indent="0">
              <a:lnSpc>
                <a:spcPct val="200000"/>
              </a:lnSpc>
              <a:buFont typeface="Arial"/>
              <a:buNone/>
            </a:pPr>
            <a:endParaRPr lang="he-IL" dirty="0">
              <a:solidFill>
                <a:schemeClr val="dk1"/>
              </a:solidFill>
            </a:endParaRPr>
          </a:p>
          <a:p>
            <a:pPr indent="0">
              <a:lnSpc>
                <a:spcPct val="200000"/>
              </a:lnSpc>
              <a:buFont typeface="Arial"/>
              <a:buNone/>
            </a:pPr>
            <a:endParaRPr lang="he-IL" dirty="0">
              <a:solidFill>
                <a:schemeClr val="dk1"/>
              </a:solidFill>
            </a:endParaRPr>
          </a:p>
        </p:txBody>
      </p:sp>
      <p:sp>
        <p:nvSpPr>
          <p:cNvPr id="9" name="Google Shape;121;p3">
            <a:extLst>
              <a:ext uri="{FF2B5EF4-FFF2-40B4-BE49-F238E27FC236}">
                <a16:creationId xmlns:a16="http://schemas.microsoft.com/office/drawing/2014/main" id="{FC745FFC-D287-4755-8646-BD0CAC9FCE34}"/>
              </a:ext>
            </a:extLst>
          </p:cNvPr>
          <p:cNvSpPr txBox="1">
            <a:spLocks/>
          </p:cNvSpPr>
          <p:nvPr/>
        </p:nvSpPr>
        <p:spPr>
          <a:xfrm>
            <a:off x="1906681" y="2880742"/>
            <a:ext cx="9642231" cy="72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192A72"/>
              </a:buClr>
            </a:pPr>
            <a:r>
              <a:rPr lang="he-IL" dirty="0">
                <a:solidFill>
                  <a:srgbClr val="0070C0"/>
                </a:solidFill>
              </a:rPr>
              <a:t>מה נלמד בשיעור היום?</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F5512A6D-EA1A-4DE0-8BF0-5DB143BA1632}"/>
              </a:ext>
            </a:extLst>
          </p:cNvPr>
          <p:cNvSpPr>
            <a:spLocks noGrp="1"/>
          </p:cNvSpPr>
          <p:nvPr>
            <p:ph type="body" idx="1"/>
          </p:nvPr>
        </p:nvSpPr>
        <p:spPr/>
        <p:txBody>
          <a:bodyPr/>
          <a:lstStyle/>
          <a:p>
            <a:r>
              <a:rPr lang="he-IL" dirty="0"/>
              <a:t>תחום השמירה/בטחון</a:t>
            </a:r>
          </a:p>
        </p:txBody>
      </p:sp>
      <p:sp>
        <p:nvSpPr>
          <p:cNvPr id="4" name="Google Shape;123;p3">
            <a:extLst>
              <a:ext uri="{FF2B5EF4-FFF2-40B4-BE49-F238E27FC236}">
                <a16:creationId xmlns:a16="http://schemas.microsoft.com/office/drawing/2014/main" id="{73D0B69E-8040-48F1-ACB6-B99FFE821D90}"/>
              </a:ext>
            </a:extLst>
          </p:cNvPr>
          <p:cNvSpPr txBox="1">
            <a:spLocks/>
          </p:cNvSpPr>
          <p:nvPr/>
        </p:nvSpPr>
        <p:spPr>
          <a:xfrm>
            <a:off x="3983633" y="623811"/>
            <a:ext cx="8074879" cy="490292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r" rtl="1">
              <a:lnSpc>
                <a:spcPct val="10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0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42900" algn="r" rtl="1">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9pPr>
          </a:lstStyle>
          <a:p>
            <a:pPr marL="342900" indent="-342900">
              <a:lnSpc>
                <a:spcPct val="200000"/>
              </a:lnSpc>
              <a:buFontTx/>
              <a:buChar char="-"/>
            </a:pPr>
            <a:r>
              <a:rPr lang="he-IL" dirty="0">
                <a:solidFill>
                  <a:schemeClr val="dk1"/>
                </a:solidFill>
              </a:rPr>
              <a:t>ארגון </a:t>
            </a:r>
            <a:r>
              <a:rPr lang="he-IL" b="1" dirty="0">
                <a:solidFill>
                  <a:schemeClr val="dk1"/>
                </a:solidFill>
              </a:rPr>
              <a:t>בר גיורא </a:t>
            </a:r>
            <a:r>
              <a:rPr lang="he-IL" dirty="0">
                <a:solidFill>
                  <a:schemeClr val="dk1"/>
                </a:solidFill>
              </a:rPr>
              <a:t>(1907): מחתרתי חשאי, שבעה חברים</a:t>
            </a:r>
          </a:p>
          <a:p>
            <a:pPr marL="342900" indent="-342900">
              <a:lnSpc>
                <a:spcPct val="200000"/>
              </a:lnSpc>
              <a:buFontTx/>
              <a:buChar char="-"/>
            </a:pPr>
            <a:r>
              <a:rPr lang="he-IL" dirty="0">
                <a:solidFill>
                  <a:schemeClr val="dk1"/>
                </a:solidFill>
              </a:rPr>
              <a:t>ארגון </a:t>
            </a:r>
            <a:r>
              <a:rPr lang="he-IL" b="1" dirty="0">
                <a:solidFill>
                  <a:schemeClr val="dk1"/>
                </a:solidFill>
              </a:rPr>
              <a:t>השומר</a:t>
            </a:r>
            <a:r>
              <a:rPr lang="he-IL" dirty="0">
                <a:solidFill>
                  <a:schemeClr val="dk1"/>
                </a:solidFill>
              </a:rPr>
              <a:t> (1909): גלוי וחוקי, עשרות חברים</a:t>
            </a:r>
          </a:p>
          <a:p>
            <a:pPr marL="0" indent="0">
              <a:lnSpc>
                <a:spcPct val="200000"/>
              </a:lnSpc>
              <a:buNone/>
            </a:pPr>
            <a:r>
              <a:rPr lang="he-IL" dirty="0">
                <a:solidFill>
                  <a:schemeClr val="dk1"/>
                </a:solidFill>
              </a:rPr>
              <a:t>סיסמת הארגונים: </a:t>
            </a:r>
          </a:p>
          <a:p>
            <a:pPr marL="0" indent="0">
              <a:lnSpc>
                <a:spcPct val="200000"/>
              </a:lnSpc>
              <a:buNone/>
            </a:pPr>
            <a:r>
              <a:rPr lang="he-IL" dirty="0">
                <a:solidFill>
                  <a:schemeClr val="dk1"/>
                </a:solidFill>
              </a:rPr>
              <a:t>"בדם ואש יהודה נפלה, בדם ואש יהודה תקום"  </a:t>
            </a:r>
          </a:p>
          <a:p>
            <a:pPr marL="0" indent="0">
              <a:lnSpc>
                <a:spcPct val="200000"/>
              </a:lnSpc>
              <a:buNone/>
            </a:pPr>
            <a:r>
              <a:rPr lang="he-IL" dirty="0">
                <a:solidFill>
                  <a:schemeClr val="dk1"/>
                </a:solidFill>
              </a:rPr>
              <a:t>                            </a:t>
            </a:r>
          </a:p>
          <a:p>
            <a:pPr indent="0">
              <a:lnSpc>
                <a:spcPct val="200000"/>
              </a:lnSpc>
              <a:buFont typeface="Arial"/>
              <a:buNone/>
            </a:pPr>
            <a:endParaRPr lang="he-IL" dirty="0">
              <a:solidFill>
                <a:schemeClr val="dk1"/>
              </a:solidFill>
            </a:endParaRPr>
          </a:p>
        </p:txBody>
      </p:sp>
      <p:pic>
        <p:nvPicPr>
          <p:cNvPr id="2050" name="Picture 2">
            <a:extLst>
              <a:ext uri="{FF2B5EF4-FFF2-40B4-BE49-F238E27FC236}">
                <a16:creationId xmlns:a16="http://schemas.microsoft.com/office/drawing/2014/main" id="{21FD2954-46E1-4098-9EAD-3457515C2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088" y="596917"/>
            <a:ext cx="2780874" cy="4358989"/>
          </a:xfrm>
          <a:prstGeom prst="rect">
            <a:avLst/>
          </a:prstGeom>
          <a:noFill/>
          <a:extLst>
            <a:ext uri="{909E8E84-426E-40DD-AFC4-6F175D3DCCD1}">
              <a14:hiddenFill xmlns:a14="http://schemas.microsoft.com/office/drawing/2010/main">
                <a:solidFill>
                  <a:srgbClr val="FFFFFF"/>
                </a:solidFill>
              </a14:hiddenFill>
            </a:ext>
          </a:extLst>
        </p:spPr>
      </p:pic>
      <p:sp>
        <p:nvSpPr>
          <p:cNvPr id="6" name="מציין מיקום טקסט 2">
            <a:extLst>
              <a:ext uri="{FF2B5EF4-FFF2-40B4-BE49-F238E27FC236}">
                <a16:creationId xmlns:a16="http://schemas.microsoft.com/office/drawing/2014/main" id="{6E9A48DA-BD21-421F-9E98-8200CD3CB9C3}"/>
              </a:ext>
            </a:extLst>
          </p:cNvPr>
          <p:cNvSpPr txBox="1">
            <a:spLocks/>
          </p:cNvSpPr>
          <p:nvPr/>
        </p:nvSpPr>
        <p:spPr>
          <a:xfrm>
            <a:off x="1243101" y="4857399"/>
            <a:ext cx="2103888"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r>
              <a:rPr lang="he-IL" sz="1600" dirty="0"/>
              <a:t>     ישראל שוחט</a:t>
            </a:r>
          </a:p>
        </p:txBody>
      </p:sp>
    </p:spTree>
    <p:extLst>
      <p:ext uri="{BB962C8B-B14F-4D97-AF65-F5344CB8AC3E}">
        <p14:creationId xmlns:p14="http://schemas.microsoft.com/office/powerpoint/2010/main" val="3197870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F5512A6D-EA1A-4DE0-8BF0-5DB143BA1632}"/>
              </a:ext>
            </a:extLst>
          </p:cNvPr>
          <p:cNvSpPr>
            <a:spLocks noGrp="1"/>
          </p:cNvSpPr>
          <p:nvPr>
            <p:ph type="body" idx="1"/>
          </p:nvPr>
        </p:nvSpPr>
        <p:spPr/>
        <p:txBody>
          <a:bodyPr/>
          <a:lstStyle/>
          <a:p>
            <a:r>
              <a:rPr lang="he-IL" dirty="0"/>
              <a:t>תחום השמירה/בטחון</a:t>
            </a:r>
          </a:p>
        </p:txBody>
      </p:sp>
      <p:sp>
        <p:nvSpPr>
          <p:cNvPr id="4" name="Google Shape;123;p3">
            <a:extLst>
              <a:ext uri="{FF2B5EF4-FFF2-40B4-BE49-F238E27FC236}">
                <a16:creationId xmlns:a16="http://schemas.microsoft.com/office/drawing/2014/main" id="{73D0B69E-8040-48F1-ACB6-B99FFE821D90}"/>
              </a:ext>
            </a:extLst>
          </p:cNvPr>
          <p:cNvSpPr txBox="1">
            <a:spLocks/>
          </p:cNvSpPr>
          <p:nvPr/>
        </p:nvSpPr>
        <p:spPr>
          <a:xfrm>
            <a:off x="1527793" y="623811"/>
            <a:ext cx="9136416" cy="490292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r" rtl="1">
              <a:lnSpc>
                <a:spcPct val="10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0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42900" algn="r" rtl="1">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9pPr>
          </a:lstStyle>
          <a:p>
            <a:pPr marL="0" indent="0">
              <a:lnSpc>
                <a:spcPct val="200000"/>
              </a:lnSpc>
              <a:buNone/>
            </a:pPr>
            <a:r>
              <a:rPr lang="he-IL" dirty="0">
                <a:solidFill>
                  <a:schemeClr val="dk1"/>
                </a:solidFill>
              </a:rPr>
              <a:t>                                     הסיבות להקמת הארגונים:</a:t>
            </a:r>
          </a:p>
          <a:p>
            <a:pPr marL="0" indent="0">
              <a:lnSpc>
                <a:spcPct val="200000"/>
              </a:lnSpc>
              <a:buNone/>
            </a:pPr>
            <a:endParaRPr lang="he-IL" dirty="0">
              <a:solidFill>
                <a:schemeClr val="dk1"/>
              </a:solidFill>
            </a:endParaRPr>
          </a:p>
          <a:p>
            <a:pPr marL="342900" indent="-342900">
              <a:lnSpc>
                <a:spcPct val="200000"/>
              </a:lnSpc>
              <a:buFontTx/>
              <a:buChar char="-"/>
            </a:pPr>
            <a:endParaRPr lang="he-IL" dirty="0">
              <a:solidFill>
                <a:schemeClr val="dk1"/>
              </a:solidFill>
            </a:endParaRPr>
          </a:p>
          <a:p>
            <a:pPr marL="342900" indent="-342900">
              <a:lnSpc>
                <a:spcPct val="200000"/>
              </a:lnSpc>
              <a:buFontTx/>
              <a:buChar char="-"/>
            </a:pPr>
            <a:endParaRPr lang="he-IL" dirty="0">
              <a:solidFill>
                <a:schemeClr val="dk1"/>
              </a:solidFill>
            </a:endParaRPr>
          </a:p>
          <a:p>
            <a:pPr marL="0" indent="0">
              <a:lnSpc>
                <a:spcPct val="200000"/>
              </a:lnSpc>
              <a:buNone/>
            </a:pPr>
            <a:endParaRPr lang="he-IL" dirty="0">
              <a:solidFill>
                <a:schemeClr val="dk1"/>
              </a:solidFill>
            </a:endParaRPr>
          </a:p>
          <a:p>
            <a:pPr marL="0" indent="0">
              <a:lnSpc>
                <a:spcPct val="200000"/>
              </a:lnSpc>
              <a:buFont typeface="Arial"/>
              <a:buNone/>
            </a:pPr>
            <a:endParaRPr lang="he-IL" dirty="0">
              <a:solidFill>
                <a:schemeClr val="dk1"/>
              </a:solidFill>
            </a:endParaRPr>
          </a:p>
          <a:p>
            <a:pPr indent="0">
              <a:lnSpc>
                <a:spcPct val="200000"/>
              </a:lnSpc>
              <a:buFont typeface="Arial"/>
              <a:buNone/>
            </a:pPr>
            <a:endParaRPr lang="he-IL" dirty="0">
              <a:solidFill>
                <a:schemeClr val="dk1"/>
              </a:solidFill>
            </a:endParaRPr>
          </a:p>
        </p:txBody>
      </p:sp>
      <p:cxnSp>
        <p:nvCxnSpPr>
          <p:cNvPr id="7" name="מחבר חץ ישר 6">
            <a:extLst>
              <a:ext uri="{FF2B5EF4-FFF2-40B4-BE49-F238E27FC236}">
                <a16:creationId xmlns:a16="http://schemas.microsoft.com/office/drawing/2014/main" id="{06721F13-BBCA-4D36-8BBA-EF92A2085F52}"/>
              </a:ext>
            </a:extLst>
          </p:cNvPr>
          <p:cNvCxnSpPr/>
          <p:nvPr/>
        </p:nvCxnSpPr>
        <p:spPr>
          <a:xfrm>
            <a:off x="7019365" y="1498682"/>
            <a:ext cx="1169894" cy="551330"/>
          </a:xfrm>
          <a:prstGeom prst="straightConnector1">
            <a:avLst/>
          </a:prstGeom>
          <a:ln w="57150">
            <a:solidFill>
              <a:schemeClr val="accent1"/>
            </a:solidFill>
            <a:tailEnd type="triangle"/>
          </a:ln>
        </p:spPr>
        <p:style>
          <a:lnRef idx="3">
            <a:schemeClr val="accent1"/>
          </a:lnRef>
          <a:fillRef idx="0">
            <a:schemeClr val="accent1"/>
          </a:fillRef>
          <a:effectRef idx="2">
            <a:schemeClr val="accent1"/>
          </a:effectRef>
          <a:fontRef idx="minor">
            <a:schemeClr val="tx1"/>
          </a:fontRef>
        </p:style>
      </p:cxnSp>
      <p:cxnSp>
        <p:nvCxnSpPr>
          <p:cNvPr id="9" name="מחבר חץ ישר 8">
            <a:extLst>
              <a:ext uri="{FF2B5EF4-FFF2-40B4-BE49-F238E27FC236}">
                <a16:creationId xmlns:a16="http://schemas.microsoft.com/office/drawing/2014/main" id="{D7961F68-BFFC-40CC-A89A-A4DA4F87754E}"/>
              </a:ext>
            </a:extLst>
          </p:cNvPr>
          <p:cNvCxnSpPr>
            <a:cxnSpLocks/>
          </p:cNvCxnSpPr>
          <p:nvPr/>
        </p:nvCxnSpPr>
        <p:spPr>
          <a:xfrm flipH="1">
            <a:off x="3815735" y="1478513"/>
            <a:ext cx="1170239" cy="571499"/>
          </a:xfrm>
          <a:prstGeom prst="straightConnector1">
            <a:avLst/>
          </a:prstGeom>
          <a:ln w="57150">
            <a:solidFill>
              <a:schemeClr val="accent1"/>
            </a:solidFill>
            <a:tailEnd type="triangle"/>
          </a:ln>
        </p:spPr>
        <p:style>
          <a:lnRef idx="3">
            <a:schemeClr val="accent1"/>
          </a:lnRef>
          <a:fillRef idx="0">
            <a:schemeClr val="accent1"/>
          </a:fillRef>
          <a:effectRef idx="2">
            <a:schemeClr val="accent1"/>
          </a:effectRef>
          <a:fontRef idx="minor">
            <a:schemeClr val="tx1"/>
          </a:fontRef>
        </p:style>
      </p:cxnSp>
      <p:sp>
        <p:nvSpPr>
          <p:cNvPr id="10" name="מלבן: פינות מעוגלות 9">
            <a:extLst>
              <a:ext uri="{FF2B5EF4-FFF2-40B4-BE49-F238E27FC236}">
                <a16:creationId xmlns:a16="http://schemas.microsoft.com/office/drawing/2014/main" id="{5B81B747-6646-49B0-B6B5-80ADCB7542C3}"/>
              </a:ext>
            </a:extLst>
          </p:cNvPr>
          <p:cNvSpPr/>
          <p:nvPr/>
        </p:nvSpPr>
        <p:spPr>
          <a:xfrm>
            <a:off x="6589059" y="2178424"/>
            <a:ext cx="3402106" cy="551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lumMod val="90000"/>
                    <a:lumOff val="10000"/>
                  </a:schemeClr>
                </a:solidFill>
              </a:rPr>
              <a:t>סיבות אידיאולוגיות</a:t>
            </a:r>
          </a:p>
        </p:txBody>
      </p:sp>
      <p:sp>
        <p:nvSpPr>
          <p:cNvPr id="12" name="מלבן: פינות מעוגלות 11">
            <a:extLst>
              <a:ext uri="{FF2B5EF4-FFF2-40B4-BE49-F238E27FC236}">
                <a16:creationId xmlns:a16="http://schemas.microsoft.com/office/drawing/2014/main" id="{A3E641BE-1836-45DF-AFBF-1D074439D15A}"/>
              </a:ext>
            </a:extLst>
          </p:cNvPr>
          <p:cNvSpPr/>
          <p:nvPr/>
        </p:nvSpPr>
        <p:spPr>
          <a:xfrm>
            <a:off x="2048435" y="2178424"/>
            <a:ext cx="3402106" cy="551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lumMod val="90000"/>
                    <a:lumOff val="10000"/>
                  </a:schemeClr>
                </a:solidFill>
              </a:rPr>
              <a:t>סיבות מעשיות</a:t>
            </a:r>
          </a:p>
        </p:txBody>
      </p:sp>
      <p:sp>
        <p:nvSpPr>
          <p:cNvPr id="16" name="מלבן: פינות מעוגלות 15">
            <a:extLst>
              <a:ext uri="{FF2B5EF4-FFF2-40B4-BE49-F238E27FC236}">
                <a16:creationId xmlns:a16="http://schemas.microsoft.com/office/drawing/2014/main" id="{4FE125B3-E964-42A5-956A-171E7F53E4E7}"/>
              </a:ext>
            </a:extLst>
          </p:cNvPr>
          <p:cNvSpPr/>
          <p:nvPr/>
        </p:nvSpPr>
        <p:spPr>
          <a:xfrm>
            <a:off x="2048435" y="3429000"/>
            <a:ext cx="1474694" cy="1762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sz="1800" b="1" dirty="0">
                <a:solidFill>
                  <a:schemeClr val="tx1">
                    <a:lumMod val="90000"/>
                    <a:lumOff val="10000"/>
                  </a:schemeClr>
                </a:solidFill>
              </a:rPr>
              <a:t>שמירה בישובים היהודים מפני גניבות והתנכלויות</a:t>
            </a:r>
          </a:p>
        </p:txBody>
      </p:sp>
      <p:sp>
        <p:nvSpPr>
          <p:cNvPr id="19" name="מלבן: פינות מעוגלות 18">
            <a:extLst>
              <a:ext uri="{FF2B5EF4-FFF2-40B4-BE49-F238E27FC236}">
                <a16:creationId xmlns:a16="http://schemas.microsoft.com/office/drawing/2014/main" id="{59AC9CD0-D7F0-424D-9373-0B2336C1F85D}"/>
              </a:ext>
            </a:extLst>
          </p:cNvPr>
          <p:cNvSpPr/>
          <p:nvPr/>
        </p:nvSpPr>
        <p:spPr>
          <a:xfrm>
            <a:off x="4038256" y="3429001"/>
            <a:ext cx="1474694" cy="1762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sz="1800" b="1" dirty="0">
                <a:solidFill>
                  <a:schemeClr val="tx1">
                    <a:lumMod val="90000"/>
                    <a:lumOff val="10000"/>
                  </a:schemeClr>
                </a:solidFill>
              </a:rPr>
              <a:t>לייצר מקומות עבודה ודאגה לתנאי העסקה</a:t>
            </a:r>
          </a:p>
        </p:txBody>
      </p:sp>
      <p:sp>
        <p:nvSpPr>
          <p:cNvPr id="21" name="מלבן: פינות מעוגלות 20">
            <a:extLst>
              <a:ext uri="{FF2B5EF4-FFF2-40B4-BE49-F238E27FC236}">
                <a16:creationId xmlns:a16="http://schemas.microsoft.com/office/drawing/2014/main" id="{240C37C0-7E6B-4911-AC46-841379DE77E7}"/>
              </a:ext>
            </a:extLst>
          </p:cNvPr>
          <p:cNvSpPr/>
          <p:nvPr/>
        </p:nvSpPr>
        <p:spPr>
          <a:xfrm>
            <a:off x="6531135" y="3429000"/>
            <a:ext cx="1492278" cy="1743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sz="1800" b="1" dirty="0">
                <a:solidFill>
                  <a:schemeClr val="tx1">
                    <a:lumMod val="90000"/>
                    <a:lumOff val="10000"/>
                  </a:schemeClr>
                </a:solidFill>
              </a:rPr>
              <a:t>"יהודי חדש"</a:t>
            </a:r>
          </a:p>
          <a:p>
            <a:pPr algn="r"/>
            <a:r>
              <a:rPr lang="he-IL" sz="1800" b="1" dirty="0">
                <a:solidFill>
                  <a:schemeClr val="tx1">
                    <a:lumMod val="90000"/>
                    <a:lumOff val="10000"/>
                  </a:schemeClr>
                </a:solidFill>
              </a:rPr>
              <a:t>מגן, חזק, לא עוד </a:t>
            </a:r>
          </a:p>
          <a:p>
            <a:pPr algn="r"/>
            <a:r>
              <a:rPr lang="he-IL" sz="1800" b="1" dirty="0">
                <a:solidFill>
                  <a:schemeClr val="tx1">
                    <a:lumMod val="90000"/>
                    <a:lumOff val="10000"/>
                  </a:schemeClr>
                </a:solidFill>
              </a:rPr>
              <a:t>"בן מוות"</a:t>
            </a:r>
            <a:endParaRPr lang="en-US" sz="1800" b="1" dirty="0">
              <a:solidFill>
                <a:schemeClr val="tx1">
                  <a:lumMod val="90000"/>
                  <a:lumOff val="10000"/>
                </a:schemeClr>
              </a:solidFill>
            </a:endParaRPr>
          </a:p>
          <a:p>
            <a:pPr algn="ctr"/>
            <a:endParaRPr lang="he-IL" sz="1800" b="1" dirty="0">
              <a:solidFill>
                <a:schemeClr val="tx1">
                  <a:lumMod val="90000"/>
                  <a:lumOff val="10000"/>
                </a:schemeClr>
              </a:solidFill>
            </a:endParaRPr>
          </a:p>
        </p:txBody>
      </p:sp>
      <p:sp>
        <p:nvSpPr>
          <p:cNvPr id="22" name="מלבן: פינות מעוגלות 21">
            <a:extLst>
              <a:ext uri="{FF2B5EF4-FFF2-40B4-BE49-F238E27FC236}">
                <a16:creationId xmlns:a16="http://schemas.microsoft.com/office/drawing/2014/main" id="{D0283D07-78EA-4349-8228-FCA69D16FA05}"/>
              </a:ext>
            </a:extLst>
          </p:cNvPr>
          <p:cNvSpPr/>
          <p:nvPr/>
        </p:nvSpPr>
        <p:spPr>
          <a:xfrm>
            <a:off x="8520956" y="3448356"/>
            <a:ext cx="1492278" cy="1743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sz="1800" b="1" dirty="0">
                <a:solidFill>
                  <a:schemeClr val="tx1">
                    <a:lumMod val="90000"/>
                    <a:lumOff val="10000"/>
                  </a:schemeClr>
                </a:solidFill>
              </a:rPr>
              <a:t>כיבוש:</a:t>
            </a:r>
          </a:p>
          <a:p>
            <a:pPr algn="r"/>
            <a:r>
              <a:rPr lang="he-IL" sz="1800" b="1" dirty="0">
                <a:solidFill>
                  <a:schemeClr val="tx1">
                    <a:lumMod val="90000"/>
                    <a:lumOff val="10000"/>
                  </a:schemeClr>
                </a:solidFill>
              </a:rPr>
              <a:t>השמירה</a:t>
            </a:r>
          </a:p>
          <a:p>
            <a:pPr algn="r"/>
            <a:r>
              <a:rPr lang="he-IL" sz="1800" b="1" dirty="0">
                <a:solidFill>
                  <a:schemeClr val="tx1">
                    <a:lumMod val="90000"/>
                    <a:lumOff val="10000"/>
                  </a:schemeClr>
                </a:solidFill>
              </a:rPr>
              <a:t>העבודה</a:t>
            </a:r>
          </a:p>
          <a:p>
            <a:pPr algn="r"/>
            <a:r>
              <a:rPr lang="he-IL" sz="1800" b="1" dirty="0">
                <a:solidFill>
                  <a:schemeClr val="tx1">
                    <a:lumMod val="90000"/>
                    <a:lumOff val="10000"/>
                  </a:schemeClr>
                </a:solidFill>
              </a:rPr>
              <a:t>הקרקע</a:t>
            </a:r>
            <a:endParaRPr lang="en-US" sz="1800" b="1" dirty="0">
              <a:solidFill>
                <a:schemeClr val="tx1">
                  <a:lumMod val="90000"/>
                  <a:lumOff val="10000"/>
                </a:schemeClr>
              </a:solidFill>
            </a:endParaRPr>
          </a:p>
          <a:p>
            <a:pPr algn="ctr"/>
            <a:endParaRPr lang="he-IL" sz="1800" b="1" dirty="0">
              <a:solidFill>
                <a:schemeClr val="tx1">
                  <a:lumMod val="90000"/>
                  <a:lumOff val="10000"/>
                </a:schemeClr>
              </a:solidFill>
            </a:endParaRPr>
          </a:p>
        </p:txBody>
      </p:sp>
      <p:sp>
        <p:nvSpPr>
          <p:cNvPr id="20" name="חץ: למטה 19">
            <a:extLst>
              <a:ext uri="{FF2B5EF4-FFF2-40B4-BE49-F238E27FC236}">
                <a16:creationId xmlns:a16="http://schemas.microsoft.com/office/drawing/2014/main" id="{28DBAB86-F72C-49DB-9D57-68539EC65C92}"/>
              </a:ext>
            </a:extLst>
          </p:cNvPr>
          <p:cNvSpPr/>
          <p:nvPr/>
        </p:nvSpPr>
        <p:spPr>
          <a:xfrm>
            <a:off x="9138312" y="2813390"/>
            <a:ext cx="149989" cy="551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חץ: למטה 23">
            <a:extLst>
              <a:ext uri="{FF2B5EF4-FFF2-40B4-BE49-F238E27FC236}">
                <a16:creationId xmlns:a16="http://schemas.microsoft.com/office/drawing/2014/main" id="{06242050-CFF2-4198-AE0B-A1F3B9BE0FE9}"/>
              </a:ext>
            </a:extLst>
          </p:cNvPr>
          <p:cNvSpPr/>
          <p:nvPr/>
        </p:nvSpPr>
        <p:spPr>
          <a:xfrm>
            <a:off x="7202279" y="2803712"/>
            <a:ext cx="149989" cy="551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חץ: למטה 24">
            <a:extLst>
              <a:ext uri="{FF2B5EF4-FFF2-40B4-BE49-F238E27FC236}">
                <a16:creationId xmlns:a16="http://schemas.microsoft.com/office/drawing/2014/main" id="{6F0775F2-BF63-48EB-99A9-B1D274C31FED}"/>
              </a:ext>
            </a:extLst>
          </p:cNvPr>
          <p:cNvSpPr/>
          <p:nvPr/>
        </p:nvSpPr>
        <p:spPr>
          <a:xfrm>
            <a:off x="4700608" y="2803712"/>
            <a:ext cx="149989" cy="551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חץ: למטה 25">
            <a:extLst>
              <a:ext uri="{FF2B5EF4-FFF2-40B4-BE49-F238E27FC236}">
                <a16:creationId xmlns:a16="http://schemas.microsoft.com/office/drawing/2014/main" id="{379BE3EC-D88B-42C3-9528-9A8AD45F2E6A}"/>
              </a:ext>
            </a:extLst>
          </p:cNvPr>
          <p:cNvSpPr/>
          <p:nvPr/>
        </p:nvSpPr>
        <p:spPr>
          <a:xfrm>
            <a:off x="2753710" y="2813390"/>
            <a:ext cx="149989" cy="551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289809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DDD28A64-A293-4D7E-A20F-D23E68E3F7C6}"/>
              </a:ext>
            </a:extLst>
          </p:cNvPr>
          <p:cNvSpPr>
            <a:spLocks noGrp="1"/>
          </p:cNvSpPr>
          <p:nvPr>
            <p:ph type="body" idx="1"/>
          </p:nvPr>
        </p:nvSpPr>
        <p:spPr>
          <a:xfrm>
            <a:off x="337290" y="274048"/>
            <a:ext cx="8074879" cy="400050"/>
          </a:xfrm>
        </p:spPr>
        <p:txBody>
          <a:bodyPr/>
          <a:lstStyle/>
          <a:p>
            <a:r>
              <a:rPr lang="he-IL" dirty="0"/>
              <a:t>תחום השמירה/בטחון</a:t>
            </a:r>
          </a:p>
          <a:p>
            <a:endParaRPr lang="he-IL" dirty="0"/>
          </a:p>
        </p:txBody>
      </p:sp>
      <p:pic>
        <p:nvPicPr>
          <p:cNvPr id="2" name="מדיה מקוונת 1" title="ￗﾔￗﾙￗﾕ ￗﾡￗﾨￗﾘￗﾙￗﾝ - ￗﾩￗﾠￗﾕￗﾪ ￗﾔ-50 - ￗﾔￗﾝ ￗﾔￗﾙￗﾕ ￗﾢￗﾩￗﾨￗﾔ">
            <a:hlinkClick r:id="" action="ppaction://media"/>
            <a:extLst>
              <a:ext uri="{FF2B5EF4-FFF2-40B4-BE49-F238E27FC236}">
                <a16:creationId xmlns:a16="http://schemas.microsoft.com/office/drawing/2014/main" id="{1A955C92-809C-4A61-81DC-3F7A413F5AE2}"/>
              </a:ext>
            </a:extLst>
          </p:cNvPr>
          <p:cNvPicPr>
            <a:picLocks noRot="1" noChangeAspect="1"/>
          </p:cNvPicPr>
          <p:nvPr>
            <a:videoFile r:link="rId1"/>
          </p:nvPr>
        </p:nvPicPr>
        <p:blipFill>
          <a:blip r:embed="rId3"/>
          <a:stretch>
            <a:fillRect/>
          </a:stretch>
        </p:blipFill>
        <p:spPr>
          <a:xfrm>
            <a:off x="4693920" y="619262"/>
            <a:ext cx="7498080" cy="5619476"/>
          </a:xfrm>
          <a:prstGeom prst="rect">
            <a:avLst/>
          </a:prstGeom>
        </p:spPr>
      </p:pic>
      <p:sp>
        <p:nvSpPr>
          <p:cNvPr id="5" name="מציין מיקום טקסט 2">
            <a:extLst>
              <a:ext uri="{FF2B5EF4-FFF2-40B4-BE49-F238E27FC236}">
                <a16:creationId xmlns:a16="http://schemas.microsoft.com/office/drawing/2014/main" id="{30CD076C-4449-4217-ACBD-DC986A97FA26}"/>
              </a:ext>
            </a:extLst>
          </p:cNvPr>
          <p:cNvSpPr txBox="1">
            <a:spLocks/>
          </p:cNvSpPr>
          <p:nvPr/>
        </p:nvSpPr>
        <p:spPr>
          <a:xfrm>
            <a:off x="8701992" y="6383927"/>
            <a:ext cx="2103888"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r>
              <a:rPr lang="he-IL" sz="1600" dirty="0"/>
              <a:t>     09:04-11:34</a:t>
            </a:r>
          </a:p>
        </p:txBody>
      </p:sp>
    </p:spTree>
    <p:extLst>
      <p:ext uri="{BB962C8B-B14F-4D97-AF65-F5344CB8AC3E}">
        <p14:creationId xmlns:p14="http://schemas.microsoft.com/office/powerpoint/2010/main" val="385666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DDD28A64-A293-4D7E-A20F-D23E68E3F7C6}"/>
              </a:ext>
            </a:extLst>
          </p:cNvPr>
          <p:cNvSpPr>
            <a:spLocks noGrp="1"/>
          </p:cNvSpPr>
          <p:nvPr>
            <p:ph type="body" idx="1"/>
          </p:nvPr>
        </p:nvSpPr>
        <p:spPr>
          <a:xfrm>
            <a:off x="337290" y="274048"/>
            <a:ext cx="8074879" cy="400050"/>
          </a:xfrm>
        </p:spPr>
        <p:txBody>
          <a:bodyPr/>
          <a:lstStyle/>
          <a:p>
            <a:r>
              <a:rPr lang="he-IL" dirty="0"/>
              <a:t>תחום השמירה/בטחון</a:t>
            </a:r>
          </a:p>
          <a:p>
            <a:endParaRPr lang="he-IL" dirty="0"/>
          </a:p>
        </p:txBody>
      </p:sp>
      <p:pic>
        <p:nvPicPr>
          <p:cNvPr id="1028" name="Picture 4">
            <a:extLst>
              <a:ext uri="{FF2B5EF4-FFF2-40B4-BE49-F238E27FC236}">
                <a16:creationId xmlns:a16="http://schemas.microsoft.com/office/drawing/2014/main" id="{2FD2E2E1-A47F-48F4-A26B-6C010EBCE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442" y="674098"/>
            <a:ext cx="9221116" cy="508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886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0CC63E5D-D642-4921-AD5B-7BC871EB0B0A}"/>
              </a:ext>
            </a:extLst>
          </p:cNvPr>
          <p:cNvSpPr>
            <a:spLocks noGrp="1"/>
          </p:cNvSpPr>
          <p:nvPr>
            <p:ph type="body" idx="1"/>
          </p:nvPr>
        </p:nvSpPr>
        <p:spPr>
          <a:xfrm>
            <a:off x="-204580" y="0"/>
            <a:ext cx="8074879" cy="400050"/>
          </a:xfrm>
        </p:spPr>
        <p:txBody>
          <a:bodyPr/>
          <a:lstStyle/>
          <a:p>
            <a:r>
              <a:rPr lang="he-IL" dirty="0"/>
              <a:t>תחום השמירה/בטחון</a:t>
            </a:r>
          </a:p>
        </p:txBody>
      </p:sp>
      <p:pic>
        <p:nvPicPr>
          <p:cNvPr id="4" name="תמונה 3" descr="תמונה שמכילה טקסט&#10;&#10;התיאור נוצר באופן אוטומטי">
            <a:extLst>
              <a:ext uri="{FF2B5EF4-FFF2-40B4-BE49-F238E27FC236}">
                <a16:creationId xmlns:a16="http://schemas.microsoft.com/office/drawing/2014/main" id="{045B0254-DCCD-4FE6-8CFC-4D6077064AC7}"/>
              </a:ext>
            </a:extLst>
          </p:cNvPr>
          <p:cNvPicPr>
            <a:picLocks noChangeAspect="1"/>
          </p:cNvPicPr>
          <p:nvPr/>
        </p:nvPicPr>
        <p:blipFill rotWithShape="1">
          <a:blip r:embed="rId2"/>
          <a:srcRect l="-4257" t="5714" r="4257" b="15619"/>
          <a:stretch/>
        </p:blipFill>
        <p:spPr>
          <a:xfrm>
            <a:off x="3869558" y="495399"/>
            <a:ext cx="4489582" cy="5351219"/>
          </a:xfrm>
          <a:prstGeom prst="rect">
            <a:avLst/>
          </a:prstGeom>
        </p:spPr>
      </p:pic>
    </p:spTree>
    <p:extLst>
      <p:ext uri="{BB962C8B-B14F-4D97-AF65-F5344CB8AC3E}">
        <p14:creationId xmlns:p14="http://schemas.microsoft.com/office/powerpoint/2010/main" val="284191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DA97A297-41A4-425E-85D5-913AFA05FB8F}"/>
              </a:ext>
            </a:extLst>
          </p:cNvPr>
          <p:cNvSpPr>
            <a:spLocks noGrp="1"/>
          </p:cNvSpPr>
          <p:nvPr>
            <p:ph type="body" idx="1"/>
          </p:nvPr>
        </p:nvSpPr>
        <p:spPr>
          <a:xfrm>
            <a:off x="323075" y="323949"/>
            <a:ext cx="8074879" cy="400050"/>
          </a:xfrm>
        </p:spPr>
        <p:txBody>
          <a:bodyPr/>
          <a:lstStyle/>
          <a:p>
            <a:r>
              <a:rPr lang="he-IL" dirty="0"/>
              <a:t>תחום השמירה/בטחון</a:t>
            </a:r>
          </a:p>
          <a:p>
            <a:endParaRPr lang="he-IL" dirty="0"/>
          </a:p>
        </p:txBody>
      </p:sp>
      <p:sp>
        <p:nvSpPr>
          <p:cNvPr id="4" name="מלבן: פינות מעוגלות 3">
            <a:extLst>
              <a:ext uri="{FF2B5EF4-FFF2-40B4-BE49-F238E27FC236}">
                <a16:creationId xmlns:a16="http://schemas.microsoft.com/office/drawing/2014/main" id="{81D8704E-A4BC-4933-9A28-94646D0B67F3}"/>
              </a:ext>
            </a:extLst>
          </p:cNvPr>
          <p:cNvSpPr/>
          <p:nvPr/>
        </p:nvSpPr>
        <p:spPr>
          <a:xfrm>
            <a:off x="5013512" y="1443062"/>
            <a:ext cx="2164976" cy="95474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rPr>
              <a:t>מימוש רעיונות הכיבוש בקרב השומר:</a:t>
            </a:r>
          </a:p>
        </p:txBody>
      </p:sp>
      <p:cxnSp>
        <p:nvCxnSpPr>
          <p:cNvPr id="6" name="מחבר חץ ישר 5">
            <a:extLst>
              <a:ext uri="{FF2B5EF4-FFF2-40B4-BE49-F238E27FC236}">
                <a16:creationId xmlns:a16="http://schemas.microsoft.com/office/drawing/2014/main" id="{7471DB81-9A97-40A6-8655-96B3222BEF45}"/>
              </a:ext>
            </a:extLst>
          </p:cNvPr>
          <p:cNvCxnSpPr/>
          <p:nvPr/>
        </p:nvCxnSpPr>
        <p:spPr>
          <a:xfrm>
            <a:off x="7116553" y="2397803"/>
            <a:ext cx="1411941" cy="430306"/>
          </a:xfrm>
          <a:prstGeom prst="straightConnector1">
            <a:avLst/>
          </a:prstGeom>
          <a:ln>
            <a:solidFill>
              <a:schemeClr val="tx1">
                <a:lumMod val="90000"/>
                <a:lumOff val="1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7" name="מחבר חץ ישר 6">
            <a:extLst>
              <a:ext uri="{FF2B5EF4-FFF2-40B4-BE49-F238E27FC236}">
                <a16:creationId xmlns:a16="http://schemas.microsoft.com/office/drawing/2014/main" id="{5C28491B-D134-4DA0-BF89-A5A4F8D5B330}"/>
              </a:ext>
            </a:extLst>
          </p:cNvPr>
          <p:cNvCxnSpPr>
            <a:cxnSpLocks/>
          </p:cNvCxnSpPr>
          <p:nvPr/>
        </p:nvCxnSpPr>
        <p:spPr>
          <a:xfrm flipH="1">
            <a:off x="3645579" y="2397803"/>
            <a:ext cx="1429870" cy="410135"/>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2" name="מחבר חץ ישר 11">
            <a:extLst>
              <a:ext uri="{FF2B5EF4-FFF2-40B4-BE49-F238E27FC236}">
                <a16:creationId xmlns:a16="http://schemas.microsoft.com/office/drawing/2014/main" id="{0484C6C9-298A-4E89-9B33-0EFA3D879F4A}"/>
              </a:ext>
            </a:extLst>
          </p:cNvPr>
          <p:cNvCxnSpPr>
            <a:cxnSpLocks/>
          </p:cNvCxnSpPr>
          <p:nvPr/>
        </p:nvCxnSpPr>
        <p:spPr>
          <a:xfrm>
            <a:off x="6096000" y="2397803"/>
            <a:ext cx="0" cy="525507"/>
          </a:xfrm>
          <a:prstGeom prst="straightConnector1">
            <a:avLst/>
          </a:prstGeom>
          <a:ln>
            <a:solidFill>
              <a:schemeClr val="tx1">
                <a:lumMod val="90000"/>
                <a:lumOff val="1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15" name="מלבן 14">
            <a:extLst>
              <a:ext uri="{FF2B5EF4-FFF2-40B4-BE49-F238E27FC236}">
                <a16:creationId xmlns:a16="http://schemas.microsoft.com/office/drawing/2014/main" id="{00FC9D75-CA32-42D2-B8F3-F99FAE4B232B}"/>
              </a:ext>
            </a:extLst>
          </p:cNvPr>
          <p:cNvSpPr/>
          <p:nvPr/>
        </p:nvSpPr>
        <p:spPr>
          <a:xfrm>
            <a:off x="8528494" y="2923310"/>
            <a:ext cx="2026295"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u="sng" dirty="0">
                <a:solidFill>
                  <a:schemeClr val="tx1">
                    <a:lumMod val="90000"/>
                    <a:lumOff val="10000"/>
                  </a:schemeClr>
                </a:solidFill>
              </a:rPr>
              <a:t>השמירה:</a:t>
            </a:r>
          </a:p>
          <a:p>
            <a:pPr algn="r"/>
            <a:r>
              <a:rPr lang="he-IL" sz="2000" b="1" dirty="0">
                <a:solidFill>
                  <a:schemeClr val="tx1">
                    <a:lumMod val="90000"/>
                    <a:lumOff val="10000"/>
                  </a:schemeClr>
                </a:solidFill>
              </a:rPr>
              <a:t>נעשתה במושבות הגליל ובמרכז הארץ.</a:t>
            </a:r>
            <a:endParaRPr lang="en-US" sz="2000" b="1" dirty="0">
              <a:solidFill>
                <a:schemeClr val="tx1">
                  <a:lumMod val="90000"/>
                  <a:lumOff val="10000"/>
                </a:schemeClr>
              </a:solidFill>
            </a:endParaRPr>
          </a:p>
          <a:p>
            <a:pPr algn="r"/>
            <a:endParaRPr lang="en-US" sz="2000" b="1" dirty="0">
              <a:solidFill>
                <a:schemeClr val="tx1">
                  <a:lumMod val="90000"/>
                  <a:lumOff val="10000"/>
                </a:schemeClr>
              </a:solidFill>
            </a:endParaRPr>
          </a:p>
          <a:p>
            <a:pPr algn="r"/>
            <a:endParaRPr lang="en-US" sz="2000" b="1" dirty="0">
              <a:solidFill>
                <a:schemeClr val="tx1">
                  <a:lumMod val="90000"/>
                  <a:lumOff val="10000"/>
                </a:schemeClr>
              </a:solidFill>
            </a:endParaRPr>
          </a:p>
          <a:p>
            <a:pPr algn="r"/>
            <a:endParaRPr lang="he-IL" sz="2000" b="1" dirty="0">
              <a:solidFill>
                <a:schemeClr val="tx1">
                  <a:lumMod val="90000"/>
                  <a:lumOff val="10000"/>
                </a:schemeClr>
              </a:solidFill>
            </a:endParaRPr>
          </a:p>
        </p:txBody>
      </p:sp>
      <p:sp>
        <p:nvSpPr>
          <p:cNvPr id="16" name="מלבן 15">
            <a:extLst>
              <a:ext uri="{FF2B5EF4-FFF2-40B4-BE49-F238E27FC236}">
                <a16:creationId xmlns:a16="http://schemas.microsoft.com/office/drawing/2014/main" id="{2A8D2E36-FB58-4593-ABF0-D091503C47D4}"/>
              </a:ext>
            </a:extLst>
          </p:cNvPr>
          <p:cNvSpPr/>
          <p:nvPr/>
        </p:nvSpPr>
        <p:spPr>
          <a:xfrm>
            <a:off x="5013513" y="2923309"/>
            <a:ext cx="2164976" cy="2286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u="sng" dirty="0">
                <a:solidFill>
                  <a:schemeClr val="tx1">
                    <a:lumMod val="90000"/>
                    <a:lumOff val="10000"/>
                  </a:schemeClr>
                </a:solidFill>
              </a:rPr>
              <a:t>העבודה:</a:t>
            </a:r>
          </a:p>
          <a:p>
            <a:pPr algn="r"/>
            <a:r>
              <a:rPr lang="he-IL" sz="2000" b="1" dirty="0">
                <a:solidFill>
                  <a:schemeClr val="tx1">
                    <a:lumMod val="90000"/>
                    <a:lumOff val="10000"/>
                  </a:schemeClr>
                </a:solidFill>
              </a:rPr>
              <a:t>- חייבו בעבודה  </a:t>
            </a:r>
            <a:br>
              <a:rPr lang="en-US" sz="2000" b="1" dirty="0">
                <a:solidFill>
                  <a:schemeClr val="tx1">
                    <a:lumMod val="90000"/>
                    <a:lumOff val="10000"/>
                  </a:schemeClr>
                </a:solidFill>
              </a:rPr>
            </a:br>
            <a:r>
              <a:rPr lang="he-IL" sz="2000" b="1" dirty="0">
                <a:solidFill>
                  <a:schemeClr val="tx1">
                    <a:lumMod val="90000"/>
                    <a:lumOff val="10000"/>
                  </a:schemeClr>
                </a:solidFill>
              </a:rPr>
              <a:t>  עברית במושבות  </a:t>
            </a:r>
            <a:br>
              <a:rPr lang="en-US" sz="2000" b="1" dirty="0">
                <a:solidFill>
                  <a:schemeClr val="tx1">
                    <a:lumMod val="90000"/>
                    <a:lumOff val="10000"/>
                  </a:schemeClr>
                </a:solidFill>
              </a:rPr>
            </a:br>
            <a:r>
              <a:rPr lang="he-IL" sz="2000" b="1" dirty="0">
                <a:solidFill>
                  <a:schemeClr val="tx1">
                    <a:lumMod val="90000"/>
                    <a:lumOff val="10000"/>
                  </a:schemeClr>
                </a:solidFill>
              </a:rPr>
              <a:t>  בהן שמרו.</a:t>
            </a:r>
          </a:p>
          <a:p>
            <a:pPr algn="r"/>
            <a:r>
              <a:rPr lang="he-IL" sz="2000" b="1" dirty="0">
                <a:solidFill>
                  <a:schemeClr val="tx1">
                    <a:lumMod val="90000"/>
                    <a:lumOff val="10000"/>
                  </a:schemeClr>
                </a:solidFill>
              </a:rPr>
              <a:t>- חייבו את חבריהם</a:t>
            </a:r>
            <a:br>
              <a:rPr lang="en-US" sz="2000" b="1" dirty="0">
                <a:solidFill>
                  <a:schemeClr val="tx1">
                    <a:lumMod val="90000"/>
                    <a:lumOff val="10000"/>
                  </a:schemeClr>
                </a:solidFill>
              </a:rPr>
            </a:br>
            <a:r>
              <a:rPr lang="he-IL" sz="2000" b="1" dirty="0">
                <a:solidFill>
                  <a:schemeClr val="tx1">
                    <a:lumMod val="90000"/>
                    <a:lumOff val="10000"/>
                  </a:schemeClr>
                </a:solidFill>
              </a:rPr>
              <a:t>  בעבודה חקלאית </a:t>
            </a:r>
            <a:br>
              <a:rPr lang="en-US" sz="2000" b="1" dirty="0">
                <a:solidFill>
                  <a:schemeClr val="tx1">
                    <a:lumMod val="90000"/>
                    <a:lumOff val="10000"/>
                  </a:schemeClr>
                </a:solidFill>
              </a:rPr>
            </a:br>
            <a:r>
              <a:rPr lang="he-IL" sz="2000" b="1" dirty="0">
                <a:solidFill>
                  <a:schemeClr val="tx1">
                    <a:lumMod val="90000"/>
                    <a:lumOff val="10000"/>
                  </a:schemeClr>
                </a:solidFill>
              </a:rPr>
              <a:t>  למשך שנה.</a:t>
            </a:r>
          </a:p>
        </p:txBody>
      </p:sp>
      <p:sp>
        <p:nvSpPr>
          <p:cNvPr id="17" name="מלבן 16">
            <a:extLst>
              <a:ext uri="{FF2B5EF4-FFF2-40B4-BE49-F238E27FC236}">
                <a16:creationId xmlns:a16="http://schemas.microsoft.com/office/drawing/2014/main" id="{14D3121C-4B76-43CD-B87C-F2FB1482207C}"/>
              </a:ext>
            </a:extLst>
          </p:cNvPr>
          <p:cNvSpPr/>
          <p:nvPr/>
        </p:nvSpPr>
        <p:spPr>
          <a:xfrm>
            <a:off x="1561141" y="2923309"/>
            <a:ext cx="2164976" cy="2286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b="1" u="sng" dirty="0">
              <a:solidFill>
                <a:schemeClr val="tx1">
                  <a:lumMod val="90000"/>
                  <a:lumOff val="10000"/>
                </a:schemeClr>
              </a:solidFill>
            </a:endParaRPr>
          </a:p>
          <a:p>
            <a:pPr algn="ctr"/>
            <a:r>
              <a:rPr lang="he-IL" sz="2000" b="1" u="sng" dirty="0">
                <a:solidFill>
                  <a:schemeClr val="tx1">
                    <a:lumMod val="90000"/>
                    <a:lumOff val="10000"/>
                  </a:schemeClr>
                </a:solidFill>
              </a:rPr>
              <a:t>הקרקע:</a:t>
            </a:r>
          </a:p>
          <a:p>
            <a:pPr algn="r"/>
            <a:r>
              <a:rPr lang="he-IL" sz="2000" b="1" dirty="0">
                <a:solidFill>
                  <a:schemeClr val="tx1">
                    <a:lumMod val="90000"/>
                    <a:lumOff val="10000"/>
                  </a:schemeClr>
                </a:solidFill>
              </a:rPr>
              <a:t>הקמת הישובים:</a:t>
            </a:r>
          </a:p>
          <a:p>
            <a:pPr marL="342900" indent="-342900" algn="r" rtl="1">
              <a:buFontTx/>
              <a:buChar char="-"/>
            </a:pPr>
            <a:r>
              <a:rPr lang="he-IL" sz="2000" b="1" dirty="0">
                <a:solidFill>
                  <a:schemeClr val="tx1">
                    <a:lumMod val="90000"/>
                    <a:lumOff val="10000"/>
                  </a:schemeClr>
                </a:solidFill>
              </a:rPr>
              <a:t>תל עדשים </a:t>
            </a:r>
            <a:r>
              <a:rPr lang="he-IL" sz="1600" b="1" dirty="0">
                <a:solidFill>
                  <a:schemeClr val="tx1">
                    <a:lumMod val="90000"/>
                    <a:lumOff val="10000"/>
                  </a:schemeClr>
                </a:solidFill>
              </a:rPr>
              <a:t>(1913).</a:t>
            </a:r>
          </a:p>
          <a:p>
            <a:pPr marL="342900" indent="-342900" algn="r" rtl="1">
              <a:buFontTx/>
              <a:buChar char="-"/>
            </a:pPr>
            <a:r>
              <a:rPr lang="he-IL" sz="2000" b="1" dirty="0">
                <a:solidFill>
                  <a:schemeClr val="tx1">
                    <a:lumMod val="90000"/>
                    <a:lumOff val="10000"/>
                  </a:schemeClr>
                </a:solidFill>
              </a:rPr>
              <a:t>כפר גלעדי </a:t>
            </a:r>
            <a:r>
              <a:rPr lang="he-IL" sz="1600" b="1" dirty="0">
                <a:solidFill>
                  <a:schemeClr val="tx1">
                    <a:lumMod val="90000"/>
                    <a:lumOff val="10000"/>
                  </a:schemeClr>
                </a:solidFill>
              </a:rPr>
              <a:t>(1916).</a:t>
            </a:r>
          </a:p>
          <a:p>
            <a:pPr algn="r" rtl="1"/>
            <a:endParaRPr lang="he-IL" sz="2000" b="1" dirty="0">
              <a:solidFill>
                <a:schemeClr val="tx1">
                  <a:lumMod val="90000"/>
                  <a:lumOff val="10000"/>
                </a:schemeClr>
              </a:solidFill>
            </a:endParaRPr>
          </a:p>
          <a:p>
            <a:pPr algn="r" rtl="1"/>
            <a:endParaRPr lang="he-IL" sz="2000" b="1" dirty="0">
              <a:solidFill>
                <a:schemeClr val="tx1">
                  <a:lumMod val="90000"/>
                  <a:lumOff val="10000"/>
                </a:schemeClr>
              </a:solidFill>
            </a:endParaRPr>
          </a:p>
          <a:p>
            <a:pPr marL="342900" indent="-342900" algn="r">
              <a:buFontTx/>
              <a:buChar char="-"/>
            </a:pPr>
            <a:endParaRPr lang="en-US" sz="2000" b="1" dirty="0">
              <a:solidFill>
                <a:schemeClr val="tx1">
                  <a:lumMod val="90000"/>
                  <a:lumOff val="10000"/>
                </a:schemeClr>
              </a:solidFill>
            </a:endParaRPr>
          </a:p>
        </p:txBody>
      </p:sp>
      <p:pic>
        <p:nvPicPr>
          <p:cNvPr id="3074" name="Picture 2" descr="השומר – ויקיפדיה">
            <a:extLst>
              <a:ext uri="{FF2B5EF4-FFF2-40B4-BE49-F238E27FC236}">
                <a16:creationId xmlns:a16="http://schemas.microsoft.com/office/drawing/2014/main" id="{0B0B29CD-338B-4B9E-9851-212D74D5C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13" y="33295"/>
            <a:ext cx="2557916" cy="198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152170"/>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4015</TotalTime>
  <Words>1280</Words>
  <Application>Microsoft Office PowerPoint</Application>
  <PresentationFormat>מסך רחב</PresentationFormat>
  <Paragraphs>177</Paragraphs>
  <Slides>28</Slides>
  <Notes>7</Notes>
  <HiddenSlides>0</HiddenSlides>
  <MMClips>3</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28</vt:i4>
      </vt:variant>
    </vt:vector>
  </HeadingPairs>
  <TitlesOfParts>
    <vt:vector size="32" baseType="lpstr">
      <vt:lpstr>Arial</vt:lpstr>
      <vt:lpstr>Varela Round</vt:lpstr>
      <vt:lpstr>Calibri</vt:lpstr>
      <vt:lpstr>ערכת נושא Office</vt:lpstr>
      <vt:lpstr>מערכת שידורים לאומית</vt:lpstr>
      <vt:lpstr>הישוב היהודי בארץ ישראל בתקופת  העלייה הראשונה והשנייה (1914-1881) חלק ג'</vt:lpstr>
      <vt:lpstr>מה למדנו עד כה?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 פ ס ק ה . . .</vt:lpstr>
      <vt:lpstr>הישוב היהודי בארץ ישראל בתקופת  העלייה הראשונה והשנייה (1914-1881) חלק ד'</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עד כאן להיום</vt:lpstr>
      <vt:lpstr>קישורים וקרדיט</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Anat Kaldaron</cp:lastModifiedBy>
  <cp:revision>229</cp:revision>
  <dcterms:created xsi:type="dcterms:W3CDTF">2020-03-15T19:13:03Z</dcterms:created>
  <dcterms:modified xsi:type="dcterms:W3CDTF">2020-04-15T12:35:37Z</dcterms:modified>
</cp:coreProperties>
</file>