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embeddedFontLst>
    <p:embeddedFont>
      <p:font typeface="Abadi" panose="020B0604020104020204" pitchFamily="34" charset="0"/>
      <p:regular r:id="rId16"/>
    </p:embeddedFont>
    <p:embeddedFont>
      <p:font typeface="Arabic Typesetting" panose="03020402040406030203" pitchFamily="66" charset="-78"/>
      <p:regular r:id="rId17"/>
    </p:embeddedFont>
    <p:embeddedFont>
      <p:font typeface="Cairo" panose="020B0604020202020204" charset="-78"/>
      <p:regular r:id="rId18"/>
      <p:bold r:id="rId19"/>
    </p:embeddedFont>
    <p:embeddedFont>
      <p:font typeface="Tajawal" panose="020B0604020202020204" charset="-78"/>
      <p:regular r:id="rId20"/>
      <p:bold r:id="rId21"/>
    </p:embeddedFont>
    <p:embeddedFont>
      <p:font typeface="Varela Round" panose="00000500000000000000" pitchFamily="2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9CCED2-322D-4C6C-802E-BD7494D365DE}">
  <a:tblStyle styleId="{BE9CCED2-322D-4C6C-802E-BD7494D365D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91AD8637-90B0-D755-471B-20F9D0BB565D}"/>
              </a:ext>
            </a:extLst>
          </p:cNvPr>
          <p:cNvSpPr/>
          <p:nvPr userDrawn="1"/>
        </p:nvSpPr>
        <p:spPr>
          <a:xfrm>
            <a:off x="-669925" y="6569075"/>
            <a:ext cx="2624138" cy="45878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12584E65-AF06-8F7B-515F-7CC968DA9918}"/>
              </a:ext>
            </a:extLst>
          </p:cNvPr>
          <p:cNvSpPr/>
          <p:nvPr userDrawn="1"/>
        </p:nvSpPr>
        <p:spPr>
          <a:xfrm>
            <a:off x="-1489075" y="6410325"/>
            <a:ext cx="3246438" cy="8731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82DDDF33-CA2D-FB85-91AB-DBED053CB3A5}"/>
              </a:ext>
            </a:extLst>
          </p:cNvPr>
          <p:cNvSpPr/>
          <p:nvPr userDrawn="1"/>
        </p:nvSpPr>
        <p:spPr>
          <a:xfrm>
            <a:off x="9986963" y="-439738"/>
            <a:ext cx="4205287" cy="63182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לבן מעוגל 9">
            <a:extLst>
              <a:ext uri="{FF2B5EF4-FFF2-40B4-BE49-F238E27FC236}">
                <a16:creationId xmlns:a16="http://schemas.microsoft.com/office/drawing/2014/main" id="{944308B2-3992-6D80-E99F-C5A68AF6CDAD}"/>
              </a:ext>
            </a:extLst>
          </p:cNvPr>
          <p:cNvSpPr/>
          <p:nvPr userDrawn="1"/>
        </p:nvSpPr>
        <p:spPr>
          <a:xfrm>
            <a:off x="8259763" y="6564313"/>
            <a:ext cx="4433887" cy="79692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תמונה 10">
            <a:extLst>
              <a:ext uri="{FF2B5EF4-FFF2-40B4-BE49-F238E27FC236}">
                <a16:creationId xmlns:a16="http://schemas.microsoft.com/office/drawing/2014/main" id="{AB54BEF8-E412-6B8C-DA87-98A356818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>
            <a:fillRect/>
          </a:stretch>
        </p:blipFill>
        <p:spPr bwMode="auto">
          <a:xfrm>
            <a:off x="5445125" y="369888"/>
            <a:ext cx="13017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rtlCol="1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</a:t>
            </a:r>
          </a:p>
        </p:txBody>
      </p:sp>
    </p:spTree>
    <p:extLst>
      <p:ext uri="{BB962C8B-B14F-4D97-AF65-F5344CB8AC3E}">
        <p14:creationId xmlns:p14="http://schemas.microsoft.com/office/powerpoint/2010/main" val="184385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ED703D5A-A7D2-4BE1-438E-C55D0E7362E0}"/>
              </a:ext>
            </a:extLst>
          </p:cNvPr>
          <p:cNvSpPr/>
          <p:nvPr userDrawn="1"/>
        </p:nvSpPr>
        <p:spPr>
          <a:xfrm>
            <a:off x="212725" y="1397000"/>
            <a:ext cx="13177838" cy="29781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78ED7186-5517-F32D-07F0-51C635EA71EF}"/>
              </a:ext>
            </a:extLst>
          </p:cNvPr>
          <p:cNvSpPr/>
          <p:nvPr userDrawn="1"/>
        </p:nvSpPr>
        <p:spPr>
          <a:xfrm>
            <a:off x="7329488" y="6578600"/>
            <a:ext cx="5334000" cy="5588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3D6F70A0-EB3F-0C20-7376-8CB8A5168806}"/>
              </a:ext>
            </a:extLst>
          </p:cNvPr>
          <p:cNvSpPr/>
          <p:nvPr userDrawn="1"/>
        </p:nvSpPr>
        <p:spPr>
          <a:xfrm>
            <a:off x="9501188" y="6294438"/>
            <a:ext cx="3049587" cy="20637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לבן מעוגל 9">
            <a:extLst>
              <a:ext uri="{FF2B5EF4-FFF2-40B4-BE49-F238E27FC236}">
                <a16:creationId xmlns:a16="http://schemas.microsoft.com/office/drawing/2014/main" id="{DEF4B60D-88C4-C8E0-F8E8-408DCC858605}"/>
              </a:ext>
            </a:extLst>
          </p:cNvPr>
          <p:cNvSpPr/>
          <p:nvPr userDrawn="1"/>
        </p:nvSpPr>
        <p:spPr>
          <a:xfrm>
            <a:off x="9996488" y="-234950"/>
            <a:ext cx="2768600" cy="45085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מעוגל 10">
            <a:extLst>
              <a:ext uri="{FF2B5EF4-FFF2-40B4-BE49-F238E27FC236}">
                <a16:creationId xmlns:a16="http://schemas.microsoft.com/office/drawing/2014/main" id="{5C76B613-ABE5-2D3B-2102-9B8A05479416}"/>
              </a:ext>
            </a:extLst>
          </p:cNvPr>
          <p:cNvSpPr/>
          <p:nvPr userDrawn="1"/>
        </p:nvSpPr>
        <p:spPr>
          <a:xfrm>
            <a:off x="-501650" y="163513"/>
            <a:ext cx="1428750" cy="3222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lIns="36000" tIns="36000" rIns="36000" b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61587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48610A8B-2036-E6DF-C307-49EDA3D4D413}"/>
              </a:ext>
            </a:extLst>
          </p:cNvPr>
          <p:cNvSpPr/>
          <p:nvPr userDrawn="1"/>
        </p:nvSpPr>
        <p:spPr>
          <a:xfrm>
            <a:off x="212725" y="1397000"/>
            <a:ext cx="13177838" cy="297815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7FD0CEA2-F6F5-0BDC-C072-56FF3419033B}"/>
              </a:ext>
            </a:extLst>
          </p:cNvPr>
          <p:cNvSpPr/>
          <p:nvPr userDrawn="1"/>
        </p:nvSpPr>
        <p:spPr>
          <a:xfrm>
            <a:off x="7329488" y="6578600"/>
            <a:ext cx="5334000" cy="5588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297B76E1-BEE7-89EA-9373-F3A735449159}"/>
              </a:ext>
            </a:extLst>
          </p:cNvPr>
          <p:cNvSpPr/>
          <p:nvPr userDrawn="1"/>
        </p:nvSpPr>
        <p:spPr>
          <a:xfrm>
            <a:off x="9501188" y="6294438"/>
            <a:ext cx="3049587" cy="20637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לבן מעוגל 9">
            <a:extLst>
              <a:ext uri="{FF2B5EF4-FFF2-40B4-BE49-F238E27FC236}">
                <a16:creationId xmlns:a16="http://schemas.microsoft.com/office/drawing/2014/main" id="{0ADC1DD5-9D1B-7A10-9587-D21D9C62677D}"/>
              </a:ext>
            </a:extLst>
          </p:cNvPr>
          <p:cNvSpPr/>
          <p:nvPr userDrawn="1"/>
        </p:nvSpPr>
        <p:spPr>
          <a:xfrm>
            <a:off x="9996488" y="-234950"/>
            <a:ext cx="2768600" cy="45085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מלבן מעוגל 10">
            <a:extLst>
              <a:ext uri="{FF2B5EF4-FFF2-40B4-BE49-F238E27FC236}">
                <a16:creationId xmlns:a16="http://schemas.microsoft.com/office/drawing/2014/main" id="{92D98CB2-F742-6643-B30A-483BA4F7229F}"/>
              </a:ext>
            </a:extLst>
          </p:cNvPr>
          <p:cNvSpPr/>
          <p:nvPr userDrawn="1"/>
        </p:nvSpPr>
        <p:spPr>
          <a:xfrm>
            <a:off x="-501650" y="163513"/>
            <a:ext cx="1428750" cy="3222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lIns="36000" tIns="36000" rIns="36000" b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41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6">
            <a:extLst>
              <a:ext uri="{FF2B5EF4-FFF2-40B4-BE49-F238E27FC236}">
                <a16:creationId xmlns:a16="http://schemas.microsoft.com/office/drawing/2014/main" id="{9BD6ADB7-74CB-D4D3-7D19-944BCFCBB898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מלבן מעוגל 7">
            <a:extLst>
              <a:ext uri="{FF2B5EF4-FFF2-40B4-BE49-F238E27FC236}">
                <a16:creationId xmlns:a16="http://schemas.microsoft.com/office/drawing/2014/main" id="{9A5E7DDE-93C8-F893-A538-2EF3F4E95595}"/>
              </a:ext>
            </a:extLst>
          </p:cNvPr>
          <p:cNvSpPr/>
          <p:nvPr userDrawn="1"/>
        </p:nvSpPr>
        <p:spPr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מלבן מעוגל 8">
            <a:extLst>
              <a:ext uri="{FF2B5EF4-FFF2-40B4-BE49-F238E27FC236}">
                <a16:creationId xmlns:a16="http://schemas.microsoft.com/office/drawing/2014/main" id="{2391CB0E-EA3B-7695-9AD5-61E8DB093791}"/>
              </a:ext>
            </a:extLst>
          </p:cNvPr>
          <p:cNvSpPr/>
          <p:nvPr userDrawn="1"/>
        </p:nvSpPr>
        <p:spPr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3" y="1195757"/>
            <a:ext cx="11161453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</p:spTree>
    <p:extLst>
      <p:ext uri="{BB962C8B-B14F-4D97-AF65-F5344CB8AC3E}">
        <p14:creationId xmlns:p14="http://schemas.microsoft.com/office/powerpoint/2010/main" val="3006240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72E1CD19-11C5-82E5-BE26-6B149618E1C0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5188F08F-3EDD-AD28-3948-E1F12CC7AD38}"/>
              </a:ext>
            </a:extLst>
          </p:cNvPr>
          <p:cNvSpPr/>
          <p:nvPr userDrawn="1"/>
        </p:nvSpPr>
        <p:spPr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מלבן מעוגל 8">
            <a:extLst>
              <a:ext uri="{FF2B5EF4-FFF2-40B4-BE49-F238E27FC236}">
                <a16:creationId xmlns:a16="http://schemas.microsoft.com/office/drawing/2014/main" id="{8ED35C77-A5F8-6C48-8B2E-B32011597110}"/>
              </a:ext>
            </a:extLst>
          </p:cNvPr>
          <p:cNvSpPr/>
          <p:nvPr userDrawn="1"/>
        </p:nvSpPr>
        <p:spPr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rtlCol="1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</p:spTree>
    <p:extLst>
      <p:ext uri="{BB962C8B-B14F-4D97-AF65-F5344CB8AC3E}">
        <p14:creationId xmlns:p14="http://schemas.microsoft.com/office/powerpoint/2010/main" val="278463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12CF8FE9-9A1C-9948-65E3-0A52171A7B8B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B19A2046-E90A-7778-C0C6-5C1CAD390188}"/>
              </a:ext>
            </a:extLst>
          </p:cNvPr>
          <p:cNvSpPr/>
          <p:nvPr userDrawn="1"/>
        </p:nvSpPr>
        <p:spPr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C0C5FDD7-11C1-4497-1452-857AF83299B3}"/>
              </a:ext>
            </a:extLst>
          </p:cNvPr>
          <p:cNvSpPr/>
          <p:nvPr userDrawn="1"/>
        </p:nvSpPr>
        <p:spPr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rtlCol="1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</a:t>
            </a:r>
          </a:p>
        </p:txBody>
      </p:sp>
    </p:spTree>
    <p:extLst>
      <p:ext uri="{BB962C8B-B14F-4D97-AF65-F5344CB8AC3E}">
        <p14:creationId xmlns:p14="http://schemas.microsoft.com/office/powerpoint/2010/main" val="12837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6">
            <a:extLst>
              <a:ext uri="{FF2B5EF4-FFF2-40B4-BE49-F238E27FC236}">
                <a16:creationId xmlns:a16="http://schemas.microsoft.com/office/drawing/2014/main" id="{658D4DFD-292A-B9E5-D847-1CD8685FB77E}"/>
              </a:ext>
            </a:extLst>
          </p:cNvPr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3" name="מלבן מעוגל 7">
            <a:extLst>
              <a:ext uri="{FF2B5EF4-FFF2-40B4-BE49-F238E27FC236}">
                <a16:creationId xmlns:a16="http://schemas.microsoft.com/office/drawing/2014/main" id="{94F9873A-556B-DA02-F62C-7A2967C47A5C}"/>
              </a:ext>
            </a:extLst>
          </p:cNvPr>
          <p:cNvSpPr/>
          <p:nvPr userDrawn="1"/>
        </p:nvSpPr>
        <p:spPr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FD106DFF-E528-6217-6387-A07385A44144}"/>
              </a:ext>
            </a:extLst>
          </p:cNvPr>
          <p:cNvSpPr/>
          <p:nvPr userDrawn="1"/>
        </p:nvSpPr>
        <p:spPr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/>
          <p:cNvSpPr>
            <a:spLocks noGrp="1"/>
          </p:cNvSpPr>
          <p:nvPr>
            <p:ph type="media" sz="quarter" idx="10"/>
          </p:nvPr>
        </p:nvSpPr>
        <p:spPr>
          <a:xfrm>
            <a:off x="193700" y="228600"/>
            <a:ext cx="11782372" cy="6470650"/>
          </a:xfrm>
        </p:spPr>
        <p:txBody>
          <a:bodyPr rtlCol="1">
            <a:normAutofit/>
          </a:bodyPr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noProof="0"/>
              <a:t>לחץ על הסמל כדי להוסיף מדיה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54056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B1F25E8F-35EA-3586-61D2-95951CC3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0435-41C2-4E86-94E4-5CBF705F2CCD}" type="datetimeFigureOut">
              <a:rPr lang="he-IL"/>
              <a:pPr>
                <a:defRPr/>
              </a:pPr>
              <a:t>ט"ז/ניסן/תשפ"ו</a:t>
            </a:fld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2627B0CC-B557-FFBF-A694-D77B853C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C1716523-4CC6-F29E-2DBC-C43DF67B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E67C-20FE-46ED-BA6A-1C75CE23696F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6955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F04CF6A0-534F-C2E0-94A2-7D835B051DD4}"/>
              </a:ext>
            </a:extLst>
          </p:cNvPr>
          <p:cNvSpPr/>
          <p:nvPr userDrawn="1"/>
        </p:nvSpPr>
        <p:spPr>
          <a:xfrm>
            <a:off x="-909638" y="6189663"/>
            <a:ext cx="3067051" cy="119062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לבן מעוגל 7">
            <a:extLst>
              <a:ext uri="{FF2B5EF4-FFF2-40B4-BE49-F238E27FC236}">
                <a16:creationId xmlns:a16="http://schemas.microsoft.com/office/drawing/2014/main" id="{CB4DC9D6-CA9C-511F-5CE0-82F81BE99270}"/>
              </a:ext>
            </a:extLst>
          </p:cNvPr>
          <p:cNvSpPr/>
          <p:nvPr userDrawn="1"/>
        </p:nvSpPr>
        <p:spPr>
          <a:xfrm>
            <a:off x="10082213" y="80963"/>
            <a:ext cx="5300662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מעוגל 8">
            <a:extLst>
              <a:ext uri="{FF2B5EF4-FFF2-40B4-BE49-F238E27FC236}">
                <a16:creationId xmlns:a16="http://schemas.microsoft.com/office/drawing/2014/main" id="{C1806B3D-E662-BF56-050B-DA713F2AE50C}"/>
              </a:ext>
            </a:extLst>
          </p:cNvPr>
          <p:cNvSpPr/>
          <p:nvPr userDrawn="1"/>
        </p:nvSpPr>
        <p:spPr>
          <a:xfrm>
            <a:off x="-2155825" y="6348413"/>
            <a:ext cx="5559425" cy="4699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23882" y="1288473"/>
            <a:ext cx="10872592" cy="522444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/>
          </p:nvPr>
        </p:nvSpPr>
        <p:spPr>
          <a:xfrm>
            <a:off x="623888" y="192531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64320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9A330BB6-DC70-FBA2-9004-A327C10398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6A3CDED1-6688-BB76-890A-5EF71F6901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1CF891D-C4C2-90B1-6EB0-4CCFA2B01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962A5A-2F10-43FE-B7BA-0C4025D14381}" type="datetimeFigureOut">
              <a:rPr lang="he-IL"/>
              <a:pPr>
                <a:defRPr/>
              </a:pPr>
              <a:t>ט"ז/ניסן/תשפ"ו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75F7AE-08F4-C7EF-870D-8AEE71E15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9EBB0A-5E05-4B2D-486B-42012B37D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888C51-33EB-4F98-9B2B-F704764F84A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114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מלבן 1">
            <a:extLst>
              <a:ext uri="{FF2B5EF4-FFF2-40B4-BE49-F238E27FC236}">
                <a16:creationId xmlns:a16="http://schemas.microsoft.com/office/drawing/2014/main" id="{F7917951-9BBC-2833-828A-68AC9ABB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807" y="815082"/>
            <a:ext cx="31221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/>
              </a:rPr>
              <a:t>التفتيش على التراث الدرزي</a:t>
            </a:r>
            <a:endParaRPr kumimoji="0" lang="he-IL" altLang="he-I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43" name="תמונה 4">
            <a:extLst>
              <a:ext uri="{FF2B5EF4-FFF2-40B4-BE49-F238E27FC236}">
                <a16:creationId xmlns:a16="http://schemas.microsoft.com/office/drawing/2014/main" id="{56A790B6-C489-196C-2688-19068850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63525"/>
            <a:ext cx="1254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מלבן 2">
            <a:extLst>
              <a:ext uri="{FF2B5EF4-FFF2-40B4-BE49-F238E27FC236}">
                <a16:creationId xmlns:a16="http://schemas.microsoft.com/office/drawing/2014/main" id="{B0D16869-1B8C-EC7C-0DB6-73FAFFDCF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30338"/>
            <a:ext cx="2381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למידה בונה אדם</a:t>
            </a:r>
            <a:endParaRPr kumimoji="0" lang="en-US" altLang="he-I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המזכירות הפדגוגית</a:t>
            </a:r>
            <a:endParaRPr kumimoji="0" lang="en-US" altLang="he-I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אגף א' מורשת</a:t>
            </a:r>
            <a:endParaRPr kumimoji="0" lang="he-IL" altLang="he-IL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245" name="כותרת 1">
            <a:extLst>
              <a:ext uri="{FF2B5EF4-FFF2-40B4-BE49-F238E27FC236}">
                <a16:creationId xmlns:a16="http://schemas.microsoft.com/office/drawing/2014/main" id="{CBD3CA38-B648-A8D4-0BC6-9F26BD990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760" y="2601913"/>
            <a:ext cx="10363200" cy="3324542"/>
          </a:xfrm>
        </p:spPr>
        <p:txBody>
          <a:bodyPr>
            <a:normAutofit/>
          </a:bodyPr>
          <a:lstStyle/>
          <a:p>
            <a:r>
              <a:rPr lang="ar-EG" altLang="he-IL" dirty="0">
                <a:latin typeface="Abadi" panose="020B0604020104020204" pitchFamily="34" charset="0"/>
                <a:cs typeface="+mn-cs"/>
              </a:rPr>
              <a:t>"الاحترام والكلمة الطيّبة"</a:t>
            </a:r>
            <a:endParaRPr altLang="he-IL" dirty="0">
              <a:latin typeface="Abadi" panose="020B0604020104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/>
          <p:nvPr/>
        </p:nvSpPr>
        <p:spPr>
          <a:xfrm>
            <a:off x="571500" y="1507033"/>
            <a:ext cx="11049000" cy="1344810"/>
          </a:xfrm>
          <a:prstGeom prst="roundRect">
            <a:avLst>
              <a:gd name="adj" fmla="val 1062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809625" y="1745158"/>
            <a:ext cx="10239375" cy="157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2C7A7B"/>
                </a:solidFill>
                <a:latin typeface="Tajawal"/>
                <a:ea typeface="Tajawal"/>
                <a:cs typeface="Tajawal"/>
                <a:sym typeface="Tajawal"/>
              </a:rPr>
              <a:t>ا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لتقييم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الذاتي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: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نموذج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يملؤه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الطالب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نهاية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الوحدة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يقي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فيه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سلوكه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الخاص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وتطو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ره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استخدام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الكلمات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الإيجابي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والمهذ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بة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مع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محيطه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.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11572875" y="1507033"/>
            <a:ext cx="47625" cy="1344810"/>
          </a:xfrm>
          <a:prstGeom prst="rect">
            <a:avLst/>
          </a:prstGeom>
          <a:solidFill>
            <a:srgbClr val="38B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571500" y="3185219"/>
            <a:ext cx="11049000" cy="1344810"/>
          </a:xfrm>
          <a:prstGeom prst="roundRect">
            <a:avLst>
              <a:gd name="adj" fmla="val 1062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809625" y="3423344"/>
            <a:ext cx="10239375" cy="157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الملاحظة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المباشرة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: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مراقبة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المعل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المستمر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لسلوك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الطل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اب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مع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بعضهم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البعض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خلال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أوقات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الاستراحة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والعمل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الجماعي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داخل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الغرفة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الصفي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ة.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11572875" y="3185219"/>
            <a:ext cx="47625" cy="1344810"/>
          </a:xfrm>
          <a:prstGeom prst="rect">
            <a:avLst/>
          </a:prstGeom>
          <a:solidFill>
            <a:srgbClr val="38B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571500" y="4863405"/>
            <a:ext cx="11049000" cy="1344810"/>
          </a:xfrm>
          <a:prstGeom prst="roundRect">
            <a:avLst>
              <a:gd name="adj" fmla="val 1062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809625" y="5101530"/>
            <a:ext cx="10239375" cy="157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المنتج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النها</a:t>
            </a:r>
            <a:r>
              <a:rPr lang="ar-EG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ئيّ</a:t>
            </a:r>
            <a:r>
              <a:rPr lang="ar-EG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: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تقييم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مشاركة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الطل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اب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المشاريع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العملي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مثل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الجداري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ة،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إبداعهم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المهام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الكتابي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ة،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وأدائهم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المشاهد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التمثيلي</a:t>
            </a:r>
            <a:r>
              <a:rPr lang="ar-EG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ة.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11572875" y="4863405"/>
            <a:ext cx="47625" cy="1344810"/>
          </a:xfrm>
          <a:prstGeom prst="rect">
            <a:avLst/>
          </a:prstGeom>
          <a:solidFill>
            <a:srgbClr val="38B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3300" y="1768971"/>
            <a:ext cx="2190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8525" y="3447157"/>
            <a:ext cx="323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96625" y="5125342"/>
            <a:ext cx="28575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9050" y="316408"/>
            <a:ext cx="11601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أساليب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تقييم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الوحدة</a:t>
            </a:r>
            <a:endParaRPr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812" y="1133549"/>
            <a:ext cx="9096375" cy="459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2"/>
          <p:cNvSpPr txBox="1"/>
          <p:nvPr/>
        </p:nvSpPr>
        <p:spPr>
          <a:xfrm>
            <a:off x="2120501" y="1748021"/>
            <a:ext cx="7950993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8000" b="1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عملاً ممتعًا</a:t>
            </a:r>
            <a:r>
              <a:rPr lang="en-US" sz="8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!</a:t>
            </a:r>
            <a:endParaRPr sz="8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2309808" y="4214322"/>
            <a:ext cx="7572375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باحترام مفتّش التراث وطاقم الإرشاد</a:t>
            </a:r>
            <a:endParaRPr sz="44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1873045" y="2982359"/>
            <a:ext cx="8103793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"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معاً</a:t>
            </a:r>
            <a:r>
              <a:rPr lang="en-US" sz="4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نبني</a:t>
            </a:r>
            <a:r>
              <a:rPr lang="en-US" sz="4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جيلاً</a:t>
            </a:r>
            <a:r>
              <a:rPr lang="en-US" sz="4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واعياً</a:t>
            </a:r>
            <a:r>
              <a:rPr lang="en-US" sz="4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تسوده</a:t>
            </a:r>
            <a:r>
              <a:rPr lang="en-US" sz="4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الكلمة</a:t>
            </a:r>
            <a:r>
              <a:rPr lang="en-US" sz="4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الطي</a:t>
            </a:r>
            <a:r>
              <a:rPr lang="ar-EG" sz="4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بة</a:t>
            </a:r>
            <a:r>
              <a:rPr lang="en-US" sz="4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والاحترام</a:t>
            </a:r>
            <a:r>
              <a:rPr lang="en-US" sz="4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4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المتبادل</a:t>
            </a:r>
            <a:r>
              <a:rPr lang="ar-EG" sz="4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" </a:t>
            </a:r>
            <a:endParaRPr sz="4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/>
          <p:nvPr/>
        </p:nvSpPr>
        <p:spPr>
          <a:xfrm>
            <a:off x="571500" y="1968103"/>
            <a:ext cx="11049000" cy="9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571500" y="2950964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571500" y="3735734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571500" y="4520505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571500" y="294143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571500" y="294143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571500" y="372620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571500" y="372620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571500" y="451098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571500" y="451098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571500" y="529575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571500" y="529575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3250" y="221664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/>
        </p:nvSpPr>
        <p:spPr>
          <a:xfrm>
            <a:off x="571500" y="2110978"/>
            <a:ext cx="995362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https://media.istockphoto.com/id/1313710287/vector/set-of-two-apples-in-cartoon-style-one-apple-is-red-and-beautiful-and-the-other-is-rotten.jpg?s=612x612&amp;w=0&amp;k=20&amp;c=GiTxXPSZ-UTcVBXdQHgIUMkDvgJ2z2cz1Ni5UOA2y04=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571500" y="2554783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www.istockphoto.com</a:t>
            </a:r>
            <a:endParaRPr/>
          </a:p>
        </p:txBody>
      </p:sp>
      <p:pic>
        <p:nvPicPr>
          <p:cNvPr id="236" name="Google Shape;236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3250" y="310038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571500" y="3093839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https://mollylynch.com/wp-content/uploads/2024/09/Classroom-Gratitude-Jar-Makes-it-Easy-to-Reflect-on-Things-were-Thankful-For-Lucky-Learning-with-Molly-Lynch-.png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571500" y="3339554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mollylynch.com</a:t>
            </a:r>
            <a:endParaRPr/>
          </a:p>
        </p:txBody>
      </p:sp>
      <p:pic>
        <p:nvPicPr>
          <p:cNvPr id="239" name="Google Shape;239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63250" y="388515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/>
        </p:nvSpPr>
        <p:spPr>
          <a:xfrm>
            <a:off x="571500" y="3878609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https://campbellrivermirror.com/wp-content/uploads/sites/9/2016/03/17078campbellriverCedarmural-TrevorRickardWEB.jpg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571500" y="4124325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campbellrivermirror.com</a:t>
            </a:r>
            <a:endParaRPr/>
          </a:p>
        </p:txBody>
      </p:sp>
      <p:pic>
        <p:nvPicPr>
          <p:cNvPr id="242" name="Google Shape;242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63250" y="466992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 txBox="1"/>
          <p:nvPr/>
        </p:nvSpPr>
        <p:spPr>
          <a:xfrm>
            <a:off x="571500" y="4663380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https://www.cpsglobalschool.com/blogs/wp-content/uploads/2024/11/Photo-3-810x608.jpeg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571500" y="4909095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www.cpsglobalschool.com</a:t>
            </a:r>
            <a:endParaRPr/>
          </a:p>
        </p:txBody>
      </p:sp>
      <p:pic>
        <p:nvPicPr>
          <p:cNvPr id="245" name="Google Shape;245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63250" y="5454699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>
            <a:off x="571500" y="5448151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https://kidsactivitiesblog.com/wp-content/uploads/2022/04/Card-Making-For-Kids-Feature-Image.png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571500" y="5693866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kidsactivitiesblog.com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19050" y="571500"/>
            <a:ext cx="11601450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5" b="1" i="0" u="none" strike="noStrike" cap="none">
                <a:solidFill>
                  <a:srgbClr val="C05621"/>
                </a:solidFill>
                <a:latin typeface="Cairo"/>
                <a:ea typeface="Cairo"/>
                <a:cs typeface="Cairo"/>
                <a:sym typeface="Cairo"/>
              </a:rPr>
              <a:t>Image 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" y="-8713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1384994"/>
            <a:ext cx="8572500" cy="408801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425541" y="2175569"/>
            <a:ext cx="7340917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الاحترام</a:t>
            </a:r>
            <a:r>
              <a:rPr lang="en-US" sz="8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8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والكلمة</a:t>
            </a:r>
            <a:r>
              <a:rPr lang="en-US" sz="8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8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الطي</a:t>
            </a:r>
            <a:r>
              <a:rPr lang="ar-EG" sz="8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r>
              <a:rPr lang="en-US" sz="8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بة</a:t>
            </a:r>
            <a:endParaRPr sz="8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609850" y="3428999"/>
            <a:ext cx="699135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Arabic Typesetting" panose="03020402040406030203" pitchFamily="66" charset="-78"/>
                <a:ea typeface="Tajawal Medium"/>
                <a:cs typeface="Arabic Typesetting" panose="03020402040406030203" pitchFamily="66" charset="-78"/>
                <a:sym typeface="Tajawal Medium"/>
              </a:rPr>
              <a:t>مفاتيح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Arabic Typesetting" panose="03020402040406030203" pitchFamily="66" charset="-78"/>
                <a:ea typeface="Tajawal Medium"/>
                <a:cs typeface="Arabic Typesetting" panose="03020402040406030203" pitchFamily="66" charset="-78"/>
                <a:sym typeface="Tajawal Medium"/>
              </a:rPr>
              <a:t> </a:t>
            </a:r>
            <a:r>
              <a:rPr lang="en-US" sz="6000" b="1" i="0" u="none" strike="noStrike" cap="none" dirty="0" err="1">
                <a:solidFill>
                  <a:srgbClr val="002060"/>
                </a:solidFill>
                <a:latin typeface="Arabic Typesetting" panose="03020402040406030203" pitchFamily="66" charset="-78"/>
                <a:ea typeface="Tajawal Medium"/>
                <a:cs typeface="Arabic Typesetting" panose="03020402040406030203" pitchFamily="66" charset="-78"/>
                <a:sym typeface="Tajawal Medium"/>
              </a:rPr>
              <a:t>القلوب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Arabic Typesetting" panose="03020402040406030203" pitchFamily="66" charset="-78"/>
                <a:ea typeface="Tajawal Medium"/>
                <a:cs typeface="Arabic Typesetting" panose="03020402040406030203" pitchFamily="66" charset="-78"/>
                <a:sym typeface="Tajawal Medium"/>
              </a:rPr>
              <a:t> </a:t>
            </a:r>
            <a:r>
              <a:rPr lang="en-US" sz="6000" b="1" i="0" u="none" strike="noStrike" cap="none" dirty="0" err="1">
                <a:solidFill>
                  <a:srgbClr val="002060"/>
                </a:solidFill>
                <a:latin typeface="Arabic Typesetting" panose="03020402040406030203" pitchFamily="66" charset="-78"/>
                <a:ea typeface="Tajawal Medium"/>
                <a:cs typeface="Arabic Typesetting" panose="03020402040406030203" pitchFamily="66" charset="-78"/>
                <a:sym typeface="Tajawal Medium"/>
              </a:rPr>
              <a:t>وبناء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Arabic Typesetting" panose="03020402040406030203" pitchFamily="66" charset="-78"/>
                <a:ea typeface="Tajawal Medium"/>
                <a:cs typeface="Arabic Typesetting" panose="03020402040406030203" pitchFamily="66" charset="-78"/>
                <a:sym typeface="Tajawal Medium"/>
              </a:rPr>
              <a:t> </a:t>
            </a:r>
            <a:r>
              <a:rPr lang="en-US" sz="6000" b="1" i="0" u="none" strike="noStrike" cap="none" dirty="0" err="1">
                <a:solidFill>
                  <a:srgbClr val="002060"/>
                </a:solidFill>
                <a:latin typeface="Arabic Typesetting" panose="03020402040406030203" pitchFamily="66" charset="-78"/>
                <a:ea typeface="Tajawal Medium"/>
                <a:cs typeface="Arabic Typesetting" panose="03020402040406030203" pitchFamily="66" charset="-78"/>
                <a:sym typeface="Tajawal Medium"/>
              </a:rPr>
              <a:t>المجتمعات</a:t>
            </a:r>
            <a:endParaRPr sz="60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4925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500" y="2324100"/>
            <a:ext cx="342900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0" y="2324100"/>
            <a:ext cx="342900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24100"/>
            <a:ext cx="34290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8860871" y="2689353"/>
            <a:ext cx="203025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إدراك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المفاهيم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8477250" y="3379748"/>
            <a:ext cx="285750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فهم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واستيعاب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معنى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الاحترام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والكلمة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حياتنا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اليومي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وأهمي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تها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بناء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الشخصي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ة.</a:t>
            </a:r>
            <a:endParaRPr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5285898" y="2677462"/>
            <a:ext cx="162020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الأثر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النفسي</a:t>
            </a:r>
            <a:r>
              <a:rPr lang="ar-EG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667249" y="3379748"/>
            <a:ext cx="285750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استنتاج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الأثر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العميق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للكلمة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على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الفرد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والمجتمع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ودورها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نشر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الإيجابي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والسعادة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.</a:t>
            </a:r>
            <a:endParaRPr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396840" y="2667000"/>
            <a:ext cx="208026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التطبيق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العملي</a:t>
            </a:r>
            <a:r>
              <a:rPr lang="ar-EG" sz="3200" b="1" i="0" u="none" strike="noStrike" cap="none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008220" y="3379748"/>
            <a:ext cx="2857500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استخدام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مفردات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مهذ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مواقف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الخلاف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والتمييز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بين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حري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التعبير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والنقد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والتجريح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.</a:t>
            </a:r>
            <a:endParaRPr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" name="Google Shape;102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6439" y="1919901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49" y="19907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4061" y="1990725"/>
            <a:ext cx="7143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19050" y="571500"/>
            <a:ext cx="11601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الأهداف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التربوي</a:t>
            </a:r>
            <a:r>
              <a:rPr lang="ar-EG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ة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والتعليمي</a:t>
            </a:r>
            <a:r>
              <a:rPr lang="ar-EG" sz="6000" b="1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ة</a:t>
            </a:r>
            <a:endParaRPr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4" y="1699513"/>
            <a:ext cx="5286375" cy="349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368" y="1681386"/>
            <a:ext cx="5286375" cy="3495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6829425" y="1845514"/>
            <a:ext cx="451056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مفهوم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الاحترام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6625111" y="2702384"/>
            <a:ext cx="4295775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قيمة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أخلاقي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تعني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تقدير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الآخرين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والاعتراف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بقيمتهم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وحقوقهم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والتعامل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معهم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بلباقة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ومراعاة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مشاعرهم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بغض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النظر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اختلافاتهم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العرقي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الديني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أو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الفكري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ة.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وهو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يبدأ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باحترام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الذات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أو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لاً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.</a:t>
            </a:r>
            <a:endParaRPr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066800" y="1917508"/>
            <a:ext cx="451056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مفهوم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الكلمة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الطي</a:t>
            </a:r>
            <a:r>
              <a:rPr lang="ar-EG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بة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019175" y="2702384"/>
            <a:ext cx="4295775" cy="275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هي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كل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قول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حسن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يُدخل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السرور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على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قلب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السامع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ويُبنى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على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الصدق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والمحب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ة.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تشمل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الكلمة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الشكر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التشجيع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الاعتذار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عند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الخطأ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والنصيحة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اللطيفة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التي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تبني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ولا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تهدم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.</a:t>
            </a:r>
            <a:endParaRPr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9050" y="571500"/>
            <a:ext cx="11601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تعريف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المصطلحات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الأساسي</a:t>
            </a:r>
            <a:r>
              <a:rPr lang="ar-EG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ة</a:t>
            </a:r>
            <a:endParaRPr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521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2439590" y="1047178"/>
            <a:ext cx="714375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أَلَمْ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تَرَ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كَيْفَ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ضَرَبَ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اللَّهُ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مَثَلًا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كَلِمَةً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طَيِّبَةً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كَشَجَرَةٍ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طَيِّبَةٍ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أَصْلُهَا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ثَابِتٌ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وَفَرْعُهَا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فِي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السَّمَاءِ</a:t>
            </a:r>
            <a:endParaRPr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9847659" y="2538412"/>
            <a:ext cx="677465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1" i="0" u="none" strike="noStrike" cap="none">
                <a:solidFill>
                  <a:srgbClr val="CBD5E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1666875" y="4957762"/>
            <a:ext cx="677465" cy="164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1" i="0" u="none" strike="noStrike" cap="none">
                <a:solidFill>
                  <a:srgbClr val="CBD5E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17"/>
          <p:cNvGraphicFramePr/>
          <p:nvPr>
            <p:extLst>
              <p:ext uri="{D42A27DB-BD31-4B8C-83A1-F6EECF244321}">
                <p14:modId xmlns:p14="http://schemas.microsoft.com/office/powerpoint/2010/main" val="3962938564"/>
              </p:ext>
            </p:extLst>
          </p:nvPr>
        </p:nvGraphicFramePr>
        <p:xfrm>
          <a:off x="295274" y="1831108"/>
          <a:ext cx="11601451" cy="4659064"/>
        </p:xfrm>
        <a:graphic>
          <a:graphicData uri="http://schemas.openxmlformats.org/drawingml/2006/table">
            <a:tbl>
              <a:tblPr firstRow="1" bandRow="1">
                <a:noFill/>
                <a:tableStyleId>{BE9CCED2-322D-4C6C-802E-BD7494D365DE}</a:tableStyleId>
              </a:tblPr>
              <a:tblGrid>
                <a:gridCol w="256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2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4766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3200" b="1" i="0" u="none" strike="noStrike" cap="none" dirty="0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الموقف</a:t>
                      </a:r>
                      <a:endParaRPr lang="ar-EG" sz="32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cap="none" dirty="0" err="1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السلوك</a:t>
                      </a:r>
                      <a:r>
                        <a:rPr lang="en-US" sz="3200" b="1" i="0" u="none" strike="noStrike" cap="none" dirty="0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3200" b="1" i="0" u="none" strike="noStrike" cap="none" dirty="0" err="1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السلبي</a:t>
                      </a:r>
                      <a:r>
                        <a:rPr lang="ar-EG" sz="3200" b="1" i="0" u="none" strike="noStrike" cap="none" dirty="0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ّ</a:t>
                      </a:r>
                      <a:r>
                        <a:rPr lang="en-US" sz="3200" b="1" i="0" u="none" strike="noStrike" cap="none" dirty="0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3200" b="1" i="0" u="none" strike="noStrike" cap="none" dirty="0" err="1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المرفوض</a:t>
                      </a:r>
                      <a:endParaRPr sz="32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cap="none" dirty="0" err="1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السلوك</a:t>
                      </a:r>
                      <a:r>
                        <a:rPr lang="en-US" sz="3200" b="1" i="0" u="none" strike="noStrike" cap="none" dirty="0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3200" b="1" i="0" u="none" strike="noStrike" cap="none" dirty="0" err="1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الإيجابي</a:t>
                      </a:r>
                      <a:r>
                        <a:rPr lang="ar-EG" sz="3200" b="1" i="0" u="none" strike="noStrike" cap="none" dirty="0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ّ</a:t>
                      </a:r>
                      <a:r>
                        <a:rPr lang="en-US" sz="3200" b="1" i="0" u="none" strike="noStrike" cap="none" dirty="0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-</a:t>
                      </a:r>
                      <a:r>
                        <a:rPr lang="en-US" sz="3200" b="1" i="0" u="none" strike="noStrike" cap="none" dirty="0" err="1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احترام</a:t>
                      </a:r>
                      <a:r>
                        <a:rPr lang="en-US" sz="3200" b="1" i="0" u="none" strike="noStrike" cap="none" dirty="0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3200" b="1" i="0" u="none" strike="noStrike" cap="none" dirty="0" err="1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وكلمة</a:t>
                      </a:r>
                      <a:r>
                        <a:rPr lang="en-US" sz="3200" b="1" i="0" u="none" strike="noStrike" cap="none" dirty="0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3200" b="1" i="0" u="none" strike="noStrike" cap="none" dirty="0" err="1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طي</a:t>
                      </a:r>
                      <a:r>
                        <a:rPr lang="ar-EG" sz="3200" b="1" i="0" u="none" strike="noStrike" cap="none" dirty="0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ّ</a:t>
                      </a:r>
                      <a:r>
                        <a:rPr lang="en-US" sz="3200" b="1" i="0" u="none" strike="noStrike" cap="none" dirty="0" err="1">
                          <a:solidFill>
                            <a:srgbClr val="234E52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بة</a:t>
                      </a:r>
                      <a:endParaRPr sz="32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766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عامل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النظافة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في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المدرسة</a:t>
                      </a:r>
                      <a:endParaRPr sz="28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تجاهله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أو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ترك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النفايات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أمامه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عمداً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بحج</a:t>
                      </a:r>
                      <a:r>
                        <a:rPr lang="ar-EG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ّ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ة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أن</a:t>
                      </a:r>
                      <a:r>
                        <a:rPr lang="ar-EG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ّ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"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هذا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عمله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".</a:t>
                      </a:r>
                      <a:endParaRPr sz="28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إلقاء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التحي</a:t>
                      </a:r>
                      <a:r>
                        <a:rPr lang="ar-EG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ّ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ة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عليه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،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شكره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بابتسامة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،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ورمي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النفايات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في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مكانها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المخص</a:t>
                      </a:r>
                      <a:r>
                        <a:rPr lang="ar-EG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ّ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ص</a:t>
                      </a:r>
                      <a:r>
                        <a:rPr lang="en-US" sz="1650" b="0" i="0" u="none" strike="noStrike" cap="none" dirty="0">
                          <a:solidFill>
                            <a:schemeClr val="tx1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4766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الاختلاف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في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الرأي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مع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زميل</a:t>
                      </a:r>
                      <a:endParaRPr sz="28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رفع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الصوت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،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شتمه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،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أو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تسخيف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رأيه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أمام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الآخرين</a:t>
                      </a:r>
                      <a:r>
                        <a:rPr lang="en-US" sz="1650" b="0" i="0" u="none" strike="noStrike" cap="none" dirty="0">
                          <a:solidFill>
                            <a:srgbClr val="4A5568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الاستماع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لرأيه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حتى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النهاية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،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ثم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الرد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بهدوء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: "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أنا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أحترم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رأيك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،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لكن</a:t>
                      </a:r>
                      <a:r>
                        <a:rPr lang="ar-EG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ّ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ي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أرى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أن</a:t>
                      </a:r>
                      <a:r>
                        <a:rPr lang="en-US" sz="1650" b="0" i="0" u="none" strike="noStrike" cap="none" dirty="0">
                          <a:solidFill>
                            <a:srgbClr val="4A5568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..."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766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على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وسائل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التواصل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الاجتماعي</a:t>
                      </a:r>
                      <a:r>
                        <a:rPr lang="ar-EG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ّ</a:t>
                      </a:r>
                      <a:endParaRPr sz="28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كتابة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تعليق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ساخر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أو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مسيء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على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صورة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نشرها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أحد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الزملاء</a:t>
                      </a:r>
                      <a:r>
                        <a:rPr lang="en-US" sz="1650" b="0" i="0" u="none" strike="noStrike" cap="none" dirty="0">
                          <a:solidFill>
                            <a:srgbClr val="4A5568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كتابة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تعليق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مشج</a:t>
                      </a:r>
                      <a:r>
                        <a:rPr lang="ar-EG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ّ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ع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ولطيف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،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أو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الاكتفاء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بالصمت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إذا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لم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يعجبك</a:t>
                      </a:r>
                      <a:r>
                        <a:rPr lang="en-US" sz="2800" b="0" i="0" u="none" strike="noStrike" cap="none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Tajawal"/>
                          <a:cs typeface="Arabic Typesetting" panose="03020402040406030203" pitchFamily="66" charset="-78"/>
                          <a:sym typeface="Tajawal"/>
                        </a:rPr>
                        <a:t>المنشور</a:t>
                      </a:r>
                      <a:r>
                        <a:rPr lang="en-US" sz="1650" b="0" i="0" u="none" strike="noStrike" cap="none" dirty="0">
                          <a:solidFill>
                            <a:srgbClr val="4A5568"/>
                          </a:solidFill>
                          <a:latin typeface="Tajawal"/>
                          <a:ea typeface="Tajawal"/>
                          <a:cs typeface="Tajawal"/>
                          <a:sym typeface="Tajawal"/>
                        </a:rPr>
                        <a:t>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4" name="Google Shape;134;p17"/>
          <p:cNvSpPr/>
          <p:nvPr/>
        </p:nvSpPr>
        <p:spPr>
          <a:xfrm>
            <a:off x="9178379" y="2931169"/>
            <a:ext cx="2442120" cy="28575"/>
          </a:xfrm>
          <a:prstGeom prst="rect">
            <a:avLst/>
          </a:prstGeom>
          <a:solidFill>
            <a:srgbClr val="3197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5231159" y="2931169"/>
            <a:ext cx="3947219" cy="28575"/>
          </a:xfrm>
          <a:prstGeom prst="rect">
            <a:avLst/>
          </a:prstGeom>
          <a:solidFill>
            <a:srgbClr val="3197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571500" y="2931169"/>
            <a:ext cx="4659659" cy="28575"/>
          </a:xfrm>
          <a:prstGeom prst="rect">
            <a:avLst/>
          </a:prstGeom>
          <a:solidFill>
            <a:srgbClr val="3197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9178379" y="4115841"/>
            <a:ext cx="24421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5231159" y="4115841"/>
            <a:ext cx="39472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571500" y="4115841"/>
            <a:ext cx="46596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9178379" y="5271938"/>
            <a:ext cx="24421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5231159" y="5271938"/>
            <a:ext cx="39472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571500" y="5271938"/>
            <a:ext cx="465965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19050" y="425201"/>
            <a:ext cx="11601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مواقف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وأمثلة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للتحليل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والنقاش</a:t>
            </a:r>
            <a:endParaRPr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" y="2275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19312"/>
            <a:ext cx="4649429" cy="341774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5810252" y="1351381"/>
            <a:ext cx="5381623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إحضار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تفاحتين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متشابهتين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تماماً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الخارج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)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واحدة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تعر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ضت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لسقوط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مسبق</a:t>
            </a:r>
            <a:r>
              <a:rPr lang="ar-EG" sz="2800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).</a:t>
            </a:r>
            <a:endParaRPr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5857876" y="2762339"/>
            <a:ext cx="5333999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يُطلب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الطلاب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توجيه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كلمات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قاسية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للأولى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وكلمات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طي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وجميلة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للثانية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.</a:t>
            </a:r>
            <a:endParaRPr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6334125" y="4003812"/>
            <a:ext cx="485775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يتم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قطع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التفاحتين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لرؤية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الأثر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الداخلي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على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كل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منهما</a:t>
            </a:r>
            <a:r>
              <a:rPr lang="en-US" sz="1800" b="0" i="0" u="none" strike="noStrike" cap="none" dirty="0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dirty="0"/>
          </a:p>
        </p:txBody>
      </p:sp>
      <p:sp>
        <p:nvSpPr>
          <p:cNvPr id="153" name="Google Shape;153;p18"/>
          <p:cNvSpPr txBox="1"/>
          <p:nvPr/>
        </p:nvSpPr>
        <p:spPr>
          <a:xfrm>
            <a:off x="5316178" y="4879757"/>
            <a:ext cx="587569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الاستنتاج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: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الكلمة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السي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ئة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تترك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كدمات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وجروحاً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داخلي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لا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ت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ُ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رى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بالعين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المجر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دة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بينما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الكلمة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تحافظ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على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سلامة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الروح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والنفس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.</a:t>
            </a:r>
            <a:endParaRPr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54" name="Google Shape;154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51" y="1727058"/>
            <a:ext cx="4857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57150" y="344982"/>
            <a:ext cx="11601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درس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نموذجي</a:t>
            </a:r>
            <a:r>
              <a:rPr lang="ar-EG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: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سحر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الكلمة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الطي</a:t>
            </a:r>
            <a:r>
              <a:rPr lang="ar-EG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بة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)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تجربة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التفاحتين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(</a:t>
            </a:r>
            <a:endParaRPr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56" name="Google Shape;156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06200" y="1727058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06200" y="2902446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30000" y="4348522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30000" y="5211101"/>
            <a:ext cx="1524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4955458" y="1844290"/>
            <a:ext cx="642691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يقوم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كل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طالب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بكتابة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رسالة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قصيرة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ومجهولة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الاسم</a:t>
            </a:r>
            <a:r>
              <a:rPr lang="ar-EG" sz="2800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تحتوي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على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كلمة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شكر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تشجيع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أو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ثناء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لزميل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له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الصف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أو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للمع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م.</a:t>
            </a:r>
            <a:endParaRPr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5200650" y="3240917"/>
            <a:ext cx="6301863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تُجمع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الأوراق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"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صندوق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البريد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الدافئ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"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ثم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تُقرأ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بعض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الرسائل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بصوت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عالٍ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أمام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الجميع</a:t>
            </a:r>
            <a:r>
              <a:rPr lang="en-US" sz="1800" b="0" i="0" u="none" strike="noStrike" cap="none" dirty="0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dirty="0"/>
          </a:p>
        </p:txBody>
      </p:sp>
      <p:sp>
        <p:nvSpPr>
          <p:cNvPr id="168" name="Google Shape;168;p19"/>
          <p:cNvSpPr txBox="1"/>
          <p:nvPr/>
        </p:nvSpPr>
        <p:spPr>
          <a:xfrm>
            <a:off x="5200650" y="4686407"/>
            <a:ext cx="6301863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الهدف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: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نشر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الطاقة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الإيجابي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بناء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جسور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المحب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بين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الطل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وتدريبهم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على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المبادرة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قول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الكلمة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بة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69" name="Google Shape;169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15587"/>
            <a:ext cx="405765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19050" y="448865"/>
            <a:ext cx="11601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النشاط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العملي</a:t>
            </a:r>
            <a:r>
              <a:rPr lang="ar-EG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: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صندوق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البريد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الدافئ</a:t>
            </a:r>
            <a:endParaRPr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7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500" y="1637071"/>
            <a:ext cx="3429000" cy="504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0" y="1637071"/>
            <a:ext cx="3429000" cy="522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613" y="1749963"/>
            <a:ext cx="3429000" cy="493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8339137" y="3740636"/>
            <a:ext cx="31003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جداري</a:t>
            </a:r>
            <a:r>
              <a:rPr lang="ar-EG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ة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الاحترام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8429624" y="4027003"/>
            <a:ext cx="29527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تخصيص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حائط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المدرسة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يكتب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ويرسم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عليه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الطلاب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يومي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اً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عبارات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تشجيعي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وكلمات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طي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بأسلوب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فن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وإبداعي</a:t>
            </a:r>
            <a:r>
              <a:rPr lang="en-US" sz="1350" b="0" i="0" u="none" strike="noStrike" cap="none" dirty="0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dirty="0"/>
          </a:p>
        </p:txBody>
      </p:sp>
      <p:sp>
        <p:nvSpPr>
          <p:cNvPr id="181" name="Google Shape;181;p20"/>
          <p:cNvSpPr txBox="1"/>
          <p:nvPr/>
        </p:nvSpPr>
        <p:spPr>
          <a:xfrm>
            <a:off x="4572000" y="3727547"/>
            <a:ext cx="31003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لعب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الأدوار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(Role-play)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4572000" y="4022997"/>
            <a:ext cx="295275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تمثيل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مشاهد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ارتجالي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لمشكلة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بين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صديقين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،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وملاحظة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الفرق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عند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حل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ها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بكلمات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قاسية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مقابل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حل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ها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بالاحترام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والكلمة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</a:t>
            </a:r>
            <a:r>
              <a:rPr lang="en-US" sz="3200" b="0" i="0" u="none" strike="noStrike" cap="none" dirty="0">
                <a:solidFill>
                  <a:srgbClr val="4A5568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.</a:t>
            </a:r>
            <a:endParaRPr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857250" y="3723047"/>
            <a:ext cx="31003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بطاقات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الاعتذار</a:t>
            </a:r>
            <a:endParaRPr sz="3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857250" y="4233079"/>
            <a:ext cx="295275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تدريب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الطل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اب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على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ثقافة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الاعتذار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بتصميم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بطاقات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يدوي</a:t>
            </a:r>
            <a:r>
              <a:rPr lang="ar-EG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ّ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ة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يكتبون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فيها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اعتذاراً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لشخص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أساءوا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 </a:t>
            </a:r>
            <a:r>
              <a:rPr lang="en-US" sz="2800" b="0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إليه</a:t>
            </a:r>
            <a:r>
              <a:rPr lang="ar-EG" sz="2800" dirty="0">
                <a:solidFill>
                  <a:schemeClr val="tx1"/>
                </a:solidFill>
                <a:latin typeface="Arabic Typesetting" panose="03020402040406030203" pitchFamily="66" charset="-78"/>
                <a:ea typeface="Tajawal"/>
                <a:cs typeface="Arabic Typesetting" panose="03020402040406030203" pitchFamily="66" charset="-78"/>
                <a:sym typeface="Tajawal"/>
              </a:rPr>
              <a:t>.</a:t>
            </a:r>
            <a:r>
              <a:rPr lang="en-US" sz="1350" b="0" i="0" u="none" strike="noStrike" cap="none" dirty="0">
                <a:solidFill>
                  <a:srgbClr val="4A5568"/>
                </a:solidFill>
                <a:latin typeface="Tajawal"/>
                <a:ea typeface="Tajawal"/>
                <a:cs typeface="Tajawal"/>
                <a:sym typeface="Tajawal"/>
              </a:rPr>
              <a:t>.</a:t>
            </a:r>
            <a:endParaRPr dirty="0"/>
          </a:p>
        </p:txBody>
      </p:sp>
      <p:pic>
        <p:nvPicPr>
          <p:cNvPr id="185" name="Google Shape;185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9624" y="1749963"/>
            <a:ext cx="2952750" cy="183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9625" y="1756723"/>
            <a:ext cx="2952750" cy="18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938" y="1749963"/>
            <a:ext cx="2952750" cy="18338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19050" y="571500"/>
            <a:ext cx="11601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فعالي</a:t>
            </a:r>
            <a:r>
              <a:rPr lang="ar-EG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ّ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ات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ومشاريع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مقترحة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لإثراء</a:t>
            </a:r>
            <a:r>
              <a:rPr lang="en-US" sz="6000" b="1" i="0" u="none" strike="noStrike" cap="none" dirty="0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 </a:t>
            </a:r>
            <a:r>
              <a:rPr lang="en-US" sz="6000" b="1" i="0" u="none" strike="noStrike" cap="none" dirty="0" err="1">
                <a:solidFill>
                  <a:schemeClr val="tx1"/>
                </a:solidFill>
                <a:latin typeface="Arabic Typesetting" panose="03020402040406030203" pitchFamily="66" charset="-78"/>
                <a:ea typeface="Cairo"/>
                <a:cs typeface="Arabic Typesetting" panose="03020402040406030203" pitchFamily="66" charset="-78"/>
                <a:sym typeface="Cairo"/>
              </a:rPr>
              <a:t>الوحدة</a:t>
            </a:r>
            <a:endParaRPr sz="6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838</Words>
  <Application>Microsoft Office PowerPoint</Application>
  <PresentationFormat>מסך רחב</PresentationFormat>
  <Paragraphs>70</Paragraphs>
  <Slides>12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Arial</vt:lpstr>
      <vt:lpstr>Calibri</vt:lpstr>
      <vt:lpstr>Varela Round</vt:lpstr>
      <vt:lpstr>Abadi</vt:lpstr>
      <vt:lpstr>Cairo</vt:lpstr>
      <vt:lpstr>Arabic Typesetting</vt:lpstr>
      <vt:lpstr>Tajawal</vt:lpstr>
      <vt:lpstr>Office Theme</vt:lpstr>
      <vt:lpstr>1_ערכת נושא Office</vt:lpstr>
      <vt:lpstr>"الاحترام والكلمة الطيّبة"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IMOE001</dc:creator>
  <cp:lastModifiedBy>סוהיר ביראני (דליה עוספיא)</cp:lastModifiedBy>
  <cp:revision>20</cp:revision>
  <dcterms:modified xsi:type="dcterms:W3CDTF">2026-04-03T06:35:29Z</dcterms:modified>
</cp:coreProperties>
</file>