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The Seasons Bold Italics" charset="1" panose="00000000000000000000"/>
      <p:regular r:id="rId26"/>
    </p:embeddedFont>
    <p:embeddedFont>
      <p:font typeface="The Seasons Italics" charset="1" panose="00000000000000000000"/>
      <p:regular r:id="rId27"/>
    </p:embeddedFont>
    <p:embeddedFont>
      <p:font typeface="The Seasons" charset="1" panose="00000000000000000000"/>
      <p:regular r:id="rId28"/>
    </p:embeddedFont>
    <p:embeddedFont>
      <p:font typeface="Paskol" charset="1" panose="00000700000000000000"/>
      <p:regular r:id="rId29"/>
    </p:embeddedFont>
    <p:embeddedFont>
      <p:font typeface="Cloud Condensed Bold Italics" charset="1" panose="000000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slide3.xml" Type="http://schemas.openxmlformats.org/officeDocument/2006/relationships/slid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 Id="rId7" Target="https://sheikh-ameen.com/?page_id=1137" TargetMode="External" Type="http://schemas.openxmlformats.org/officeDocument/2006/relationships/hyperlink"/><Relationship Id="rId8" Target="https://www.youtube.com/watch?v=btp2j3aWO9M" TargetMode="External" Type="http://schemas.openxmlformats.org/officeDocument/2006/relationships/hyperlink"/><Relationship Id="rId9" Target="slide3.xml" Type="http://schemas.openxmlformats.org/officeDocument/2006/relationships/slid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facebook.com/ShiekhAmeenTareef/videos/380628369619477" TargetMode="External" Type="http://schemas.openxmlformats.org/officeDocument/2006/relationships/hyperlink"/><Relationship Id="rId11" Target="slide3.xml" Type="http://schemas.openxmlformats.org/officeDocument/2006/relationships/slide"/><Relationship Id="rId2" Target="../media/image1.jpeg" Type="http://schemas.openxmlformats.org/officeDocument/2006/relationships/image"/><Relationship Id="rId3" Target="../media/image2.png" Type="http://schemas.openxmlformats.org/officeDocument/2006/relationships/image"/><Relationship Id="rId4" Target="../media/image16.jpeg" Type="http://schemas.openxmlformats.org/officeDocument/2006/relationships/image"/><Relationship Id="rId5" Target="https://docs.google.com/file/d/1SmAQZTmOLf1EO0jwA_Gp6eHwmQmp_Vdy/view" TargetMode="External" Type="http://schemas.openxmlformats.org/officeDocument/2006/relationships/hyperlink"/><Relationship Id="rId6" Target="https://www.youtube.com/watch?v=uCzE0jxX-1k" TargetMode="External" Type="http://schemas.openxmlformats.org/officeDocument/2006/relationships/video"/><Relationship Id="rId7" Target="../media/image17.png" Type="http://schemas.openxmlformats.org/officeDocument/2006/relationships/image"/><Relationship Id="rId8" Target="https://docs.google.com/file/d/1SmAQZTmOLf1EO0jwA_Gp6eHwmQmp_Vdy/view" TargetMode="External" Type="http://schemas.openxmlformats.org/officeDocument/2006/relationships/hyperlink"/><Relationship Id="rId9" Target="../media/image1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png" Type="http://schemas.openxmlformats.org/officeDocument/2006/relationships/image"/><Relationship Id="rId12" Target="slide3.xml" Type="http://schemas.openxmlformats.org/officeDocument/2006/relationships/slide"/><Relationship Id="rId13" Target="https://www.hamichlol.org.il/%D7%90%D7%9E%D7%99%D7%9F_%D7%98%D7%A8%D7%99%D7%A3" TargetMode="External" Type="http://schemas.openxmlformats.org/officeDocument/2006/relationships/hyperlink"/><Relationship Id="rId14" Target="https://he.wikipedia.org/wiki/%D7%90%D7%9E%D7%99%D7%9F_%D7%98%D7%A8%D7%99%D7%A3" TargetMode="External" Type="http://schemas.openxmlformats.org/officeDocument/2006/relationships/hyperlink"/><Relationship Id="rId2" Target="../media/image1.jpeg" Type="http://schemas.openxmlformats.org/officeDocument/2006/relationships/image"/><Relationship Id="rId3" Target="../media/image2.png" Type="http://schemas.openxmlformats.org/officeDocument/2006/relationships/image"/><Relationship Id="rId4" Target="../media/image19.png" Type="http://schemas.openxmlformats.org/officeDocument/2006/relationships/image"/><Relationship Id="rId5" Target="http://www.al-amama.com/index.php?option=com_content&amp;task=view&amp;id=1864" TargetMode="External" Type="http://schemas.openxmlformats.org/officeDocument/2006/relationships/hyperlink"/><Relationship Id="rId6" Target="../media/image20.png" Type="http://schemas.openxmlformats.org/officeDocument/2006/relationships/image"/><Relationship Id="rId7" Target="https://sites.google.com/a/druzenet.tzafonet.org.il/moreshet/" TargetMode="External" Type="http://schemas.openxmlformats.org/officeDocument/2006/relationships/hyperlink"/><Relationship Id="rId8" Target="../media/image21.png" Type="http://schemas.openxmlformats.org/officeDocument/2006/relationships/image"/><Relationship Id="rId9" Target="https://sheikh-ameen.com"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https://wordwall.net/resource/21988338/%d8%b4%d9%8a%d8%ae-%d8%a3%d9%85%d9%8a%d9%86-%d8%b7%d8%b1%d9%8a%d9%81-%d8%b1" TargetMode="External" Type="http://schemas.openxmlformats.org/officeDocument/2006/relationships/hyperlink"/><Relationship Id="rId12" Target="slide3.xml" Type="http://schemas.openxmlformats.org/officeDocument/2006/relationships/slide"/><Relationship Id="rId2" Target="../media/image1.jpeg" Type="http://schemas.openxmlformats.org/officeDocument/2006/relationships/image"/><Relationship Id="rId3" Target="../media/image24.gif" Type="http://schemas.openxmlformats.org/officeDocument/2006/relationships/image"/><Relationship Id="rId4" Target="../media/image25.png" Type="http://schemas.openxmlformats.org/officeDocument/2006/relationships/image"/><Relationship Id="rId5" Target="https://wordwall.net/play/21989/763/569" TargetMode="External" Type="http://schemas.openxmlformats.org/officeDocument/2006/relationships/hyperlink"/><Relationship Id="rId6" Target="../media/image26.png" Type="http://schemas.openxmlformats.org/officeDocument/2006/relationships/image"/><Relationship Id="rId7" Target="https://www.jigsawplanet.com/?rc=play&amp;pid=1099138a2b76" TargetMode="External" Type="http://schemas.openxmlformats.org/officeDocument/2006/relationships/hyperlink"/><Relationship Id="rId8" Target="../media/image27.png" Type="http://schemas.openxmlformats.org/officeDocument/2006/relationships/image"/><Relationship Id="rId9" Target="https://wordwall.net/resource/21989763/%d9%85%d8%b9%d9%84%d9%88%d9%85%d8%a7%d8%aa-%d8%ad%d9%88%d9%84-%d8%b0%d9%83%d8%b1%d9%89-%d8%a7%d9%84%d8%b4%d9%8a%d8%ae-%d8%a7%d9%85%d9%8a%d9%86-%d8%b7%d8%b1%d9%8a%d9%81-%d8%b1"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slide3.xml" Type="http://schemas.openxmlformats.org/officeDocument/2006/relationships/slide"/><Relationship Id="rId2" Target="../media/image1.jpeg" Type="http://schemas.openxmlformats.org/officeDocument/2006/relationships/image"/><Relationship Id="rId3" Target="../media/image29.png" Type="http://schemas.openxmlformats.org/officeDocument/2006/relationships/image"/><Relationship Id="rId4" Target="https://create.kahoot.it/details/d7ee151a-cd6f-46cc-8955-456919b6731d" TargetMode="External" Type="http://schemas.openxmlformats.org/officeDocument/2006/relationships/hyperlink"/><Relationship Id="rId5" Target="../media/image24.gif" Type="http://schemas.openxmlformats.org/officeDocument/2006/relationships/image"/><Relationship Id="rId6" Target="../media/image30.png" Type="http://schemas.openxmlformats.org/officeDocument/2006/relationships/image"/><Relationship Id="rId7" Target="https://padlet.com/duhakml1978/padlet-ugjjqslxht71d3fj" TargetMode="External" Type="http://schemas.openxmlformats.org/officeDocument/2006/relationships/hyperlink"/><Relationship Id="rId8" Target="../media/image31.png" Type="http://schemas.openxmlformats.org/officeDocument/2006/relationships/image"/><Relationship Id="rId9" Target="https://docs.google.com/presentation/d/1XDXwxWvFodlCEvec6aabvKcPK-z0su21/edit#slide=id.p1"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4.gif" Type="http://schemas.openxmlformats.org/officeDocument/2006/relationships/image"/><Relationship Id="rId4" Target="slide3.xml" Type="http://schemas.openxmlformats.org/officeDocument/2006/relationships/slid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4.gif" Type="http://schemas.openxmlformats.org/officeDocument/2006/relationships/image"/><Relationship Id="rId4" Target="slide3.xml" Type="http://schemas.openxmlformats.org/officeDocument/2006/relationships/slide"/><Relationship Id="rId5" Target="../media/image32.png" Type="http://schemas.openxmlformats.org/officeDocument/2006/relationships/image"/><Relationship Id="rId6" Target="../media/image3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slide10.xml" Type="http://schemas.openxmlformats.org/officeDocument/2006/relationships/slide"/><Relationship Id="rId11" Target="slide11.xml" Type="http://schemas.openxmlformats.org/officeDocument/2006/relationships/slide"/><Relationship Id="rId12" Target="slide12.xml" Type="http://schemas.openxmlformats.org/officeDocument/2006/relationships/slide"/><Relationship Id="rId13" Target="slide13.xml" Type="http://schemas.openxmlformats.org/officeDocument/2006/relationships/slide"/><Relationship Id="rId14" Target="slide14.xml" Type="http://schemas.openxmlformats.org/officeDocument/2006/relationships/slide"/><Relationship Id="rId15" Target="../media/image5.png" Type="http://schemas.openxmlformats.org/officeDocument/2006/relationships/image"/><Relationship Id="rId16" Target="slide15.xml" Type="http://schemas.openxmlformats.org/officeDocument/2006/relationships/slide"/><Relationship Id="rId17" Target="slide17.xml" Type="http://schemas.openxmlformats.org/officeDocument/2006/relationships/slide"/><Relationship Id="rId18" Target="slide16.xml" Type="http://schemas.openxmlformats.org/officeDocument/2006/relationships/slide"/><Relationship Id="rId2" Target="../media/image1.jpeg" Type="http://schemas.openxmlformats.org/officeDocument/2006/relationships/image"/><Relationship Id="rId3" Target="../media/image3.png" Type="http://schemas.openxmlformats.org/officeDocument/2006/relationships/image"/><Relationship Id="rId4" Target="../media/image9.png" Type="http://schemas.openxmlformats.org/officeDocument/2006/relationships/image"/><Relationship Id="rId5" Target="slide4.xml" Type="http://schemas.openxmlformats.org/officeDocument/2006/relationships/slide"/><Relationship Id="rId6" Target="slide6.xml" Type="http://schemas.openxmlformats.org/officeDocument/2006/relationships/slide"/><Relationship Id="rId7" Target="slide7.xml" Type="http://schemas.openxmlformats.org/officeDocument/2006/relationships/slide"/><Relationship Id="rId8" Target="slide5.xml" Type="http://schemas.openxmlformats.org/officeDocument/2006/relationships/slide"/><Relationship Id="rId9" Target="slide8.xml" Type="http://schemas.openxmlformats.org/officeDocument/2006/relationships/slid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5.png" Type="http://schemas.openxmlformats.org/officeDocument/2006/relationships/image"/><Relationship Id="rId5" Target="slide3.xml" Type="http://schemas.openxmlformats.org/officeDocument/2006/relationships/slid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5.png" Type="http://schemas.openxmlformats.org/officeDocument/2006/relationships/image"/><Relationship Id="rId5" Target="slide3.xml" Type="http://schemas.openxmlformats.org/officeDocument/2006/relationships/slid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 Id="rId6" Target="slide3.xml" Type="http://schemas.openxmlformats.org/officeDocument/2006/relationships/slid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5.png" Type="http://schemas.openxmlformats.org/officeDocument/2006/relationships/image"/><Relationship Id="rId5" Target="slide3.xml" Type="http://schemas.openxmlformats.org/officeDocument/2006/relationships/slid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0.png" Type="http://schemas.openxmlformats.org/officeDocument/2006/relationships/image"/><Relationship Id="rId6" Target="slide3.xml" Type="http://schemas.openxmlformats.org/officeDocument/2006/relationships/slid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1.png" Type="http://schemas.openxmlformats.org/officeDocument/2006/relationships/image"/><Relationship Id="rId6" Target="slide3.xml" Type="http://schemas.openxmlformats.org/officeDocument/2006/relationships/slid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919084" y="6951219"/>
            <a:ext cx="28237769" cy="10238844"/>
          </a:xfrm>
          <a:custGeom>
            <a:avLst/>
            <a:gdLst/>
            <a:ahLst/>
            <a:cxnLst/>
            <a:rect r="r" b="b" t="t" l="l"/>
            <a:pathLst>
              <a:path h="10238844" w="28237769">
                <a:moveTo>
                  <a:pt x="0" y="0"/>
                </a:moveTo>
                <a:lnTo>
                  <a:pt x="28237769" y="0"/>
                </a:lnTo>
                <a:lnTo>
                  <a:pt x="28237769" y="10238844"/>
                </a:lnTo>
                <a:lnTo>
                  <a:pt x="0" y="10238844"/>
                </a:lnTo>
                <a:lnTo>
                  <a:pt x="0" y="0"/>
                </a:lnTo>
                <a:close/>
              </a:path>
            </a:pathLst>
          </a:custGeom>
          <a:blipFill>
            <a:blip r:embed="rId3"/>
            <a:stretch>
              <a:fillRect l="0" t="-963" r="0" b="-963"/>
            </a:stretch>
          </a:blipFill>
        </p:spPr>
      </p:sp>
      <p:sp>
        <p:nvSpPr>
          <p:cNvPr name="Freeform 4" id="4"/>
          <p:cNvSpPr/>
          <p:nvPr/>
        </p:nvSpPr>
        <p:spPr>
          <a:xfrm flipH="false" flipV="false" rot="0">
            <a:off x="16503330" y="6621691"/>
            <a:ext cx="1511940" cy="3665309"/>
          </a:xfrm>
          <a:custGeom>
            <a:avLst/>
            <a:gdLst/>
            <a:ahLst/>
            <a:cxnLst/>
            <a:rect r="r" b="b" t="t" l="l"/>
            <a:pathLst>
              <a:path h="3665309" w="1511940">
                <a:moveTo>
                  <a:pt x="0" y="0"/>
                </a:moveTo>
                <a:lnTo>
                  <a:pt x="1511940" y="0"/>
                </a:lnTo>
                <a:lnTo>
                  <a:pt x="1511940" y="3665309"/>
                </a:lnTo>
                <a:lnTo>
                  <a:pt x="0" y="3665309"/>
                </a:lnTo>
                <a:lnTo>
                  <a:pt x="0" y="0"/>
                </a:lnTo>
                <a:close/>
              </a:path>
            </a:pathLst>
          </a:custGeom>
          <a:blipFill>
            <a:blip r:embed="rId4"/>
            <a:stretch>
              <a:fillRect l="0" t="0" r="0" b="0"/>
            </a:stretch>
          </a:blipFill>
        </p:spPr>
      </p:sp>
      <p:sp>
        <p:nvSpPr>
          <p:cNvPr name="Freeform 5" id="5"/>
          <p:cNvSpPr/>
          <p:nvPr/>
        </p:nvSpPr>
        <p:spPr>
          <a:xfrm flipH="false" flipV="false" rot="0">
            <a:off x="7745749" y="3021148"/>
            <a:ext cx="1583003" cy="1583003"/>
          </a:xfrm>
          <a:custGeom>
            <a:avLst/>
            <a:gdLst/>
            <a:ahLst/>
            <a:cxnLst/>
            <a:rect r="r" b="b" t="t" l="l"/>
            <a:pathLst>
              <a:path h="1583003" w="1583003">
                <a:moveTo>
                  <a:pt x="0" y="0"/>
                </a:moveTo>
                <a:lnTo>
                  <a:pt x="1583003" y="0"/>
                </a:lnTo>
                <a:lnTo>
                  <a:pt x="1583003" y="1583003"/>
                </a:lnTo>
                <a:lnTo>
                  <a:pt x="0" y="1583003"/>
                </a:lnTo>
                <a:lnTo>
                  <a:pt x="0" y="0"/>
                </a:lnTo>
                <a:close/>
              </a:path>
            </a:pathLst>
          </a:custGeom>
          <a:blipFill>
            <a:blip r:embed="rId5"/>
            <a:stretch>
              <a:fillRect l="0" t="0" r="0" b="0"/>
            </a:stretch>
          </a:blipFill>
        </p:spPr>
      </p:sp>
      <p:sp>
        <p:nvSpPr>
          <p:cNvPr name="Freeform 6" id="6"/>
          <p:cNvSpPr/>
          <p:nvPr/>
        </p:nvSpPr>
        <p:spPr>
          <a:xfrm flipH="false" flipV="false" rot="0">
            <a:off x="12242157" y="3535449"/>
            <a:ext cx="2801803" cy="4323027"/>
          </a:xfrm>
          <a:custGeom>
            <a:avLst/>
            <a:gdLst/>
            <a:ahLst/>
            <a:cxnLst/>
            <a:rect r="r" b="b" t="t" l="l"/>
            <a:pathLst>
              <a:path h="4323027" w="2801803">
                <a:moveTo>
                  <a:pt x="0" y="0"/>
                </a:moveTo>
                <a:lnTo>
                  <a:pt x="2801803" y="0"/>
                </a:lnTo>
                <a:lnTo>
                  <a:pt x="2801803" y="4323027"/>
                </a:lnTo>
                <a:lnTo>
                  <a:pt x="0" y="4323027"/>
                </a:lnTo>
                <a:lnTo>
                  <a:pt x="0" y="0"/>
                </a:lnTo>
                <a:close/>
              </a:path>
            </a:pathLst>
          </a:custGeom>
          <a:blipFill>
            <a:blip r:embed="rId6"/>
            <a:stretch>
              <a:fillRect l="0" t="0" r="0" b="0"/>
            </a:stretch>
          </a:blipFill>
        </p:spPr>
      </p:sp>
      <p:sp>
        <p:nvSpPr>
          <p:cNvPr name="Freeform 7" id="7"/>
          <p:cNvSpPr/>
          <p:nvPr/>
        </p:nvSpPr>
        <p:spPr>
          <a:xfrm flipH="false" flipV="false" rot="0">
            <a:off x="3198922" y="3741230"/>
            <a:ext cx="2848091" cy="4394447"/>
          </a:xfrm>
          <a:custGeom>
            <a:avLst/>
            <a:gdLst/>
            <a:ahLst/>
            <a:cxnLst/>
            <a:rect r="r" b="b" t="t" l="l"/>
            <a:pathLst>
              <a:path h="4394447" w="2848091">
                <a:moveTo>
                  <a:pt x="0" y="0"/>
                </a:moveTo>
                <a:lnTo>
                  <a:pt x="2848091" y="0"/>
                </a:lnTo>
                <a:lnTo>
                  <a:pt x="2848091" y="4394447"/>
                </a:lnTo>
                <a:lnTo>
                  <a:pt x="0" y="4394447"/>
                </a:lnTo>
                <a:lnTo>
                  <a:pt x="0" y="0"/>
                </a:lnTo>
                <a:close/>
              </a:path>
            </a:pathLst>
          </a:custGeom>
          <a:blipFill>
            <a:blip r:embed="rId7"/>
            <a:stretch>
              <a:fillRect l="0" t="0" r="0" b="0"/>
            </a:stretch>
          </a:blipFill>
        </p:spPr>
      </p:sp>
      <p:sp>
        <p:nvSpPr>
          <p:cNvPr name="Freeform 8" id="8"/>
          <p:cNvSpPr/>
          <p:nvPr/>
        </p:nvSpPr>
        <p:spPr>
          <a:xfrm flipH="false" flipV="false" rot="0">
            <a:off x="514350" y="408537"/>
            <a:ext cx="17259300" cy="3855513"/>
          </a:xfrm>
          <a:custGeom>
            <a:avLst/>
            <a:gdLst/>
            <a:ahLst/>
            <a:cxnLst/>
            <a:rect r="r" b="b" t="t" l="l"/>
            <a:pathLst>
              <a:path h="3855513" w="17259300">
                <a:moveTo>
                  <a:pt x="0" y="0"/>
                </a:moveTo>
                <a:lnTo>
                  <a:pt x="17259300" y="0"/>
                </a:lnTo>
                <a:lnTo>
                  <a:pt x="17259300" y="3855513"/>
                </a:lnTo>
                <a:lnTo>
                  <a:pt x="0" y="3855513"/>
                </a:lnTo>
                <a:lnTo>
                  <a:pt x="0" y="0"/>
                </a:lnTo>
                <a:close/>
              </a:path>
            </a:pathLst>
          </a:custGeom>
          <a:blipFill>
            <a:blip r:embed="rId8"/>
            <a:stretch>
              <a:fillRect l="0" t="-640" r="0" b="-640"/>
            </a:stretch>
          </a:blipFill>
        </p:spPr>
      </p:sp>
      <p:sp>
        <p:nvSpPr>
          <p:cNvPr name="TextBox 9" id="9"/>
          <p:cNvSpPr txBox="true"/>
          <p:nvPr/>
        </p:nvSpPr>
        <p:spPr>
          <a:xfrm rot="0">
            <a:off x="6474468" y="4479029"/>
            <a:ext cx="5339064" cy="3166874"/>
          </a:xfrm>
          <a:prstGeom prst="rect">
            <a:avLst/>
          </a:prstGeom>
        </p:spPr>
        <p:txBody>
          <a:bodyPr anchor="t" rtlCol="false" tIns="0" lIns="0" bIns="0" rIns="0">
            <a:spAutoFit/>
          </a:bodyPr>
          <a:lstStyle/>
          <a:p>
            <a:pPr algn="ctr" rtl="true">
              <a:lnSpc>
                <a:spcPts val="4937"/>
              </a:lnSpc>
            </a:pPr>
            <a:r>
              <a:rPr lang="ar-EG" b="true" sz="3526" i="true">
                <a:solidFill>
                  <a:srgbClr val="000000"/>
                </a:solidFill>
                <a:latin typeface="The Seasons Bold Italics"/>
                <a:ea typeface="The Seasons Bold Italics"/>
                <a:cs typeface="The Seasons Bold Italics"/>
                <a:sym typeface="The Seasons Bold Italics"/>
                <a:rtl val="true"/>
              </a:rPr>
              <a:t>فعاليات واقتراحات بمناسبة</a:t>
            </a:r>
          </a:p>
          <a:p>
            <a:pPr algn="ctr" rtl="true">
              <a:lnSpc>
                <a:spcPts val="4937"/>
              </a:lnSpc>
            </a:pPr>
            <a:r>
              <a:rPr lang="ar-EG" b="true" sz="3526" i="true">
                <a:solidFill>
                  <a:srgbClr val="000000"/>
                </a:solidFill>
                <a:latin typeface="The Seasons Bold Italics"/>
                <a:ea typeface="The Seasons Bold Italics"/>
                <a:cs typeface="The Seasons Bold Italics"/>
                <a:sym typeface="The Seasons Bold Italics"/>
                <a:rtl val="true"/>
              </a:rPr>
              <a:t>ذكرى</a:t>
            </a:r>
          </a:p>
          <a:p>
            <a:pPr algn="ctr" rtl="true">
              <a:lnSpc>
                <a:spcPts val="4937"/>
              </a:lnSpc>
              <a:spcBef>
                <a:spcPct val="0"/>
              </a:spcBef>
            </a:pPr>
            <a:r>
              <a:rPr lang="ar-EG" b="true" sz="3526" i="true">
                <a:solidFill>
                  <a:srgbClr val="000000"/>
                </a:solidFill>
                <a:latin typeface="The Seasons Bold Italics"/>
                <a:ea typeface="The Seasons Bold Italics"/>
                <a:cs typeface="The Seasons Bold Italics"/>
                <a:sym typeface="The Seasons Bold Italics"/>
                <a:rtl val="true"/>
              </a:rPr>
              <a:t>الشيخ امين طريف –</a:t>
            </a:r>
            <a:r>
              <a:rPr lang="ar-EG" b="true" sz="3526" i="true">
                <a:solidFill>
                  <a:srgbClr val="000000"/>
                </a:solidFill>
                <a:latin typeface="The Seasons Bold Italics"/>
                <a:ea typeface="The Seasons Bold Italics"/>
                <a:cs typeface="The Seasons Bold Italics"/>
                <a:sym typeface="The Seasons Bold Italics"/>
                <a:rtl val="true"/>
              </a:rPr>
              <a:t> ر –</a:t>
            </a:r>
          </a:p>
          <a:p>
            <a:pPr algn="ctr" rtl="true">
              <a:lnSpc>
                <a:spcPts val="4937"/>
              </a:lnSpc>
              <a:spcBef>
                <a:spcPct val="0"/>
              </a:spcBef>
            </a:pPr>
            <a:r>
              <a:rPr lang="en-US" b="true" sz="3526" i="true">
                <a:solidFill>
                  <a:srgbClr val="000000"/>
                </a:solidFill>
                <a:latin typeface="The Seasons Bold Italics"/>
                <a:ea typeface="The Seasons Bold Italics"/>
                <a:cs typeface="The Seasons Bold Italics"/>
                <a:sym typeface="The Seasons Bold Italics"/>
              </a:rPr>
              <a:t>2025/2026</a:t>
            </a:r>
            <a:r>
              <a:rPr lang="he-IL" b="true" sz="3526" i="true">
                <a:solidFill>
                  <a:srgbClr val="000000"/>
                </a:solidFill>
                <a:latin typeface="The Seasons Bold Italics"/>
                <a:ea typeface="The Seasons Bold Italics"/>
                <a:cs typeface="The Seasons Bold Italics"/>
                <a:sym typeface="The Seasons Bold Italics"/>
                <a:rtl val="true"/>
              </a:rPr>
              <a:t> תשפ"ו</a:t>
            </a:r>
          </a:p>
          <a:p>
            <a:pPr algn="ctr" rtl="true">
              <a:lnSpc>
                <a:spcPts val="4937"/>
              </a:lnSpc>
              <a:spcBef>
                <a:spcPct val="0"/>
              </a:spcBef>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308171" y="9258300"/>
            <a:ext cx="25848184" cy="7866020"/>
          </a:xfrm>
          <a:custGeom>
            <a:avLst/>
            <a:gdLst/>
            <a:ahLst/>
            <a:cxnLst/>
            <a:rect r="r" b="b" t="t" l="l"/>
            <a:pathLst>
              <a:path h="7866020" w="25848184">
                <a:moveTo>
                  <a:pt x="0" y="0"/>
                </a:moveTo>
                <a:lnTo>
                  <a:pt x="25848184" y="0"/>
                </a:lnTo>
                <a:lnTo>
                  <a:pt x="25848184" y="7866020"/>
                </a:lnTo>
                <a:lnTo>
                  <a:pt x="0" y="7866020"/>
                </a:lnTo>
                <a:lnTo>
                  <a:pt x="0" y="0"/>
                </a:lnTo>
                <a:close/>
              </a:path>
            </a:pathLst>
          </a:custGeom>
          <a:blipFill>
            <a:blip r:embed="rId3"/>
            <a:stretch>
              <a:fillRect l="0" t="-20298" r="0" b="-1148"/>
            </a:stretch>
          </a:blipFill>
        </p:spPr>
      </p:sp>
      <p:sp>
        <p:nvSpPr>
          <p:cNvPr name="Freeform 4" id="4"/>
          <p:cNvSpPr/>
          <p:nvPr/>
        </p:nvSpPr>
        <p:spPr>
          <a:xfrm flipH="false" flipV="false" rot="0">
            <a:off x="0" y="116718"/>
            <a:ext cx="4269569" cy="3489988"/>
          </a:xfrm>
          <a:custGeom>
            <a:avLst/>
            <a:gdLst/>
            <a:ahLst/>
            <a:cxnLst/>
            <a:rect r="r" b="b" t="t" l="l"/>
            <a:pathLst>
              <a:path h="3489988" w="4269569">
                <a:moveTo>
                  <a:pt x="0" y="0"/>
                </a:moveTo>
                <a:lnTo>
                  <a:pt x="4269569" y="0"/>
                </a:lnTo>
                <a:lnTo>
                  <a:pt x="4269569" y="3489987"/>
                </a:lnTo>
                <a:lnTo>
                  <a:pt x="0" y="3489987"/>
                </a:lnTo>
                <a:lnTo>
                  <a:pt x="0" y="0"/>
                </a:lnTo>
                <a:close/>
              </a:path>
            </a:pathLst>
          </a:custGeom>
          <a:blipFill>
            <a:blip r:embed="rId4"/>
            <a:stretch>
              <a:fillRect l="0" t="0" r="0" b="0"/>
            </a:stretch>
          </a:blipFill>
        </p:spPr>
      </p:sp>
      <p:sp>
        <p:nvSpPr>
          <p:cNvPr name="Freeform 5" id="5"/>
          <p:cNvSpPr/>
          <p:nvPr/>
        </p:nvSpPr>
        <p:spPr>
          <a:xfrm flipH="false" flipV="false" rot="0">
            <a:off x="-279641" y="1492706"/>
            <a:ext cx="18417370" cy="8794294"/>
          </a:xfrm>
          <a:custGeom>
            <a:avLst/>
            <a:gdLst/>
            <a:ahLst/>
            <a:cxnLst/>
            <a:rect r="r" b="b" t="t" l="l"/>
            <a:pathLst>
              <a:path h="8794294" w="18417370">
                <a:moveTo>
                  <a:pt x="0" y="0"/>
                </a:moveTo>
                <a:lnTo>
                  <a:pt x="18417370" y="0"/>
                </a:lnTo>
                <a:lnTo>
                  <a:pt x="18417370" y="8794294"/>
                </a:lnTo>
                <a:lnTo>
                  <a:pt x="0" y="8794294"/>
                </a:lnTo>
                <a:lnTo>
                  <a:pt x="0" y="0"/>
                </a:lnTo>
                <a:close/>
              </a:path>
            </a:pathLst>
          </a:custGeom>
          <a:blipFill>
            <a:blip r:embed="rId5"/>
            <a:stretch>
              <a:fillRect l="0" t="0" r="0" b="0"/>
            </a:stretch>
          </a:blipFill>
        </p:spPr>
      </p:sp>
      <p:sp>
        <p:nvSpPr>
          <p:cNvPr name="TextBox 6" id="6"/>
          <p:cNvSpPr txBox="true"/>
          <p:nvPr/>
        </p:nvSpPr>
        <p:spPr>
          <a:xfrm rot="0">
            <a:off x="6378835" y="488882"/>
            <a:ext cx="10215684" cy="965337"/>
          </a:xfrm>
          <a:prstGeom prst="rect">
            <a:avLst/>
          </a:prstGeom>
        </p:spPr>
        <p:txBody>
          <a:bodyPr anchor="t" rtlCol="false" tIns="0" lIns="0" bIns="0" rIns="0">
            <a:spAutoFit/>
          </a:bodyPr>
          <a:lstStyle/>
          <a:p>
            <a:pPr algn="ctr" rtl="true" marL="0" indent="0" lvl="0">
              <a:lnSpc>
                <a:spcPts val="7727"/>
              </a:lnSpc>
              <a:spcBef>
                <a:spcPct val="0"/>
              </a:spcBef>
            </a:pPr>
            <a:r>
              <a:rPr lang="ar-EG" sz="5519" i="true">
                <a:solidFill>
                  <a:srgbClr val="F48807"/>
                </a:solidFill>
                <a:latin typeface="The Seasons Italics"/>
                <a:ea typeface="The Seasons Italics"/>
                <a:cs typeface="The Seasons Italics"/>
                <a:sym typeface="The Seasons Italics"/>
                <a:rtl val="true"/>
              </a:rPr>
              <a:t>من آثار وأعمال الشيخ أمين طريف -ر-</a:t>
            </a:r>
          </a:p>
        </p:txBody>
      </p:sp>
      <p:sp>
        <p:nvSpPr>
          <p:cNvPr name="TextBox 7" id="7"/>
          <p:cNvSpPr txBox="true"/>
          <p:nvPr/>
        </p:nvSpPr>
        <p:spPr>
          <a:xfrm rot="0">
            <a:off x="14826636" y="8022354"/>
            <a:ext cx="3311092" cy="1235946"/>
          </a:xfrm>
          <a:prstGeom prst="rect">
            <a:avLst/>
          </a:prstGeom>
        </p:spPr>
        <p:txBody>
          <a:bodyPr anchor="t" rtlCol="false" tIns="0" lIns="0" bIns="0" rIns="0">
            <a:spAutoFit/>
          </a:bodyPr>
          <a:lstStyle/>
          <a:p>
            <a:pPr algn="ctr" rtl="true" marL="0" indent="0" lvl="0">
              <a:lnSpc>
                <a:spcPts val="4844"/>
              </a:lnSpc>
              <a:spcBef>
                <a:spcPct val="0"/>
              </a:spcBef>
            </a:pPr>
            <a:r>
              <a:rPr lang="ar-EG" sz="3460" i="true" u="sng">
                <a:solidFill>
                  <a:srgbClr val="F48807"/>
                </a:solidFill>
                <a:latin typeface="The Seasons Italics"/>
                <a:ea typeface="The Seasons Italics"/>
                <a:cs typeface="The Seasons Italics"/>
                <a:sym typeface="The Seasons Italics"/>
                <a:hlinkClick r:id="rId6" action="ppaction://hlinksldjump"/>
                <a:rtl val="true"/>
              </a:rPr>
              <a:t>الرجوع الى جدول المحتويات</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919084" y="8454345"/>
            <a:ext cx="28237769" cy="8735717"/>
          </a:xfrm>
          <a:custGeom>
            <a:avLst/>
            <a:gdLst/>
            <a:ahLst/>
            <a:cxnLst/>
            <a:rect r="r" b="b" t="t" l="l"/>
            <a:pathLst>
              <a:path h="8735717" w="28237769">
                <a:moveTo>
                  <a:pt x="0" y="0"/>
                </a:moveTo>
                <a:lnTo>
                  <a:pt x="28237769" y="0"/>
                </a:lnTo>
                <a:lnTo>
                  <a:pt x="28237769" y="8735718"/>
                </a:lnTo>
                <a:lnTo>
                  <a:pt x="0" y="8735718"/>
                </a:lnTo>
                <a:lnTo>
                  <a:pt x="0" y="0"/>
                </a:lnTo>
                <a:close/>
              </a:path>
            </a:pathLst>
          </a:custGeom>
          <a:blipFill>
            <a:blip r:embed="rId3"/>
            <a:stretch>
              <a:fillRect l="0" t="-18336" r="0" b="-1129"/>
            </a:stretch>
          </a:blipFill>
        </p:spPr>
      </p:sp>
      <p:sp>
        <p:nvSpPr>
          <p:cNvPr name="Freeform 4" id="4"/>
          <p:cNvSpPr/>
          <p:nvPr/>
        </p:nvSpPr>
        <p:spPr>
          <a:xfrm flipH="false" flipV="false" rot="0">
            <a:off x="16503330" y="6621691"/>
            <a:ext cx="1511940" cy="3665309"/>
          </a:xfrm>
          <a:custGeom>
            <a:avLst/>
            <a:gdLst/>
            <a:ahLst/>
            <a:cxnLst/>
            <a:rect r="r" b="b" t="t" l="l"/>
            <a:pathLst>
              <a:path h="3665309" w="1511940">
                <a:moveTo>
                  <a:pt x="0" y="0"/>
                </a:moveTo>
                <a:lnTo>
                  <a:pt x="1511940" y="0"/>
                </a:lnTo>
                <a:lnTo>
                  <a:pt x="1511940" y="3665309"/>
                </a:lnTo>
                <a:lnTo>
                  <a:pt x="0" y="3665309"/>
                </a:lnTo>
                <a:lnTo>
                  <a:pt x="0" y="0"/>
                </a:lnTo>
                <a:close/>
              </a:path>
            </a:pathLst>
          </a:custGeom>
          <a:blipFill>
            <a:blip r:embed="rId4"/>
            <a:stretch>
              <a:fillRect l="0" t="0" r="0" b="0"/>
            </a:stretch>
          </a:blipFill>
        </p:spPr>
      </p:sp>
      <p:sp>
        <p:nvSpPr>
          <p:cNvPr name="Freeform 5" id="5"/>
          <p:cNvSpPr/>
          <p:nvPr/>
        </p:nvSpPr>
        <p:spPr>
          <a:xfrm flipH="false" flipV="false" rot="0">
            <a:off x="2754362" y="7596705"/>
            <a:ext cx="3916962" cy="2203291"/>
          </a:xfrm>
          <a:custGeom>
            <a:avLst/>
            <a:gdLst/>
            <a:ahLst/>
            <a:cxnLst/>
            <a:rect r="r" b="b" t="t" l="l"/>
            <a:pathLst>
              <a:path h="2203291" w="3916962">
                <a:moveTo>
                  <a:pt x="0" y="0"/>
                </a:moveTo>
                <a:lnTo>
                  <a:pt x="3916962" y="0"/>
                </a:lnTo>
                <a:lnTo>
                  <a:pt x="3916962" y="2203291"/>
                </a:lnTo>
                <a:lnTo>
                  <a:pt x="0" y="2203291"/>
                </a:lnTo>
                <a:lnTo>
                  <a:pt x="0" y="0"/>
                </a:lnTo>
                <a:close/>
              </a:path>
            </a:pathLst>
          </a:custGeom>
          <a:blipFill>
            <a:blip r:embed="rId5"/>
            <a:stretch>
              <a:fillRect l="0" t="0" r="0" b="0"/>
            </a:stretch>
          </a:blipFill>
        </p:spPr>
      </p:sp>
      <p:sp>
        <p:nvSpPr>
          <p:cNvPr name="Freeform 6" id="6"/>
          <p:cNvSpPr/>
          <p:nvPr/>
        </p:nvSpPr>
        <p:spPr>
          <a:xfrm flipH="false" flipV="false" rot="0">
            <a:off x="11753544" y="7596705"/>
            <a:ext cx="4539597" cy="2175123"/>
          </a:xfrm>
          <a:custGeom>
            <a:avLst/>
            <a:gdLst/>
            <a:ahLst/>
            <a:cxnLst/>
            <a:rect r="r" b="b" t="t" l="l"/>
            <a:pathLst>
              <a:path h="2175123" w="4539597">
                <a:moveTo>
                  <a:pt x="0" y="0"/>
                </a:moveTo>
                <a:lnTo>
                  <a:pt x="4539597" y="0"/>
                </a:lnTo>
                <a:lnTo>
                  <a:pt x="4539597" y="2175123"/>
                </a:lnTo>
                <a:lnTo>
                  <a:pt x="0" y="2175123"/>
                </a:lnTo>
                <a:lnTo>
                  <a:pt x="0" y="0"/>
                </a:lnTo>
                <a:close/>
              </a:path>
            </a:pathLst>
          </a:custGeom>
          <a:blipFill>
            <a:blip r:embed="rId6"/>
            <a:stretch>
              <a:fillRect l="0" t="-10099" r="0" b="-7297"/>
            </a:stretch>
          </a:blipFill>
        </p:spPr>
      </p:sp>
      <p:sp>
        <p:nvSpPr>
          <p:cNvPr name="TextBox 7" id="7"/>
          <p:cNvSpPr txBox="true"/>
          <p:nvPr/>
        </p:nvSpPr>
        <p:spPr>
          <a:xfrm rot="0">
            <a:off x="0" y="2301721"/>
            <a:ext cx="18288000" cy="1394416"/>
          </a:xfrm>
          <a:prstGeom prst="rect">
            <a:avLst/>
          </a:prstGeom>
        </p:spPr>
        <p:txBody>
          <a:bodyPr anchor="t" rtlCol="false" tIns="0" lIns="0" bIns="0" rIns="0">
            <a:spAutoFit/>
          </a:bodyPr>
          <a:lstStyle/>
          <a:p>
            <a:pPr algn="ctr" rtl="true">
              <a:lnSpc>
                <a:spcPts val="5567"/>
              </a:lnSpc>
              <a:spcBef>
                <a:spcPct val="0"/>
              </a:spcBef>
            </a:pPr>
            <a:r>
              <a:rPr lang="ar-EG" sz="3976">
                <a:solidFill>
                  <a:srgbClr val="000000"/>
                </a:solidFill>
                <a:latin typeface="The Seasons"/>
                <a:ea typeface="The Seasons"/>
                <a:cs typeface="The Seasons"/>
                <a:sym typeface="The Seasons"/>
                <a:rtl val="true"/>
              </a:rPr>
              <a:t>هنالك الكثير من القصص والكرامات ، تثبت قدسيّة الشيخ أمين طريف – ر- وعلو مكانته وأهميّته في مجتمع الطّائفة في البلاد وفي كلّ مكان</a:t>
            </a:r>
          </a:p>
        </p:txBody>
      </p:sp>
      <p:sp>
        <p:nvSpPr>
          <p:cNvPr name="TextBox 8" id="8"/>
          <p:cNvSpPr txBox="true"/>
          <p:nvPr/>
        </p:nvSpPr>
        <p:spPr>
          <a:xfrm rot="0">
            <a:off x="10707135" y="4377784"/>
            <a:ext cx="6147188" cy="3036521"/>
          </a:xfrm>
          <a:prstGeom prst="rect">
            <a:avLst/>
          </a:prstGeom>
        </p:spPr>
        <p:txBody>
          <a:bodyPr anchor="t" rtlCol="false" tIns="0" lIns="0" bIns="0" rIns="0">
            <a:spAutoFit/>
          </a:bodyPr>
          <a:lstStyle/>
          <a:p>
            <a:pPr algn="ctr">
              <a:lnSpc>
                <a:spcPts val="4832"/>
              </a:lnSpc>
              <a:spcBef>
                <a:spcPct val="0"/>
              </a:spcBef>
            </a:pPr>
            <a:r>
              <a:rPr lang="en-US" sz="3451">
                <a:solidFill>
                  <a:srgbClr val="000000"/>
                </a:solidFill>
                <a:latin typeface="The Seasons"/>
                <a:ea typeface="The Seasons"/>
                <a:cs typeface="The Seasons"/>
                <a:sym typeface="The Seasons"/>
              </a:rPr>
              <a:t>"</a:t>
            </a:r>
            <a:r>
              <a:rPr lang="ar-EG" sz="3451">
                <a:solidFill>
                  <a:srgbClr val="000000"/>
                </a:solidFill>
                <a:latin typeface="The Seasons"/>
                <a:ea typeface="The Seasons"/>
                <a:cs typeface="The Seasons"/>
                <a:sym typeface="The Seasons"/>
                <a:rtl val="true"/>
              </a:rPr>
              <a:t>صاحب الضّمان بريء من ضمانه، وصاحب الدّار وصل أمانته</a:t>
            </a:r>
            <a:r>
              <a:rPr lang="en-US" sz="3451">
                <a:solidFill>
                  <a:srgbClr val="000000"/>
                </a:solidFill>
                <a:latin typeface="The Seasons"/>
                <a:ea typeface="The Seasons"/>
                <a:cs typeface="The Seasons"/>
                <a:sym typeface="The Seasons"/>
              </a:rPr>
              <a:t>"</a:t>
            </a:r>
          </a:p>
          <a:p>
            <a:pPr algn="ctr">
              <a:lnSpc>
                <a:spcPts val="4832"/>
              </a:lnSpc>
              <a:spcBef>
                <a:spcPct val="0"/>
              </a:spcBef>
            </a:pPr>
            <a:r>
              <a:rPr lang="en-US" sz="3451">
                <a:solidFill>
                  <a:srgbClr val="000000"/>
                </a:solidFill>
                <a:latin typeface="The Seasons"/>
                <a:ea typeface="The Seasons"/>
                <a:cs typeface="The Seasons"/>
                <a:sym typeface="The Seasons"/>
              </a:rPr>
              <a:t> </a:t>
            </a:r>
            <a:r>
              <a:rPr lang="ar-EG" sz="3451">
                <a:solidFill>
                  <a:srgbClr val="000000"/>
                </a:solidFill>
                <a:latin typeface="The Seasons"/>
                <a:ea typeface="The Seasons"/>
                <a:cs typeface="The Seasons"/>
                <a:sym typeface="The Seasons"/>
                <a:rtl val="true"/>
              </a:rPr>
              <a:t>وقصص أخرى</a:t>
            </a:r>
          </a:p>
          <a:p>
            <a:pPr algn="ctr">
              <a:lnSpc>
                <a:spcPts val="4832"/>
              </a:lnSpc>
              <a:spcBef>
                <a:spcPct val="0"/>
              </a:spcBef>
            </a:pPr>
          </a:p>
          <a:p>
            <a:pPr algn="ctr">
              <a:lnSpc>
                <a:spcPts val="4832"/>
              </a:lnSpc>
              <a:spcBef>
                <a:spcPct val="0"/>
              </a:spcBef>
            </a:pPr>
            <a:r>
              <a:rPr lang="ar-EG" sz="3451" u="sng">
                <a:solidFill>
                  <a:srgbClr val="000000"/>
                </a:solidFill>
                <a:latin typeface="The Seasons"/>
                <a:ea typeface="The Seasons"/>
                <a:cs typeface="The Seasons"/>
                <a:sym typeface="The Seasons"/>
                <a:hlinkClick r:id="rId7" tooltip="https://sheikh-ameen.com/?page_id=1137"/>
                <a:rtl val="true"/>
              </a:rPr>
              <a:t>الرابط</a:t>
            </a:r>
            <a:r>
              <a:rPr lang="en-US" sz="3451">
                <a:solidFill>
                  <a:srgbClr val="000000"/>
                </a:solidFill>
                <a:latin typeface="The Seasons"/>
                <a:ea typeface="The Seasons"/>
                <a:cs typeface="The Seasons"/>
                <a:sym typeface="The Seasons"/>
              </a:rPr>
              <a:t> </a:t>
            </a:r>
          </a:p>
        </p:txBody>
      </p:sp>
      <p:sp>
        <p:nvSpPr>
          <p:cNvPr name="TextBox 9" id="9"/>
          <p:cNvSpPr txBox="true"/>
          <p:nvPr/>
        </p:nvSpPr>
        <p:spPr>
          <a:xfrm rot="0">
            <a:off x="1901847" y="4346058"/>
            <a:ext cx="5937563" cy="3580765"/>
          </a:xfrm>
          <a:prstGeom prst="rect">
            <a:avLst/>
          </a:prstGeom>
        </p:spPr>
        <p:txBody>
          <a:bodyPr anchor="t" rtlCol="false" tIns="0" lIns="0" bIns="0" rIns="0">
            <a:spAutoFit/>
          </a:bodyPr>
          <a:lstStyle/>
          <a:p>
            <a:pPr algn="ctr" rtl="true">
              <a:lnSpc>
                <a:spcPts val="4760"/>
              </a:lnSpc>
              <a:spcBef>
                <a:spcPct val="0"/>
              </a:spcBef>
            </a:pPr>
            <a:r>
              <a:rPr lang="ar-EG" sz="3400">
                <a:solidFill>
                  <a:srgbClr val="000000"/>
                </a:solidFill>
                <a:latin typeface="The Seasons"/>
                <a:ea typeface="The Seasons"/>
                <a:cs typeface="The Seasons"/>
                <a:sym typeface="The Seasons"/>
                <a:rtl val="true"/>
              </a:rPr>
              <a:t>كوز الرّمان - من كرامات فضيلة سيّدنا الشيخ أمين طريف –ر-</a:t>
            </a:r>
          </a:p>
          <a:p>
            <a:pPr algn="ctr" rtl="true">
              <a:lnSpc>
                <a:spcPts val="4760"/>
              </a:lnSpc>
              <a:spcBef>
                <a:spcPct val="0"/>
              </a:spcBef>
            </a:pPr>
            <a:r>
              <a:rPr lang="ar-EG" sz="3400">
                <a:solidFill>
                  <a:srgbClr val="000000"/>
                </a:solidFill>
                <a:latin typeface="The Seasons"/>
                <a:ea typeface="The Seasons"/>
                <a:cs typeface="The Seasons"/>
                <a:sym typeface="The Seasons"/>
                <a:rtl val="true"/>
              </a:rPr>
              <a:t>مسجّلة</a:t>
            </a:r>
          </a:p>
          <a:p>
            <a:pPr algn="ctr" rtl="true">
              <a:lnSpc>
                <a:spcPts val="4760"/>
              </a:lnSpc>
              <a:spcBef>
                <a:spcPct val="0"/>
              </a:spcBef>
            </a:pPr>
          </a:p>
          <a:p>
            <a:pPr algn="ctr" rtl="true">
              <a:lnSpc>
                <a:spcPts val="4760"/>
              </a:lnSpc>
              <a:spcBef>
                <a:spcPct val="0"/>
              </a:spcBef>
            </a:pPr>
            <a:r>
              <a:rPr lang="ar-EG" sz="3400" u="sng">
                <a:solidFill>
                  <a:srgbClr val="000000"/>
                </a:solidFill>
                <a:latin typeface="The Seasons"/>
                <a:ea typeface="The Seasons"/>
                <a:cs typeface="The Seasons"/>
                <a:sym typeface="The Seasons"/>
                <a:hlinkClick r:id="rId8" tooltip="https://www.youtube.com/watch?v=btp2j3aWO9M"/>
                <a:rtl val="true"/>
              </a:rPr>
              <a:t>الرابط</a:t>
            </a:r>
          </a:p>
          <a:p>
            <a:pPr algn="ctr" rtl="true">
              <a:lnSpc>
                <a:spcPts val="4760"/>
              </a:lnSpc>
              <a:spcBef>
                <a:spcPct val="0"/>
              </a:spcBef>
            </a:pPr>
            <a:r>
              <a:rPr lang="ar-EG" sz="3400">
                <a:solidFill>
                  <a:srgbClr val="000000"/>
                </a:solidFill>
                <a:latin typeface="The Seasons"/>
                <a:ea typeface="The Seasons"/>
                <a:cs typeface="The Seasons"/>
                <a:sym typeface="The Seasons"/>
                <a:rtl val="true"/>
              </a:rPr>
              <a:t> </a:t>
            </a:r>
          </a:p>
        </p:txBody>
      </p:sp>
      <p:sp>
        <p:nvSpPr>
          <p:cNvPr name="TextBox 10" id="10"/>
          <p:cNvSpPr txBox="true"/>
          <p:nvPr/>
        </p:nvSpPr>
        <p:spPr>
          <a:xfrm rot="0">
            <a:off x="4023686" y="548054"/>
            <a:ext cx="10240628" cy="915467"/>
          </a:xfrm>
          <a:prstGeom prst="rect">
            <a:avLst/>
          </a:prstGeom>
        </p:spPr>
        <p:txBody>
          <a:bodyPr anchor="t" rtlCol="false" tIns="0" lIns="0" bIns="0" rIns="0">
            <a:spAutoFit/>
          </a:bodyPr>
          <a:lstStyle/>
          <a:p>
            <a:pPr algn="ctr" marL="0" indent="0" lvl="0">
              <a:lnSpc>
                <a:spcPts val="7326"/>
              </a:lnSpc>
              <a:spcBef>
                <a:spcPct val="0"/>
              </a:spcBef>
            </a:pPr>
            <a:r>
              <a:rPr lang="ar-EG" sz="5232" i="true">
                <a:solidFill>
                  <a:srgbClr val="F48807"/>
                </a:solidFill>
                <a:latin typeface="The Seasons Italics"/>
                <a:ea typeface="The Seasons Italics"/>
                <a:cs typeface="The Seasons Italics"/>
                <a:sym typeface="The Seasons Italics"/>
                <a:rtl val="true"/>
              </a:rPr>
              <a:t>من كرامات الشيخ أمين طريف -ر</a:t>
            </a:r>
            <a:r>
              <a:rPr lang="en-US" sz="5232" i="true">
                <a:solidFill>
                  <a:srgbClr val="F48807"/>
                </a:solidFill>
                <a:latin typeface="The Seasons Italics"/>
                <a:ea typeface="The Seasons Italics"/>
                <a:cs typeface="The Seasons Italics"/>
                <a:sym typeface="The Seasons Italics"/>
              </a:rPr>
              <a:t>-</a:t>
            </a:r>
            <a:r>
              <a:rPr lang="en-US" sz="5232" i="true">
                <a:solidFill>
                  <a:srgbClr val="F48807"/>
                </a:solidFill>
                <a:latin typeface="The Seasons Italics"/>
                <a:ea typeface="The Seasons Italics"/>
                <a:cs typeface="The Seasons Italics"/>
                <a:sym typeface="The Seasons Italics"/>
              </a:rPr>
              <a:t> </a:t>
            </a:r>
          </a:p>
        </p:txBody>
      </p:sp>
      <p:sp>
        <p:nvSpPr>
          <p:cNvPr name="TextBox 11" id="11"/>
          <p:cNvSpPr txBox="true"/>
          <p:nvPr/>
        </p:nvSpPr>
        <p:spPr>
          <a:xfrm rot="0">
            <a:off x="7839410" y="7332625"/>
            <a:ext cx="3012170" cy="1121720"/>
          </a:xfrm>
          <a:prstGeom prst="rect">
            <a:avLst/>
          </a:prstGeom>
        </p:spPr>
        <p:txBody>
          <a:bodyPr anchor="t" rtlCol="false" tIns="0" lIns="0" bIns="0" rIns="0">
            <a:spAutoFit/>
          </a:bodyPr>
          <a:lstStyle/>
          <a:p>
            <a:pPr algn="ctr" rtl="true" marL="0" indent="0" lvl="0">
              <a:lnSpc>
                <a:spcPts val="4407"/>
              </a:lnSpc>
              <a:spcBef>
                <a:spcPct val="0"/>
              </a:spcBef>
            </a:pPr>
            <a:r>
              <a:rPr lang="ar-EG" sz="3148" i="true" u="sng">
                <a:solidFill>
                  <a:srgbClr val="F48807"/>
                </a:solidFill>
                <a:latin typeface="The Seasons Italics"/>
                <a:ea typeface="The Seasons Italics"/>
                <a:cs typeface="The Seasons Italics"/>
                <a:sym typeface="The Seasons Italics"/>
                <a:hlinkClick r:id="rId9" action="ppaction://hlinksldjump"/>
                <a:rtl val="true"/>
              </a:rPr>
              <a:t>الرجوع الى جدول المحتويات</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919084" y="8473576"/>
            <a:ext cx="28237769" cy="8716487"/>
          </a:xfrm>
          <a:custGeom>
            <a:avLst/>
            <a:gdLst/>
            <a:ahLst/>
            <a:cxnLst/>
            <a:rect r="r" b="b" t="t" l="l"/>
            <a:pathLst>
              <a:path h="8716487" w="28237769">
                <a:moveTo>
                  <a:pt x="0" y="0"/>
                </a:moveTo>
                <a:lnTo>
                  <a:pt x="28237769" y="0"/>
                </a:lnTo>
                <a:lnTo>
                  <a:pt x="28237769" y="8716487"/>
                </a:lnTo>
                <a:lnTo>
                  <a:pt x="0" y="8716487"/>
                </a:lnTo>
                <a:lnTo>
                  <a:pt x="0" y="0"/>
                </a:lnTo>
                <a:close/>
              </a:path>
            </a:pathLst>
          </a:custGeom>
          <a:blipFill>
            <a:blip r:embed="rId3"/>
            <a:stretch>
              <a:fillRect l="0" t="-18597" r="0" b="-1132"/>
            </a:stretch>
          </a:blipFill>
        </p:spPr>
      </p:sp>
      <p:pic>
        <p:nvPicPr>
          <p:cNvPr name="Picture 4" id="4">
            <a:hlinkClick r:id="rId5" tooltip="https://docs.google.com/file/d/1SmAQZTmOLf1EO0jwA_Gp6eHwmQmp_Vdy/view"/>
          </p:cNvPr>
          <p:cNvPicPr>
            <a:picLocks noChangeAspect="true"/>
          </p:cNvPicPr>
          <p:nvPr>
            <a:videoFile r:link="rId6"/>
          </p:nvPr>
        </p:nvPicPr>
        <p:blipFill>
          <a:blip r:embed="rId4"/>
          <a:stretch>
            <a:fillRect/>
          </a:stretch>
        </p:blipFill>
        <p:spPr>
          <a:xfrm rot="0">
            <a:off x="12280944" y="2241265"/>
            <a:ext cx="4854991" cy="3641243"/>
          </a:xfrm>
          <a:prstGeom prst="rect">
            <a:avLst/>
          </a:prstGeom>
        </p:spPr>
      </p:pic>
      <p:sp>
        <p:nvSpPr>
          <p:cNvPr name="Freeform 5" id="5">
            <a:hlinkClick r:id="rId8" tooltip="https://docs.google.com/file/d/1SmAQZTmOLf1EO0jwA_Gp6eHwmQmp_Vdy/view"/>
          </p:cNvPr>
          <p:cNvSpPr/>
          <p:nvPr/>
        </p:nvSpPr>
        <p:spPr>
          <a:xfrm flipH="false" flipV="false" rot="0">
            <a:off x="6986535" y="2241265"/>
            <a:ext cx="5146634" cy="3641243"/>
          </a:xfrm>
          <a:custGeom>
            <a:avLst/>
            <a:gdLst/>
            <a:ahLst/>
            <a:cxnLst/>
            <a:rect r="r" b="b" t="t" l="l"/>
            <a:pathLst>
              <a:path h="3641243" w="5146634">
                <a:moveTo>
                  <a:pt x="0" y="0"/>
                </a:moveTo>
                <a:lnTo>
                  <a:pt x="5146634" y="0"/>
                </a:lnTo>
                <a:lnTo>
                  <a:pt x="5146634" y="3641244"/>
                </a:lnTo>
                <a:lnTo>
                  <a:pt x="0" y="3641244"/>
                </a:lnTo>
                <a:lnTo>
                  <a:pt x="0" y="0"/>
                </a:lnTo>
                <a:close/>
              </a:path>
            </a:pathLst>
          </a:custGeom>
          <a:blipFill>
            <a:blip r:embed="rId7"/>
            <a:stretch>
              <a:fillRect l="0" t="0" r="0" b="0"/>
            </a:stretch>
          </a:blipFill>
        </p:spPr>
      </p:sp>
      <p:sp>
        <p:nvSpPr>
          <p:cNvPr name="Freeform 6" id="6">
            <a:hlinkClick r:id="rId10" tooltip="https://www.facebook.com/ShiekhAmeenTareef/videos/380628369619477"/>
          </p:cNvPr>
          <p:cNvSpPr/>
          <p:nvPr/>
        </p:nvSpPr>
        <p:spPr>
          <a:xfrm flipH="false" flipV="false" rot="0">
            <a:off x="238431" y="2241265"/>
            <a:ext cx="6458790" cy="3641243"/>
          </a:xfrm>
          <a:custGeom>
            <a:avLst/>
            <a:gdLst/>
            <a:ahLst/>
            <a:cxnLst/>
            <a:rect r="r" b="b" t="t" l="l"/>
            <a:pathLst>
              <a:path h="3641243" w="6458790">
                <a:moveTo>
                  <a:pt x="0" y="0"/>
                </a:moveTo>
                <a:lnTo>
                  <a:pt x="6458790" y="0"/>
                </a:lnTo>
                <a:lnTo>
                  <a:pt x="6458790" y="3641244"/>
                </a:lnTo>
                <a:lnTo>
                  <a:pt x="0" y="3641244"/>
                </a:lnTo>
                <a:lnTo>
                  <a:pt x="0" y="0"/>
                </a:lnTo>
                <a:close/>
              </a:path>
            </a:pathLst>
          </a:custGeom>
          <a:blipFill>
            <a:blip r:embed="rId9"/>
            <a:stretch>
              <a:fillRect l="-29023" t="-21550" r="0" b="-7183"/>
            </a:stretch>
          </a:blipFill>
        </p:spPr>
      </p:sp>
      <p:sp>
        <p:nvSpPr>
          <p:cNvPr name="TextBox 7" id="7"/>
          <p:cNvSpPr txBox="true"/>
          <p:nvPr/>
        </p:nvSpPr>
        <p:spPr>
          <a:xfrm rot="0">
            <a:off x="12280944" y="6208635"/>
            <a:ext cx="4854991" cy="2138285"/>
          </a:xfrm>
          <a:prstGeom prst="rect">
            <a:avLst/>
          </a:prstGeom>
        </p:spPr>
        <p:txBody>
          <a:bodyPr anchor="t" rtlCol="false" tIns="0" lIns="0" bIns="0" rIns="0">
            <a:spAutoFit/>
          </a:bodyPr>
          <a:lstStyle/>
          <a:p>
            <a:pPr algn="ctr" rtl="true">
              <a:lnSpc>
                <a:spcPts val="3416"/>
              </a:lnSpc>
              <a:spcBef>
                <a:spcPct val="0"/>
              </a:spcBef>
            </a:pPr>
            <a:r>
              <a:rPr lang="ar-EG" sz="2440">
                <a:solidFill>
                  <a:srgbClr val="000000"/>
                </a:solidFill>
                <a:latin typeface="The Seasons"/>
                <a:ea typeface="The Seasons"/>
                <a:cs typeface="The Seasons"/>
                <a:sym typeface="The Seasons"/>
                <a:rtl val="true"/>
              </a:rPr>
              <a:t>في </a:t>
            </a:r>
            <a:r>
              <a:rPr lang="en-US" sz="2440">
                <a:solidFill>
                  <a:srgbClr val="000000"/>
                </a:solidFill>
                <a:latin typeface="The Seasons"/>
                <a:ea typeface="The Seasons"/>
                <a:cs typeface="The Seasons"/>
                <a:sym typeface="The Seasons"/>
              </a:rPr>
              <a:t>1990/4/15</a:t>
            </a:r>
            <a:r>
              <a:rPr lang="ar-EG" sz="2440">
                <a:solidFill>
                  <a:srgbClr val="000000"/>
                </a:solidFill>
                <a:latin typeface="The Seasons"/>
                <a:ea typeface="The Seasons"/>
                <a:cs typeface="The Seasons"/>
                <a:sym typeface="The Seasons"/>
                <a:rtl val="true"/>
              </a:rPr>
              <a:t>, تسلّم فضيلة الشّيخ أمين طريف –ر- , جائزة إسرائيل الّتي تعتبر من أعلى الأوسمة في دولة إسرائيل، تقديرًا لخدماته الجمّة للطّائفة الدّرزيّة والمجتمع ولتمسّكه بمبادئ الخير، المحبّة والسّلام</a:t>
            </a:r>
          </a:p>
        </p:txBody>
      </p:sp>
      <p:sp>
        <p:nvSpPr>
          <p:cNvPr name="TextBox 8" id="8"/>
          <p:cNvSpPr txBox="true"/>
          <p:nvPr/>
        </p:nvSpPr>
        <p:spPr>
          <a:xfrm rot="0">
            <a:off x="8254376" y="6543363"/>
            <a:ext cx="3336404" cy="1217165"/>
          </a:xfrm>
          <a:prstGeom prst="rect">
            <a:avLst/>
          </a:prstGeom>
        </p:spPr>
        <p:txBody>
          <a:bodyPr anchor="t" rtlCol="false" tIns="0" lIns="0" bIns="0" rIns="0">
            <a:spAutoFit/>
          </a:bodyPr>
          <a:lstStyle/>
          <a:p>
            <a:pPr algn="ctr" rtl="true">
              <a:lnSpc>
                <a:spcPts val="3262"/>
              </a:lnSpc>
              <a:spcBef>
                <a:spcPct val="0"/>
              </a:spcBef>
            </a:pPr>
            <a:r>
              <a:rPr lang="ar-EG" sz="2330">
                <a:solidFill>
                  <a:srgbClr val="000000"/>
                </a:solidFill>
                <a:latin typeface="The Seasons"/>
                <a:ea typeface="The Seasons"/>
                <a:cs typeface="The Seasons"/>
                <a:sym typeface="The Seasons"/>
                <a:rtl val="true"/>
              </a:rPr>
              <a:t>فضيلة الشّيخ أمين طريف –ر- يتحدّث عن أهميّة تدريس موضوع التّراث للطّلاب</a:t>
            </a:r>
          </a:p>
        </p:txBody>
      </p:sp>
      <p:sp>
        <p:nvSpPr>
          <p:cNvPr name="TextBox 9" id="9"/>
          <p:cNvSpPr txBox="true"/>
          <p:nvPr/>
        </p:nvSpPr>
        <p:spPr>
          <a:xfrm rot="0">
            <a:off x="1525342" y="6524313"/>
            <a:ext cx="3634105" cy="1002962"/>
          </a:xfrm>
          <a:prstGeom prst="rect">
            <a:avLst/>
          </a:prstGeom>
        </p:spPr>
        <p:txBody>
          <a:bodyPr anchor="t" rtlCol="false" tIns="0" lIns="0" bIns="0" rIns="0">
            <a:spAutoFit/>
          </a:bodyPr>
          <a:lstStyle/>
          <a:p>
            <a:pPr algn="ctr" rtl="true">
              <a:lnSpc>
                <a:spcPts val="4043"/>
              </a:lnSpc>
              <a:spcBef>
                <a:spcPct val="0"/>
              </a:spcBef>
            </a:pPr>
            <a:r>
              <a:rPr lang="ar-EG" sz="2888">
                <a:solidFill>
                  <a:srgbClr val="000000"/>
                </a:solidFill>
                <a:latin typeface="The Seasons"/>
                <a:ea typeface="The Seasons"/>
                <a:cs typeface="The Seasons"/>
                <a:sym typeface="The Seasons"/>
                <a:rtl val="true"/>
              </a:rPr>
              <a:t>فيلم وثائقيّ عن سيرة حياة</a:t>
            </a:r>
          </a:p>
          <a:p>
            <a:pPr algn="ctr" rtl="true">
              <a:lnSpc>
                <a:spcPts val="4043"/>
              </a:lnSpc>
              <a:spcBef>
                <a:spcPct val="0"/>
              </a:spcBef>
            </a:pPr>
            <a:r>
              <a:rPr lang="ar-EG" sz="2888">
                <a:solidFill>
                  <a:srgbClr val="000000"/>
                </a:solidFill>
                <a:latin typeface="The Seasons"/>
                <a:ea typeface="The Seasons"/>
                <a:cs typeface="The Seasons"/>
                <a:sym typeface="The Seasons"/>
                <a:rtl val="true"/>
              </a:rPr>
              <a:t> الشّيخ أمين طريف –ر-</a:t>
            </a:r>
          </a:p>
        </p:txBody>
      </p:sp>
      <p:sp>
        <p:nvSpPr>
          <p:cNvPr name="TextBox 10" id="10"/>
          <p:cNvSpPr txBox="true"/>
          <p:nvPr/>
        </p:nvSpPr>
        <p:spPr>
          <a:xfrm rot="0">
            <a:off x="6697221" y="175628"/>
            <a:ext cx="4893559" cy="1354364"/>
          </a:xfrm>
          <a:prstGeom prst="rect">
            <a:avLst/>
          </a:prstGeom>
        </p:spPr>
        <p:txBody>
          <a:bodyPr anchor="t" rtlCol="false" tIns="0" lIns="0" bIns="0" rIns="0">
            <a:spAutoFit/>
          </a:bodyPr>
          <a:lstStyle/>
          <a:p>
            <a:pPr algn="ctr" rtl="true" marL="0" indent="0" lvl="0">
              <a:lnSpc>
                <a:spcPts val="10821"/>
              </a:lnSpc>
              <a:spcBef>
                <a:spcPct val="0"/>
              </a:spcBef>
            </a:pPr>
            <a:r>
              <a:rPr lang="ar-EG" sz="7729" i="true">
                <a:solidFill>
                  <a:srgbClr val="F48807"/>
                </a:solidFill>
                <a:latin typeface="The Seasons Italics"/>
                <a:ea typeface="The Seasons Italics"/>
                <a:cs typeface="The Seasons Italics"/>
                <a:sym typeface="The Seasons Italics"/>
                <a:rtl val="true"/>
              </a:rPr>
              <a:t>أفلام قصيرة</a:t>
            </a:r>
          </a:p>
        </p:txBody>
      </p:sp>
      <p:sp>
        <p:nvSpPr>
          <p:cNvPr name="TextBox 11" id="11"/>
          <p:cNvSpPr txBox="true"/>
          <p:nvPr/>
        </p:nvSpPr>
        <p:spPr>
          <a:xfrm rot="0">
            <a:off x="4611373" y="8618483"/>
            <a:ext cx="3218269" cy="1203433"/>
          </a:xfrm>
          <a:prstGeom prst="rect">
            <a:avLst/>
          </a:prstGeom>
        </p:spPr>
        <p:txBody>
          <a:bodyPr anchor="t" rtlCol="false" tIns="0" lIns="0" bIns="0" rIns="0">
            <a:spAutoFit/>
          </a:bodyPr>
          <a:lstStyle/>
          <a:p>
            <a:pPr algn="ctr" rtl="true" marL="0" indent="0" lvl="0">
              <a:lnSpc>
                <a:spcPts val="4709"/>
              </a:lnSpc>
              <a:spcBef>
                <a:spcPct val="0"/>
              </a:spcBef>
            </a:pPr>
            <a:r>
              <a:rPr lang="ar-EG" sz="3363" i="true" u="sng">
                <a:solidFill>
                  <a:srgbClr val="F48807"/>
                </a:solidFill>
                <a:latin typeface="The Seasons Italics"/>
                <a:ea typeface="The Seasons Italics"/>
                <a:cs typeface="The Seasons Italics"/>
                <a:sym typeface="The Seasons Italics"/>
                <a:hlinkClick r:id="rId11" action="ppaction://hlinksldjump"/>
                <a:rtl val="true"/>
              </a:rPr>
              <a:t>الرجوع الى جدول المحتويات</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304107" y="9128304"/>
            <a:ext cx="28237769" cy="8599429"/>
          </a:xfrm>
          <a:custGeom>
            <a:avLst/>
            <a:gdLst/>
            <a:ahLst/>
            <a:cxnLst/>
            <a:rect r="r" b="b" t="t" l="l"/>
            <a:pathLst>
              <a:path h="8599429" w="28237769">
                <a:moveTo>
                  <a:pt x="0" y="0"/>
                </a:moveTo>
                <a:lnTo>
                  <a:pt x="28237769" y="0"/>
                </a:lnTo>
                <a:lnTo>
                  <a:pt x="28237769" y="8599429"/>
                </a:lnTo>
                <a:lnTo>
                  <a:pt x="0" y="8599429"/>
                </a:lnTo>
                <a:lnTo>
                  <a:pt x="0" y="0"/>
                </a:lnTo>
                <a:close/>
              </a:path>
            </a:pathLst>
          </a:custGeom>
          <a:blipFill>
            <a:blip r:embed="rId3"/>
            <a:stretch>
              <a:fillRect l="0" t="-20211" r="0" b="-1147"/>
            </a:stretch>
          </a:blipFill>
        </p:spPr>
      </p:sp>
      <p:sp>
        <p:nvSpPr>
          <p:cNvPr name="Freeform 4" id="4">
            <a:hlinkClick r:id="rId5" tooltip="http://www.al-amama.com/index.php?option=com_content&amp;task=view&amp;id=1864"/>
          </p:cNvPr>
          <p:cNvSpPr/>
          <p:nvPr/>
        </p:nvSpPr>
        <p:spPr>
          <a:xfrm flipH="false" flipV="false" rot="0">
            <a:off x="7135798" y="2191313"/>
            <a:ext cx="3057202" cy="3972811"/>
          </a:xfrm>
          <a:custGeom>
            <a:avLst/>
            <a:gdLst/>
            <a:ahLst/>
            <a:cxnLst/>
            <a:rect r="r" b="b" t="t" l="l"/>
            <a:pathLst>
              <a:path h="3972811" w="3057202">
                <a:moveTo>
                  <a:pt x="0" y="0"/>
                </a:moveTo>
                <a:lnTo>
                  <a:pt x="3057202" y="0"/>
                </a:lnTo>
                <a:lnTo>
                  <a:pt x="3057202" y="3972811"/>
                </a:lnTo>
                <a:lnTo>
                  <a:pt x="0" y="3972811"/>
                </a:lnTo>
                <a:lnTo>
                  <a:pt x="0" y="0"/>
                </a:lnTo>
                <a:close/>
              </a:path>
            </a:pathLst>
          </a:custGeom>
          <a:blipFill>
            <a:blip r:embed="rId4"/>
            <a:stretch>
              <a:fillRect l="0" t="0" r="0" b="0"/>
            </a:stretch>
          </a:blipFill>
        </p:spPr>
      </p:sp>
      <p:sp>
        <p:nvSpPr>
          <p:cNvPr name="Freeform 5" id="5">
            <a:hlinkClick r:id="rId7" tooltip="https://sites.google.com/a/druzenet.tzafonet.org.il/moreshet/"/>
          </p:cNvPr>
          <p:cNvSpPr/>
          <p:nvPr/>
        </p:nvSpPr>
        <p:spPr>
          <a:xfrm flipH="false" flipV="false" rot="0">
            <a:off x="11463936" y="2282226"/>
            <a:ext cx="6082679" cy="2896876"/>
          </a:xfrm>
          <a:custGeom>
            <a:avLst/>
            <a:gdLst/>
            <a:ahLst/>
            <a:cxnLst/>
            <a:rect r="r" b="b" t="t" l="l"/>
            <a:pathLst>
              <a:path h="2896876" w="6082679">
                <a:moveTo>
                  <a:pt x="0" y="0"/>
                </a:moveTo>
                <a:lnTo>
                  <a:pt x="6082679" y="0"/>
                </a:lnTo>
                <a:lnTo>
                  <a:pt x="6082679" y="2896876"/>
                </a:lnTo>
                <a:lnTo>
                  <a:pt x="0" y="2896876"/>
                </a:lnTo>
                <a:lnTo>
                  <a:pt x="0" y="0"/>
                </a:lnTo>
                <a:close/>
              </a:path>
            </a:pathLst>
          </a:custGeom>
          <a:blipFill>
            <a:blip r:embed="rId6"/>
            <a:stretch>
              <a:fillRect l="0" t="0" r="0" b="0"/>
            </a:stretch>
          </a:blipFill>
        </p:spPr>
      </p:sp>
      <p:sp>
        <p:nvSpPr>
          <p:cNvPr name="Freeform 6" id="6">
            <a:hlinkClick r:id="rId9" tooltip="https://sheikh-ameen.com"/>
          </p:cNvPr>
          <p:cNvSpPr/>
          <p:nvPr/>
        </p:nvSpPr>
        <p:spPr>
          <a:xfrm flipH="false" flipV="false" rot="0">
            <a:off x="11307425" y="5347105"/>
            <a:ext cx="6239190" cy="2942797"/>
          </a:xfrm>
          <a:custGeom>
            <a:avLst/>
            <a:gdLst/>
            <a:ahLst/>
            <a:cxnLst/>
            <a:rect r="r" b="b" t="t" l="l"/>
            <a:pathLst>
              <a:path h="2942797" w="6239190">
                <a:moveTo>
                  <a:pt x="0" y="0"/>
                </a:moveTo>
                <a:lnTo>
                  <a:pt x="6239190" y="0"/>
                </a:lnTo>
                <a:lnTo>
                  <a:pt x="6239190" y="2942797"/>
                </a:lnTo>
                <a:lnTo>
                  <a:pt x="0" y="2942797"/>
                </a:lnTo>
                <a:lnTo>
                  <a:pt x="0" y="0"/>
                </a:lnTo>
                <a:close/>
              </a:path>
            </a:pathLst>
          </a:custGeom>
          <a:blipFill>
            <a:blip r:embed="rId8"/>
            <a:stretch>
              <a:fillRect l="0" t="-11923" r="0" b="-7335"/>
            </a:stretch>
          </a:blipFill>
        </p:spPr>
      </p:sp>
      <p:sp>
        <p:nvSpPr>
          <p:cNvPr name="Freeform 7" id="7"/>
          <p:cNvSpPr/>
          <p:nvPr/>
        </p:nvSpPr>
        <p:spPr>
          <a:xfrm flipH="false" flipV="false" rot="0">
            <a:off x="812315" y="2191313"/>
            <a:ext cx="5650629" cy="1804579"/>
          </a:xfrm>
          <a:custGeom>
            <a:avLst/>
            <a:gdLst/>
            <a:ahLst/>
            <a:cxnLst/>
            <a:rect r="r" b="b" t="t" l="l"/>
            <a:pathLst>
              <a:path h="1804579" w="5650629">
                <a:moveTo>
                  <a:pt x="0" y="0"/>
                </a:moveTo>
                <a:lnTo>
                  <a:pt x="5650629" y="0"/>
                </a:lnTo>
                <a:lnTo>
                  <a:pt x="5650629" y="1804579"/>
                </a:lnTo>
                <a:lnTo>
                  <a:pt x="0" y="1804579"/>
                </a:lnTo>
                <a:lnTo>
                  <a:pt x="0" y="0"/>
                </a:lnTo>
                <a:close/>
              </a:path>
            </a:pathLst>
          </a:custGeom>
          <a:blipFill>
            <a:blip r:embed="rId10"/>
            <a:stretch>
              <a:fillRect l="0" t="-65486" r="0" b="-10647"/>
            </a:stretch>
          </a:blipFill>
        </p:spPr>
      </p:sp>
      <p:sp>
        <p:nvSpPr>
          <p:cNvPr name="Freeform 8" id="8"/>
          <p:cNvSpPr/>
          <p:nvPr/>
        </p:nvSpPr>
        <p:spPr>
          <a:xfrm flipH="false" flipV="false" rot="0">
            <a:off x="1142212" y="5491844"/>
            <a:ext cx="4432807" cy="2140507"/>
          </a:xfrm>
          <a:custGeom>
            <a:avLst/>
            <a:gdLst/>
            <a:ahLst/>
            <a:cxnLst/>
            <a:rect r="r" b="b" t="t" l="l"/>
            <a:pathLst>
              <a:path h="2140507" w="4432807">
                <a:moveTo>
                  <a:pt x="0" y="0"/>
                </a:moveTo>
                <a:lnTo>
                  <a:pt x="4432807" y="0"/>
                </a:lnTo>
                <a:lnTo>
                  <a:pt x="4432807" y="2140507"/>
                </a:lnTo>
                <a:lnTo>
                  <a:pt x="0" y="2140507"/>
                </a:lnTo>
                <a:lnTo>
                  <a:pt x="0" y="0"/>
                </a:lnTo>
                <a:close/>
              </a:path>
            </a:pathLst>
          </a:custGeom>
          <a:blipFill>
            <a:blip r:embed="rId11"/>
            <a:stretch>
              <a:fillRect l="0" t="-10183" r="0" b="-6305"/>
            </a:stretch>
          </a:blipFill>
        </p:spPr>
      </p:sp>
      <p:sp>
        <p:nvSpPr>
          <p:cNvPr name="TextBox 9" id="9"/>
          <p:cNvSpPr txBox="true"/>
          <p:nvPr/>
        </p:nvSpPr>
        <p:spPr>
          <a:xfrm rot="0">
            <a:off x="10595323" y="1567813"/>
            <a:ext cx="7455120" cy="377072"/>
          </a:xfrm>
          <a:prstGeom prst="rect">
            <a:avLst/>
          </a:prstGeom>
        </p:spPr>
        <p:txBody>
          <a:bodyPr anchor="t" rtlCol="false" tIns="0" lIns="0" bIns="0" rIns="0">
            <a:spAutoFit/>
          </a:bodyPr>
          <a:lstStyle/>
          <a:p>
            <a:pPr algn="ctr" rtl="true">
              <a:lnSpc>
                <a:spcPts val="3053"/>
              </a:lnSpc>
              <a:spcBef>
                <a:spcPct val="0"/>
              </a:spcBef>
            </a:pPr>
            <a:r>
              <a:rPr lang="he-IL" b="true" sz="2181">
                <a:solidFill>
                  <a:srgbClr val="000000"/>
                </a:solidFill>
                <a:latin typeface="Paskol"/>
                <a:ea typeface="Paskol"/>
                <a:cs typeface="Paskol"/>
                <a:sym typeface="Paskol"/>
                <a:rtl val="true"/>
              </a:rPr>
              <a:t>הפיקוח על המורשת הדרוזית - موقع التّراث الدّرزيّ الرّسميّ (</a:t>
            </a:r>
            <a:r>
              <a:rPr lang="en-US" b="true" sz="2181">
                <a:solidFill>
                  <a:srgbClr val="000000"/>
                </a:solidFill>
                <a:latin typeface="Paskol"/>
                <a:ea typeface="Paskol"/>
                <a:cs typeface="Paskol"/>
                <a:sym typeface="Paskol"/>
              </a:rPr>
              <a:t>google.com</a:t>
            </a:r>
            <a:r>
              <a:rPr lang="ar-EG" b="true" sz="2181">
                <a:solidFill>
                  <a:srgbClr val="000000"/>
                </a:solidFill>
                <a:latin typeface="Paskol"/>
                <a:ea typeface="Paskol"/>
                <a:cs typeface="Paskol"/>
                <a:sym typeface="Paskol"/>
                <a:rtl val="true"/>
              </a:rPr>
              <a:t>)</a:t>
            </a:r>
          </a:p>
        </p:txBody>
      </p:sp>
      <p:grpSp>
        <p:nvGrpSpPr>
          <p:cNvPr name="Group 10" id="10"/>
          <p:cNvGrpSpPr/>
          <p:nvPr/>
        </p:nvGrpSpPr>
        <p:grpSpPr>
          <a:xfrm rot="0">
            <a:off x="4227695" y="-364144"/>
            <a:ext cx="9832611" cy="1890583"/>
            <a:chOff x="0" y="0"/>
            <a:chExt cx="13110148" cy="2520777"/>
          </a:xfrm>
        </p:grpSpPr>
        <p:sp>
          <p:nvSpPr>
            <p:cNvPr name="TextBox 11" id="11"/>
            <p:cNvSpPr txBox="true"/>
            <p:nvPr/>
          </p:nvSpPr>
          <p:spPr>
            <a:xfrm rot="0">
              <a:off x="0" y="-152400"/>
              <a:ext cx="13110148" cy="1666925"/>
            </a:xfrm>
            <a:prstGeom prst="rect">
              <a:avLst/>
            </a:prstGeom>
          </p:spPr>
          <p:txBody>
            <a:bodyPr anchor="t" rtlCol="false" tIns="0" lIns="0" bIns="0" rIns="0">
              <a:spAutoFit/>
            </a:bodyPr>
            <a:lstStyle/>
            <a:p>
              <a:pPr algn="ctr" marL="0" indent="0" lvl="0">
                <a:lnSpc>
                  <a:spcPts val="10467"/>
                </a:lnSpc>
                <a:spcBef>
                  <a:spcPct val="0"/>
                </a:spcBef>
              </a:pPr>
            </a:p>
          </p:txBody>
        </p:sp>
        <p:sp>
          <p:nvSpPr>
            <p:cNvPr name="TextBox 12" id="12"/>
            <p:cNvSpPr txBox="true"/>
            <p:nvPr/>
          </p:nvSpPr>
          <p:spPr>
            <a:xfrm rot="0">
              <a:off x="0" y="853852"/>
              <a:ext cx="13110148" cy="1666925"/>
            </a:xfrm>
            <a:prstGeom prst="rect">
              <a:avLst/>
            </a:prstGeom>
          </p:spPr>
          <p:txBody>
            <a:bodyPr anchor="t" rtlCol="false" tIns="0" lIns="0" bIns="0" rIns="0">
              <a:spAutoFit/>
            </a:bodyPr>
            <a:lstStyle/>
            <a:p>
              <a:pPr algn="ctr" rtl="true" marL="0" indent="0" lvl="0">
                <a:lnSpc>
                  <a:spcPts val="10467"/>
                </a:lnSpc>
                <a:spcBef>
                  <a:spcPct val="0"/>
                </a:spcBef>
              </a:pPr>
              <a:r>
                <a:rPr lang="ar-EG" sz="7476">
                  <a:solidFill>
                    <a:srgbClr val="F48807"/>
                  </a:solidFill>
                  <a:latin typeface="The Seasons"/>
                  <a:ea typeface="The Seasons"/>
                  <a:cs typeface="The Seasons"/>
                  <a:sym typeface="The Seasons"/>
                  <a:rtl val="true"/>
                </a:rPr>
                <a:t>للتوسّع: مصادر وروابط</a:t>
              </a:r>
            </a:p>
          </p:txBody>
        </p:sp>
      </p:grpSp>
      <p:sp>
        <p:nvSpPr>
          <p:cNvPr name="TextBox 13" id="13"/>
          <p:cNvSpPr txBox="true"/>
          <p:nvPr/>
        </p:nvSpPr>
        <p:spPr>
          <a:xfrm rot="0">
            <a:off x="7159321" y="6754674"/>
            <a:ext cx="3218269" cy="1203433"/>
          </a:xfrm>
          <a:prstGeom prst="rect">
            <a:avLst/>
          </a:prstGeom>
        </p:spPr>
        <p:txBody>
          <a:bodyPr anchor="t" rtlCol="false" tIns="0" lIns="0" bIns="0" rIns="0">
            <a:spAutoFit/>
          </a:bodyPr>
          <a:lstStyle/>
          <a:p>
            <a:pPr algn="ctr" rtl="true" marL="0" indent="0" lvl="0">
              <a:lnSpc>
                <a:spcPts val="4709"/>
              </a:lnSpc>
              <a:spcBef>
                <a:spcPct val="0"/>
              </a:spcBef>
            </a:pPr>
            <a:r>
              <a:rPr lang="ar-EG" sz="3363" i="true" u="sng">
                <a:solidFill>
                  <a:srgbClr val="F48807"/>
                </a:solidFill>
                <a:latin typeface="The Seasons Italics"/>
                <a:ea typeface="The Seasons Italics"/>
                <a:cs typeface="The Seasons Italics"/>
                <a:sym typeface="The Seasons Italics"/>
                <a:hlinkClick r:id="rId12" action="ppaction://hlinksldjump"/>
                <a:rtl val="true"/>
              </a:rPr>
              <a:t>الرجوع الى جدول المحتويات</a:t>
            </a:r>
          </a:p>
        </p:txBody>
      </p:sp>
      <p:sp>
        <p:nvSpPr>
          <p:cNvPr name="TextBox 14" id="14"/>
          <p:cNvSpPr txBox="true"/>
          <p:nvPr/>
        </p:nvSpPr>
        <p:spPr>
          <a:xfrm rot="0">
            <a:off x="2773906" y="4072944"/>
            <a:ext cx="1453789" cy="886353"/>
          </a:xfrm>
          <a:prstGeom prst="rect">
            <a:avLst/>
          </a:prstGeom>
        </p:spPr>
        <p:txBody>
          <a:bodyPr anchor="t" rtlCol="false" tIns="0" lIns="0" bIns="0" rIns="0">
            <a:spAutoFit/>
          </a:bodyPr>
          <a:lstStyle/>
          <a:p>
            <a:pPr algn="ctr" rtl="true">
              <a:lnSpc>
                <a:spcPts val="7179"/>
              </a:lnSpc>
              <a:spcBef>
                <a:spcPct val="0"/>
              </a:spcBef>
            </a:pPr>
            <a:r>
              <a:rPr lang="ar-EG" sz="5128" i="true" u="sng">
                <a:solidFill>
                  <a:srgbClr val="000000"/>
                </a:solidFill>
                <a:latin typeface="The Seasons Italics"/>
                <a:ea typeface="The Seasons Italics"/>
                <a:cs typeface="The Seasons Italics"/>
                <a:sym typeface="The Seasons Italics"/>
                <a:hlinkClick r:id="rId13" tooltip="https://www.hamichlol.org.il/%D7%90%D7%9E%D7%99%D7%9F_%D7%98%D7%A8%D7%99%D7%A3"/>
                <a:rtl val="true"/>
              </a:rPr>
              <a:t>الرابط</a:t>
            </a:r>
          </a:p>
        </p:txBody>
      </p:sp>
      <p:sp>
        <p:nvSpPr>
          <p:cNvPr name="TextBox 15" id="15"/>
          <p:cNvSpPr txBox="true"/>
          <p:nvPr/>
        </p:nvSpPr>
        <p:spPr>
          <a:xfrm rot="0">
            <a:off x="2773906" y="7708551"/>
            <a:ext cx="1453789" cy="886353"/>
          </a:xfrm>
          <a:prstGeom prst="rect">
            <a:avLst/>
          </a:prstGeom>
        </p:spPr>
        <p:txBody>
          <a:bodyPr anchor="t" rtlCol="false" tIns="0" lIns="0" bIns="0" rIns="0">
            <a:spAutoFit/>
          </a:bodyPr>
          <a:lstStyle/>
          <a:p>
            <a:pPr algn="ctr" rtl="true">
              <a:lnSpc>
                <a:spcPts val="7179"/>
              </a:lnSpc>
              <a:spcBef>
                <a:spcPct val="0"/>
              </a:spcBef>
            </a:pPr>
            <a:r>
              <a:rPr lang="ar-EG" sz="5128" i="true" u="sng">
                <a:solidFill>
                  <a:srgbClr val="000000"/>
                </a:solidFill>
                <a:latin typeface="The Seasons Italics"/>
                <a:ea typeface="The Seasons Italics"/>
                <a:cs typeface="The Seasons Italics"/>
                <a:sym typeface="The Seasons Italics"/>
                <a:hlinkClick r:id="rId14" tooltip="https://he.wikipedia.org/wiki/%D7%90%D7%9E%D7%99%D7%9F_%D7%98%D7%A8%D7%99%D7%A3"/>
                <a:rtl val="true"/>
              </a:rPr>
              <a:t>الرابط</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0" t="0" r="0" b="0"/>
          <a:stretch>
            <a:fillRect/>
          </a:stretch>
        </p:blipFill>
        <p:spPr>
          <a:xfrm flipH="false" flipV="false" rot="-8312067">
            <a:off x="6461077" y="-895566"/>
            <a:ext cx="4944572" cy="4685014"/>
          </a:xfrm>
          <a:prstGeom prst="rect">
            <a:avLst/>
          </a:prstGeom>
        </p:spPr>
      </p:pic>
      <p:sp>
        <p:nvSpPr>
          <p:cNvPr name="Freeform 4" id="4">
            <a:hlinkClick r:id="rId5" tooltip="https://wordwall.net/play/21989/763/569"/>
          </p:cNvPr>
          <p:cNvSpPr/>
          <p:nvPr/>
        </p:nvSpPr>
        <p:spPr>
          <a:xfrm flipH="false" flipV="false" rot="0">
            <a:off x="1839238" y="4689391"/>
            <a:ext cx="4761300" cy="3895419"/>
          </a:xfrm>
          <a:custGeom>
            <a:avLst/>
            <a:gdLst/>
            <a:ahLst/>
            <a:cxnLst/>
            <a:rect r="r" b="b" t="t" l="l"/>
            <a:pathLst>
              <a:path h="3895419" w="4761300">
                <a:moveTo>
                  <a:pt x="0" y="0"/>
                </a:moveTo>
                <a:lnTo>
                  <a:pt x="4761300" y="0"/>
                </a:lnTo>
                <a:lnTo>
                  <a:pt x="4761300" y="3895419"/>
                </a:lnTo>
                <a:lnTo>
                  <a:pt x="0" y="3895419"/>
                </a:lnTo>
                <a:lnTo>
                  <a:pt x="0" y="0"/>
                </a:lnTo>
                <a:close/>
              </a:path>
            </a:pathLst>
          </a:custGeom>
          <a:blipFill>
            <a:blip r:embed="rId4"/>
            <a:stretch>
              <a:fillRect l="-35997" t="-12531" r="-38207" b="-7240"/>
            </a:stretch>
          </a:blipFill>
        </p:spPr>
      </p:sp>
      <p:sp>
        <p:nvSpPr>
          <p:cNvPr name="Freeform 5" id="5">
            <a:hlinkClick r:id="rId7" tooltip="https://www.jigsawplanet.com/?rc=play&amp;pid=1099138a2b76"/>
          </p:cNvPr>
          <p:cNvSpPr/>
          <p:nvPr/>
        </p:nvSpPr>
        <p:spPr>
          <a:xfrm flipH="false" flipV="false" rot="0">
            <a:off x="9799024" y="5168783"/>
            <a:ext cx="7987960" cy="2936636"/>
          </a:xfrm>
          <a:custGeom>
            <a:avLst/>
            <a:gdLst/>
            <a:ahLst/>
            <a:cxnLst/>
            <a:rect r="r" b="b" t="t" l="l"/>
            <a:pathLst>
              <a:path h="2936636" w="7987960">
                <a:moveTo>
                  <a:pt x="0" y="0"/>
                </a:moveTo>
                <a:lnTo>
                  <a:pt x="7987960" y="0"/>
                </a:lnTo>
                <a:lnTo>
                  <a:pt x="7987960" y="2936635"/>
                </a:lnTo>
                <a:lnTo>
                  <a:pt x="0" y="2936635"/>
                </a:lnTo>
                <a:lnTo>
                  <a:pt x="0" y="0"/>
                </a:lnTo>
                <a:close/>
              </a:path>
            </a:pathLst>
          </a:custGeom>
          <a:blipFill>
            <a:blip r:embed="rId6"/>
            <a:stretch>
              <a:fillRect l="0" t="-22767" r="0" b="-30238"/>
            </a:stretch>
          </a:blipFill>
        </p:spPr>
      </p:sp>
      <p:sp>
        <p:nvSpPr>
          <p:cNvPr name="Freeform 6" id="6">
            <a:hlinkClick r:id="rId9" tooltip="https://wordwall.net/resource/21989763/%d9%85%d8%b9%d9%84%d9%88%d9%85%d8%a7%d8%aa-%d8%ad%d9%88%d9%84-%d8%b0%d9%83%d8%b1%d9%89-%d8%a7%d9%84%d8%b4%d9%8a%d8%ae-%d8%a7%d9%85%d9%8a%d9%86-%d8%b7%d8%b1%d9%8a%d9%81-%d8%b1"/>
          </p:cNvPr>
          <p:cNvSpPr/>
          <p:nvPr/>
        </p:nvSpPr>
        <p:spPr>
          <a:xfrm flipH="false" flipV="false" rot="0">
            <a:off x="11616008" y="1697059"/>
            <a:ext cx="5921399" cy="3142323"/>
          </a:xfrm>
          <a:custGeom>
            <a:avLst/>
            <a:gdLst/>
            <a:ahLst/>
            <a:cxnLst/>
            <a:rect r="r" b="b" t="t" l="l"/>
            <a:pathLst>
              <a:path h="3142323" w="5921399">
                <a:moveTo>
                  <a:pt x="0" y="0"/>
                </a:moveTo>
                <a:lnTo>
                  <a:pt x="5921399" y="0"/>
                </a:lnTo>
                <a:lnTo>
                  <a:pt x="5921399" y="3142322"/>
                </a:lnTo>
                <a:lnTo>
                  <a:pt x="0" y="3142322"/>
                </a:lnTo>
                <a:lnTo>
                  <a:pt x="0" y="0"/>
                </a:lnTo>
                <a:close/>
              </a:path>
            </a:pathLst>
          </a:custGeom>
          <a:blipFill>
            <a:blip r:embed="rId8"/>
            <a:stretch>
              <a:fillRect l="-13619" t="-26501" r="-37305" b="-33475"/>
            </a:stretch>
          </a:blipFill>
        </p:spPr>
      </p:sp>
      <p:sp>
        <p:nvSpPr>
          <p:cNvPr name="Freeform 7" id="7">
            <a:hlinkClick r:id="rId11" tooltip="https://wordwall.net/resource/21988338/%d8%b4%d9%8a%d8%ae-%d8%a3%d9%85%d9%8a%d9%86-%d8%b7%d8%b1%d9%8a%d9%81-%d8%b1"/>
          </p:cNvPr>
          <p:cNvSpPr/>
          <p:nvPr/>
        </p:nvSpPr>
        <p:spPr>
          <a:xfrm flipH="false" flipV="false" rot="0">
            <a:off x="180150" y="1424858"/>
            <a:ext cx="5932130" cy="3164406"/>
          </a:xfrm>
          <a:custGeom>
            <a:avLst/>
            <a:gdLst/>
            <a:ahLst/>
            <a:cxnLst/>
            <a:rect r="r" b="b" t="t" l="l"/>
            <a:pathLst>
              <a:path h="3164406" w="5932130">
                <a:moveTo>
                  <a:pt x="0" y="0"/>
                </a:moveTo>
                <a:lnTo>
                  <a:pt x="5932130" y="0"/>
                </a:lnTo>
                <a:lnTo>
                  <a:pt x="5932130" y="3164406"/>
                </a:lnTo>
                <a:lnTo>
                  <a:pt x="0" y="3164406"/>
                </a:lnTo>
                <a:lnTo>
                  <a:pt x="0" y="0"/>
                </a:lnTo>
                <a:close/>
              </a:path>
            </a:pathLst>
          </a:custGeom>
          <a:blipFill>
            <a:blip r:embed="rId10"/>
            <a:stretch>
              <a:fillRect l="-13539" t="-26209" r="-36497" b="-32002"/>
            </a:stretch>
          </a:blipFill>
        </p:spPr>
      </p:sp>
      <p:sp>
        <p:nvSpPr>
          <p:cNvPr name="TextBox 8" id="8"/>
          <p:cNvSpPr txBox="true"/>
          <p:nvPr/>
        </p:nvSpPr>
        <p:spPr>
          <a:xfrm rot="0">
            <a:off x="6600538" y="923925"/>
            <a:ext cx="3295230" cy="1842915"/>
          </a:xfrm>
          <a:prstGeom prst="rect">
            <a:avLst/>
          </a:prstGeom>
        </p:spPr>
        <p:txBody>
          <a:bodyPr anchor="t" rtlCol="false" tIns="0" lIns="0" bIns="0" rIns="0">
            <a:spAutoFit/>
          </a:bodyPr>
          <a:lstStyle/>
          <a:p>
            <a:pPr algn="ctr" rtl="true" marL="0" indent="0" lvl="0">
              <a:lnSpc>
                <a:spcPts val="7287"/>
              </a:lnSpc>
              <a:spcBef>
                <a:spcPct val="0"/>
              </a:spcBef>
            </a:pPr>
            <a:r>
              <a:rPr lang="ar-EG" sz="5205" i="true">
                <a:solidFill>
                  <a:srgbClr val="F48807"/>
                </a:solidFill>
                <a:latin typeface="The Seasons Italics"/>
                <a:ea typeface="The Seasons Italics"/>
                <a:cs typeface="The Seasons Italics"/>
                <a:sym typeface="The Seasons Italics"/>
                <a:rtl val="true"/>
              </a:rPr>
              <a:t>فعاليات ونشاطات </a:t>
            </a:r>
          </a:p>
        </p:txBody>
      </p:sp>
      <p:sp>
        <p:nvSpPr>
          <p:cNvPr name="TextBox 9" id="9"/>
          <p:cNvSpPr txBox="true"/>
          <p:nvPr/>
        </p:nvSpPr>
        <p:spPr>
          <a:xfrm rot="0">
            <a:off x="6908259" y="8233042"/>
            <a:ext cx="3845648" cy="1432705"/>
          </a:xfrm>
          <a:prstGeom prst="rect">
            <a:avLst/>
          </a:prstGeom>
        </p:spPr>
        <p:txBody>
          <a:bodyPr anchor="t" rtlCol="false" tIns="0" lIns="0" bIns="0" rIns="0">
            <a:spAutoFit/>
          </a:bodyPr>
          <a:lstStyle/>
          <a:p>
            <a:pPr algn="ctr" rtl="true" marL="0" indent="0" lvl="0">
              <a:lnSpc>
                <a:spcPts val="5627"/>
              </a:lnSpc>
              <a:spcBef>
                <a:spcPct val="0"/>
              </a:spcBef>
            </a:pPr>
            <a:r>
              <a:rPr lang="ar-EG" sz="4019" i="true" u="sng">
                <a:solidFill>
                  <a:srgbClr val="F48807"/>
                </a:solidFill>
                <a:latin typeface="The Seasons Italics"/>
                <a:ea typeface="The Seasons Italics"/>
                <a:cs typeface="The Seasons Italics"/>
                <a:sym typeface="The Seasons Italics"/>
                <a:hlinkClick r:id="rId12" action="ppaction://hlinksldjump"/>
                <a:rtl val="true"/>
              </a:rPr>
              <a:t>الرجوع الى جدول المحتويات</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a:hlinkClick r:id="rId4" tooltip="https://create.kahoot.it/details/d7ee151a-cd6f-46cc-8955-456919b6731d"/>
          </p:cNvPr>
          <p:cNvSpPr/>
          <p:nvPr/>
        </p:nvSpPr>
        <p:spPr>
          <a:xfrm flipH="false" flipV="false" rot="0">
            <a:off x="11754580" y="2788941"/>
            <a:ext cx="5883725" cy="2884148"/>
          </a:xfrm>
          <a:custGeom>
            <a:avLst/>
            <a:gdLst/>
            <a:ahLst/>
            <a:cxnLst/>
            <a:rect r="r" b="b" t="t" l="l"/>
            <a:pathLst>
              <a:path h="2884148" w="5883725">
                <a:moveTo>
                  <a:pt x="0" y="0"/>
                </a:moveTo>
                <a:lnTo>
                  <a:pt x="5883726" y="0"/>
                </a:lnTo>
                <a:lnTo>
                  <a:pt x="5883726" y="2884149"/>
                </a:lnTo>
                <a:lnTo>
                  <a:pt x="0" y="2884149"/>
                </a:lnTo>
                <a:lnTo>
                  <a:pt x="0" y="0"/>
                </a:lnTo>
                <a:close/>
              </a:path>
            </a:pathLst>
          </a:custGeom>
          <a:blipFill>
            <a:blip r:embed="rId3"/>
            <a:stretch>
              <a:fillRect l="0" t="-1811" r="-7787" b="-1811"/>
            </a:stretch>
          </a:blipFill>
        </p:spPr>
      </p:sp>
      <p:pic>
        <p:nvPicPr>
          <p:cNvPr name="Picture 4" id="4"/>
          <p:cNvPicPr>
            <a:picLocks noChangeAspect="true"/>
          </p:cNvPicPr>
          <p:nvPr/>
        </p:nvPicPr>
        <p:blipFill>
          <a:blip r:embed="rId5"/>
          <a:srcRect l="0" t="0" r="0" b="0"/>
          <a:stretch>
            <a:fillRect/>
          </a:stretch>
        </p:blipFill>
        <p:spPr>
          <a:xfrm flipH="false" flipV="false" rot="-8312067">
            <a:off x="6355496" y="-960083"/>
            <a:ext cx="6345576" cy="6012475"/>
          </a:xfrm>
          <a:prstGeom prst="rect">
            <a:avLst/>
          </a:prstGeom>
        </p:spPr>
      </p:pic>
      <p:sp>
        <p:nvSpPr>
          <p:cNvPr name="Freeform 5" id="5">
            <a:hlinkClick r:id="rId7" tooltip="https://padlet.com/duhakml1978/padlet-ugjjqslxht71d3fj"/>
          </p:cNvPr>
          <p:cNvSpPr/>
          <p:nvPr/>
        </p:nvSpPr>
        <p:spPr>
          <a:xfrm flipH="false" flipV="false" rot="0">
            <a:off x="921219" y="1544481"/>
            <a:ext cx="4831371" cy="4441488"/>
          </a:xfrm>
          <a:custGeom>
            <a:avLst/>
            <a:gdLst/>
            <a:ahLst/>
            <a:cxnLst/>
            <a:rect r="r" b="b" t="t" l="l"/>
            <a:pathLst>
              <a:path h="4441488" w="4831371">
                <a:moveTo>
                  <a:pt x="0" y="0"/>
                </a:moveTo>
                <a:lnTo>
                  <a:pt x="4831371" y="0"/>
                </a:lnTo>
                <a:lnTo>
                  <a:pt x="4831371" y="4441489"/>
                </a:lnTo>
                <a:lnTo>
                  <a:pt x="0" y="4441489"/>
                </a:lnTo>
                <a:lnTo>
                  <a:pt x="0" y="0"/>
                </a:lnTo>
                <a:close/>
              </a:path>
            </a:pathLst>
          </a:custGeom>
          <a:blipFill>
            <a:blip r:embed="rId6"/>
            <a:stretch>
              <a:fillRect l="-95744" t="-13088" r="0" b="-6683"/>
            </a:stretch>
          </a:blipFill>
        </p:spPr>
      </p:sp>
      <p:sp>
        <p:nvSpPr>
          <p:cNvPr name="Freeform 6" id="6">
            <a:hlinkClick r:id="rId9" tooltip="https://docs.google.com/presentation/d/1XDXwxWvFodlCEvec6aabvKcPK-z0su21/edit#slide=id.p1"/>
          </p:cNvPr>
          <p:cNvSpPr/>
          <p:nvPr/>
        </p:nvSpPr>
        <p:spPr>
          <a:xfrm flipH="false" flipV="false" rot="0">
            <a:off x="6111600" y="5985970"/>
            <a:ext cx="5642980" cy="3141466"/>
          </a:xfrm>
          <a:custGeom>
            <a:avLst/>
            <a:gdLst/>
            <a:ahLst/>
            <a:cxnLst/>
            <a:rect r="r" b="b" t="t" l="l"/>
            <a:pathLst>
              <a:path h="3141466" w="5642980">
                <a:moveTo>
                  <a:pt x="0" y="0"/>
                </a:moveTo>
                <a:lnTo>
                  <a:pt x="5642980" y="0"/>
                </a:lnTo>
                <a:lnTo>
                  <a:pt x="5642980" y="3141465"/>
                </a:lnTo>
                <a:lnTo>
                  <a:pt x="0" y="3141465"/>
                </a:lnTo>
                <a:lnTo>
                  <a:pt x="0" y="0"/>
                </a:lnTo>
                <a:close/>
              </a:path>
            </a:pathLst>
          </a:custGeom>
          <a:blipFill>
            <a:blip r:embed="rId8"/>
            <a:stretch>
              <a:fillRect l="-22432" t="-40294" r="-42491" b="-26346"/>
            </a:stretch>
          </a:blipFill>
        </p:spPr>
      </p:sp>
      <p:sp>
        <p:nvSpPr>
          <p:cNvPr name="TextBox 7" id="7"/>
          <p:cNvSpPr txBox="true"/>
          <p:nvPr/>
        </p:nvSpPr>
        <p:spPr>
          <a:xfrm rot="0">
            <a:off x="6644879" y="1189968"/>
            <a:ext cx="3295230" cy="1842915"/>
          </a:xfrm>
          <a:prstGeom prst="rect">
            <a:avLst/>
          </a:prstGeom>
        </p:spPr>
        <p:txBody>
          <a:bodyPr anchor="t" rtlCol="false" tIns="0" lIns="0" bIns="0" rIns="0">
            <a:spAutoFit/>
          </a:bodyPr>
          <a:lstStyle/>
          <a:p>
            <a:pPr algn="ctr" rtl="true" marL="0" indent="0" lvl="0">
              <a:lnSpc>
                <a:spcPts val="7287"/>
              </a:lnSpc>
              <a:spcBef>
                <a:spcPct val="0"/>
              </a:spcBef>
            </a:pPr>
            <a:r>
              <a:rPr lang="ar-EG" sz="5205" i="true">
                <a:solidFill>
                  <a:srgbClr val="F48807"/>
                </a:solidFill>
                <a:latin typeface="The Seasons Italics"/>
                <a:ea typeface="The Seasons Italics"/>
                <a:cs typeface="The Seasons Italics"/>
                <a:sym typeface="The Seasons Italics"/>
                <a:rtl val="true"/>
              </a:rPr>
              <a:t>فعاليات ونشاطات </a:t>
            </a:r>
          </a:p>
        </p:txBody>
      </p:sp>
      <p:sp>
        <p:nvSpPr>
          <p:cNvPr name="TextBox 8" id="8"/>
          <p:cNvSpPr txBox="true"/>
          <p:nvPr/>
        </p:nvSpPr>
        <p:spPr>
          <a:xfrm rot="0">
            <a:off x="582345" y="8368220"/>
            <a:ext cx="3845648" cy="1432705"/>
          </a:xfrm>
          <a:prstGeom prst="rect">
            <a:avLst/>
          </a:prstGeom>
        </p:spPr>
        <p:txBody>
          <a:bodyPr anchor="t" rtlCol="false" tIns="0" lIns="0" bIns="0" rIns="0">
            <a:spAutoFit/>
          </a:bodyPr>
          <a:lstStyle/>
          <a:p>
            <a:pPr algn="ctr" rtl="true" marL="0" indent="0" lvl="0">
              <a:lnSpc>
                <a:spcPts val="5627"/>
              </a:lnSpc>
              <a:spcBef>
                <a:spcPct val="0"/>
              </a:spcBef>
            </a:pPr>
            <a:r>
              <a:rPr lang="ar-EG" sz="4019" i="true" u="sng">
                <a:solidFill>
                  <a:srgbClr val="F48807"/>
                </a:solidFill>
                <a:latin typeface="The Seasons Italics"/>
                <a:ea typeface="The Seasons Italics"/>
                <a:cs typeface="The Seasons Italics"/>
                <a:sym typeface="The Seasons Italics"/>
                <a:hlinkClick r:id="rId10" action="ppaction://hlinksldjump"/>
                <a:rtl val="true"/>
              </a:rPr>
              <a:t>الرجوع الى جدول المحتويات</a:t>
            </a:r>
          </a:p>
        </p:txBody>
      </p:sp>
      <p:sp>
        <p:nvSpPr>
          <p:cNvPr name="TextBox 9" id="9"/>
          <p:cNvSpPr txBox="true"/>
          <p:nvPr/>
        </p:nvSpPr>
        <p:spPr>
          <a:xfrm rot="0">
            <a:off x="5942272" y="9267525"/>
            <a:ext cx="5531485" cy="533400"/>
          </a:xfrm>
          <a:prstGeom prst="rect">
            <a:avLst/>
          </a:prstGeom>
        </p:spPr>
        <p:txBody>
          <a:bodyPr anchor="t" rtlCol="false" tIns="0" lIns="0" bIns="0" rIns="0">
            <a:spAutoFit/>
          </a:bodyPr>
          <a:lstStyle/>
          <a:p>
            <a:pPr algn="ctr" rtl="true">
              <a:lnSpc>
                <a:spcPts val="4200"/>
              </a:lnSpc>
              <a:spcBef>
                <a:spcPct val="0"/>
              </a:spcBef>
            </a:pPr>
            <a:r>
              <a:rPr lang="ar-EG" sz="3000" i="true">
                <a:solidFill>
                  <a:srgbClr val="000000"/>
                </a:solidFill>
                <a:latin typeface="The Seasons Italics"/>
                <a:ea typeface="The Seasons Italics"/>
                <a:cs typeface="The Seasons Italics"/>
                <a:sym typeface="The Seasons Italics"/>
                <a:rtl val="true"/>
              </a:rPr>
              <a:t>فعالية مُقترحة للصفوف الفوق ابتدائية</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0" t="0" r="0" b="0"/>
          <a:stretch>
            <a:fillRect/>
          </a:stretch>
        </p:blipFill>
        <p:spPr>
          <a:xfrm flipH="false" flipV="false" rot="-8312067">
            <a:off x="11481547" y="-837757"/>
            <a:ext cx="4733933" cy="4485433"/>
          </a:xfrm>
          <a:prstGeom prst="rect">
            <a:avLst/>
          </a:prstGeom>
        </p:spPr>
      </p:pic>
      <p:sp>
        <p:nvSpPr>
          <p:cNvPr name="TextBox 4" id="4"/>
          <p:cNvSpPr txBox="true"/>
          <p:nvPr/>
        </p:nvSpPr>
        <p:spPr>
          <a:xfrm rot="0">
            <a:off x="11800014" y="835464"/>
            <a:ext cx="2815809" cy="1580509"/>
          </a:xfrm>
          <a:prstGeom prst="rect">
            <a:avLst/>
          </a:prstGeom>
        </p:spPr>
        <p:txBody>
          <a:bodyPr anchor="t" rtlCol="false" tIns="0" lIns="0" bIns="0" rIns="0">
            <a:spAutoFit/>
          </a:bodyPr>
          <a:lstStyle/>
          <a:p>
            <a:pPr algn="ctr" rtl="true" marL="0" indent="0" lvl="0">
              <a:lnSpc>
                <a:spcPts val="6226"/>
              </a:lnSpc>
              <a:spcBef>
                <a:spcPct val="0"/>
              </a:spcBef>
            </a:pPr>
            <a:r>
              <a:rPr lang="ar-EG" sz="4447" i="true">
                <a:solidFill>
                  <a:srgbClr val="F48807"/>
                </a:solidFill>
                <a:latin typeface="The Seasons Italics"/>
                <a:ea typeface="The Seasons Italics"/>
                <a:cs typeface="The Seasons Italics"/>
                <a:sym typeface="The Seasons Italics"/>
                <a:rtl val="true"/>
              </a:rPr>
              <a:t>فعاليات ونشاطات </a:t>
            </a:r>
          </a:p>
        </p:txBody>
      </p:sp>
      <p:sp>
        <p:nvSpPr>
          <p:cNvPr name="TextBox 5" id="5"/>
          <p:cNvSpPr txBox="true"/>
          <p:nvPr/>
        </p:nvSpPr>
        <p:spPr>
          <a:xfrm rot="0">
            <a:off x="7208879" y="9555958"/>
            <a:ext cx="4402087" cy="544741"/>
          </a:xfrm>
          <a:prstGeom prst="rect">
            <a:avLst/>
          </a:prstGeom>
        </p:spPr>
        <p:txBody>
          <a:bodyPr anchor="t" rtlCol="false" tIns="0" lIns="0" bIns="0" rIns="0">
            <a:spAutoFit/>
          </a:bodyPr>
          <a:lstStyle/>
          <a:p>
            <a:pPr algn="ctr" rtl="true" marL="0" indent="0" lvl="0">
              <a:lnSpc>
                <a:spcPts val="4321"/>
              </a:lnSpc>
              <a:spcBef>
                <a:spcPct val="0"/>
              </a:spcBef>
            </a:pPr>
            <a:r>
              <a:rPr lang="ar-EG" sz="3086" i="true" u="sng">
                <a:solidFill>
                  <a:srgbClr val="F48807"/>
                </a:solidFill>
                <a:latin typeface="The Seasons Italics"/>
                <a:ea typeface="The Seasons Italics"/>
                <a:cs typeface="The Seasons Italics"/>
                <a:sym typeface="The Seasons Italics"/>
                <a:hlinkClick r:id="rId4" action="ppaction://hlinksldjump"/>
                <a:rtl val="true"/>
              </a:rPr>
              <a:t>الرجوع الى جدول المحتويات</a:t>
            </a:r>
          </a:p>
        </p:txBody>
      </p:sp>
      <p:sp>
        <p:nvSpPr>
          <p:cNvPr name="TextBox 6" id="6"/>
          <p:cNvSpPr txBox="true"/>
          <p:nvPr/>
        </p:nvSpPr>
        <p:spPr>
          <a:xfrm rot="0">
            <a:off x="592338" y="492344"/>
            <a:ext cx="8817585" cy="8936151"/>
          </a:xfrm>
          <a:prstGeom prst="rect">
            <a:avLst/>
          </a:prstGeom>
        </p:spPr>
        <p:txBody>
          <a:bodyPr anchor="t" rtlCol="false" tIns="0" lIns="0" bIns="0" rIns="0">
            <a:spAutoFit/>
          </a:bodyPr>
          <a:lstStyle/>
          <a:p>
            <a:pPr algn="ctr" rtl="true">
              <a:lnSpc>
                <a:spcPts val="3079"/>
              </a:lnSpc>
              <a:spcBef>
                <a:spcPct val="0"/>
              </a:spcBef>
            </a:pPr>
            <a:r>
              <a:rPr lang="ar-EG" sz="2199" i="true">
                <a:solidFill>
                  <a:srgbClr val="000000"/>
                </a:solidFill>
                <a:latin typeface="The Seasons Italics"/>
                <a:ea typeface="The Seasons Italics"/>
                <a:cs typeface="The Seasons Italics"/>
                <a:sym typeface="The Seasons Italics"/>
                <a:rtl val="true"/>
              </a:rPr>
              <a:t>ذكرى الشيخ امين طريف (ر)</a:t>
            </a:r>
          </a:p>
          <a:p>
            <a:pPr algn="r" rtl="true">
              <a:lnSpc>
                <a:spcPts val="3079"/>
              </a:lnSpc>
              <a:spcBef>
                <a:spcPct val="0"/>
              </a:spcBef>
            </a:pPr>
          </a:p>
          <a:p>
            <a:pPr algn="r" rtl="true">
              <a:lnSpc>
                <a:spcPts val="3079"/>
              </a:lnSpc>
              <a:spcBef>
                <a:spcPct val="0"/>
              </a:spcBef>
            </a:pPr>
            <a:r>
              <a:rPr lang="ar-EG" sz="2199" i="true">
                <a:solidFill>
                  <a:srgbClr val="000000"/>
                </a:solidFill>
                <a:latin typeface="The Seasons Italics"/>
                <a:ea typeface="The Seasons Italics"/>
                <a:cs typeface="The Seasons Italics"/>
                <a:sym typeface="The Seasons Italics"/>
                <a:rtl val="true"/>
              </a:rPr>
              <a:t>الاسم : ---------------------                           التاريخ: ------------------------</a:t>
            </a:r>
          </a:p>
          <a:p>
            <a:pPr algn="r" rtl="true">
              <a:lnSpc>
                <a:spcPts val="3079"/>
              </a:lnSpc>
              <a:spcBef>
                <a:spcPct val="0"/>
              </a:spcBef>
            </a:pPr>
            <a:r>
              <a:rPr lang="ar-EG" sz="2199" i="true">
                <a:solidFill>
                  <a:srgbClr val="000000"/>
                </a:solidFill>
                <a:latin typeface="The Seasons Italics"/>
                <a:ea typeface="The Seasons Italics"/>
                <a:cs typeface="The Seasons Italics"/>
                <a:sym typeface="The Seasons Italics"/>
                <a:rtl val="true"/>
              </a:rPr>
              <a:t>تجد هنا عدة فعاليات تسهم في إحياء إرث الشيخ أمين طريف وتعزيز الوعي بأثره الإيجابي في المجتمع، وتركز على التأثير المستدام وتخليد ذكرى الشيخ بشكل يعكس رسالته الحقيقية في خدمة الإنسانية.</a:t>
            </a:r>
          </a:p>
          <a:p>
            <a:pPr algn="r" rtl="true">
              <a:lnSpc>
                <a:spcPts val="3079"/>
              </a:lnSpc>
              <a:spcBef>
                <a:spcPct val="0"/>
              </a:spcBef>
            </a:pPr>
            <a:r>
              <a:rPr lang="ar-EG" sz="2199" i="true">
                <a:solidFill>
                  <a:srgbClr val="000000"/>
                </a:solidFill>
                <a:latin typeface="The Seasons Italics"/>
                <a:ea typeface="The Seasons Italics"/>
                <a:cs typeface="The Seasons Italics"/>
                <a:sym typeface="The Seasons Italics"/>
                <a:rtl val="true"/>
              </a:rPr>
              <a:t>- اقتراحات لفعاليات: </a:t>
            </a:r>
          </a:p>
          <a:p>
            <a:pPr algn="r" rtl="true">
              <a:lnSpc>
                <a:spcPts val="3079"/>
              </a:lnSpc>
              <a:spcBef>
                <a:spcPct val="0"/>
              </a:spcBef>
            </a:pPr>
            <a:r>
              <a:rPr lang="en-US" sz="2199" i="true">
                <a:solidFill>
                  <a:srgbClr val="000000"/>
                </a:solidFill>
                <a:latin typeface="The Seasons Italics"/>
                <a:ea typeface="The Seasons Italics"/>
                <a:cs typeface="The Seasons Italics"/>
                <a:sym typeface="The Seasons Italics"/>
              </a:rPr>
              <a:t>1</a:t>
            </a:r>
            <a:r>
              <a:rPr lang="ar-EG" sz="2199" i="true">
                <a:solidFill>
                  <a:srgbClr val="000000"/>
                </a:solidFill>
                <a:latin typeface="The Seasons Italics"/>
                <a:ea typeface="The Seasons Italics"/>
                <a:cs typeface="The Seasons Italics"/>
                <a:sym typeface="The Seasons Italics"/>
                <a:rtl val="true"/>
              </a:rPr>
              <a:t>. ندوات ومحاضرات: دعوة باحثين ومفكرين لمناقشة مساهماته الدينية والاجتماعية، والتأكيد على قيم التسامح والتعايش التي رسخها.</a:t>
            </a:r>
          </a:p>
          <a:p>
            <a:pPr algn="r" rtl="true">
              <a:lnSpc>
                <a:spcPts val="3079"/>
              </a:lnSpc>
              <a:spcBef>
                <a:spcPct val="0"/>
              </a:spcBef>
            </a:pPr>
            <a:r>
              <a:rPr lang="en-US" sz="2199" i="true">
                <a:solidFill>
                  <a:srgbClr val="000000"/>
                </a:solidFill>
                <a:latin typeface="The Seasons Italics"/>
                <a:ea typeface="The Seasons Italics"/>
                <a:cs typeface="The Seasons Italics"/>
                <a:sym typeface="The Seasons Italics"/>
              </a:rPr>
              <a:t>2</a:t>
            </a:r>
            <a:r>
              <a:rPr lang="ar-EG" sz="2199" i="true">
                <a:solidFill>
                  <a:srgbClr val="000000"/>
                </a:solidFill>
                <a:latin typeface="The Seasons Italics"/>
                <a:ea typeface="The Seasons Italics"/>
                <a:cs typeface="The Seasons Italics"/>
                <a:sym typeface="The Seasons Italics"/>
                <a:rtl val="true"/>
              </a:rPr>
              <a:t>. أمسية تراثية: تقديم عروض فلكلورية وشعرية تتناول الثقافة الدرزية وتراث الشيخ أمين طريف.</a:t>
            </a:r>
          </a:p>
          <a:p>
            <a:pPr algn="r" rtl="true">
              <a:lnSpc>
                <a:spcPts val="3079"/>
              </a:lnSpc>
              <a:spcBef>
                <a:spcPct val="0"/>
              </a:spcBef>
            </a:pPr>
            <a:r>
              <a:rPr lang="en-US" sz="2199" i="true">
                <a:solidFill>
                  <a:srgbClr val="000000"/>
                </a:solidFill>
                <a:latin typeface="The Seasons Italics"/>
                <a:ea typeface="The Seasons Italics"/>
                <a:cs typeface="The Seasons Italics"/>
                <a:sym typeface="The Seasons Italics"/>
              </a:rPr>
              <a:t>3</a:t>
            </a:r>
            <a:r>
              <a:rPr lang="ar-EG" sz="2199" i="true">
                <a:solidFill>
                  <a:srgbClr val="000000"/>
                </a:solidFill>
                <a:latin typeface="The Seasons Italics"/>
                <a:ea typeface="The Seasons Italics"/>
                <a:cs typeface="The Seasons Italics"/>
                <a:sym typeface="The Seasons Italics"/>
                <a:rtl val="true"/>
              </a:rPr>
              <a:t>. زيارة مقامات دينية: تنظيم زيارات جماعية إلى المقامات والمواقع الدينية المرتبطة بالشيخ أمين طريف.</a:t>
            </a:r>
          </a:p>
          <a:p>
            <a:pPr algn="r" rtl="true">
              <a:lnSpc>
                <a:spcPts val="3079"/>
              </a:lnSpc>
              <a:spcBef>
                <a:spcPct val="0"/>
              </a:spcBef>
            </a:pPr>
            <a:r>
              <a:rPr lang="en-US" sz="2199" i="true">
                <a:solidFill>
                  <a:srgbClr val="000000"/>
                </a:solidFill>
                <a:latin typeface="The Seasons Italics"/>
                <a:ea typeface="The Seasons Italics"/>
                <a:cs typeface="The Seasons Italics"/>
                <a:sym typeface="The Seasons Italics"/>
              </a:rPr>
              <a:t>4</a:t>
            </a:r>
            <a:r>
              <a:rPr lang="ar-EG" sz="2199" i="true">
                <a:solidFill>
                  <a:srgbClr val="000000"/>
                </a:solidFill>
                <a:latin typeface="The Seasons Italics"/>
                <a:ea typeface="The Seasons Italics"/>
                <a:cs typeface="The Seasons Italics"/>
                <a:sym typeface="The Seasons Italics"/>
                <a:rtl val="true"/>
              </a:rPr>
              <a:t>. ورش عمل للشباب: تقديم ورش عمل تثقيفية حول قيم الزعامة الروحية والقيادة الأخلاقية التي جسدها الشيخ أمين.</a:t>
            </a:r>
          </a:p>
          <a:p>
            <a:pPr algn="r" rtl="true">
              <a:lnSpc>
                <a:spcPts val="3079"/>
              </a:lnSpc>
              <a:spcBef>
                <a:spcPct val="0"/>
              </a:spcBef>
            </a:pPr>
            <a:r>
              <a:rPr lang="en-US" sz="2199" i="true">
                <a:solidFill>
                  <a:srgbClr val="000000"/>
                </a:solidFill>
                <a:latin typeface="The Seasons Italics"/>
                <a:ea typeface="The Seasons Italics"/>
                <a:cs typeface="The Seasons Italics"/>
                <a:sym typeface="The Seasons Italics"/>
              </a:rPr>
              <a:t>5</a:t>
            </a:r>
            <a:r>
              <a:rPr lang="ar-EG" sz="2199" i="true">
                <a:solidFill>
                  <a:srgbClr val="000000"/>
                </a:solidFill>
                <a:latin typeface="The Seasons Italics"/>
                <a:ea typeface="The Seasons Italics"/>
                <a:cs typeface="The Seasons Italics"/>
                <a:sym typeface="The Seasons Italics"/>
                <a:rtl val="true"/>
              </a:rPr>
              <a:t>. معرض صور ووثائق: عرض وثائق وصور تاريخية تبرز مواقفه وأعماله المهمة.</a:t>
            </a:r>
          </a:p>
          <a:p>
            <a:pPr algn="r" rtl="true">
              <a:lnSpc>
                <a:spcPts val="3079"/>
              </a:lnSpc>
              <a:spcBef>
                <a:spcPct val="0"/>
              </a:spcBef>
            </a:pPr>
            <a:r>
              <a:rPr lang="en-US" sz="2199" i="true">
                <a:solidFill>
                  <a:srgbClr val="000000"/>
                </a:solidFill>
                <a:latin typeface="The Seasons Italics"/>
                <a:ea typeface="The Seasons Italics"/>
                <a:cs typeface="The Seasons Italics"/>
                <a:sym typeface="The Seasons Italics"/>
              </a:rPr>
              <a:t>6</a:t>
            </a:r>
            <a:r>
              <a:rPr lang="ar-EG" sz="2199" i="true">
                <a:solidFill>
                  <a:srgbClr val="000000"/>
                </a:solidFill>
                <a:latin typeface="The Seasons Italics"/>
                <a:ea typeface="The Seasons Italics"/>
                <a:cs typeface="The Seasons Italics"/>
                <a:sym typeface="The Seasons Italics"/>
                <a:rtl val="true"/>
              </a:rPr>
              <a:t>. حفل تكريمي: تكريم الشخصيات التي تسير على نهجه في دعم المجتمع والمحافظة على الهوية الثقافية والدينية.</a:t>
            </a:r>
          </a:p>
          <a:p>
            <a:pPr algn="r" rtl="true">
              <a:lnSpc>
                <a:spcPts val="3079"/>
              </a:lnSpc>
              <a:spcBef>
                <a:spcPct val="0"/>
              </a:spcBef>
            </a:pPr>
            <a:r>
              <a:rPr lang="en-US" sz="2199" i="true">
                <a:solidFill>
                  <a:srgbClr val="000000"/>
                </a:solidFill>
                <a:latin typeface="The Seasons Italics"/>
                <a:ea typeface="The Seasons Italics"/>
                <a:cs typeface="The Seasons Italics"/>
                <a:sym typeface="The Seasons Italics"/>
              </a:rPr>
              <a:t>7</a:t>
            </a:r>
            <a:r>
              <a:rPr lang="ar-EG" sz="2199" i="true">
                <a:solidFill>
                  <a:srgbClr val="000000"/>
                </a:solidFill>
                <a:latin typeface="The Seasons Italics"/>
                <a:ea typeface="The Seasons Italics"/>
                <a:cs typeface="The Seasons Italics"/>
                <a:sym typeface="The Seasons Italics"/>
                <a:rtl val="true"/>
              </a:rPr>
              <a:t>. إطلاق مبادرات اجتماعية مستدامة: يمكن تأسيس مبادرة خيرية أو تعليمية تحمل اسم الشيخ أمين طريف، تركز على دعم التعليم أو الرعاية الاجتماعية للفئات المحتاجة، مما يعكس قيمه في خدمة المجتمع. كالصحة أو التعليم أو البيئة، لتعزيز قيم العطاء وخدمة المجتمع التي تمثلها الشيخ أمين طريف.</a:t>
            </a:r>
          </a:p>
          <a:p>
            <a:pPr algn="r" rtl="true">
              <a:lnSpc>
                <a:spcPts val="3079"/>
              </a:lnSpc>
              <a:spcBef>
                <a:spcPct val="0"/>
              </a:spcBef>
            </a:pPr>
          </a:p>
        </p:txBody>
      </p:sp>
      <p:sp>
        <p:nvSpPr>
          <p:cNvPr name="TextBox 7" id="7"/>
          <p:cNvSpPr txBox="true"/>
          <p:nvPr/>
        </p:nvSpPr>
        <p:spPr>
          <a:xfrm rot="0">
            <a:off x="10289721" y="4110421"/>
            <a:ext cx="7383424" cy="4889360"/>
          </a:xfrm>
          <a:prstGeom prst="rect">
            <a:avLst/>
          </a:prstGeom>
        </p:spPr>
        <p:txBody>
          <a:bodyPr anchor="t" rtlCol="false" tIns="0" lIns="0" bIns="0" rIns="0">
            <a:spAutoFit/>
          </a:bodyPr>
          <a:lstStyle/>
          <a:p>
            <a:pPr algn="r" rtl="true">
              <a:lnSpc>
                <a:spcPts val="2968"/>
              </a:lnSpc>
              <a:spcBef>
                <a:spcPct val="0"/>
              </a:spcBef>
            </a:pPr>
            <a:r>
              <a:rPr lang="en-US" sz="2120" i="true">
                <a:solidFill>
                  <a:srgbClr val="000000"/>
                </a:solidFill>
                <a:latin typeface="The Seasons Italics"/>
                <a:ea typeface="The Seasons Italics"/>
                <a:cs typeface="The Seasons Italics"/>
                <a:sym typeface="The Seasons Italics"/>
              </a:rPr>
              <a:t>8</a:t>
            </a:r>
            <a:r>
              <a:rPr lang="ar-EG" sz="2120" i="true">
                <a:solidFill>
                  <a:srgbClr val="000000"/>
                </a:solidFill>
                <a:latin typeface="The Seasons Italics"/>
                <a:ea typeface="The Seasons Italics"/>
                <a:cs typeface="The Seasons Italics"/>
                <a:sym typeface="The Seasons Italics"/>
                <a:rtl val="true"/>
              </a:rPr>
              <a:t>. ملتقى حواري دولي: تنظيم مؤتمر دولي يضم رجال دين ومفكرين من مختلف الأديان لمناقشة دور القيادات الروحية في تعزيز السلم الاجتماعي، مع تسليط الضوء على دور الشيخ أمين طريف.</a:t>
            </a:r>
          </a:p>
          <a:p>
            <a:pPr algn="r" rtl="true">
              <a:lnSpc>
                <a:spcPts val="2968"/>
              </a:lnSpc>
              <a:spcBef>
                <a:spcPct val="0"/>
              </a:spcBef>
            </a:pPr>
            <a:r>
              <a:rPr lang="en-US" sz="2120" i="true">
                <a:solidFill>
                  <a:srgbClr val="000000"/>
                </a:solidFill>
                <a:latin typeface="The Seasons Italics"/>
                <a:ea typeface="The Seasons Italics"/>
                <a:cs typeface="The Seasons Italics"/>
                <a:sym typeface="The Seasons Italics"/>
              </a:rPr>
              <a:t>9</a:t>
            </a:r>
            <a:r>
              <a:rPr lang="ar-EG" sz="2120" i="true">
                <a:solidFill>
                  <a:srgbClr val="000000"/>
                </a:solidFill>
                <a:latin typeface="The Seasons Italics"/>
                <a:ea typeface="The Seasons Italics"/>
                <a:cs typeface="The Seasons Italics"/>
                <a:sym typeface="The Seasons Italics"/>
                <a:rtl val="true"/>
              </a:rPr>
              <a:t>. جائزة أمين طريف للسلام: إنشاء جائزة سنوية تُمنح للأفراد أو المؤسسات التي تسهم في تعزيز التعايش السلمي والحوار بين الثقافات، تكريماً لإرثه القيادي.</a:t>
            </a:r>
          </a:p>
          <a:p>
            <a:pPr algn="r" rtl="true">
              <a:lnSpc>
                <a:spcPts val="2968"/>
              </a:lnSpc>
              <a:spcBef>
                <a:spcPct val="0"/>
              </a:spcBef>
            </a:pPr>
            <a:r>
              <a:rPr lang="en-US" sz="2120" i="true">
                <a:solidFill>
                  <a:srgbClr val="000000"/>
                </a:solidFill>
                <a:latin typeface="The Seasons Italics"/>
                <a:ea typeface="The Seasons Italics"/>
                <a:cs typeface="The Seasons Italics"/>
                <a:sym typeface="The Seasons Italics"/>
              </a:rPr>
              <a:t>10</a:t>
            </a:r>
            <a:r>
              <a:rPr lang="ar-EG" sz="2120" i="true">
                <a:solidFill>
                  <a:srgbClr val="000000"/>
                </a:solidFill>
                <a:latin typeface="The Seasons Italics"/>
                <a:ea typeface="The Seasons Italics"/>
                <a:cs typeface="The Seasons Italics"/>
                <a:sym typeface="The Seasons Italics"/>
                <a:rtl val="true"/>
              </a:rPr>
              <a:t>. مسيرة سلمية: تنظيم مسيرة رمزية تجمع أفراد المجتمع لتعزيز الوحدة والتضامن، تُختتم بكلمات عن إرث الشيخ أمين ومساهمته في ترسيخ قيم التسامح والسلام.</a:t>
            </a:r>
          </a:p>
          <a:p>
            <a:pPr algn="r" rtl="true">
              <a:lnSpc>
                <a:spcPts val="2968"/>
              </a:lnSpc>
              <a:spcBef>
                <a:spcPct val="0"/>
              </a:spcBef>
            </a:pPr>
            <a:r>
              <a:rPr lang="en-US" sz="2120" i="true">
                <a:solidFill>
                  <a:srgbClr val="000000"/>
                </a:solidFill>
                <a:latin typeface="The Seasons Italics"/>
                <a:ea typeface="The Seasons Italics"/>
                <a:cs typeface="The Seasons Italics"/>
                <a:sym typeface="The Seasons Italics"/>
              </a:rPr>
              <a:t>11</a:t>
            </a:r>
            <a:r>
              <a:rPr lang="ar-EG" sz="2120" i="true">
                <a:solidFill>
                  <a:srgbClr val="000000"/>
                </a:solidFill>
                <a:latin typeface="The Seasons Italics"/>
                <a:ea typeface="The Seasons Italics"/>
                <a:cs typeface="The Seasons Italics"/>
                <a:sym typeface="The Seasons Italics"/>
                <a:rtl val="true"/>
              </a:rPr>
              <a:t>. إنتاج فيلم وثائقي: إنتاج فيلم أو مسلسل وثائقي حول حياته، وإنجازاته، وتأثيره في المجتمع الدرزي والعربي، يمكن عرضه في المدارس والمراكز الثقافية.</a:t>
            </a:r>
          </a:p>
          <a:p>
            <a:pPr algn="r" rtl="true">
              <a:lnSpc>
                <a:spcPts val="2968"/>
              </a:lnSpc>
              <a:spcBef>
                <a:spcPct val="0"/>
              </a:spcBef>
            </a:pPr>
            <a:r>
              <a:rPr lang="en-US" sz="2120" i="true">
                <a:solidFill>
                  <a:srgbClr val="000000"/>
                </a:solidFill>
                <a:latin typeface="The Seasons Italics"/>
                <a:ea typeface="The Seasons Italics"/>
                <a:cs typeface="The Seasons Italics"/>
                <a:sym typeface="The Seasons Italics"/>
              </a:rPr>
              <a:t>12</a:t>
            </a:r>
            <a:r>
              <a:rPr lang="ar-EG" sz="2120" i="true">
                <a:solidFill>
                  <a:srgbClr val="000000"/>
                </a:solidFill>
                <a:latin typeface="The Seasons Italics"/>
                <a:ea typeface="The Seasons Italics"/>
                <a:cs typeface="The Seasons Italics"/>
                <a:sym typeface="The Seasons Italics"/>
                <a:rtl val="true"/>
              </a:rPr>
              <a:t>. يوم تطوعي جماعي: تنظيم يوم للتطوع في مجالات مختلفة</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0" t="0" r="0" b="0"/>
          <a:stretch>
            <a:fillRect/>
          </a:stretch>
        </p:blipFill>
        <p:spPr>
          <a:xfrm flipH="false" flipV="false" rot="-8312067">
            <a:off x="357714" y="-1359147"/>
            <a:ext cx="6345576" cy="6012475"/>
          </a:xfrm>
          <a:prstGeom prst="rect">
            <a:avLst/>
          </a:prstGeom>
        </p:spPr>
      </p:pic>
      <p:sp>
        <p:nvSpPr>
          <p:cNvPr name="TextBox 4" id="4"/>
          <p:cNvSpPr txBox="true"/>
          <p:nvPr/>
        </p:nvSpPr>
        <p:spPr>
          <a:xfrm rot="273897">
            <a:off x="1072991" y="1483360"/>
            <a:ext cx="3295230" cy="1842915"/>
          </a:xfrm>
          <a:prstGeom prst="rect">
            <a:avLst/>
          </a:prstGeom>
        </p:spPr>
        <p:txBody>
          <a:bodyPr anchor="t" rtlCol="false" tIns="0" lIns="0" bIns="0" rIns="0">
            <a:spAutoFit/>
          </a:bodyPr>
          <a:lstStyle/>
          <a:p>
            <a:pPr algn="ctr" rtl="true" marL="0" indent="0" lvl="0">
              <a:lnSpc>
                <a:spcPts val="7287"/>
              </a:lnSpc>
              <a:spcBef>
                <a:spcPct val="0"/>
              </a:spcBef>
            </a:pPr>
            <a:r>
              <a:rPr lang="ar-EG" sz="5205" i="true">
                <a:solidFill>
                  <a:srgbClr val="F48807"/>
                </a:solidFill>
                <a:latin typeface="The Seasons Italics"/>
                <a:ea typeface="The Seasons Italics"/>
                <a:cs typeface="The Seasons Italics"/>
                <a:sym typeface="The Seasons Italics"/>
                <a:rtl val="true"/>
              </a:rPr>
              <a:t>فعاليات ونشاطات </a:t>
            </a:r>
          </a:p>
        </p:txBody>
      </p:sp>
      <p:sp>
        <p:nvSpPr>
          <p:cNvPr name="TextBox 5" id="5"/>
          <p:cNvSpPr txBox="true"/>
          <p:nvPr/>
        </p:nvSpPr>
        <p:spPr>
          <a:xfrm rot="0">
            <a:off x="582345" y="8368220"/>
            <a:ext cx="3845648" cy="1432705"/>
          </a:xfrm>
          <a:prstGeom prst="rect">
            <a:avLst/>
          </a:prstGeom>
        </p:spPr>
        <p:txBody>
          <a:bodyPr anchor="t" rtlCol="false" tIns="0" lIns="0" bIns="0" rIns="0">
            <a:spAutoFit/>
          </a:bodyPr>
          <a:lstStyle/>
          <a:p>
            <a:pPr algn="ctr" rtl="true" marL="0" indent="0" lvl="0">
              <a:lnSpc>
                <a:spcPts val="5627"/>
              </a:lnSpc>
              <a:spcBef>
                <a:spcPct val="0"/>
              </a:spcBef>
            </a:pPr>
            <a:r>
              <a:rPr lang="ar-EG" sz="4019" i="true" u="sng">
                <a:solidFill>
                  <a:srgbClr val="F48807"/>
                </a:solidFill>
                <a:latin typeface="The Seasons Italics"/>
                <a:ea typeface="The Seasons Italics"/>
                <a:cs typeface="The Seasons Italics"/>
                <a:sym typeface="The Seasons Italics"/>
                <a:hlinkClick r:id="rId4" action="ppaction://hlinksldjump"/>
                <a:rtl val="true"/>
              </a:rPr>
              <a:t>الرجوع الى جدول المحتويات</a:t>
            </a:r>
          </a:p>
        </p:txBody>
      </p:sp>
      <p:sp>
        <p:nvSpPr>
          <p:cNvPr name="TextBox 6" id="6"/>
          <p:cNvSpPr txBox="true"/>
          <p:nvPr/>
        </p:nvSpPr>
        <p:spPr>
          <a:xfrm rot="0">
            <a:off x="12871037" y="8160648"/>
            <a:ext cx="4057393" cy="1932305"/>
          </a:xfrm>
          <a:prstGeom prst="rect">
            <a:avLst/>
          </a:prstGeom>
        </p:spPr>
        <p:txBody>
          <a:bodyPr anchor="t" rtlCol="false" tIns="0" lIns="0" bIns="0" rIns="0">
            <a:spAutoFit/>
          </a:bodyPr>
          <a:lstStyle/>
          <a:p>
            <a:pPr algn="ctr" rtl="true">
              <a:lnSpc>
                <a:spcPts val="4339"/>
              </a:lnSpc>
            </a:pPr>
            <a:r>
              <a:rPr lang="ar-EG" b="true" sz="3099" i="true">
                <a:solidFill>
                  <a:srgbClr val="000000"/>
                </a:solidFill>
                <a:latin typeface="The Seasons Bold Italics"/>
                <a:ea typeface="The Seasons Bold Italics"/>
                <a:cs typeface="The Seasons Bold Italics"/>
                <a:sym typeface="The Seasons Bold Italics"/>
                <a:rtl val="true"/>
              </a:rPr>
              <a:t>تحضير بطاقة </a:t>
            </a:r>
          </a:p>
          <a:p>
            <a:pPr algn="ctr" rtl="true">
              <a:lnSpc>
                <a:spcPts val="6859"/>
              </a:lnSpc>
            </a:pPr>
            <a:r>
              <a:rPr lang="ar-EG" b="true" sz="4899" i="true">
                <a:solidFill>
                  <a:srgbClr val="000000"/>
                </a:solidFill>
                <a:latin typeface="Cloud Condensed Bold Italics"/>
                <a:ea typeface="Cloud Condensed Bold Italics"/>
                <a:cs typeface="Cloud Condensed Bold Italics"/>
                <a:sym typeface="Cloud Condensed Bold Italics"/>
                <a:rtl val="true"/>
              </a:rPr>
              <a:t> </a:t>
            </a:r>
            <a:r>
              <a:rPr lang="en-US" b="true" sz="4899" i="true">
                <a:solidFill>
                  <a:srgbClr val="000000"/>
                </a:solidFill>
                <a:latin typeface="Cloud Condensed Bold Italics"/>
                <a:ea typeface="Cloud Condensed Bold Italics"/>
                <a:cs typeface="Cloud Condensed Bold Italics"/>
                <a:sym typeface="Cloud Condensed Bold Italics"/>
              </a:rPr>
              <a:t>canva</a:t>
            </a:r>
          </a:p>
          <a:p>
            <a:pPr algn="ctr" rtl="true">
              <a:lnSpc>
                <a:spcPts val="4200"/>
              </a:lnSpc>
              <a:spcBef>
                <a:spcPct val="0"/>
              </a:spcBef>
            </a:pPr>
            <a:r>
              <a:rPr lang="ar-EG" sz="3000" i="true">
                <a:solidFill>
                  <a:srgbClr val="000000"/>
                </a:solidFill>
                <a:latin typeface="The Seasons Italics"/>
                <a:ea typeface="The Seasons Italics"/>
                <a:cs typeface="The Seasons Italics"/>
                <a:sym typeface="The Seasons Italics"/>
                <a:rtl val="true"/>
              </a:rPr>
              <a:t> </a:t>
            </a:r>
          </a:p>
        </p:txBody>
      </p:sp>
      <p:sp>
        <p:nvSpPr>
          <p:cNvPr name="Freeform 7" id="7"/>
          <p:cNvSpPr/>
          <p:nvPr/>
        </p:nvSpPr>
        <p:spPr>
          <a:xfrm flipH="false" flipV="false" rot="0">
            <a:off x="5962232" y="2263367"/>
            <a:ext cx="5134673" cy="7537559"/>
          </a:xfrm>
          <a:custGeom>
            <a:avLst/>
            <a:gdLst/>
            <a:ahLst/>
            <a:cxnLst/>
            <a:rect r="r" b="b" t="t" l="l"/>
            <a:pathLst>
              <a:path h="7537559" w="5134673">
                <a:moveTo>
                  <a:pt x="0" y="0"/>
                </a:moveTo>
                <a:lnTo>
                  <a:pt x="5134673" y="0"/>
                </a:lnTo>
                <a:lnTo>
                  <a:pt x="5134673" y="7537558"/>
                </a:lnTo>
                <a:lnTo>
                  <a:pt x="0" y="7537558"/>
                </a:lnTo>
                <a:lnTo>
                  <a:pt x="0" y="0"/>
                </a:lnTo>
                <a:close/>
              </a:path>
            </a:pathLst>
          </a:custGeom>
          <a:blipFill>
            <a:blip r:embed="rId5"/>
            <a:stretch>
              <a:fillRect l="-79974" t="0" r="-80998" b="0"/>
            </a:stretch>
          </a:blipFill>
        </p:spPr>
      </p:sp>
      <p:sp>
        <p:nvSpPr>
          <p:cNvPr name="Freeform 8" id="8"/>
          <p:cNvSpPr/>
          <p:nvPr/>
        </p:nvSpPr>
        <p:spPr>
          <a:xfrm flipH="false" flipV="false" rot="0">
            <a:off x="12265050" y="1028700"/>
            <a:ext cx="4887723" cy="6807187"/>
          </a:xfrm>
          <a:custGeom>
            <a:avLst/>
            <a:gdLst/>
            <a:ahLst/>
            <a:cxnLst/>
            <a:rect r="r" b="b" t="t" l="l"/>
            <a:pathLst>
              <a:path h="6807187" w="4887723">
                <a:moveTo>
                  <a:pt x="0" y="0"/>
                </a:moveTo>
                <a:lnTo>
                  <a:pt x="4887723" y="0"/>
                </a:lnTo>
                <a:lnTo>
                  <a:pt x="4887723" y="6807187"/>
                </a:lnTo>
                <a:lnTo>
                  <a:pt x="0" y="6807187"/>
                </a:lnTo>
                <a:lnTo>
                  <a:pt x="0" y="0"/>
                </a:lnTo>
                <a:close/>
              </a:path>
            </a:pathLst>
          </a:custGeom>
          <a:blipFill>
            <a:blip r:embed="rId6"/>
            <a:stretch>
              <a:fillRect l="-147837" t="-39395" r="-163249" b="-26638"/>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26369" y="-2882770"/>
            <a:ext cx="11083053" cy="16269618"/>
          </a:xfrm>
          <a:custGeom>
            <a:avLst/>
            <a:gdLst/>
            <a:ahLst/>
            <a:cxnLst/>
            <a:rect r="r" b="b" t="t" l="l"/>
            <a:pathLst>
              <a:path h="16269618" w="11083053">
                <a:moveTo>
                  <a:pt x="0" y="0"/>
                </a:moveTo>
                <a:lnTo>
                  <a:pt x="11083054" y="0"/>
                </a:lnTo>
                <a:lnTo>
                  <a:pt x="11083054" y="16269618"/>
                </a:lnTo>
                <a:lnTo>
                  <a:pt x="0" y="16269618"/>
                </a:lnTo>
                <a:lnTo>
                  <a:pt x="0" y="0"/>
                </a:lnTo>
                <a:close/>
              </a:path>
            </a:pathLst>
          </a:custGeom>
          <a:blipFill>
            <a:blip r:embed="rId2"/>
            <a:stretch>
              <a:fillRect l="-79974" t="0" r="-80998"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3490724" y="-2138014"/>
            <a:ext cx="10888473" cy="15164500"/>
          </a:xfrm>
          <a:custGeom>
            <a:avLst/>
            <a:gdLst/>
            <a:ahLst/>
            <a:cxnLst/>
            <a:rect r="r" b="b" t="t" l="l"/>
            <a:pathLst>
              <a:path h="15164500" w="10888473">
                <a:moveTo>
                  <a:pt x="0" y="0"/>
                </a:moveTo>
                <a:lnTo>
                  <a:pt x="10888473" y="0"/>
                </a:lnTo>
                <a:lnTo>
                  <a:pt x="10888473" y="15164500"/>
                </a:lnTo>
                <a:lnTo>
                  <a:pt x="0" y="15164500"/>
                </a:lnTo>
                <a:lnTo>
                  <a:pt x="0" y="0"/>
                </a:lnTo>
                <a:close/>
              </a:path>
            </a:pathLst>
          </a:custGeom>
          <a:blipFill>
            <a:blip r:embed="rId2"/>
            <a:stretch>
              <a:fillRect l="-147837" t="-39395" r="-163249" b="-26638"/>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904304" y="9112291"/>
            <a:ext cx="28237769" cy="8657366"/>
          </a:xfrm>
          <a:custGeom>
            <a:avLst/>
            <a:gdLst/>
            <a:ahLst/>
            <a:cxnLst/>
            <a:rect r="r" b="b" t="t" l="l"/>
            <a:pathLst>
              <a:path h="8657366" w="28237769">
                <a:moveTo>
                  <a:pt x="0" y="0"/>
                </a:moveTo>
                <a:lnTo>
                  <a:pt x="28237769" y="0"/>
                </a:lnTo>
                <a:lnTo>
                  <a:pt x="28237769" y="8657366"/>
                </a:lnTo>
                <a:lnTo>
                  <a:pt x="0" y="8657366"/>
                </a:lnTo>
                <a:lnTo>
                  <a:pt x="0" y="0"/>
                </a:lnTo>
                <a:close/>
              </a:path>
            </a:pathLst>
          </a:custGeom>
          <a:blipFill>
            <a:blip r:embed="rId3"/>
            <a:stretch>
              <a:fillRect l="0" t="-19407" r="0" b="-1139"/>
            </a:stretch>
          </a:blipFill>
        </p:spPr>
      </p:sp>
      <p:sp>
        <p:nvSpPr>
          <p:cNvPr name="Freeform 4" id="4"/>
          <p:cNvSpPr/>
          <p:nvPr/>
        </p:nvSpPr>
        <p:spPr>
          <a:xfrm flipH="false" flipV="false" rot="0">
            <a:off x="16670456" y="6445483"/>
            <a:ext cx="1501961" cy="3705241"/>
          </a:xfrm>
          <a:custGeom>
            <a:avLst/>
            <a:gdLst/>
            <a:ahLst/>
            <a:cxnLst/>
            <a:rect r="r" b="b" t="t" l="l"/>
            <a:pathLst>
              <a:path h="3705241" w="1501961">
                <a:moveTo>
                  <a:pt x="0" y="0"/>
                </a:moveTo>
                <a:lnTo>
                  <a:pt x="1501961" y="0"/>
                </a:lnTo>
                <a:lnTo>
                  <a:pt x="1501961" y="3705241"/>
                </a:lnTo>
                <a:lnTo>
                  <a:pt x="0" y="3705241"/>
                </a:lnTo>
                <a:lnTo>
                  <a:pt x="0" y="0"/>
                </a:lnTo>
                <a:close/>
              </a:path>
            </a:pathLst>
          </a:custGeom>
          <a:blipFill>
            <a:blip r:embed="rId4"/>
            <a:stretch>
              <a:fillRect l="-880" t="0" r="-880" b="0"/>
            </a:stretch>
          </a:blipFill>
        </p:spPr>
      </p:sp>
      <p:sp>
        <p:nvSpPr>
          <p:cNvPr name="Freeform 5" id="5"/>
          <p:cNvSpPr/>
          <p:nvPr/>
        </p:nvSpPr>
        <p:spPr>
          <a:xfrm flipH="false" flipV="false" rot="0">
            <a:off x="-502526" y="0"/>
            <a:ext cx="18881897" cy="9112291"/>
          </a:xfrm>
          <a:custGeom>
            <a:avLst/>
            <a:gdLst/>
            <a:ahLst/>
            <a:cxnLst/>
            <a:rect r="r" b="b" t="t" l="l"/>
            <a:pathLst>
              <a:path h="9112291" w="18881897">
                <a:moveTo>
                  <a:pt x="0" y="0"/>
                </a:moveTo>
                <a:lnTo>
                  <a:pt x="18881897" y="0"/>
                </a:lnTo>
                <a:lnTo>
                  <a:pt x="18881897" y="9112291"/>
                </a:lnTo>
                <a:lnTo>
                  <a:pt x="0" y="9112291"/>
                </a:lnTo>
                <a:lnTo>
                  <a:pt x="0" y="0"/>
                </a:lnTo>
                <a:close/>
              </a:path>
            </a:pathLst>
          </a:custGeom>
          <a:blipFill>
            <a:blip r:embed="rId5"/>
            <a:stretch>
              <a:fillRect l="0" t="-13588" r="0" b="-13588"/>
            </a:stretch>
          </a:blipFill>
        </p:spPr>
      </p:sp>
      <p:sp>
        <p:nvSpPr>
          <p:cNvPr name="TextBox 6" id="6"/>
          <p:cNvSpPr txBox="true"/>
          <p:nvPr/>
        </p:nvSpPr>
        <p:spPr>
          <a:xfrm rot="0">
            <a:off x="9007725" y="642326"/>
            <a:ext cx="8413712" cy="3913819"/>
          </a:xfrm>
          <a:prstGeom prst="rect">
            <a:avLst/>
          </a:prstGeom>
        </p:spPr>
        <p:txBody>
          <a:bodyPr anchor="t" rtlCol="false" tIns="0" lIns="0" bIns="0" rIns="0">
            <a:spAutoFit/>
          </a:bodyPr>
          <a:lstStyle/>
          <a:p>
            <a:pPr algn="ctr" rtl="true">
              <a:lnSpc>
                <a:spcPts val="10237"/>
              </a:lnSpc>
            </a:pPr>
            <a:r>
              <a:rPr lang="ar-EG" sz="7312" i="true">
                <a:solidFill>
                  <a:srgbClr val="4B2318"/>
                </a:solidFill>
                <a:latin typeface="The Seasons Italics"/>
                <a:ea typeface="The Seasons Italics"/>
                <a:cs typeface="The Seasons Italics"/>
                <a:sym typeface="The Seasons Italics"/>
                <a:rtl val="true"/>
              </a:rPr>
              <a:t>وحدة تعليميّة -</a:t>
            </a:r>
          </a:p>
          <a:p>
            <a:pPr algn="ctr" rtl="true">
              <a:lnSpc>
                <a:spcPts val="10237"/>
              </a:lnSpc>
            </a:pPr>
            <a:r>
              <a:rPr lang="ar-EG" sz="7312" i="true">
                <a:solidFill>
                  <a:srgbClr val="4B2318"/>
                </a:solidFill>
                <a:latin typeface="The Seasons Italics"/>
                <a:ea typeface="The Seasons Italics"/>
                <a:cs typeface="The Seasons Italics"/>
                <a:sym typeface="The Seasons Italics"/>
                <a:rtl val="true"/>
              </a:rPr>
              <a:t>ذكرى</a:t>
            </a:r>
          </a:p>
          <a:p>
            <a:pPr algn="ctr" rtl="true" marL="0" indent="0" lvl="0">
              <a:lnSpc>
                <a:spcPts val="10237"/>
              </a:lnSpc>
              <a:spcBef>
                <a:spcPct val="0"/>
              </a:spcBef>
            </a:pPr>
            <a:r>
              <a:rPr lang="ar-EG" sz="7312" i="true">
                <a:solidFill>
                  <a:srgbClr val="4B2318"/>
                </a:solidFill>
                <a:latin typeface="The Seasons Italics"/>
                <a:ea typeface="The Seasons Italics"/>
                <a:cs typeface="The Seasons Italics"/>
                <a:sym typeface="The Seasons Italics"/>
                <a:rtl val="true"/>
              </a:rPr>
              <a:t>الشّيخ أمين طريف –ر-</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559006" y="-2504017"/>
            <a:ext cx="9295119" cy="15364973"/>
          </a:xfrm>
          <a:custGeom>
            <a:avLst/>
            <a:gdLst/>
            <a:ahLst/>
            <a:cxnLst/>
            <a:rect r="r" b="b" t="t" l="l"/>
            <a:pathLst>
              <a:path h="15364973" w="9295119">
                <a:moveTo>
                  <a:pt x="0" y="0"/>
                </a:moveTo>
                <a:lnTo>
                  <a:pt x="9295119" y="0"/>
                </a:lnTo>
                <a:lnTo>
                  <a:pt x="9295119" y="15364972"/>
                </a:lnTo>
                <a:lnTo>
                  <a:pt x="0" y="15364972"/>
                </a:lnTo>
                <a:lnTo>
                  <a:pt x="0" y="0"/>
                </a:lnTo>
                <a:close/>
              </a:path>
            </a:pathLst>
          </a:custGeom>
          <a:blipFill>
            <a:blip r:embed="rId2"/>
            <a:stretch>
              <a:fillRect l="-108921" t="-2524" r="-110173" b="-6059"/>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348921" y="7867577"/>
            <a:ext cx="1003353" cy="2432372"/>
          </a:xfrm>
          <a:custGeom>
            <a:avLst/>
            <a:gdLst/>
            <a:ahLst/>
            <a:cxnLst/>
            <a:rect r="r" b="b" t="t" l="l"/>
            <a:pathLst>
              <a:path h="2432372" w="1003353">
                <a:moveTo>
                  <a:pt x="0" y="0"/>
                </a:moveTo>
                <a:lnTo>
                  <a:pt x="1003353" y="0"/>
                </a:lnTo>
                <a:lnTo>
                  <a:pt x="1003353" y="2432372"/>
                </a:lnTo>
                <a:lnTo>
                  <a:pt x="0" y="2432372"/>
                </a:lnTo>
                <a:lnTo>
                  <a:pt x="0" y="0"/>
                </a:lnTo>
                <a:close/>
              </a:path>
            </a:pathLst>
          </a:custGeom>
          <a:blipFill>
            <a:blip r:embed="rId3"/>
            <a:stretch>
              <a:fillRect l="0" t="0" r="0" b="0"/>
            </a:stretch>
          </a:blipFill>
        </p:spPr>
      </p:sp>
      <p:sp>
        <p:nvSpPr>
          <p:cNvPr name="Freeform 4" id="4"/>
          <p:cNvSpPr/>
          <p:nvPr/>
        </p:nvSpPr>
        <p:spPr>
          <a:xfrm flipH="false" flipV="false" rot="0">
            <a:off x="348921" y="1672657"/>
            <a:ext cx="7527752" cy="6724792"/>
          </a:xfrm>
          <a:custGeom>
            <a:avLst/>
            <a:gdLst/>
            <a:ahLst/>
            <a:cxnLst/>
            <a:rect r="r" b="b" t="t" l="l"/>
            <a:pathLst>
              <a:path h="6724792" w="7527752">
                <a:moveTo>
                  <a:pt x="0" y="0"/>
                </a:moveTo>
                <a:lnTo>
                  <a:pt x="7527752" y="0"/>
                </a:lnTo>
                <a:lnTo>
                  <a:pt x="7527752" y="6724792"/>
                </a:lnTo>
                <a:lnTo>
                  <a:pt x="0" y="6724792"/>
                </a:lnTo>
                <a:lnTo>
                  <a:pt x="0" y="0"/>
                </a:lnTo>
                <a:close/>
              </a:path>
            </a:pathLst>
          </a:custGeom>
          <a:blipFill>
            <a:blip r:embed="rId4"/>
            <a:stretch>
              <a:fillRect l="0" t="0" r="0" b="0"/>
            </a:stretch>
          </a:blipFill>
        </p:spPr>
      </p:sp>
      <p:sp>
        <p:nvSpPr>
          <p:cNvPr name="TextBox 5" id="5"/>
          <p:cNvSpPr txBox="true"/>
          <p:nvPr/>
        </p:nvSpPr>
        <p:spPr>
          <a:xfrm rot="0">
            <a:off x="4648743" y="1668772"/>
            <a:ext cx="14309751" cy="1066800"/>
          </a:xfrm>
          <a:prstGeom prst="rect">
            <a:avLst/>
          </a:prstGeom>
        </p:spPr>
        <p:txBody>
          <a:bodyPr anchor="t" rtlCol="false" tIns="0" lIns="0" bIns="0" rIns="0">
            <a:spAutoFit/>
          </a:bodyPr>
          <a:lstStyle/>
          <a:p>
            <a:pPr algn="ctr" rtl="true">
              <a:lnSpc>
                <a:spcPts val="4200"/>
              </a:lnSpc>
            </a:pPr>
            <a:r>
              <a:rPr lang="ar-EG" sz="3000" u="sng">
                <a:solidFill>
                  <a:srgbClr val="F48807"/>
                </a:solidFill>
                <a:latin typeface="The Seasons"/>
                <a:ea typeface="The Seasons"/>
                <a:cs typeface="The Seasons"/>
                <a:sym typeface="The Seasons"/>
                <a:rtl val="true"/>
              </a:rPr>
              <a:t> </a:t>
            </a:r>
            <a:r>
              <a:rPr lang="ar-EG" sz="3000" i="true" u="sng">
                <a:solidFill>
                  <a:srgbClr val="F48807"/>
                </a:solidFill>
                <a:latin typeface="The Seasons Italics"/>
                <a:ea typeface="The Seasons Italics"/>
                <a:cs typeface="The Seasons Italics"/>
                <a:sym typeface="The Seasons Italics"/>
                <a:hlinkClick r:id="rId5" action="ppaction://hlinksldjump"/>
                <a:rtl val="true"/>
              </a:rPr>
              <a:t>كلمة</a:t>
            </a:r>
            <a:r>
              <a:rPr lang="ar-EG" sz="3000" i="true" u="sng">
                <a:solidFill>
                  <a:srgbClr val="F48807"/>
                </a:solidFill>
                <a:latin typeface="The Seasons Italics"/>
                <a:ea typeface="The Seasons Italics"/>
                <a:cs typeface="The Seasons Italics"/>
                <a:sym typeface="The Seasons Italics"/>
                <a:hlinkClick r:id="rId5" action="ppaction://hlinksldjump"/>
                <a:rtl val="true"/>
              </a:rPr>
              <a:t> مديرة قسم التّعليم الدّرزيّ والشّركسي</a:t>
            </a:r>
            <a:r>
              <a:rPr lang="ar-EG" sz="3000" u="sng">
                <a:solidFill>
                  <a:srgbClr val="F48807"/>
                </a:solidFill>
                <a:latin typeface="The Seasons"/>
                <a:ea typeface="The Seasons"/>
                <a:cs typeface="The Seasons"/>
                <a:sym typeface="The Seasons"/>
                <a:rtl val="true"/>
              </a:rPr>
              <a:t> المعلمة ايه خير الدين</a:t>
            </a:r>
          </a:p>
          <a:p>
            <a:pPr algn="ctr" marL="0" indent="0" lvl="0">
              <a:lnSpc>
                <a:spcPts val="4200"/>
              </a:lnSpc>
              <a:spcBef>
                <a:spcPct val="0"/>
              </a:spcBef>
            </a:pPr>
          </a:p>
        </p:txBody>
      </p:sp>
      <p:sp>
        <p:nvSpPr>
          <p:cNvPr name="TextBox 6" id="6"/>
          <p:cNvSpPr txBox="true"/>
          <p:nvPr/>
        </p:nvSpPr>
        <p:spPr>
          <a:xfrm rot="0">
            <a:off x="13437183" y="3068947"/>
            <a:ext cx="4037491" cy="533400"/>
          </a:xfrm>
          <a:prstGeom prst="rect">
            <a:avLst/>
          </a:prstGeom>
        </p:spPr>
        <p:txBody>
          <a:bodyPr anchor="t" rtlCol="false" tIns="0" lIns="0" bIns="0" rIns="0">
            <a:spAutoFit/>
          </a:bodyPr>
          <a:lstStyle/>
          <a:p>
            <a:pPr algn="ctr" rtl="true" marL="0" indent="0" lvl="0">
              <a:lnSpc>
                <a:spcPts val="4200"/>
              </a:lnSpc>
              <a:spcBef>
                <a:spcPct val="0"/>
              </a:spcBef>
            </a:pPr>
            <a:r>
              <a:rPr lang="ar-EG" sz="3000" i="true" u="sng">
                <a:solidFill>
                  <a:srgbClr val="F48807"/>
                </a:solidFill>
                <a:latin typeface="The Seasons Italics"/>
                <a:ea typeface="The Seasons Italics"/>
                <a:cs typeface="The Seasons Italics"/>
                <a:sym typeface="The Seasons Italics"/>
                <a:hlinkClick r:id="rId6" action="ppaction://hlinksldjump"/>
                <a:rtl val="true"/>
              </a:rPr>
              <a:t>أهداف الوحدة</a:t>
            </a:r>
          </a:p>
        </p:txBody>
      </p:sp>
      <p:sp>
        <p:nvSpPr>
          <p:cNvPr name="TextBox 7" id="7"/>
          <p:cNvSpPr txBox="true"/>
          <p:nvPr/>
        </p:nvSpPr>
        <p:spPr>
          <a:xfrm rot="0">
            <a:off x="9917525" y="3665175"/>
            <a:ext cx="8212877" cy="524510"/>
          </a:xfrm>
          <a:prstGeom prst="rect">
            <a:avLst/>
          </a:prstGeom>
        </p:spPr>
        <p:txBody>
          <a:bodyPr anchor="t" rtlCol="false" tIns="0" lIns="0" bIns="0" rIns="0">
            <a:spAutoFit/>
          </a:bodyPr>
          <a:lstStyle/>
          <a:p>
            <a:pPr algn="ctr" rtl="true" marL="0" indent="0" lvl="0">
              <a:lnSpc>
                <a:spcPts val="4199"/>
              </a:lnSpc>
              <a:spcBef>
                <a:spcPct val="0"/>
              </a:spcBef>
            </a:pPr>
            <a:r>
              <a:rPr lang="ar-EG" sz="2999" i="true" u="sng">
                <a:solidFill>
                  <a:srgbClr val="F48807"/>
                </a:solidFill>
                <a:latin typeface="The Seasons Italics"/>
                <a:ea typeface="The Seasons Italics"/>
                <a:cs typeface="The Seasons Italics"/>
                <a:sym typeface="The Seasons Italics"/>
                <a:hlinkClick r:id="rId7" action="ppaction://hlinksldjump"/>
                <a:rtl val="true"/>
              </a:rPr>
              <a:t>سيرة حياة الشيخ أمين طريف -ر-</a:t>
            </a:r>
          </a:p>
        </p:txBody>
      </p:sp>
      <p:sp>
        <p:nvSpPr>
          <p:cNvPr name="TextBox 8" id="8"/>
          <p:cNvSpPr txBox="true"/>
          <p:nvPr/>
        </p:nvSpPr>
        <p:spPr>
          <a:xfrm rot="0">
            <a:off x="6927660" y="2373622"/>
            <a:ext cx="11202742" cy="542925"/>
          </a:xfrm>
          <a:prstGeom prst="rect">
            <a:avLst/>
          </a:prstGeom>
        </p:spPr>
        <p:txBody>
          <a:bodyPr anchor="t" rtlCol="false" tIns="0" lIns="0" bIns="0" rIns="0">
            <a:spAutoFit/>
          </a:bodyPr>
          <a:lstStyle/>
          <a:p>
            <a:pPr algn="ctr" marL="0" indent="0" lvl="0">
              <a:lnSpc>
                <a:spcPts val="4200"/>
              </a:lnSpc>
              <a:spcBef>
                <a:spcPct val="0"/>
              </a:spcBef>
            </a:pPr>
            <a:r>
              <a:rPr lang="ar-EG" sz="3000" i="true" u="sng">
                <a:solidFill>
                  <a:srgbClr val="F48807"/>
                </a:solidFill>
                <a:latin typeface="The Seasons Italics"/>
                <a:ea typeface="The Seasons Italics"/>
                <a:cs typeface="The Seasons Italics"/>
                <a:sym typeface="The Seasons Italics"/>
                <a:hlinkClick r:id="rId8" action="ppaction://hlinksldjump"/>
                <a:rtl val="true"/>
              </a:rPr>
              <a:t>كلمة المُفتش المُركز لموضوع التراث الاستاذ ش</a:t>
            </a:r>
            <a:r>
              <a:rPr lang="ar-EG" sz="3000">
                <a:solidFill>
                  <a:srgbClr val="F48807"/>
                </a:solidFill>
                <a:latin typeface="The Seasons"/>
                <a:ea typeface="The Seasons"/>
                <a:cs typeface="The Seasons"/>
                <a:sym typeface="The Seasons"/>
                <a:rtl val="true"/>
              </a:rPr>
              <a:t>فيق عبد</a:t>
            </a:r>
            <a:r>
              <a:rPr lang="en-US" sz="3000" i="true" u="sng">
                <a:solidFill>
                  <a:srgbClr val="F48807"/>
                </a:solidFill>
                <a:latin typeface="The Seasons Italics"/>
                <a:ea typeface="The Seasons Italics"/>
                <a:cs typeface="The Seasons Italics"/>
                <a:sym typeface="The Seasons Italics"/>
                <a:hlinkClick r:id="rId8" action="ppaction://hlinksldjump"/>
              </a:rPr>
              <a:t> </a:t>
            </a:r>
          </a:p>
        </p:txBody>
      </p:sp>
      <p:sp>
        <p:nvSpPr>
          <p:cNvPr name="TextBox 9" id="9"/>
          <p:cNvSpPr txBox="true"/>
          <p:nvPr/>
        </p:nvSpPr>
        <p:spPr>
          <a:xfrm rot="0">
            <a:off x="9917525" y="4294460"/>
            <a:ext cx="7659332" cy="1066800"/>
          </a:xfrm>
          <a:prstGeom prst="rect">
            <a:avLst/>
          </a:prstGeom>
        </p:spPr>
        <p:txBody>
          <a:bodyPr anchor="t" rtlCol="false" tIns="0" lIns="0" bIns="0" rIns="0">
            <a:spAutoFit/>
          </a:bodyPr>
          <a:lstStyle/>
          <a:p>
            <a:pPr algn="ctr">
              <a:lnSpc>
                <a:spcPts val="4200"/>
              </a:lnSpc>
            </a:pPr>
            <a:r>
              <a:rPr lang="ar-EG" sz="3000" i="true" u="sng">
                <a:solidFill>
                  <a:srgbClr val="F48807"/>
                </a:solidFill>
                <a:latin typeface="The Seasons Italics"/>
                <a:ea typeface="The Seasons Italics"/>
                <a:cs typeface="The Seasons Italics"/>
                <a:sym typeface="The Seasons Italics"/>
                <a:hlinkClick r:id="rId9" action="ppaction://hlinksldjump"/>
                <a:rtl val="true"/>
              </a:rPr>
              <a:t>وفاة الشّيخ أمين طريف-ر- </a:t>
            </a:r>
            <a:r>
              <a:rPr lang="ar-EG" sz="3000" i="true" u="sng">
                <a:solidFill>
                  <a:srgbClr val="F48807"/>
                </a:solidFill>
                <a:latin typeface="The Seasons Italics"/>
                <a:ea typeface="The Seasons Italics"/>
                <a:cs typeface="The Seasons Italics"/>
                <a:sym typeface="The Seasons Italics"/>
                <a:hlinkClick r:id="rId9" action="ppaction://hlinksldjump"/>
                <a:rtl val="true"/>
              </a:rPr>
              <a:t>ومكان دفنه</a:t>
            </a:r>
          </a:p>
          <a:p>
            <a:pPr algn="ctr" rtl="true" marL="0" indent="0" lvl="0">
              <a:lnSpc>
                <a:spcPts val="4200"/>
              </a:lnSpc>
              <a:spcBef>
                <a:spcPct val="0"/>
              </a:spcBef>
            </a:pPr>
          </a:p>
        </p:txBody>
      </p:sp>
      <p:sp>
        <p:nvSpPr>
          <p:cNvPr name="TextBox 10" id="10"/>
          <p:cNvSpPr txBox="true"/>
          <p:nvPr/>
        </p:nvSpPr>
        <p:spPr>
          <a:xfrm rot="0">
            <a:off x="8742810" y="4961210"/>
            <a:ext cx="10215684" cy="533400"/>
          </a:xfrm>
          <a:prstGeom prst="rect">
            <a:avLst/>
          </a:prstGeom>
        </p:spPr>
        <p:txBody>
          <a:bodyPr anchor="t" rtlCol="false" tIns="0" lIns="0" bIns="0" rIns="0">
            <a:spAutoFit/>
          </a:bodyPr>
          <a:lstStyle/>
          <a:p>
            <a:pPr algn="ctr" rtl="true" marL="0" indent="0" lvl="0">
              <a:lnSpc>
                <a:spcPts val="4200"/>
              </a:lnSpc>
              <a:spcBef>
                <a:spcPct val="0"/>
              </a:spcBef>
            </a:pPr>
            <a:r>
              <a:rPr lang="ar-EG" sz="3000" i="true" u="sng">
                <a:solidFill>
                  <a:srgbClr val="F48807"/>
                </a:solidFill>
                <a:latin typeface="The Seasons Italics"/>
                <a:ea typeface="The Seasons Italics"/>
                <a:cs typeface="The Seasons Italics"/>
                <a:sym typeface="The Seasons Italics"/>
                <a:hlinkClick r:id="rId10" action="ppaction://hlinksldjump"/>
                <a:rtl val="true"/>
              </a:rPr>
              <a:t>من آثار وأعمال الشيخ أمين طريف -ر-</a:t>
            </a:r>
          </a:p>
        </p:txBody>
      </p:sp>
      <p:sp>
        <p:nvSpPr>
          <p:cNvPr name="TextBox 11" id="11"/>
          <p:cNvSpPr txBox="true"/>
          <p:nvPr/>
        </p:nvSpPr>
        <p:spPr>
          <a:xfrm rot="0">
            <a:off x="9038111" y="5647010"/>
            <a:ext cx="10240628" cy="533400"/>
          </a:xfrm>
          <a:prstGeom prst="rect">
            <a:avLst/>
          </a:prstGeom>
        </p:spPr>
        <p:txBody>
          <a:bodyPr anchor="t" rtlCol="false" tIns="0" lIns="0" bIns="0" rIns="0">
            <a:spAutoFit/>
          </a:bodyPr>
          <a:lstStyle/>
          <a:p>
            <a:pPr algn="ctr" marL="0" indent="0" lvl="0">
              <a:lnSpc>
                <a:spcPts val="4200"/>
              </a:lnSpc>
              <a:spcBef>
                <a:spcPct val="0"/>
              </a:spcBef>
            </a:pPr>
            <a:r>
              <a:rPr lang="ar-EG" sz="3000" i="true" u="sng">
                <a:solidFill>
                  <a:srgbClr val="F48807"/>
                </a:solidFill>
                <a:latin typeface="The Seasons Italics"/>
                <a:ea typeface="The Seasons Italics"/>
                <a:cs typeface="The Seasons Italics"/>
                <a:sym typeface="The Seasons Italics"/>
                <a:hlinkClick r:id="rId11" action="ppaction://hlinksldjump"/>
                <a:rtl val="true"/>
              </a:rPr>
              <a:t>من كرامات الشيخ أمين طريف -ر</a:t>
            </a:r>
          </a:p>
        </p:txBody>
      </p:sp>
      <p:sp>
        <p:nvSpPr>
          <p:cNvPr name="TextBox 12" id="12"/>
          <p:cNvSpPr txBox="true"/>
          <p:nvPr/>
        </p:nvSpPr>
        <p:spPr>
          <a:xfrm rot="0">
            <a:off x="13747191" y="6314388"/>
            <a:ext cx="3727482" cy="533400"/>
          </a:xfrm>
          <a:prstGeom prst="rect">
            <a:avLst/>
          </a:prstGeom>
        </p:spPr>
        <p:txBody>
          <a:bodyPr anchor="t" rtlCol="false" tIns="0" lIns="0" bIns="0" rIns="0">
            <a:spAutoFit/>
          </a:bodyPr>
          <a:lstStyle/>
          <a:p>
            <a:pPr algn="ctr" rtl="true" marL="0" indent="0" lvl="0">
              <a:lnSpc>
                <a:spcPts val="4200"/>
              </a:lnSpc>
              <a:spcBef>
                <a:spcPct val="0"/>
              </a:spcBef>
            </a:pPr>
            <a:r>
              <a:rPr lang="ar-EG" sz="3000" i="true" u="sng">
                <a:solidFill>
                  <a:srgbClr val="F48807"/>
                </a:solidFill>
                <a:latin typeface="The Seasons Italics"/>
                <a:ea typeface="The Seasons Italics"/>
                <a:cs typeface="The Seasons Italics"/>
                <a:sym typeface="The Seasons Italics"/>
                <a:hlinkClick r:id="rId12" action="ppaction://hlinksldjump"/>
                <a:rtl val="true"/>
              </a:rPr>
              <a:t>أفلام قصيرة</a:t>
            </a:r>
          </a:p>
        </p:txBody>
      </p:sp>
      <p:grpSp>
        <p:nvGrpSpPr>
          <p:cNvPr name="Group 13" id="13"/>
          <p:cNvGrpSpPr/>
          <p:nvPr/>
        </p:nvGrpSpPr>
        <p:grpSpPr>
          <a:xfrm rot="0">
            <a:off x="10035767" y="6241843"/>
            <a:ext cx="9832611" cy="1211889"/>
            <a:chOff x="0" y="0"/>
            <a:chExt cx="13110148" cy="1615852"/>
          </a:xfrm>
        </p:grpSpPr>
        <p:sp>
          <p:nvSpPr>
            <p:cNvPr name="TextBox 14" id="14"/>
            <p:cNvSpPr txBox="true"/>
            <p:nvPr/>
          </p:nvSpPr>
          <p:spPr>
            <a:xfrm rot="0">
              <a:off x="0" y="-152400"/>
              <a:ext cx="13110148" cy="1666925"/>
            </a:xfrm>
            <a:prstGeom prst="rect">
              <a:avLst/>
            </a:prstGeom>
          </p:spPr>
          <p:txBody>
            <a:bodyPr anchor="t" rtlCol="false" tIns="0" lIns="0" bIns="0" rIns="0">
              <a:spAutoFit/>
            </a:bodyPr>
            <a:lstStyle/>
            <a:p>
              <a:pPr algn="ctr" marL="0" indent="0" lvl="0">
                <a:lnSpc>
                  <a:spcPts val="10467"/>
                </a:lnSpc>
                <a:spcBef>
                  <a:spcPct val="0"/>
                </a:spcBef>
              </a:pPr>
            </a:p>
          </p:txBody>
        </p:sp>
        <p:sp>
          <p:nvSpPr>
            <p:cNvPr name="TextBox 15" id="15"/>
            <p:cNvSpPr txBox="true"/>
            <p:nvPr/>
          </p:nvSpPr>
          <p:spPr>
            <a:xfrm rot="0">
              <a:off x="0" y="939577"/>
              <a:ext cx="13110148" cy="676275"/>
            </a:xfrm>
            <a:prstGeom prst="rect">
              <a:avLst/>
            </a:prstGeom>
          </p:spPr>
          <p:txBody>
            <a:bodyPr anchor="t" rtlCol="false" tIns="0" lIns="0" bIns="0" rIns="0">
              <a:spAutoFit/>
            </a:bodyPr>
            <a:lstStyle/>
            <a:p>
              <a:pPr algn="ctr" rtl="true" marL="0" indent="0" lvl="0">
                <a:lnSpc>
                  <a:spcPts val="4199"/>
                </a:lnSpc>
                <a:spcBef>
                  <a:spcPct val="0"/>
                </a:spcBef>
              </a:pPr>
              <a:r>
                <a:rPr lang="ar-EG" sz="2999" u="sng">
                  <a:solidFill>
                    <a:srgbClr val="F48807"/>
                  </a:solidFill>
                  <a:latin typeface="The Seasons"/>
                  <a:ea typeface="The Seasons"/>
                  <a:cs typeface="The Seasons"/>
                  <a:sym typeface="The Seasons"/>
                  <a:hlinkClick r:id="rId13" action="ppaction://hlinksldjump"/>
                  <a:rtl val="true"/>
                </a:rPr>
                <a:t>للتوسّع: مصادر وروابط</a:t>
              </a:r>
            </a:p>
          </p:txBody>
        </p:sp>
      </p:grpSp>
      <p:sp>
        <p:nvSpPr>
          <p:cNvPr name="TextBox 16" id="16"/>
          <p:cNvSpPr txBox="true"/>
          <p:nvPr/>
        </p:nvSpPr>
        <p:spPr>
          <a:xfrm rot="0">
            <a:off x="12279900" y="7562777"/>
            <a:ext cx="5731348" cy="533400"/>
          </a:xfrm>
          <a:prstGeom prst="rect">
            <a:avLst/>
          </a:prstGeom>
        </p:spPr>
        <p:txBody>
          <a:bodyPr anchor="t" rtlCol="false" tIns="0" lIns="0" bIns="0" rIns="0">
            <a:spAutoFit/>
          </a:bodyPr>
          <a:lstStyle/>
          <a:p>
            <a:pPr algn="ctr" rtl="true" marL="0" indent="0" lvl="0">
              <a:lnSpc>
                <a:spcPts val="4200"/>
              </a:lnSpc>
              <a:spcBef>
                <a:spcPct val="0"/>
              </a:spcBef>
            </a:pPr>
            <a:r>
              <a:rPr lang="ar-EG" sz="3000" i="true" u="sng">
                <a:solidFill>
                  <a:srgbClr val="F48807"/>
                </a:solidFill>
                <a:latin typeface="The Seasons Italics"/>
                <a:ea typeface="The Seasons Italics"/>
                <a:cs typeface="The Seasons Italics"/>
                <a:sym typeface="The Seasons Italics"/>
                <a:hlinkClick r:id="rId14" action="ppaction://hlinksldjump"/>
                <a:rtl val="true"/>
              </a:rPr>
              <a:t>فعاليات ونشاطات </a:t>
            </a:r>
          </a:p>
        </p:txBody>
      </p:sp>
      <p:sp>
        <p:nvSpPr>
          <p:cNvPr name="TextBox 17" id="17"/>
          <p:cNvSpPr txBox="true"/>
          <p:nvPr/>
        </p:nvSpPr>
        <p:spPr>
          <a:xfrm rot="0">
            <a:off x="6282307" y="168915"/>
            <a:ext cx="6629759" cy="1211809"/>
          </a:xfrm>
          <a:prstGeom prst="rect">
            <a:avLst/>
          </a:prstGeom>
        </p:spPr>
        <p:txBody>
          <a:bodyPr anchor="t" rtlCol="false" tIns="0" lIns="0" bIns="0" rIns="0">
            <a:spAutoFit/>
          </a:bodyPr>
          <a:lstStyle/>
          <a:p>
            <a:pPr algn="ctr" rtl="true" marL="0" indent="0" lvl="0">
              <a:lnSpc>
                <a:spcPts val="9700"/>
              </a:lnSpc>
              <a:spcBef>
                <a:spcPct val="0"/>
              </a:spcBef>
            </a:pPr>
            <a:r>
              <a:rPr lang="ar-EG" sz="6929" i="true">
                <a:solidFill>
                  <a:srgbClr val="F48807"/>
                </a:solidFill>
                <a:latin typeface="The Seasons Italics"/>
                <a:ea typeface="The Seasons Italics"/>
                <a:cs typeface="The Seasons Italics"/>
                <a:sym typeface="The Seasons Italics"/>
                <a:rtl val="true"/>
              </a:rPr>
              <a:t>جدول المحتويات</a:t>
            </a:r>
          </a:p>
        </p:txBody>
      </p:sp>
      <p:sp>
        <p:nvSpPr>
          <p:cNvPr name="Freeform 18" id="18"/>
          <p:cNvSpPr/>
          <p:nvPr/>
        </p:nvSpPr>
        <p:spPr>
          <a:xfrm flipH="false" flipV="false" rot="0">
            <a:off x="2480051" y="2624263"/>
            <a:ext cx="3265492" cy="5038473"/>
          </a:xfrm>
          <a:custGeom>
            <a:avLst/>
            <a:gdLst/>
            <a:ahLst/>
            <a:cxnLst/>
            <a:rect r="r" b="b" t="t" l="l"/>
            <a:pathLst>
              <a:path h="5038473" w="3265492">
                <a:moveTo>
                  <a:pt x="0" y="0"/>
                </a:moveTo>
                <a:lnTo>
                  <a:pt x="3265492" y="0"/>
                </a:lnTo>
                <a:lnTo>
                  <a:pt x="3265492" y="5038474"/>
                </a:lnTo>
                <a:lnTo>
                  <a:pt x="0" y="5038474"/>
                </a:lnTo>
                <a:lnTo>
                  <a:pt x="0" y="0"/>
                </a:lnTo>
                <a:close/>
              </a:path>
            </a:pathLst>
          </a:custGeom>
          <a:blipFill>
            <a:blip r:embed="rId15"/>
            <a:stretch>
              <a:fillRect l="0" t="0" r="0" b="0"/>
            </a:stretch>
          </a:blipFill>
        </p:spPr>
      </p:sp>
      <p:sp>
        <p:nvSpPr>
          <p:cNvPr name="TextBox 19" id="19"/>
          <p:cNvSpPr txBox="true"/>
          <p:nvPr/>
        </p:nvSpPr>
        <p:spPr>
          <a:xfrm rot="0">
            <a:off x="13555424" y="8192713"/>
            <a:ext cx="3146852" cy="514479"/>
          </a:xfrm>
          <a:prstGeom prst="rect">
            <a:avLst/>
          </a:prstGeom>
        </p:spPr>
        <p:txBody>
          <a:bodyPr anchor="t" rtlCol="false" tIns="0" lIns="0" bIns="0" rIns="0">
            <a:spAutoFit/>
          </a:bodyPr>
          <a:lstStyle/>
          <a:p>
            <a:pPr algn="ctr" rtl="true" marL="0" indent="0" lvl="0">
              <a:lnSpc>
                <a:spcPts val="4069"/>
              </a:lnSpc>
              <a:spcBef>
                <a:spcPct val="0"/>
              </a:spcBef>
            </a:pPr>
            <a:r>
              <a:rPr lang="ar-EG" sz="2906" i="true" u="sng">
                <a:solidFill>
                  <a:srgbClr val="F48807"/>
                </a:solidFill>
                <a:latin typeface="The Seasons Italics"/>
                <a:ea typeface="The Seasons Italics"/>
                <a:cs typeface="The Seasons Italics"/>
                <a:sym typeface="The Seasons Italics"/>
                <a:hlinkClick r:id="rId16" action="ppaction://hlinksldjump"/>
                <a:rtl val="true"/>
              </a:rPr>
              <a:t>فعاليات ونشاطات </a:t>
            </a:r>
          </a:p>
        </p:txBody>
      </p:sp>
      <p:sp>
        <p:nvSpPr>
          <p:cNvPr name="TextBox 20" id="20"/>
          <p:cNvSpPr txBox="true"/>
          <p:nvPr/>
        </p:nvSpPr>
        <p:spPr>
          <a:xfrm rot="0">
            <a:off x="13407046" y="8840543"/>
            <a:ext cx="3295230" cy="533400"/>
          </a:xfrm>
          <a:prstGeom prst="rect">
            <a:avLst/>
          </a:prstGeom>
        </p:spPr>
        <p:txBody>
          <a:bodyPr anchor="t" rtlCol="false" tIns="0" lIns="0" bIns="0" rIns="0">
            <a:spAutoFit/>
          </a:bodyPr>
          <a:lstStyle/>
          <a:p>
            <a:pPr algn="ctr" rtl="true" marL="0" indent="0" lvl="0">
              <a:lnSpc>
                <a:spcPts val="4200"/>
              </a:lnSpc>
              <a:spcBef>
                <a:spcPct val="0"/>
              </a:spcBef>
            </a:pPr>
            <a:r>
              <a:rPr lang="ar-EG" sz="3000" i="true" u="sng">
                <a:solidFill>
                  <a:srgbClr val="F48807"/>
                </a:solidFill>
                <a:latin typeface="The Seasons Italics"/>
                <a:ea typeface="The Seasons Italics"/>
                <a:cs typeface="The Seasons Italics"/>
                <a:sym typeface="The Seasons Italics"/>
                <a:hlinkClick r:id="rId17" action="ppaction://hlinksldjump"/>
                <a:rtl val="true"/>
              </a:rPr>
              <a:t>فعاليات ونشاطات </a:t>
            </a:r>
          </a:p>
        </p:txBody>
      </p:sp>
      <p:sp>
        <p:nvSpPr>
          <p:cNvPr name="TextBox 21" id="21"/>
          <p:cNvSpPr txBox="true"/>
          <p:nvPr/>
        </p:nvSpPr>
        <p:spPr>
          <a:xfrm rot="0">
            <a:off x="12693269" y="9526343"/>
            <a:ext cx="4722784" cy="533400"/>
          </a:xfrm>
          <a:prstGeom prst="rect">
            <a:avLst/>
          </a:prstGeom>
        </p:spPr>
        <p:txBody>
          <a:bodyPr anchor="t" rtlCol="false" tIns="0" lIns="0" bIns="0" rIns="0">
            <a:spAutoFit/>
          </a:bodyPr>
          <a:lstStyle/>
          <a:p>
            <a:pPr algn="ctr" rtl="true" marL="0" indent="0" lvl="0">
              <a:lnSpc>
                <a:spcPts val="4200"/>
              </a:lnSpc>
              <a:spcBef>
                <a:spcPct val="0"/>
              </a:spcBef>
            </a:pPr>
            <a:r>
              <a:rPr lang="ar-EG" sz="3000" i="true" u="sng">
                <a:solidFill>
                  <a:srgbClr val="F48807"/>
                </a:solidFill>
                <a:latin typeface="The Seasons Italics"/>
                <a:ea typeface="The Seasons Italics"/>
                <a:cs typeface="The Seasons Italics"/>
                <a:sym typeface="The Seasons Italics"/>
                <a:hlinkClick r:id="rId18" action="ppaction://hlinksldjump"/>
                <a:rtl val="true"/>
              </a:rPr>
              <a:t>فعاليات ونشاطات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4643687" y="8990882"/>
            <a:ext cx="28237769" cy="8642586"/>
          </a:xfrm>
          <a:custGeom>
            <a:avLst/>
            <a:gdLst/>
            <a:ahLst/>
            <a:cxnLst/>
            <a:rect r="r" b="b" t="t" l="l"/>
            <a:pathLst>
              <a:path h="8642586" w="28237769">
                <a:moveTo>
                  <a:pt x="0" y="0"/>
                </a:moveTo>
                <a:lnTo>
                  <a:pt x="28237769" y="0"/>
                </a:lnTo>
                <a:lnTo>
                  <a:pt x="28237769" y="8642586"/>
                </a:lnTo>
                <a:lnTo>
                  <a:pt x="0" y="8642586"/>
                </a:lnTo>
                <a:lnTo>
                  <a:pt x="0" y="0"/>
                </a:lnTo>
                <a:close/>
              </a:path>
            </a:pathLst>
          </a:custGeom>
          <a:blipFill>
            <a:blip r:embed="rId3"/>
            <a:stretch>
              <a:fillRect l="0" t="-19611" r="0" b="-1141"/>
            </a:stretch>
          </a:blipFill>
        </p:spPr>
      </p:sp>
      <p:sp>
        <p:nvSpPr>
          <p:cNvPr name="TextBox 4" id="4"/>
          <p:cNvSpPr txBox="true"/>
          <p:nvPr/>
        </p:nvSpPr>
        <p:spPr>
          <a:xfrm rot="0">
            <a:off x="739009" y="1536405"/>
            <a:ext cx="16809983" cy="7157040"/>
          </a:xfrm>
          <a:prstGeom prst="rect">
            <a:avLst/>
          </a:prstGeom>
        </p:spPr>
        <p:txBody>
          <a:bodyPr anchor="t" rtlCol="false" tIns="0" lIns="0" bIns="0" rIns="0">
            <a:spAutoFit/>
          </a:bodyPr>
          <a:lstStyle/>
          <a:p>
            <a:pPr algn="ctr" rtl="true">
              <a:lnSpc>
                <a:spcPts val="3607"/>
              </a:lnSpc>
              <a:spcBef>
                <a:spcPct val="0"/>
              </a:spcBef>
            </a:pPr>
          </a:p>
          <a:p>
            <a:pPr algn="ctr" rtl="true">
              <a:lnSpc>
                <a:spcPts val="3327"/>
              </a:lnSpc>
              <a:spcBef>
                <a:spcPct val="0"/>
              </a:spcBef>
            </a:pPr>
            <a:r>
              <a:rPr lang="ar-EG" b="true" sz="2376">
                <a:solidFill>
                  <a:srgbClr val="000000"/>
                </a:solidFill>
                <a:latin typeface="Paskol"/>
                <a:ea typeface="Paskol"/>
                <a:cs typeface="Paskol"/>
                <a:sym typeface="Paskol"/>
                <a:rtl val="true"/>
              </a:rPr>
              <a:t> </a:t>
            </a:r>
          </a:p>
          <a:p>
            <a:pPr algn="ctr" rtl="true">
              <a:lnSpc>
                <a:spcPts val="3327"/>
              </a:lnSpc>
              <a:spcBef>
                <a:spcPct val="0"/>
              </a:spcBef>
            </a:pPr>
            <a:r>
              <a:rPr lang="ar-EG" b="true" sz="2376">
                <a:solidFill>
                  <a:srgbClr val="000000"/>
                </a:solidFill>
                <a:latin typeface="Paskol"/>
                <a:ea typeface="Paskol"/>
                <a:cs typeface="Paskol"/>
                <a:sym typeface="Paskol"/>
                <a:rtl val="true"/>
              </a:rPr>
              <a:t>الشيخ أمين طريف - رحمه الله - رمز التّقوى والإيمان وحفظ الإخوان، عُرف بحكمته وقيادته الرّشيدة، حيث أسهم في تعزيز القيم الرّوحية التّوحيديّة للطائفة الدّرزيّة وترسيخها. عُرف بحرصه على تعزيز العلاقات بين أفراد الطّائفة بشكل خاصّ وبين الطائفة الدّرزيّة وباقي المجتمعات بشكل عامّ، تميّز بمواقفه الحكيمة في مواجهة التّحديات التي واجهت مجتمعنا الدّرزيّ في إسرائيل. ترك لنا إرثًا كبيرًا من الحكمة والقيم والتّعاليم الّتي نسير بموجبها، ومن المهمّ الحفاظ عليها وترسيخها وتربية أجيالنا وفقها وحثّهم على تخليدها، لنضمن لهم حياة سامية أسسها الأخلاق المعروفيّة، حيث كما قال فضيلته: "لا يبقى للمرء إلا عملهُ الصّالح وخُلقهُ الحسن".</a:t>
            </a:r>
          </a:p>
          <a:p>
            <a:pPr algn="ctr" rtl="true">
              <a:lnSpc>
                <a:spcPts val="3327"/>
              </a:lnSpc>
              <a:spcBef>
                <a:spcPct val="0"/>
              </a:spcBef>
            </a:pPr>
            <a:r>
              <a:rPr lang="ar-EG" b="true" sz="2376">
                <a:solidFill>
                  <a:srgbClr val="000000"/>
                </a:solidFill>
                <a:latin typeface="Paskol"/>
                <a:ea typeface="Paskol"/>
                <a:cs typeface="Paskol"/>
                <a:sym typeface="Paskol"/>
                <a:rtl val="true"/>
              </a:rPr>
              <a:t>تُعتبر القيم من الأسس الجوهريّة التي تُشكّل شخصيّة الفرد وتوجّه سلوكيّاته، فتذويت القيم وترسيخها في نفوس التّلاميذ يُساعد في تنمية الوعي الذّاتيّ لديهم، مما يُعزّز قدرتهم على اتّخاذ قرارات سليمة مبنيّة على مبادئ أخلاقيّة، علاوة على إسهامها في تهيئة بيئة تعليميّة إيجابيّة، تُشجّع على التّفكير النّقديّ والمشاركة الفعّالة. فمن خلال تعزيز القيم كالاحترام، المحبّة، الصّدق، التسامح، التّعاون وغيرها، يُمكن للطّلّاب أن يتعلّموا كيفيّة التّفاعل الإيجابيّ مع أنفسهم ومع الآخرين، مما يسهم في تعزيز الرّوابط الاجتماعيّة ونشر المحبّة والتّفاهم والمشاركة والتّعاون. وما أحوجنا، في أيّامنا هذه بالذّات، لغرس القيم في نفوس وقلوب طلّابنا، جيل المستقبل، الّذي نريده مشرقًا بالإنسانيّة والأخلاق القويمة والمعرفة والثّقافة.</a:t>
            </a:r>
          </a:p>
          <a:p>
            <a:pPr algn="ctr" rtl="true">
              <a:lnSpc>
                <a:spcPts val="3327"/>
              </a:lnSpc>
              <a:spcBef>
                <a:spcPct val="0"/>
              </a:spcBef>
            </a:pPr>
            <a:r>
              <a:rPr lang="ar-EG" b="true" sz="2376">
                <a:solidFill>
                  <a:srgbClr val="000000"/>
                </a:solidFill>
                <a:latin typeface="Paskol"/>
                <a:ea typeface="Paskol"/>
                <a:cs typeface="Paskol"/>
                <a:sym typeface="Paskol"/>
                <a:rtl val="true"/>
              </a:rPr>
              <a:t>من هنا، هامّ جدًّا تمرير هذه الكرّاسة الّتي تحثّ على التّمسّك بتعاليم فضيلة الشّيخ أمين طريف - رحمه الله- وترسيخ القيم التّوحيديّة الّتي دعا إليها وأوصى بالتّمسّك بها، للحفاظ على المبادئ المعروفيّة السّامية، ولنبنيَ جيلًا واعيًا ومستقبلًا زاهرًا بالإيمان والرقيّ والخير.</a:t>
            </a:r>
          </a:p>
          <a:p>
            <a:pPr algn="ctr" rtl="true">
              <a:lnSpc>
                <a:spcPts val="3327"/>
              </a:lnSpc>
              <a:spcBef>
                <a:spcPct val="0"/>
              </a:spcBef>
            </a:pPr>
            <a:r>
              <a:rPr lang="ar-EG" b="true" sz="2376">
                <a:solidFill>
                  <a:srgbClr val="000000"/>
                </a:solidFill>
                <a:latin typeface="Paskol"/>
                <a:ea typeface="Paskol"/>
                <a:cs typeface="Paskol"/>
                <a:sym typeface="Paskol"/>
                <a:rtl val="true"/>
              </a:rPr>
              <a:t>باحترام</a:t>
            </a:r>
          </a:p>
          <a:p>
            <a:pPr algn="ctr" rtl="true">
              <a:lnSpc>
                <a:spcPts val="3327"/>
              </a:lnSpc>
              <a:spcBef>
                <a:spcPct val="0"/>
              </a:spcBef>
            </a:pPr>
            <a:r>
              <a:rPr lang="ar-EG" b="true" sz="2376">
                <a:solidFill>
                  <a:srgbClr val="000000"/>
                </a:solidFill>
                <a:latin typeface="Paskol"/>
                <a:ea typeface="Paskol"/>
                <a:cs typeface="Paskol"/>
                <a:sym typeface="Paskol"/>
                <a:rtl val="true"/>
              </a:rPr>
              <a:t>آية خير الدّين</a:t>
            </a:r>
          </a:p>
          <a:p>
            <a:pPr algn="ctr" rtl="true">
              <a:lnSpc>
                <a:spcPts val="3327"/>
              </a:lnSpc>
              <a:spcBef>
                <a:spcPct val="0"/>
              </a:spcBef>
            </a:pPr>
            <a:r>
              <a:rPr lang="ar-EG" b="true" sz="2376">
                <a:solidFill>
                  <a:srgbClr val="000000"/>
                </a:solidFill>
                <a:latin typeface="Paskol"/>
                <a:ea typeface="Paskol"/>
                <a:cs typeface="Paskol"/>
                <a:sym typeface="Paskol"/>
                <a:rtl val="true"/>
              </a:rPr>
              <a:t>مديرة قسم المعارف الدّرزيّة والشركسيّة</a:t>
            </a:r>
          </a:p>
        </p:txBody>
      </p:sp>
      <p:sp>
        <p:nvSpPr>
          <p:cNvPr name="Freeform 5" id="5"/>
          <p:cNvSpPr/>
          <p:nvPr/>
        </p:nvSpPr>
        <p:spPr>
          <a:xfrm flipH="false" flipV="false" rot="0">
            <a:off x="16218037" y="7340389"/>
            <a:ext cx="2082526" cy="2975823"/>
          </a:xfrm>
          <a:custGeom>
            <a:avLst/>
            <a:gdLst/>
            <a:ahLst/>
            <a:cxnLst/>
            <a:rect r="r" b="b" t="t" l="l"/>
            <a:pathLst>
              <a:path h="2975823" w="2082526">
                <a:moveTo>
                  <a:pt x="0" y="0"/>
                </a:moveTo>
                <a:lnTo>
                  <a:pt x="2082526" y="0"/>
                </a:lnTo>
                <a:lnTo>
                  <a:pt x="2082526" y="2975823"/>
                </a:lnTo>
                <a:lnTo>
                  <a:pt x="0" y="2975823"/>
                </a:lnTo>
                <a:lnTo>
                  <a:pt x="0" y="0"/>
                </a:lnTo>
                <a:close/>
              </a:path>
            </a:pathLst>
          </a:custGeom>
          <a:blipFill>
            <a:blip r:embed="rId4"/>
            <a:stretch>
              <a:fillRect l="0" t="-3988" r="0" b="-3988"/>
            </a:stretch>
          </a:blipFill>
        </p:spPr>
      </p:sp>
      <p:sp>
        <p:nvSpPr>
          <p:cNvPr name="TextBox 6" id="6"/>
          <p:cNvSpPr txBox="true"/>
          <p:nvPr/>
        </p:nvSpPr>
        <p:spPr>
          <a:xfrm rot="0">
            <a:off x="1989124" y="162430"/>
            <a:ext cx="14309751" cy="2437596"/>
          </a:xfrm>
          <a:prstGeom prst="rect">
            <a:avLst/>
          </a:prstGeom>
        </p:spPr>
        <p:txBody>
          <a:bodyPr anchor="t" rtlCol="false" tIns="0" lIns="0" bIns="0" rIns="0">
            <a:spAutoFit/>
          </a:bodyPr>
          <a:lstStyle/>
          <a:p>
            <a:pPr algn="ctr">
              <a:lnSpc>
                <a:spcPts val="6414"/>
              </a:lnSpc>
            </a:pPr>
            <a:r>
              <a:rPr lang="ar-EG" sz="4581" i="true">
                <a:solidFill>
                  <a:srgbClr val="F48807"/>
                </a:solidFill>
                <a:latin typeface="The Seasons Italics"/>
                <a:ea typeface="The Seasons Italics"/>
                <a:cs typeface="The Seasons Italics"/>
                <a:sym typeface="The Seasons Italics"/>
                <a:rtl val="true"/>
              </a:rPr>
              <a:t>كلمة</a:t>
            </a:r>
            <a:r>
              <a:rPr lang="en-US" sz="4581" i="true">
                <a:solidFill>
                  <a:srgbClr val="F48807"/>
                </a:solidFill>
                <a:latin typeface="The Seasons Italics"/>
                <a:ea typeface="The Seasons Italics"/>
                <a:cs typeface="The Seasons Italics"/>
                <a:sym typeface="The Seasons Italics"/>
              </a:rPr>
              <a:t> </a:t>
            </a:r>
          </a:p>
          <a:p>
            <a:pPr algn="ctr">
              <a:lnSpc>
                <a:spcPts val="6414"/>
              </a:lnSpc>
            </a:pPr>
            <a:r>
              <a:rPr lang="ar-EG" sz="4581" i="true">
                <a:solidFill>
                  <a:srgbClr val="F48807"/>
                </a:solidFill>
                <a:latin typeface="The Seasons Italics"/>
                <a:ea typeface="The Seasons Italics"/>
                <a:cs typeface="The Seasons Italics"/>
                <a:sym typeface="The Seasons Italics"/>
                <a:rtl val="true"/>
              </a:rPr>
              <a:t>مديرة قسم التّعليم الدّرزيّ والشّركسي</a:t>
            </a:r>
          </a:p>
          <a:p>
            <a:pPr algn="ctr" marL="0" indent="0" lvl="0">
              <a:lnSpc>
                <a:spcPts val="6414"/>
              </a:lnSpc>
              <a:spcBef>
                <a:spcPct val="0"/>
              </a:spcBef>
            </a:pPr>
          </a:p>
        </p:txBody>
      </p:sp>
      <p:sp>
        <p:nvSpPr>
          <p:cNvPr name="TextBox 7" id="7"/>
          <p:cNvSpPr txBox="true"/>
          <p:nvPr/>
        </p:nvSpPr>
        <p:spPr>
          <a:xfrm rot="0">
            <a:off x="118241" y="7668067"/>
            <a:ext cx="3531911" cy="1322815"/>
          </a:xfrm>
          <a:prstGeom prst="rect">
            <a:avLst/>
          </a:prstGeom>
        </p:spPr>
        <p:txBody>
          <a:bodyPr anchor="t" rtlCol="false" tIns="0" lIns="0" bIns="0" rIns="0">
            <a:spAutoFit/>
          </a:bodyPr>
          <a:lstStyle/>
          <a:p>
            <a:pPr algn="ctr" rtl="true" marL="0" indent="0" lvl="0">
              <a:lnSpc>
                <a:spcPts val="5167"/>
              </a:lnSpc>
              <a:spcBef>
                <a:spcPct val="0"/>
              </a:spcBef>
            </a:pPr>
            <a:r>
              <a:rPr lang="ar-EG" sz="3691" i="true" u="sng">
                <a:solidFill>
                  <a:srgbClr val="F48807"/>
                </a:solidFill>
                <a:latin typeface="The Seasons Italics"/>
                <a:ea typeface="The Seasons Italics"/>
                <a:cs typeface="The Seasons Italics"/>
                <a:sym typeface="The Seasons Italics"/>
                <a:hlinkClick r:id="rId5" action="ppaction://hlinksldjump"/>
                <a:rtl val="true"/>
              </a:rPr>
              <a:t>الرجوع الى جدول المحتويات</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613752" y="9126630"/>
            <a:ext cx="28237769" cy="8679749"/>
          </a:xfrm>
          <a:custGeom>
            <a:avLst/>
            <a:gdLst/>
            <a:ahLst/>
            <a:cxnLst/>
            <a:rect r="r" b="b" t="t" l="l"/>
            <a:pathLst>
              <a:path h="8679749" w="28237769">
                <a:moveTo>
                  <a:pt x="0" y="0"/>
                </a:moveTo>
                <a:lnTo>
                  <a:pt x="28237769" y="0"/>
                </a:lnTo>
                <a:lnTo>
                  <a:pt x="28237769" y="8679750"/>
                </a:lnTo>
                <a:lnTo>
                  <a:pt x="0" y="8679750"/>
                </a:lnTo>
                <a:lnTo>
                  <a:pt x="0" y="0"/>
                </a:lnTo>
                <a:close/>
              </a:path>
            </a:pathLst>
          </a:custGeom>
          <a:blipFill>
            <a:blip r:embed="rId3"/>
            <a:stretch>
              <a:fillRect l="0" t="-19099" r="0" b="-1136"/>
            </a:stretch>
          </a:blipFill>
        </p:spPr>
      </p:sp>
      <p:sp>
        <p:nvSpPr>
          <p:cNvPr name="Freeform 4" id="4"/>
          <p:cNvSpPr/>
          <p:nvPr/>
        </p:nvSpPr>
        <p:spPr>
          <a:xfrm flipH="false" flipV="false" rot="0">
            <a:off x="15181699" y="6255611"/>
            <a:ext cx="2425413" cy="3742278"/>
          </a:xfrm>
          <a:custGeom>
            <a:avLst/>
            <a:gdLst/>
            <a:ahLst/>
            <a:cxnLst/>
            <a:rect r="r" b="b" t="t" l="l"/>
            <a:pathLst>
              <a:path h="3742278" w="2425413">
                <a:moveTo>
                  <a:pt x="0" y="0"/>
                </a:moveTo>
                <a:lnTo>
                  <a:pt x="2425413" y="0"/>
                </a:lnTo>
                <a:lnTo>
                  <a:pt x="2425413" y="3742278"/>
                </a:lnTo>
                <a:lnTo>
                  <a:pt x="0" y="3742278"/>
                </a:lnTo>
                <a:lnTo>
                  <a:pt x="0" y="0"/>
                </a:lnTo>
                <a:close/>
              </a:path>
            </a:pathLst>
          </a:custGeom>
          <a:blipFill>
            <a:blip r:embed="rId4"/>
            <a:stretch>
              <a:fillRect l="0" t="0" r="0" b="0"/>
            </a:stretch>
          </a:blipFill>
        </p:spPr>
      </p:sp>
      <p:sp>
        <p:nvSpPr>
          <p:cNvPr name="TextBox 5" id="5"/>
          <p:cNvSpPr txBox="true"/>
          <p:nvPr/>
        </p:nvSpPr>
        <p:spPr>
          <a:xfrm rot="0">
            <a:off x="0" y="-38100"/>
            <a:ext cx="18288000" cy="9164730"/>
          </a:xfrm>
          <a:prstGeom prst="rect">
            <a:avLst/>
          </a:prstGeom>
        </p:spPr>
        <p:txBody>
          <a:bodyPr anchor="t" rtlCol="false" tIns="0" lIns="0" bIns="0" rIns="0">
            <a:spAutoFit/>
          </a:bodyPr>
          <a:lstStyle/>
          <a:p>
            <a:pPr algn="ctr" rtl="true">
              <a:lnSpc>
                <a:spcPts val="2678"/>
              </a:lnSpc>
              <a:spcBef>
                <a:spcPct val="0"/>
              </a:spcBef>
            </a:pPr>
          </a:p>
          <a:p>
            <a:pPr algn="ctr" rtl="true">
              <a:lnSpc>
                <a:spcPts val="2678"/>
              </a:lnSpc>
              <a:spcBef>
                <a:spcPct val="0"/>
              </a:spcBef>
            </a:pPr>
          </a:p>
          <a:p>
            <a:pPr algn="ctr" rtl="true">
              <a:lnSpc>
                <a:spcPts val="2678"/>
              </a:lnSpc>
              <a:spcBef>
                <a:spcPct val="0"/>
              </a:spcBef>
            </a:pPr>
            <a:r>
              <a:rPr lang="ar-EG" sz="1913">
                <a:solidFill>
                  <a:srgbClr val="000000"/>
                </a:solidFill>
                <a:latin typeface="The Seasons"/>
                <a:ea typeface="The Seasons"/>
                <a:cs typeface="The Seasons"/>
                <a:sym typeface="The Seasons"/>
                <a:rtl val="true"/>
              </a:rPr>
              <a:t>بسم الله الرحمن الرحيم   </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والصلاة والسلام على الأنبياء والمرسلين، وعلى من سار على دربهم بالحق واليقين. </a:t>
            </a:r>
          </a:p>
          <a:p>
            <a:pPr algn="ctr" rtl="true">
              <a:lnSpc>
                <a:spcPts val="2678"/>
              </a:lnSpc>
              <a:spcBef>
                <a:spcPct val="0"/>
              </a:spcBef>
            </a:pPr>
          </a:p>
          <a:p>
            <a:pPr algn="ctr" rtl="true">
              <a:lnSpc>
                <a:spcPts val="2678"/>
              </a:lnSpc>
              <a:spcBef>
                <a:spcPct val="0"/>
              </a:spcBef>
            </a:pPr>
            <a:r>
              <a:rPr lang="ar-EG" sz="1913">
                <a:solidFill>
                  <a:srgbClr val="000000"/>
                </a:solidFill>
                <a:latin typeface="The Seasons"/>
                <a:ea typeface="The Seasons"/>
                <a:cs typeface="The Seasons"/>
                <a:sym typeface="The Seasons"/>
                <a:rtl val="true"/>
              </a:rPr>
              <a:t>في هذه الذكرى السنويّة المباركة، بقلوبٍ يملؤها الخشوع والإجلال، أمام سيرة ومسيرة شيخ الكرامة، والأصالة، الشيخ الجليل أبي يوسف أمين طريف - طيّب الله ثراه -.</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 فالجدير ذكره أن شيخنا الجليل، تجاوز حضوره حدود الزّمان والمكان، فلم يكن شخصية عابرة في زمانه، بل كان رمزًا شامخًا ومؤسّسة روحيّة متكاملة، حمل راية التّوحيد بصدقٍ، ونطق بالحكمةِ، وكان فاعلاً لا يكلّ في دروبِ الخيرِ.</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لقد استشعرنا في جواره  المعنى الأسمى للقيادة الروحيّة الرّشيدة، تلك القيادة التي ارتكزت على أربع دعائم راسخةٍ: التّقوى، التّواضع، البصيرة، والعدالة. فكان - رحمه الله - أبًا وراعيًا أمينًا للطّائفة الدّرزية، ووجهًا مضيئًا ومشرّفًا في ميادين الأخلاق والدّين والوحدة.</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من قرينه الوادعة جولس، انطلقت فلسفته الحياتيّة، ونشأت حكمتُه لتنبت جذورًا عميقة امتدّت في قلوب النّاس جميعًا، وأثمرت محبّة، ووئامًا، وطمأنينة.  ومصدرًا للرّجاء الصّادق، وصوتًا مدوّياً للحقِّ.</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الوفاء للإرث... والقيادة المستمرّة</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في هذا الزّمن وخضم التّحدّيات المعاصرة التي تزداد تفاقماً، تتزايد حاجتنا إلى استحضار إرثه الطّاهر، وإلى تذكير أجيالنا بسيرته التي تُدرّس في معانيها، وبأقواله التي ينبغي أن تُعلَّق على صدور الأيام لتكون نوراً  ونبراسًا يُهدينا.</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لقد عاش الشّيخ الجليل في زهدٍ، وتوفّي على الوفاء، وترك لنا من الكرامات  ومن المواقف الثّابتة ما تُعلّمه الأجيال.</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 وفي هذه الأيام العصيبة، التي تحمل في طيّاتها تحدّيات ومحنة السويداء، ندرك مدى حاجتنا إلى قياديين أكفّاء على شاكلة مشايخنا الأعيان، لنقتدي بحكمتهم ونسير على طريقهم.</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وهنا تبرز قيمة امتداد هذا النّهج المبارك؛ فاليوم يسير على دربه المبارك شيخُنا القيادي الحكيم - حفيده أبي حسن موفق طريف - أطال الله بعمره - ليكمل المسيرة في حفظ الأمانة والراية.</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رسالةٌ لجيل الحاضر والمستقبل</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إنّ إرث الشيخ أبي يوسف أمين طريف يدعونا اليوم لتعزيز معانٍ أساسيّة في حياتنا، وهي:</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 حفظ الإخوان والتّكافل: ترسيخ روح الوحدة والدّعم المتبادل.</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 حفظ النّعمة: الشّكر والتّقدير لكلّ ما أنعم الله به علينا.</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 التّعقل والتّحكم: مواجهة التّحدّيات بالحكمة والاتّزان.</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 التّسامح الدّيني والاستتار بالمألوف عند أهله: الالتزام بالسّتر والسّريّة في العقيدة والودّ مع الجميع من مختلف الدّيانات.</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فلنجعل من شيخنا الجليل مدوّنة تعليميّة، نغرسها في مناهجنا الروحانيّة والاجتماعيّة، ونرسّخها في نفوس طلّابنا الأعزّاء، لتبقى جذور التّوحيد والحكمة متأصّلة.</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نسأل الله أن يرحم شيخنا الجليل، وأن يُبقي ذكراه حيّة في قلوبنا، وأن يرزق طائفتنا دائمًا أمثال حكمته وثباته</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 باحترام </a:t>
            </a:r>
          </a:p>
          <a:p>
            <a:pPr algn="ctr" rtl="true">
              <a:lnSpc>
                <a:spcPts val="2678"/>
              </a:lnSpc>
              <a:spcBef>
                <a:spcPct val="0"/>
              </a:spcBef>
            </a:pPr>
            <a:r>
              <a:rPr lang="ar-EG" sz="1913">
                <a:solidFill>
                  <a:srgbClr val="000000"/>
                </a:solidFill>
                <a:latin typeface="The Seasons"/>
                <a:ea typeface="The Seasons"/>
                <a:cs typeface="The Seasons"/>
                <a:sym typeface="The Seasons"/>
                <a:rtl val="true"/>
              </a:rPr>
              <a:t>شفيق عبد مفتّش مركز التّراث</a:t>
            </a:r>
          </a:p>
        </p:txBody>
      </p:sp>
      <p:sp>
        <p:nvSpPr>
          <p:cNvPr name="TextBox 6" id="6"/>
          <p:cNvSpPr txBox="true"/>
          <p:nvPr/>
        </p:nvSpPr>
        <p:spPr>
          <a:xfrm rot="0">
            <a:off x="4117469" y="-8432857"/>
            <a:ext cx="6039967" cy="8518772"/>
          </a:xfrm>
          <a:prstGeom prst="rect">
            <a:avLst/>
          </a:prstGeom>
        </p:spPr>
        <p:txBody>
          <a:bodyPr anchor="t" rtlCol="false" tIns="0" lIns="0" bIns="0" rIns="0">
            <a:spAutoFit/>
          </a:bodyPr>
          <a:lstStyle/>
          <a:p>
            <a:pPr algn="ctr" rtl="true" marL="0" indent="0" lvl="0">
              <a:lnSpc>
                <a:spcPts val="13356"/>
              </a:lnSpc>
              <a:spcBef>
                <a:spcPct val="0"/>
              </a:spcBef>
            </a:pPr>
            <a:r>
              <a:rPr lang="ar-EG" sz="9540" i="true">
                <a:solidFill>
                  <a:srgbClr val="F48807"/>
                </a:solidFill>
                <a:latin typeface="The Seasons Italics"/>
                <a:ea typeface="The Seasons Italics"/>
                <a:cs typeface="The Seasons Italics"/>
                <a:sym typeface="The Seasons Italics"/>
                <a:rtl val="true"/>
              </a:rPr>
              <a:t>وحدة تعليميّة عن حياة سيّدنا الشّيخ أمين طريف –ر-</a:t>
            </a:r>
          </a:p>
        </p:txBody>
      </p:sp>
      <p:sp>
        <p:nvSpPr>
          <p:cNvPr name="TextBox 7" id="7"/>
          <p:cNvSpPr txBox="true"/>
          <p:nvPr/>
        </p:nvSpPr>
        <p:spPr>
          <a:xfrm rot="0">
            <a:off x="1286931" y="-85725"/>
            <a:ext cx="16142492" cy="632925"/>
          </a:xfrm>
          <a:prstGeom prst="rect">
            <a:avLst/>
          </a:prstGeom>
        </p:spPr>
        <p:txBody>
          <a:bodyPr anchor="t" rtlCol="false" tIns="0" lIns="0" bIns="0" rIns="0">
            <a:spAutoFit/>
          </a:bodyPr>
          <a:lstStyle/>
          <a:p>
            <a:pPr algn="ctr" rtl="true" marL="0" indent="0" lvl="0">
              <a:lnSpc>
                <a:spcPts val="5014"/>
              </a:lnSpc>
              <a:spcBef>
                <a:spcPct val="0"/>
              </a:spcBef>
            </a:pPr>
            <a:r>
              <a:rPr lang="ar-EG" sz="3581" i="true">
                <a:solidFill>
                  <a:srgbClr val="F48807"/>
                </a:solidFill>
                <a:latin typeface="The Seasons Italics"/>
                <a:ea typeface="The Seasons Italics"/>
                <a:cs typeface="The Seasons Italics"/>
                <a:sym typeface="The Seasons Italics"/>
                <a:rtl val="true"/>
              </a:rPr>
              <a:t>كلمة المُفتش المُركز لموضوع</a:t>
            </a:r>
            <a:r>
              <a:rPr lang="ar-EG" sz="3581" i="true">
                <a:solidFill>
                  <a:srgbClr val="F48807"/>
                </a:solidFill>
                <a:latin typeface="The Seasons Italics"/>
                <a:ea typeface="The Seasons Italics"/>
                <a:cs typeface="The Seasons Italics"/>
                <a:sym typeface="The Seasons Italics"/>
                <a:rtl val="true"/>
              </a:rPr>
              <a:t> التراث الاستاذ شفيق عبد</a:t>
            </a:r>
          </a:p>
        </p:txBody>
      </p:sp>
      <p:sp>
        <p:nvSpPr>
          <p:cNvPr name="TextBox 8" id="8"/>
          <p:cNvSpPr txBox="true"/>
          <p:nvPr/>
        </p:nvSpPr>
        <p:spPr>
          <a:xfrm rot="0">
            <a:off x="0" y="8041025"/>
            <a:ext cx="3845648" cy="1360315"/>
          </a:xfrm>
          <a:prstGeom prst="rect">
            <a:avLst/>
          </a:prstGeom>
        </p:spPr>
        <p:txBody>
          <a:bodyPr anchor="t" rtlCol="false" tIns="0" lIns="0" bIns="0" rIns="0">
            <a:spAutoFit/>
          </a:bodyPr>
          <a:lstStyle/>
          <a:p>
            <a:pPr algn="ctr" rtl="true" marL="0" indent="0" lvl="0">
              <a:lnSpc>
                <a:spcPts val="5347"/>
              </a:lnSpc>
              <a:spcBef>
                <a:spcPct val="0"/>
              </a:spcBef>
            </a:pPr>
            <a:r>
              <a:rPr lang="ar-EG" sz="3819" i="true" u="sng">
                <a:solidFill>
                  <a:srgbClr val="F48807"/>
                </a:solidFill>
                <a:latin typeface="The Seasons Italics"/>
                <a:ea typeface="The Seasons Italics"/>
                <a:cs typeface="The Seasons Italics"/>
                <a:sym typeface="The Seasons Italics"/>
                <a:hlinkClick r:id="rId5" action="ppaction://hlinksldjump"/>
                <a:rtl val="true"/>
              </a:rPr>
              <a:t>الرجوع الى جدول المحتويات</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746774" y="8355335"/>
            <a:ext cx="28237769" cy="8716487"/>
          </a:xfrm>
          <a:custGeom>
            <a:avLst/>
            <a:gdLst/>
            <a:ahLst/>
            <a:cxnLst/>
            <a:rect r="r" b="b" t="t" l="l"/>
            <a:pathLst>
              <a:path h="8716487" w="28237769">
                <a:moveTo>
                  <a:pt x="0" y="0"/>
                </a:moveTo>
                <a:lnTo>
                  <a:pt x="28237769" y="0"/>
                </a:lnTo>
                <a:lnTo>
                  <a:pt x="28237769" y="8716487"/>
                </a:lnTo>
                <a:lnTo>
                  <a:pt x="0" y="8716487"/>
                </a:lnTo>
                <a:lnTo>
                  <a:pt x="0" y="0"/>
                </a:lnTo>
                <a:close/>
              </a:path>
            </a:pathLst>
          </a:custGeom>
          <a:blipFill>
            <a:blip r:embed="rId3"/>
            <a:stretch>
              <a:fillRect l="0" t="-18597" r="0" b="-1132"/>
            </a:stretch>
          </a:blipFill>
        </p:spPr>
      </p:sp>
      <p:sp>
        <p:nvSpPr>
          <p:cNvPr name="Freeform 4" id="4"/>
          <p:cNvSpPr/>
          <p:nvPr/>
        </p:nvSpPr>
        <p:spPr>
          <a:xfrm flipH="false" flipV="false" rot="0">
            <a:off x="16606791" y="6319580"/>
            <a:ext cx="1511940" cy="3665309"/>
          </a:xfrm>
          <a:custGeom>
            <a:avLst/>
            <a:gdLst/>
            <a:ahLst/>
            <a:cxnLst/>
            <a:rect r="r" b="b" t="t" l="l"/>
            <a:pathLst>
              <a:path h="3665309" w="1511940">
                <a:moveTo>
                  <a:pt x="0" y="0"/>
                </a:moveTo>
                <a:lnTo>
                  <a:pt x="1511940" y="0"/>
                </a:lnTo>
                <a:lnTo>
                  <a:pt x="1511940" y="3665309"/>
                </a:lnTo>
                <a:lnTo>
                  <a:pt x="0" y="3665309"/>
                </a:lnTo>
                <a:lnTo>
                  <a:pt x="0" y="0"/>
                </a:lnTo>
                <a:close/>
              </a:path>
            </a:pathLst>
          </a:custGeom>
          <a:blipFill>
            <a:blip r:embed="rId4"/>
            <a:stretch>
              <a:fillRect l="0" t="0" r="0" b="0"/>
            </a:stretch>
          </a:blipFill>
        </p:spPr>
      </p:sp>
      <p:sp>
        <p:nvSpPr>
          <p:cNvPr name="TextBox 5" id="5"/>
          <p:cNvSpPr txBox="true"/>
          <p:nvPr/>
        </p:nvSpPr>
        <p:spPr>
          <a:xfrm rot="0">
            <a:off x="1025034" y="2509388"/>
            <a:ext cx="15740699" cy="3739784"/>
          </a:xfrm>
          <a:prstGeom prst="rect">
            <a:avLst/>
          </a:prstGeom>
        </p:spPr>
        <p:txBody>
          <a:bodyPr anchor="t" rtlCol="false" tIns="0" lIns="0" bIns="0" rIns="0">
            <a:spAutoFit/>
          </a:bodyPr>
          <a:lstStyle/>
          <a:p>
            <a:pPr algn="just" rtl="true">
              <a:lnSpc>
                <a:spcPts val="5970"/>
              </a:lnSpc>
            </a:pPr>
            <a:r>
              <a:rPr lang="en-US" sz="4264">
                <a:solidFill>
                  <a:srgbClr val="000000"/>
                </a:solidFill>
                <a:latin typeface="The Seasons"/>
                <a:ea typeface="The Seasons"/>
                <a:cs typeface="The Seasons"/>
                <a:sym typeface="The Seasons"/>
              </a:rPr>
              <a:t>1</a:t>
            </a:r>
            <a:r>
              <a:rPr lang="ar-EG" sz="4264">
                <a:solidFill>
                  <a:srgbClr val="000000"/>
                </a:solidFill>
                <a:latin typeface="The Seasons"/>
                <a:ea typeface="The Seasons"/>
                <a:cs typeface="The Seasons"/>
                <a:sym typeface="The Seasons"/>
                <a:rtl val="true"/>
              </a:rPr>
              <a:t> -التّعرّف على سيرة فضيلة الشّيخ أمين طريف –ر-</a:t>
            </a:r>
          </a:p>
          <a:p>
            <a:pPr algn="just" rtl="true">
              <a:lnSpc>
                <a:spcPts val="5970"/>
              </a:lnSpc>
            </a:pPr>
            <a:r>
              <a:rPr lang="en-US" sz="4264">
                <a:solidFill>
                  <a:srgbClr val="000000"/>
                </a:solidFill>
                <a:latin typeface="The Seasons"/>
                <a:ea typeface="The Seasons"/>
                <a:cs typeface="The Seasons"/>
                <a:sym typeface="The Seasons"/>
              </a:rPr>
              <a:t>2</a:t>
            </a:r>
            <a:r>
              <a:rPr lang="ar-EG" sz="4264">
                <a:solidFill>
                  <a:srgbClr val="000000"/>
                </a:solidFill>
                <a:latin typeface="The Seasons"/>
                <a:ea typeface="The Seasons"/>
                <a:cs typeface="The Seasons"/>
                <a:sym typeface="The Seasons"/>
                <a:rtl val="true"/>
              </a:rPr>
              <a:t> - التّعرّف على آثاره وأعماله</a:t>
            </a:r>
          </a:p>
          <a:p>
            <a:pPr algn="just" rtl="true">
              <a:lnSpc>
                <a:spcPts val="5970"/>
              </a:lnSpc>
            </a:pPr>
            <a:r>
              <a:rPr lang="en-US" sz="4264">
                <a:solidFill>
                  <a:srgbClr val="000000"/>
                </a:solidFill>
                <a:latin typeface="The Seasons"/>
                <a:ea typeface="The Seasons"/>
                <a:cs typeface="The Seasons"/>
                <a:sym typeface="The Seasons"/>
              </a:rPr>
              <a:t>3</a:t>
            </a:r>
            <a:r>
              <a:rPr lang="ar-EG" sz="4264">
                <a:solidFill>
                  <a:srgbClr val="000000"/>
                </a:solidFill>
                <a:latin typeface="The Seasons"/>
                <a:ea typeface="The Seasons"/>
                <a:cs typeface="The Seasons"/>
                <a:sym typeface="The Seasons"/>
                <a:rtl val="true"/>
              </a:rPr>
              <a:t>- التّعرّف على المهام الرئيسيّة للرّئيس الروحيّ في تنظيم الطّائفة ومؤسساتها</a:t>
            </a:r>
          </a:p>
          <a:p>
            <a:pPr algn="just" rtl="true">
              <a:lnSpc>
                <a:spcPts val="5970"/>
              </a:lnSpc>
            </a:pPr>
            <a:r>
              <a:rPr lang="en-US" sz="4264">
                <a:solidFill>
                  <a:srgbClr val="000000"/>
                </a:solidFill>
                <a:latin typeface="The Seasons"/>
                <a:ea typeface="The Seasons"/>
                <a:cs typeface="The Seasons"/>
                <a:sym typeface="The Seasons"/>
              </a:rPr>
              <a:t>4</a:t>
            </a:r>
            <a:r>
              <a:rPr lang="ar-EG" sz="4264">
                <a:solidFill>
                  <a:srgbClr val="000000"/>
                </a:solidFill>
                <a:latin typeface="The Seasons"/>
                <a:ea typeface="The Seasons"/>
                <a:cs typeface="The Seasons"/>
                <a:sym typeface="The Seasons"/>
                <a:rtl val="true"/>
              </a:rPr>
              <a:t>- التّعمّق في القصص والاطّلاع على كراماته </a:t>
            </a:r>
          </a:p>
          <a:p>
            <a:pPr algn="just" rtl="true">
              <a:lnSpc>
                <a:spcPts val="5970"/>
              </a:lnSpc>
            </a:pPr>
            <a:r>
              <a:rPr lang="en-US" sz="4264">
                <a:solidFill>
                  <a:srgbClr val="000000"/>
                </a:solidFill>
                <a:latin typeface="The Seasons"/>
                <a:ea typeface="The Seasons"/>
                <a:cs typeface="The Seasons"/>
                <a:sym typeface="The Seasons"/>
              </a:rPr>
              <a:t>5</a:t>
            </a:r>
            <a:r>
              <a:rPr lang="ar-EG" sz="4264">
                <a:solidFill>
                  <a:srgbClr val="000000"/>
                </a:solidFill>
                <a:latin typeface="The Seasons"/>
                <a:ea typeface="The Seasons"/>
                <a:cs typeface="The Seasons"/>
                <a:sym typeface="The Seasons"/>
                <a:rtl val="true"/>
              </a:rPr>
              <a:t>- تذويت القيم الرّوحيّة والإنسانيّة الّتي تتضمّنها سيرة الشّيخ –ر-</a:t>
            </a:r>
          </a:p>
        </p:txBody>
      </p:sp>
      <p:sp>
        <p:nvSpPr>
          <p:cNvPr name="TextBox 6" id="6"/>
          <p:cNvSpPr txBox="true"/>
          <p:nvPr/>
        </p:nvSpPr>
        <p:spPr>
          <a:xfrm rot="0">
            <a:off x="6365876" y="876300"/>
            <a:ext cx="6153419" cy="1339733"/>
          </a:xfrm>
          <a:prstGeom prst="rect">
            <a:avLst/>
          </a:prstGeom>
        </p:spPr>
        <p:txBody>
          <a:bodyPr anchor="t" rtlCol="false" tIns="0" lIns="0" bIns="0" rIns="0">
            <a:spAutoFit/>
          </a:bodyPr>
          <a:lstStyle/>
          <a:p>
            <a:pPr algn="ctr" rtl="true" marL="0" indent="0" lvl="0">
              <a:lnSpc>
                <a:spcPts val="10780"/>
              </a:lnSpc>
              <a:spcBef>
                <a:spcPct val="0"/>
              </a:spcBef>
            </a:pPr>
            <a:r>
              <a:rPr lang="ar-EG" sz="7700" i="true">
                <a:solidFill>
                  <a:srgbClr val="F48807"/>
                </a:solidFill>
                <a:latin typeface="The Seasons Italics"/>
                <a:ea typeface="The Seasons Italics"/>
                <a:cs typeface="The Seasons Italics"/>
                <a:sym typeface="The Seasons Italics"/>
                <a:rtl val="true"/>
              </a:rPr>
              <a:t>أهداف الوحدة</a:t>
            </a:r>
          </a:p>
        </p:txBody>
      </p:sp>
      <p:sp>
        <p:nvSpPr>
          <p:cNvPr name="Freeform 7" id="7"/>
          <p:cNvSpPr/>
          <p:nvPr/>
        </p:nvSpPr>
        <p:spPr>
          <a:xfrm flipH="false" flipV="false" rot="0">
            <a:off x="150264" y="6071072"/>
            <a:ext cx="2536589" cy="3913817"/>
          </a:xfrm>
          <a:custGeom>
            <a:avLst/>
            <a:gdLst/>
            <a:ahLst/>
            <a:cxnLst/>
            <a:rect r="r" b="b" t="t" l="l"/>
            <a:pathLst>
              <a:path h="3913817" w="2536589">
                <a:moveTo>
                  <a:pt x="0" y="0"/>
                </a:moveTo>
                <a:lnTo>
                  <a:pt x="2536589" y="0"/>
                </a:lnTo>
                <a:lnTo>
                  <a:pt x="2536589" y="3913817"/>
                </a:lnTo>
                <a:lnTo>
                  <a:pt x="0" y="3913817"/>
                </a:lnTo>
                <a:lnTo>
                  <a:pt x="0" y="0"/>
                </a:lnTo>
                <a:close/>
              </a:path>
            </a:pathLst>
          </a:custGeom>
          <a:blipFill>
            <a:blip r:embed="rId5"/>
            <a:stretch>
              <a:fillRect l="0" t="0" r="0" b="0"/>
            </a:stretch>
          </a:blipFill>
        </p:spPr>
      </p:sp>
      <p:sp>
        <p:nvSpPr>
          <p:cNvPr name="TextBox 8" id="8"/>
          <p:cNvSpPr txBox="true"/>
          <p:nvPr/>
        </p:nvSpPr>
        <p:spPr>
          <a:xfrm rot="0">
            <a:off x="7833451" y="6948801"/>
            <a:ext cx="3218269" cy="1203433"/>
          </a:xfrm>
          <a:prstGeom prst="rect">
            <a:avLst/>
          </a:prstGeom>
        </p:spPr>
        <p:txBody>
          <a:bodyPr anchor="t" rtlCol="false" tIns="0" lIns="0" bIns="0" rIns="0">
            <a:spAutoFit/>
          </a:bodyPr>
          <a:lstStyle/>
          <a:p>
            <a:pPr algn="ctr" rtl="true" marL="0" indent="0" lvl="0">
              <a:lnSpc>
                <a:spcPts val="4709"/>
              </a:lnSpc>
              <a:spcBef>
                <a:spcPct val="0"/>
              </a:spcBef>
            </a:pPr>
            <a:r>
              <a:rPr lang="ar-EG" sz="3363" i="true" u="sng">
                <a:solidFill>
                  <a:srgbClr val="F48807"/>
                </a:solidFill>
                <a:latin typeface="The Seasons Italics"/>
                <a:ea typeface="The Seasons Italics"/>
                <a:cs typeface="The Seasons Italics"/>
                <a:sym typeface="The Seasons Italics"/>
                <a:hlinkClick r:id="rId6" action="ppaction://hlinksldjump"/>
                <a:rtl val="true"/>
              </a:rPr>
              <a:t>الرجوع الى جدول المحتويات</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4791489" y="8544712"/>
            <a:ext cx="28237769" cy="8982530"/>
          </a:xfrm>
          <a:custGeom>
            <a:avLst/>
            <a:gdLst/>
            <a:ahLst/>
            <a:cxnLst/>
            <a:rect r="r" b="b" t="t" l="l"/>
            <a:pathLst>
              <a:path h="8982530" w="28237769">
                <a:moveTo>
                  <a:pt x="0" y="0"/>
                </a:moveTo>
                <a:lnTo>
                  <a:pt x="28237769" y="0"/>
                </a:lnTo>
                <a:lnTo>
                  <a:pt x="28237769" y="8982529"/>
                </a:lnTo>
                <a:lnTo>
                  <a:pt x="0" y="8982529"/>
                </a:lnTo>
                <a:lnTo>
                  <a:pt x="0" y="0"/>
                </a:lnTo>
                <a:close/>
              </a:path>
            </a:pathLst>
          </a:custGeom>
          <a:blipFill>
            <a:blip r:embed="rId3"/>
            <a:stretch>
              <a:fillRect l="0" t="-15084" r="0" b="-1098"/>
            </a:stretch>
          </a:blipFill>
        </p:spPr>
      </p:sp>
      <p:sp>
        <p:nvSpPr>
          <p:cNvPr name="TextBox 4" id="4"/>
          <p:cNvSpPr txBox="true"/>
          <p:nvPr/>
        </p:nvSpPr>
        <p:spPr>
          <a:xfrm rot="0">
            <a:off x="792217" y="1862841"/>
            <a:ext cx="12915524" cy="6503626"/>
          </a:xfrm>
          <a:prstGeom prst="rect">
            <a:avLst/>
          </a:prstGeom>
        </p:spPr>
        <p:txBody>
          <a:bodyPr anchor="t" rtlCol="false" tIns="0" lIns="0" bIns="0" rIns="0">
            <a:spAutoFit/>
          </a:bodyPr>
          <a:lstStyle/>
          <a:p>
            <a:pPr algn="ctr" rtl="true">
              <a:lnSpc>
                <a:spcPts val="4307"/>
              </a:lnSpc>
              <a:spcBef>
                <a:spcPct val="0"/>
              </a:spcBef>
            </a:pPr>
            <a:r>
              <a:rPr lang="ar-EG" sz="3076">
                <a:solidFill>
                  <a:srgbClr val="000000"/>
                </a:solidFill>
                <a:latin typeface="The Seasons"/>
                <a:ea typeface="The Seasons"/>
                <a:cs typeface="The Seasons"/>
                <a:sym typeface="The Seasons"/>
                <a:rtl val="true"/>
              </a:rPr>
              <a:t>وُلد سيّدنا الشّيخ أمين طريف طريف –ر- في سنة </a:t>
            </a:r>
            <a:r>
              <a:rPr lang="en-US" sz="3076">
                <a:solidFill>
                  <a:srgbClr val="000000"/>
                </a:solidFill>
                <a:latin typeface="The Seasons"/>
                <a:ea typeface="The Seasons"/>
                <a:cs typeface="The Seasons"/>
                <a:sym typeface="The Seasons"/>
              </a:rPr>
              <a:t>1898</a:t>
            </a:r>
            <a:r>
              <a:rPr lang="ar-EG" sz="3076">
                <a:solidFill>
                  <a:srgbClr val="000000"/>
                </a:solidFill>
                <a:latin typeface="The Seasons"/>
                <a:ea typeface="The Seasons"/>
                <a:cs typeface="The Seasons"/>
                <a:sym typeface="The Seasons"/>
                <a:rtl val="true"/>
              </a:rPr>
              <a:t> لعائلة متديّنة في قرية جولس في الجليل الغربيّ في إسرائيل . </a:t>
            </a:r>
          </a:p>
          <a:p>
            <a:pPr algn="ctr" rtl="true">
              <a:lnSpc>
                <a:spcPts val="4307"/>
              </a:lnSpc>
              <a:spcBef>
                <a:spcPct val="0"/>
              </a:spcBef>
            </a:pPr>
            <a:r>
              <a:rPr lang="ar-EG" sz="3076">
                <a:solidFill>
                  <a:srgbClr val="000000"/>
                </a:solidFill>
                <a:latin typeface="The Seasons"/>
                <a:ea typeface="The Seasons"/>
                <a:cs typeface="The Seasons"/>
                <a:sym typeface="The Seasons"/>
                <a:rtl val="true"/>
              </a:rPr>
              <a:t>الشّيخ أمين –ر- كان أصغر الأولاد في عائلته المكوّنة من </a:t>
            </a:r>
            <a:r>
              <a:rPr lang="en-US" sz="3076">
                <a:solidFill>
                  <a:srgbClr val="000000"/>
                </a:solidFill>
                <a:latin typeface="The Seasons"/>
                <a:ea typeface="The Seasons"/>
                <a:cs typeface="The Seasons"/>
                <a:sym typeface="The Seasons"/>
              </a:rPr>
              <a:t>4</a:t>
            </a:r>
            <a:r>
              <a:rPr lang="ar-EG" sz="3076">
                <a:solidFill>
                  <a:srgbClr val="000000"/>
                </a:solidFill>
                <a:latin typeface="The Seasons"/>
                <a:ea typeface="The Seasons"/>
                <a:cs typeface="The Seasons"/>
                <a:sym typeface="The Seasons"/>
                <a:rtl val="true"/>
              </a:rPr>
              <a:t> إخوه وأختين. حيث تلقّى الشّيخ أمين طريف –ر- تعليمه الابتدائيّ في قرية الرّامة في مدرسه خاصّة في حوالى سنة </a:t>
            </a:r>
            <a:r>
              <a:rPr lang="en-US" sz="3076">
                <a:solidFill>
                  <a:srgbClr val="000000"/>
                </a:solidFill>
                <a:latin typeface="The Seasons"/>
                <a:ea typeface="The Seasons"/>
                <a:cs typeface="The Seasons"/>
                <a:sym typeface="The Seasons"/>
              </a:rPr>
              <a:t>1911</a:t>
            </a:r>
            <a:r>
              <a:rPr lang="ar-EG" sz="3076">
                <a:solidFill>
                  <a:srgbClr val="000000"/>
                </a:solidFill>
                <a:latin typeface="The Seasons"/>
                <a:ea typeface="The Seasons"/>
                <a:cs typeface="The Seasons"/>
                <a:sym typeface="The Seasons"/>
                <a:rtl val="true"/>
              </a:rPr>
              <a:t> .</a:t>
            </a:r>
          </a:p>
          <a:p>
            <a:pPr algn="ctr" rtl="true">
              <a:lnSpc>
                <a:spcPts val="4307"/>
              </a:lnSpc>
              <a:spcBef>
                <a:spcPct val="0"/>
              </a:spcBef>
            </a:pPr>
            <a:r>
              <a:rPr lang="ar-EG" sz="3076">
                <a:solidFill>
                  <a:srgbClr val="000000"/>
                </a:solidFill>
                <a:latin typeface="The Seasons"/>
                <a:ea typeface="The Seasons"/>
                <a:cs typeface="The Seasons"/>
                <a:sym typeface="The Seasons"/>
                <a:rtl val="true"/>
              </a:rPr>
              <a:t>توجّه الشّيخ أمين طريف –ر- الّذي بدأت مظاهر التّديّن، التّقوى والإيمان تبدو عليه إلى خلوات البياضة في لبنان للدّراسة  والتّعمّق في الأسس الدّينيّة وللتّعبّد والتّصوّف. في حوالي سنة </a:t>
            </a:r>
            <a:r>
              <a:rPr lang="en-US" sz="3076">
                <a:solidFill>
                  <a:srgbClr val="000000"/>
                </a:solidFill>
                <a:latin typeface="The Seasons"/>
                <a:ea typeface="The Seasons"/>
                <a:cs typeface="The Seasons"/>
                <a:sym typeface="The Seasons"/>
              </a:rPr>
              <a:t>1931</a:t>
            </a:r>
            <a:r>
              <a:rPr lang="ar-EG" sz="3076">
                <a:solidFill>
                  <a:srgbClr val="000000"/>
                </a:solidFill>
                <a:latin typeface="The Seasons"/>
                <a:ea typeface="The Seasons"/>
                <a:cs typeface="The Seasons"/>
                <a:sym typeface="The Seasons"/>
                <a:rtl val="true"/>
              </a:rPr>
              <a:t> وبعد أن ختم الشّيخ الفتيّ دراساته الدّينيّة، تُوّج بالعمامة البيضاء المُكلوسة. </a:t>
            </a:r>
          </a:p>
          <a:p>
            <a:pPr algn="ctr" rtl="true">
              <a:lnSpc>
                <a:spcPts val="4307"/>
              </a:lnSpc>
              <a:spcBef>
                <a:spcPct val="0"/>
              </a:spcBef>
            </a:pPr>
            <a:r>
              <a:rPr lang="ar-EG" b="true" sz="3076">
                <a:solidFill>
                  <a:srgbClr val="000000"/>
                </a:solidFill>
                <a:latin typeface="Paskol"/>
                <a:ea typeface="Paskol"/>
                <a:cs typeface="Paskol"/>
                <a:sym typeface="Paskol"/>
                <a:rtl val="true"/>
              </a:rPr>
              <a:t>رجع الشيخ أمين طريف –ر- من البياضة الزّاهرة إلى قريته جولس، وتبنّى حياة الزّهد والورع، والسّير طِبقا لشروحات سيّدنا الأمير السّيّد قدّس الله سره،  وأدب سيّدنا الشّيخ الفاضل نفّعنا الله من بركاته .</a:t>
            </a:r>
          </a:p>
        </p:txBody>
      </p:sp>
      <p:sp>
        <p:nvSpPr>
          <p:cNvPr name="Freeform 5" id="5"/>
          <p:cNvSpPr/>
          <p:nvPr/>
        </p:nvSpPr>
        <p:spPr>
          <a:xfrm flipH="false" flipV="false" rot="0">
            <a:off x="13944224" y="1967880"/>
            <a:ext cx="3850965" cy="5941826"/>
          </a:xfrm>
          <a:custGeom>
            <a:avLst/>
            <a:gdLst/>
            <a:ahLst/>
            <a:cxnLst/>
            <a:rect r="r" b="b" t="t" l="l"/>
            <a:pathLst>
              <a:path h="5941826" w="3850965">
                <a:moveTo>
                  <a:pt x="0" y="0"/>
                </a:moveTo>
                <a:lnTo>
                  <a:pt x="3850965" y="0"/>
                </a:lnTo>
                <a:lnTo>
                  <a:pt x="3850965" y="5941826"/>
                </a:lnTo>
                <a:lnTo>
                  <a:pt x="0" y="5941826"/>
                </a:lnTo>
                <a:lnTo>
                  <a:pt x="0" y="0"/>
                </a:lnTo>
                <a:close/>
              </a:path>
            </a:pathLst>
          </a:custGeom>
          <a:blipFill>
            <a:blip r:embed="rId4"/>
            <a:stretch>
              <a:fillRect l="0" t="0" r="0" b="0"/>
            </a:stretch>
          </a:blipFill>
        </p:spPr>
      </p:sp>
      <p:sp>
        <p:nvSpPr>
          <p:cNvPr name="TextBox 6" id="6"/>
          <p:cNvSpPr txBox="true"/>
          <p:nvPr/>
        </p:nvSpPr>
        <p:spPr>
          <a:xfrm rot="0">
            <a:off x="1028700" y="282633"/>
            <a:ext cx="12819277" cy="1339733"/>
          </a:xfrm>
          <a:prstGeom prst="rect">
            <a:avLst/>
          </a:prstGeom>
        </p:spPr>
        <p:txBody>
          <a:bodyPr anchor="t" rtlCol="false" tIns="0" lIns="0" bIns="0" rIns="0">
            <a:spAutoFit/>
          </a:bodyPr>
          <a:lstStyle/>
          <a:p>
            <a:pPr algn="ctr" rtl="true" marL="0" indent="0" lvl="0">
              <a:lnSpc>
                <a:spcPts val="10780"/>
              </a:lnSpc>
              <a:spcBef>
                <a:spcPct val="0"/>
              </a:spcBef>
            </a:pPr>
            <a:r>
              <a:rPr lang="ar-EG" sz="7700" i="true">
                <a:solidFill>
                  <a:srgbClr val="F48807"/>
                </a:solidFill>
                <a:latin typeface="The Seasons Italics"/>
                <a:ea typeface="The Seasons Italics"/>
                <a:cs typeface="The Seasons Italics"/>
                <a:sym typeface="The Seasons Italics"/>
                <a:rtl val="true"/>
              </a:rPr>
              <a:t>سيرة حياة الشيخ أمين طريف -ر-</a:t>
            </a:r>
          </a:p>
        </p:txBody>
      </p:sp>
      <p:sp>
        <p:nvSpPr>
          <p:cNvPr name="TextBox 7" id="7"/>
          <p:cNvSpPr txBox="true"/>
          <p:nvPr/>
        </p:nvSpPr>
        <p:spPr>
          <a:xfrm rot="0">
            <a:off x="502486" y="9036803"/>
            <a:ext cx="3218269" cy="1250197"/>
          </a:xfrm>
          <a:prstGeom prst="rect">
            <a:avLst/>
          </a:prstGeom>
        </p:spPr>
        <p:txBody>
          <a:bodyPr anchor="t" rtlCol="false" tIns="0" lIns="0" bIns="0" rIns="0">
            <a:spAutoFit/>
          </a:bodyPr>
          <a:lstStyle/>
          <a:p>
            <a:pPr algn="ctr" rtl="true" marL="0" indent="0" lvl="0">
              <a:lnSpc>
                <a:spcPts val="4709"/>
              </a:lnSpc>
              <a:spcBef>
                <a:spcPct val="0"/>
              </a:spcBef>
            </a:pPr>
            <a:r>
              <a:rPr lang="ar-EG" sz="3363" i="true" u="sng">
                <a:solidFill>
                  <a:srgbClr val="F48807"/>
                </a:solidFill>
                <a:latin typeface="The Seasons Italics"/>
                <a:ea typeface="The Seasons Italics"/>
                <a:cs typeface="The Seasons Italics"/>
                <a:sym typeface="The Seasons Italics"/>
                <a:hlinkClick r:id="rId5" action="ppaction://hlinksldjump"/>
                <a:rtl val="true"/>
              </a:rPr>
              <a:t>الرجوع الى جدول المحتويات</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830403" y="8931762"/>
            <a:ext cx="28237769" cy="8790388"/>
          </a:xfrm>
          <a:custGeom>
            <a:avLst/>
            <a:gdLst/>
            <a:ahLst/>
            <a:cxnLst/>
            <a:rect r="r" b="b" t="t" l="l"/>
            <a:pathLst>
              <a:path h="8790388" w="28237769">
                <a:moveTo>
                  <a:pt x="0" y="0"/>
                </a:moveTo>
                <a:lnTo>
                  <a:pt x="28237769" y="0"/>
                </a:lnTo>
                <a:lnTo>
                  <a:pt x="28237769" y="8790387"/>
                </a:lnTo>
                <a:lnTo>
                  <a:pt x="0" y="8790387"/>
                </a:lnTo>
                <a:lnTo>
                  <a:pt x="0" y="0"/>
                </a:lnTo>
                <a:close/>
              </a:path>
            </a:pathLst>
          </a:custGeom>
          <a:blipFill>
            <a:blip r:embed="rId3"/>
            <a:stretch>
              <a:fillRect l="0" t="-17600" r="0" b="-1122"/>
            </a:stretch>
          </a:blipFill>
        </p:spPr>
      </p:sp>
      <p:sp>
        <p:nvSpPr>
          <p:cNvPr name="Freeform 4" id="4"/>
          <p:cNvSpPr/>
          <p:nvPr/>
        </p:nvSpPr>
        <p:spPr>
          <a:xfrm flipH="false" flipV="false" rot="0">
            <a:off x="16639260" y="7088603"/>
            <a:ext cx="1240080" cy="3006255"/>
          </a:xfrm>
          <a:custGeom>
            <a:avLst/>
            <a:gdLst/>
            <a:ahLst/>
            <a:cxnLst/>
            <a:rect r="r" b="b" t="t" l="l"/>
            <a:pathLst>
              <a:path h="3006255" w="1240080">
                <a:moveTo>
                  <a:pt x="0" y="0"/>
                </a:moveTo>
                <a:lnTo>
                  <a:pt x="1240080" y="0"/>
                </a:lnTo>
                <a:lnTo>
                  <a:pt x="1240080" y="3006255"/>
                </a:lnTo>
                <a:lnTo>
                  <a:pt x="0" y="3006255"/>
                </a:lnTo>
                <a:lnTo>
                  <a:pt x="0" y="0"/>
                </a:lnTo>
                <a:close/>
              </a:path>
            </a:pathLst>
          </a:custGeom>
          <a:blipFill>
            <a:blip r:embed="rId4"/>
            <a:stretch>
              <a:fillRect l="0" t="0" r="0" b="0"/>
            </a:stretch>
          </a:blipFill>
        </p:spPr>
      </p:sp>
      <p:sp>
        <p:nvSpPr>
          <p:cNvPr name="Freeform 5" id="5"/>
          <p:cNvSpPr/>
          <p:nvPr/>
        </p:nvSpPr>
        <p:spPr>
          <a:xfrm flipH="false" flipV="false" rot="0">
            <a:off x="3625704" y="0"/>
            <a:ext cx="12739143" cy="9697673"/>
          </a:xfrm>
          <a:custGeom>
            <a:avLst/>
            <a:gdLst/>
            <a:ahLst/>
            <a:cxnLst/>
            <a:rect r="r" b="b" t="t" l="l"/>
            <a:pathLst>
              <a:path h="9697673" w="12739143">
                <a:moveTo>
                  <a:pt x="0" y="0"/>
                </a:moveTo>
                <a:lnTo>
                  <a:pt x="12739143" y="0"/>
                </a:lnTo>
                <a:lnTo>
                  <a:pt x="12739143" y="9697673"/>
                </a:lnTo>
                <a:lnTo>
                  <a:pt x="0" y="9697673"/>
                </a:lnTo>
                <a:lnTo>
                  <a:pt x="0" y="0"/>
                </a:lnTo>
                <a:close/>
              </a:path>
            </a:pathLst>
          </a:custGeom>
          <a:blipFill>
            <a:blip r:embed="rId5"/>
            <a:stretch>
              <a:fillRect l="0" t="0" r="0" b="0"/>
            </a:stretch>
          </a:blipFill>
        </p:spPr>
      </p:sp>
      <p:sp>
        <p:nvSpPr>
          <p:cNvPr name="TextBox 6" id="6"/>
          <p:cNvSpPr txBox="true"/>
          <p:nvPr/>
        </p:nvSpPr>
        <p:spPr>
          <a:xfrm rot="0">
            <a:off x="133022" y="7128465"/>
            <a:ext cx="3492682" cy="1309075"/>
          </a:xfrm>
          <a:prstGeom prst="rect">
            <a:avLst/>
          </a:prstGeom>
        </p:spPr>
        <p:txBody>
          <a:bodyPr anchor="t" rtlCol="false" tIns="0" lIns="0" bIns="0" rIns="0">
            <a:spAutoFit/>
          </a:bodyPr>
          <a:lstStyle/>
          <a:p>
            <a:pPr algn="ctr" rtl="true" marL="0" indent="0" lvl="0">
              <a:lnSpc>
                <a:spcPts val="5110"/>
              </a:lnSpc>
              <a:spcBef>
                <a:spcPct val="0"/>
              </a:spcBef>
            </a:pPr>
            <a:r>
              <a:rPr lang="ar-EG" sz="3650" i="true" u="sng">
                <a:solidFill>
                  <a:srgbClr val="F48807"/>
                </a:solidFill>
                <a:latin typeface="The Seasons Italics"/>
                <a:ea typeface="The Seasons Italics"/>
                <a:cs typeface="The Seasons Italics"/>
                <a:sym typeface="The Seasons Italics"/>
                <a:hlinkClick r:id="rId6" action="ppaction://hlinksldjump"/>
                <a:rtl val="true"/>
              </a:rPr>
              <a:t>الرجوع الى جدول المحتويات</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830403" y="8931762"/>
            <a:ext cx="28237769" cy="8790388"/>
          </a:xfrm>
          <a:custGeom>
            <a:avLst/>
            <a:gdLst/>
            <a:ahLst/>
            <a:cxnLst/>
            <a:rect r="r" b="b" t="t" l="l"/>
            <a:pathLst>
              <a:path h="8790388" w="28237769">
                <a:moveTo>
                  <a:pt x="0" y="0"/>
                </a:moveTo>
                <a:lnTo>
                  <a:pt x="28237769" y="0"/>
                </a:lnTo>
                <a:lnTo>
                  <a:pt x="28237769" y="8790387"/>
                </a:lnTo>
                <a:lnTo>
                  <a:pt x="0" y="8790387"/>
                </a:lnTo>
                <a:lnTo>
                  <a:pt x="0" y="0"/>
                </a:lnTo>
                <a:close/>
              </a:path>
            </a:pathLst>
          </a:custGeom>
          <a:blipFill>
            <a:blip r:embed="rId3"/>
            <a:stretch>
              <a:fillRect l="0" t="-17600" r="0" b="-1122"/>
            </a:stretch>
          </a:blipFill>
        </p:spPr>
      </p:sp>
      <p:sp>
        <p:nvSpPr>
          <p:cNvPr name="Freeform 4" id="4"/>
          <p:cNvSpPr/>
          <p:nvPr/>
        </p:nvSpPr>
        <p:spPr>
          <a:xfrm flipH="false" flipV="false" rot="0">
            <a:off x="16639260" y="7088603"/>
            <a:ext cx="1240080" cy="3006255"/>
          </a:xfrm>
          <a:custGeom>
            <a:avLst/>
            <a:gdLst/>
            <a:ahLst/>
            <a:cxnLst/>
            <a:rect r="r" b="b" t="t" l="l"/>
            <a:pathLst>
              <a:path h="3006255" w="1240080">
                <a:moveTo>
                  <a:pt x="0" y="0"/>
                </a:moveTo>
                <a:lnTo>
                  <a:pt x="1240080" y="0"/>
                </a:lnTo>
                <a:lnTo>
                  <a:pt x="1240080" y="3006255"/>
                </a:lnTo>
                <a:lnTo>
                  <a:pt x="0" y="3006255"/>
                </a:lnTo>
                <a:lnTo>
                  <a:pt x="0" y="0"/>
                </a:lnTo>
                <a:close/>
              </a:path>
            </a:pathLst>
          </a:custGeom>
          <a:blipFill>
            <a:blip r:embed="rId4"/>
            <a:stretch>
              <a:fillRect l="0" t="0" r="0" b="0"/>
            </a:stretch>
          </a:blipFill>
        </p:spPr>
      </p:sp>
      <p:sp>
        <p:nvSpPr>
          <p:cNvPr name="Freeform 5" id="5"/>
          <p:cNvSpPr/>
          <p:nvPr/>
        </p:nvSpPr>
        <p:spPr>
          <a:xfrm flipH="false" flipV="false" rot="0">
            <a:off x="806619" y="1028700"/>
            <a:ext cx="4959609" cy="14749767"/>
          </a:xfrm>
          <a:custGeom>
            <a:avLst/>
            <a:gdLst/>
            <a:ahLst/>
            <a:cxnLst/>
            <a:rect r="r" b="b" t="t" l="l"/>
            <a:pathLst>
              <a:path h="14749767" w="4959609">
                <a:moveTo>
                  <a:pt x="0" y="0"/>
                </a:moveTo>
                <a:lnTo>
                  <a:pt x="4959609" y="0"/>
                </a:lnTo>
                <a:lnTo>
                  <a:pt x="4959609" y="14749767"/>
                </a:lnTo>
                <a:lnTo>
                  <a:pt x="0" y="14749767"/>
                </a:lnTo>
                <a:lnTo>
                  <a:pt x="0" y="0"/>
                </a:lnTo>
                <a:close/>
              </a:path>
            </a:pathLst>
          </a:custGeom>
          <a:blipFill>
            <a:blip r:embed="rId5"/>
            <a:stretch>
              <a:fillRect l="0" t="0" r="0" b="0"/>
            </a:stretch>
          </a:blipFill>
        </p:spPr>
      </p:sp>
      <p:sp>
        <p:nvSpPr>
          <p:cNvPr name="TextBox 6" id="6"/>
          <p:cNvSpPr txBox="true"/>
          <p:nvPr/>
        </p:nvSpPr>
        <p:spPr>
          <a:xfrm rot="0">
            <a:off x="5914030" y="3314266"/>
            <a:ext cx="11678307" cy="2298656"/>
          </a:xfrm>
          <a:prstGeom prst="rect">
            <a:avLst/>
          </a:prstGeom>
        </p:spPr>
        <p:txBody>
          <a:bodyPr anchor="t" rtlCol="false" tIns="0" lIns="0" bIns="0" rIns="0">
            <a:spAutoFit/>
          </a:bodyPr>
          <a:lstStyle/>
          <a:p>
            <a:pPr algn="ctr" rtl="true">
              <a:lnSpc>
                <a:spcPts val="6127"/>
              </a:lnSpc>
              <a:spcBef>
                <a:spcPct val="0"/>
              </a:spcBef>
            </a:pPr>
            <a:r>
              <a:rPr lang="ar-EG" sz="4376">
                <a:solidFill>
                  <a:srgbClr val="000000"/>
                </a:solidFill>
                <a:latin typeface="The Seasons"/>
                <a:ea typeface="The Seasons"/>
                <a:cs typeface="The Seasons"/>
                <a:sym typeface="The Seasons"/>
                <a:rtl val="true"/>
              </a:rPr>
              <a:t>قبل منتصف ليلة السّبت </a:t>
            </a:r>
            <a:r>
              <a:rPr lang="en-US" sz="4376">
                <a:solidFill>
                  <a:srgbClr val="000000"/>
                </a:solidFill>
                <a:latin typeface="The Seasons"/>
                <a:ea typeface="The Seasons"/>
                <a:cs typeface="The Seasons"/>
                <a:sym typeface="The Seasons"/>
              </a:rPr>
              <a:t>1993/10/2</a:t>
            </a:r>
            <a:r>
              <a:rPr lang="ar-EG" sz="4376">
                <a:solidFill>
                  <a:srgbClr val="000000"/>
                </a:solidFill>
                <a:latin typeface="The Seasons"/>
                <a:ea typeface="The Seasons"/>
                <a:cs typeface="The Seasons"/>
                <a:sym typeface="The Seasons"/>
                <a:rtl val="true"/>
              </a:rPr>
              <a:t> (السّاعة الحادية والنّصف تقريبًا) انتقلت روح المرحوم الطّاهر إلى جوار ربّها عن عمر يقارب الخمسة وتسعين عامًا</a:t>
            </a:r>
          </a:p>
        </p:txBody>
      </p:sp>
      <p:sp>
        <p:nvSpPr>
          <p:cNvPr name="TextBox 7" id="7"/>
          <p:cNvSpPr txBox="true"/>
          <p:nvPr/>
        </p:nvSpPr>
        <p:spPr>
          <a:xfrm rot="0">
            <a:off x="6667130" y="6051023"/>
            <a:ext cx="10718006" cy="748030"/>
          </a:xfrm>
          <a:prstGeom prst="rect">
            <a:avLst/>
          </a:prstGeom>
        </p:spPr>
        <p:txBody>
          <a:bodyPr anchor="t" rtlCol="false" tIns="0" lIns="0" bIns="0" rIns="0">
            <a:spAutoFit/>
          </a:bodyPr>
          <a:lstStyle/>
          <a:p>
            <a:pPr algn="ctr">
              <a:lnSpc>
                <a:spcPts val="6019"/>
              </a:lnSpc>
              <a:spcBef>
                <a:spcPct val="0"/>
              </a:spcBef>
            </a:pPr>
            <a:r>
              <a:rPr lang="ar-EG" sz="4299">
                <a:solidFill>
                  <a:srgbClr val="000000"/>
                </a:solidFill>
                <a:latin typeface="The Seasons"/>
                <a:ea typeface="The Seasons"/>
                <a:cs typeface="The Seasons"/>
                <a:sym typeface="The Seasons"/>
                <a:rtl val="true"/>
              </a:rPr>
              <a:t>دُ</a:t>
            </a:r>
            <a:r>
              <a:rPr lang="ar-EG" sz="4299">
                <a:solidFill>
                  <a:srgbClr val="000000"/>
                </a:solidFill>
                <a:latin typeface="The Seasons"/>
                <a:ea typeface="The Seasons"/>
                <a:cs typeface="The Seasons"/>
                <a:sym typeface="The Seasons"/>
                <a:rtl val="true"/>
              </a:rPr>
              <a:t>فن الجثمان الطّاهر في منزل عائلته في قرية جولس</a:t>
            </a:r>
          </a:p>
        </p:txBody>
      </p:sp>
      <p:sp>
        <p:nvSpPr>
          <p:cNvPr name="TextBox 8" id="8"/>
          <p:cNvSpPr txBox="true"/>
          <p:nvPr/>
        </p:nvSpPr>
        <p:spPr>
          <a:xfrm rot="0">
            <a:off x="6294242" y="360158"/>
            <a:ext cx="10917882" cy="2763608"/>
          </a:xfrm>
          <a:prstGeom prst="rect">
            <a:avLst/>
          </a:prstGeom>
        </p:spPr>
        <p:txBody>
          <a:bodyPr anchor="t" rtlCol="false" tIns="0" lIns="0" bIns="0" rIns="0">
            <a:spAutoFit/>
          </a:bodyPr>
          <a:lstStyle/>
          <a:p>
            <a:pPr algn="ctr" rtl="true">
              <a:lnSpc>
                <a:spcPts val="8014"/>
              </a:lnSpc>
            </a:pPr>
            <a:r>
              <a:rPr lang="ar-EG" sz="5724" i="true">
                <a:solidFill>
                  <a:srgbClr val="F48807"/>
                </a:solidFill>
                <a:latin typeface="The Seasons Italics"/>
                <a:ea typeface="The Seasons Italics"/>
                <a:cs typeface="The Seasons Italics"/>
                <a:sym typeface="The Seasons Italics"/>
                <a:rtl val="true"/>
              </a:rPr>
              <a:t>وفاة الشّيخ أمين طريف-ر-</a:t>
            </a:r>
          </a:p>
          <a:p>
            <a:pPr algn="ctr">
              <a:lnSpc>
                <a:spcPts val="8014"/>
              </a:lnSpc>
            </a:pPr>
            <a:r>
              <a:rPr lang="ar-EG" sz="5724" i="true">
                <a:solidFill>
                  <a:srgbClr val="F48807"/>
                </a:solidFill>
                <a:latin typeface="The Seasons Italics"/>
                <a:ea typeface="The Seasons Italics"/>
                <a:cs typeface="The Seasons Italics"/>
                <a:sym typeface="The Seasons Italics"/>
                <a:rtl val="true"/>
              </a:rPr>
              <a:t>ومكان دفنه</a:t>
            </a:r>
          </a:p>
          <a:p>
            <a:pPr algn="ctr" marL="0" indent="0" lvl="0">
              <a:lnSpc>
                <a:spcPts val="5542"/>
              </a:lnSpc>
              <a:spcBef>
                <a:spcPct val="0"/>
              </a:spcBef>
            </a:pPr>
          </a:p>
        </p:txBody>
      </p:sp>
      <p:sp>
        <p:nvSpPr>
          <p:cNvPr name="TextBox 9" id="9"/>
          <p:cNvSpPr txBox="true"/>
          <p:nvPr/>
        </p:nvSpPr>
        <p:spPr>
          <a:xfrm rot="0">
            <a:off x="10103309" y="7407509"/>
            <a:ext cx="3845648" cy="1432705"/>
          </a:xfrm>
          <a:prstGeom prst="rect">
            <a:avLst/>
          </a:prstGeom>
        </p:spPr>
        <p:txBody>
          <a:bodyPr anchor="t" rtlCol="false" tIns="0" lIns="0" bIns="0" rIns="0">
            <a:spAutoFit/>
          </a:bodyPr>
          <a:lstStyle/>
          <a:p>
            <a:pPr algn="ctr" rtl="true" marL="0" indent="0" lvl="0">
              <a:lnSpc>
                <a:spcPts val="5627"/>
              </a:lnSpc>
              <a:spcBef>
                <a:spcPct val="0"/>
              </a:spcBef>
            </a:pPr>
            <a:r>
              <a:rPr lang="ar-EG" sz="4019" i="true" u="sng">
                <a:solidFill>
                  <a:srgbClr val="F48807"/>
                </a:solidFill>
                <a:latin typeface="The Seasons Italics"/>
                <a:ea typeface="The Seasons Italics"/>
                <a:cs typeface="The Seasons Italics"/>
                <a:sym typeface="The Seasons Italics"/>
                <a:hlinkClick r:id="rId6" action="ppaction://hlinksldjump"/>
                <a:rtl val="true"/>
              </a:rPr>
              <a:t>الرجوع الى جدول المحتويات</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DAGRzI3vti4</dc:identifier>
  <dcterms:modified xsi:type="dcterms:W3CDTF">2011-08-01T06:04:30Z</dcterms:modified>
  <cp:revision>1</cp:revision>
  <dc:title>وحدة تعليميّة -ذكرى  الشّيخ أمين طريف –ر-</dc:title>
</cp:coreProperties>
</file>