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3"/>
  </p:notesMasterIdLst>
  <p:sldIdLst>
    <p:sldId id="257" r:id="rId2"/>
    <p:sldId id="761" r:id="rId3"/>
    <p:sldId id="755" r:id="rId4"/>
    <p:sldId id="734" r:id="rId5"/>
    <p:sldId id="295" r:id="rId6"/>
    <p:sldId id="732" r:id="rId7"/>
    <p:sldId id="717" r:id="rId8"/>
    <p:sldId id="735" r:id="rId9"/>
    <p:sldId id="733" r:id="rId10"/>
    <p:sldId id="757" r:id="rId11"/>
    <p:sldId id="647" r:id="rId12"/>
    <p:sldId id="593" r:id="rId13"/>
    <p:sldId id="649" r:id="rId14"/>
    <p:sldId id="723" r:id="rId15"/>
    <p:sldId id="724" r:id="rId16"/>
    <p:sldId id="650" r:id="rId17"/>
    <p:sldId id="651" r:id="rId18"/>
    <p:sldId id="718" r:id="rId19"/>
    <p:sldId id="708" r:id="rId20"/>
    <p:sldId id="702" r:id="rId21"/>
    <p:sldId id="653" r:id="rId22"/>
    <p:sldId id="703" r:id="rId23"/>
    <p:sldId id="710" r:id="rId24"/>
    <p:sldId id="736" r:id="rId25"/>
    <p:sldId id="760" r:id="rId26"/>
    <p:sldId id="737" r:id="rId27"/>
    <p:sldId id="715" r:id="rId28"/>
    <p:sldId id="739" r:id="rId29"/>
    <p:sldId id="740" r:id="rId30"/>
    <p:sldId id="741" r:id="rId31"/>
    <p:sldId id="742" r:id="rId32"/>
    <p:sldId id="748" r:id="rId33"/>
    <p:sldId id="744" r:id="rId34"/>
    <p:sldId id="743" r:id="rId35"/>
    <p:sldId id="745" r:id="rId36"/>
    <p:sldId id="746" r:id="rId37"/>
    <p:sldId id="749" r:id="rId38"/>
    <p:sldId id="753" r:id="rId39"/>
    <p:sldId id="750" r:id="rId40"/>
    <p:sldId id="754" r:id="rId41"/>
    <p:sldId id="752" r:id="rId4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F2A834-225F-6655-D097-7149543C609A}" name="Gal Kleinman" initials="GK" userId="71fc173003fb424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2" clrIdx="0">
    <p:extLst>
      <p:ext uri="{19B8F6BF-5375-455C-9EA6-DF929625EA0E}">
        <p15:presenceInfo xmlns:p15="http://schemas.microsoft.com/office/powerpoint/2012/main" userId="User" providerId="None"/>
      </p:ext>
    </p:extLst>
  </p:cmAuthor>
  <p:cmAuthor id="2" name="Shlomit" initials="S" lastIdx="5" clrIdx="1">
    <p:extLst>
      <p:ext uri="{19B8F6BF-5375-455C-9EA6-DF929625EA0E}">
        <p15:presenceInfo xmlns:p15="http://schemas.microsoft.com/office/powerpoint/2012/main" userId="Shlomi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DA7"/>
    <a:srgbClr val="D2E4E3"/>
    <a:srgbClr val="354677"/>
    <a:srgbClr val="3E538D"/>
    <a:srgbClr val="45579E"/>
    <a:srgbClr val="2C766A"/>
    <a:srgbClr val="379182"/>
    <a:srgbClr val="B7E3DC"/>
    <a:srgbClr val="B3C8AC"/>
    <a:srgbClr val="6182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סגנון ביניים 4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89734" autoAdjust="0"/>
  </p:normalViewPr>
  <p:slideViewPr>
    <p:cSldViewPr snapToGrid="0">
      <p:cViewPr varScale="1">
        <p:scale>
          <a:sx n="60" d="100"/>
          <a:sy n="60" d="100"/>
        </p:scale>
        <p:origin x="908" y="2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cs typeface="Calibri" panose="020F0502020204030204" pitchFamily="34" charset="0"/>
              </a:defRPr>
            </a:lvl1pPr>
          </a:lstStyle>
          <a:p>
            <a:endParaRPr lang="he-IL" dirty="0"/>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cs typeface="Calibri" panose="020F0502020204030204" pitchFamily="34" charset="0"/>
              </a:defRPr>
            </a:lvl1pPr>
          </a:lstStyle>
          <a:p>
            <a:fld id="{1351D675-AB2E-4976-8B9F-7691E9ACC37A}" type="datetimeFigureOut">
              <a:rPr lang="he-IL" smtClean="0"/>
              <a:pPr/>
              <a:t>כ"ט/חשון/תשפ"ד</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cs typeface="Calibri" panose="020F0502020204030204" pitchFamily="34" charset="0"/>
              </a:defRPr>
            </a:lvl1pPr>
          </a:lstStyle>
          <a:p>
            <a:endParaRPr lang="he-IL" dirty="0"/>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cs typeface="Calibri" panose="020F0502020204030204" pitchFamily="34" charset="0"/>
              </a:defRPr>
            </a:lvl1pPr>
          </a:lstStyle>
          <a:p>
            <a:fld id="{74F2FDB9-5B7D-4DFC-9E31-B5C0492957E1}" type="slidenum">
              <a:rPr lang="he-IL" smtClean="0"/>
              <a:pPr/>
              <a:t>‹#›</a:t>
            </a:fld>
            <a:endParaRPr lang="he-IL" dirty="0"/>
          </a:p>
        </p:txBody>
      </p:sp>
    </p:spTree>
    <p:extLst>
      <p:ext uri="{BB962C8B-B14F-4D97-AF65-F5344CB8AC3E}">
        <p14:creationId xmlns:p14="http://schemas.microsoft.com/office/powerpoint/2010/main" val="17729207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Calibri" panose="020F0502020204030204" pitchFamily="34" charset="0"/>
      </a:defRPr>
    </a:lvl1pPr>
    <a:lvl2pPr marL="457200" algn="r" defTabSz="914400" rtl="1" eaLnBrk="1" latinLnBrk="0" hangingPunct="1">
      <a:defRPr sz="1200" kern="1200">
        <a:solidFill>
          <a:schemeClr val="tx1"/>
        </a:solidFill>
        <a:latin typeface="+mn-lt"/>
        <a:ea typeface="+mn-ea"/>
        <a:cs typeface="Calibri" panose="020F0502020204030204" pitchFamily="34" charset="0"/>
      </a:defRPr>
    </a:lvl2pPr>
    <a:lvl3pPr marL="914400" algn="r" defTabSz="914400" rtl="1" eaLnBrk="1" latinLnBrk="0" hangingPunct="1">
      <a:defRPr sz="1200" kern="1200">
        <a:solidFill>
          <a:schemeClr val="tx1"/>
        </a:solidFill>
        <a:latin typeface="+mn-lt"/>
        <a:ea typeface="+mn-ea"/>
        <a:cs typeface="Calibri" panose="020F0502020204030204" pitchFamily="34" charset="0"/>
      </a:defRPr>
    </a:lvl3pPr>
    <a:lvl4pPr marL="1371600" algn="r" defTabSz="914400" rtl="1" eaLnBrk="1" latinLnBrk="0" hangingPunct="1">
      <a:defRPr sz="1200" kern="1200">
        <a:solidFill>
          <a:schemeClr val="tx1"/>
        </a:solidFill>
        <a:latin typeface="+mn-lt"/>
        <a:ea typeface="+mn-ea"/>
        <a:cs typeface="Calibri" panose="020F0502020204030204" pitchFamily="34" charset="0"/>
      </a:defRPr>
    </a:lvl4pPr>
    <a:lvl5pPr marL="1828800" algn="r" defTabSz="914400" rtl="1" eaLnBrk="1" latinLnBrk="0" hangingPunct="1">
      <a:defRPr sz="1200" kern="1200">
        <a:solidFill>
          <a:schemeClr val="tx1"/>
        </a:solidFill>
        <a:latin typeface="+mn-lt"/>
        <a:ea typeface="+mn-ea"/>
        <a:cs typeface="Calibri" panose="020F050202020403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eogebra.org/m/FQXxW67R"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4F2FDB9-5B7D-4DFC-9E31-B5C0492957E1}" type="slidenum">
              <a:rPr lang="he-IL" smtClean="0"/>
              <a:pPr/>
              <a:t>5</a:t>
            </a:fld>
            <a:endParaRPr lang="he-IL" dirty="0"/>
          </a:p>
        </p:txBody>
      </p:sp>
    </p:spTree>
    <p:extLst>
      <p:ext uri="{BB962C8B-B14F-4D97-AF65-F5344CB8AC3E}">
        <p14:creationId xmlns:p14="http://schemas.microsoft.com/office/powerpoint/2010/main" val="183303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4 ריבועים בשורה.</a:t>
            </a:r>
          </a:p>
          <a:p>
            <a:r>
              <a:rPr lang="he-IL" dirty="0"/>
              <a:t>שני הריבועים הנוספים – בשני צידי שורת הריבועים.</a:t>
            </a:r>
          </a:p>
          <a:p>
            <a:endParaRPr lang="he-IL" dirty="0"/>
          </a:p>
        </p:txBody>
      </p:sp>
      <p:sp>
        <p:nvSpPr>
          <p:cNvPr id="4" name="מציין מיקום של מספר שקופית 3"/>
          <p:cNvSpPr>
            <a:spLocks noGrp="1"/>
          </p:cNvSpPr>
          <p:nvPr>
            <p:ph type="sldNum" sz="quarter" idx="5"/>
          </p:nvPr>
        </p:nvSpPr>
        <p:spPr/>
        <p:txBody>
          <a:bodyPr/>
          <a:lstStyle/>
          <a:p>
            <a:fld id="{74F2FDB9-5B7D-4DFC-9E31-B5C0492957E1}" type="slidenum">
              <a:rPr lang="he-IL" smtClean="0"/>
              <a:pPr/>
              <a:t>31</a:t>
            </a:fld>
            <a:endParaRPr lang="he-IL" dirty="0"/>
          </a:p>
        </p:txBody>
      </p:sp>
    </p:spTree>
    <p:extLst>
      <p:ext uri="{BB962C8B-B14F-4D97-AF65-F5344CB8AC3E}">
        <p14:creationId xmlns:p14="http://schemas.microsoft.com/office/powerpoint/2010/main" val="165576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https://www.geogebra.org/m/FQXxW67R</a:t>
            </a:r>
          </a:p>
          <a:p>
            <a:endParaRPr lang="he-IL" dirty="0"/>
          </a:p>
        </p:txBody>
      </p:sp>
      <p:sp>
        <p:nvSpPr>
          <p:cNvPr id="4" name="מציין מיקום של מספר שקופית 3"/>
          <p:cNvSpPr>
            <a:spLocks noGrp="1"/>
          </p:cNvSpPr>
          <p:nvPr>
            <p:ph type="sldNum" sz="quarter" idx="5"/>
          </p:nvPr>
        </p:nvSpPr>
        <p:spPr/>
        <p:txBody>
          <a:bodyPr/>
          <a:lstStyle/>
          <a:p>
            <a:fld id="{74F2FDB9-5B7D-4DFC-9E31-B5C0492957E1}" type="slidenum">
              <a:rPr lang="he-IL" smtClean="0"/>
              <a:pPr/>
              <a:t>37</a:t>
            </a:fld>
            <a:endParaRPr lang="he-IL" dirty="0"/>
          </a:p>
        </p:txBody>
      </p:sp>
    </p:spTree>
    <p:extLst>
      <p:ext uri="{BB962C8B-B14F-4D97-AF65-F5344CB8AC3E}">
        <p14:creationId xmlns:p14="http://schemas.microsoft.com/office/powerpoint/2010/main" val="40449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https://www.geogebra.org/m/FQXxW67R</a:t>
            </a:r>
          </a:p>
          <a:p>
            <a:endParaRPr lang="he-IL" dirty="0"/>
          </a:p>
        </p:txBody>
      </p:sp>
      <p:sp>
        <p:nvSpPr>
          <p:cNvPr id="4" name="מציין מיקום של מספר שקופית 3"/>
          <p:cNvSpPr>
            <a:spLocks noGrp="1"/>
          </p:cNvSpPr>
          <p:nvPr>
            <p:ph type="sldNum" sz="quarter" idx="5"/>
          </p:nvPr>
        </p:nvSpPr>
        <p:spPr/>
        <p:txBody>
          <a:bodyPr/>
          <a:lstStyle/>
          <a:p>
            <a:fld id="{74F2FDB9-5B7D-4DFC-9E31-B5C0492957E1}" type="slidenum">
              <a:rPr lang="he-IL" smtClean="0"/>
              <a:pPr/>
              <a:t>38</a:t>
            </a:fld>
            <a:endParaRPr lang="he-IL" dirty="0"/>
          </a:p>
        </p:txBody>
      </p:sp>
    </p:spTree>
    <p:extLst>
      <p:ext uri="{BB962C8B-B14F-4D97-AF65-F5344CB8AC3E}">
        <p14:creationId xmlns:p14="http://schemas.microsoft.com/office/powerpoint/2010/main" val="1218185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a:p>
        </p:txBody>
      </p:sp>
      <p:sp>
        <p:nvSpPr>
          <p:cNvPr id="4" name="מציין מיקום של מספר שקופית 3"/>
          <p:cNvSpPr>
            <a:spLocks noGrp="1"/>
          </p:cNvSpPr>
          <p:nvPr>
            <p:ph type="sldNum" sz="quarter" idx="5"/>
          </p:nvPr>
        </p:nvSpPr>
        <p:spPr/>
        <p:txBody>
          <a:bodyPr/>
          <a:lstStyle/>
          <a:p>
            <a:fld id="{74F2FDB9-5B7D-4DFC-9E31-B5C0492957E1}" type="slidenum">
              <a:rPr lang="he-IL" smtClean="0"/>
              <a:pPr/>
              <a:t>40</a:t>
            </a:fld>
            <a:endParaRPr lang="he-IL" dirty="0"/>
          </a:p>
        </p:txBody>
      </p:sp>
    </p:spTree>
    <p:extLst>
      <p:ext uri="{BB962C8B-B14F-4D97-AF65-F5344CB8AC3E}">
        <p14:creationId xmlns:p14="http://schemas.microsoft.com/office/powerpoint/2010/main" val="299306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dirty="0"/>
          </a:p>
        </p:txBody>
      </p:sp>
      <p:sp>
        <p:nvSpPr>
          <p:cNvPr id="4" name="מציין מיקום של מספר שקופית 3"/>
          <p:cNvSpPr>
            <a:spLocks noGrp="1"/>
          </p:cNvSpPr>
          <p:nvPr>
            <p:ph type="sldNum" sz="quarter" idx="5"/>
          </p:nvPr>
        </p:nvSpPr>
        <p:spPr/>
        <p:txBody>
          <a:bodyPr/>
          <a:lstStyle/>
          <a:p>
            <a:fld id="{74F2FDB9-5B7D-4DFC-9E31-B5C0492957E1}" type="slidenum">
              <a:rPr lang="he-IL" smtClean="0"/>
              <a:pPr/>
              <a:t>10</a:t>
            </a:fld>
            <a:endParaRPr lang="he-IL" dirty="0"/>
          </a:p>
        </p:txBody>
      </p:sp>
    </p:spTree>
    <p:extLst>
      <p:ext uri="{BB962C8B-B14F-4D97-AF65-F5344CB8AC3E}">
        <p14:creationId xmlns:p14="http://schemas.microsoft.com/office/powerpoint/2010/main" val="345783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dirty="0"/>
          </a:p>
        </p:txBody>
      </p:sp>
      <p:sp>
        <p:nvSpPr>
          <p:cNvPr id="4" name="מציין מיקום של מספר שקופית 3"/>
          <p:cNvSpPr>
            <a:spLocks noGrp="1"/>
          </p:cNvSpPr>
          <p:nvPr>
            <p:ph type="sldNum" sz="quarter" idx="5"/>
          </p:nvPr>
        </p:nvSpPr>
        <p:spPr/>
        <p:txBody>
          <a:bodyPr/>
          <a:lstStyle/>
          <a:p>
            <a:fld id="{74F2FDB9-5B7D-4DFC-9E31-B5C0492957E1}" type="slidenum">
              <a:rPr lang="he-IL" smtClean="0"/>
              <a:pPr/>
              <a:t>11</a:t>
            </a:fld>
            <a:endParaRPr lang="he-IL" dirty="0"/>
          </a:p>
        </p:txBody>
      </p:sp>
    </p:spTree>
    <p:extLst>
      <p:ext uri="{BB962C8B-B14F-4D97-AF65-F5344CB8AC3E}">
        <p14:creationId xmlns:p14="http://schemas.microsoft.com/office/powerpoint/2010/main" val="405138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4F2FDB9-5B7D-4DFC-9E31-B5C0492957E1}" type="slidenum">
              <a:rPr lang="he-IL" smtClean="0"/>
              <a:pPr/>
              <a:t>13</a:t>
            </a:fld>
            <a:endParaRPr lang="he-IL" dirty="0"/>
          </a:p>
        </p:txBody>
      </p:sp>
    </p:spTree>
    <p:extLst>
      <p:ext uri="{BB962C8B-B14F-4D97-AF65-F5344CB8AC3E}">
        <p14:creationId xmlns:p14="http://schemas.microsoft.com/office/powerpoint/2010/main" val="1466160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4F2FDB9-5B7D-4DFC-9E31-B5C0492957E1}" type="slidenum">
              <a:rPr lang="he-IL" smtClean="0"/>
              <a:pPr/>
              <a:t>14</a:t>
            </a:fld>
            <a:endParaRPr lang="he-IL" dirty="0"/>
          </a:p>
        </p:txBody>
      </p:sp>
    </p:spTree>
    <p:extLst>
      <p:ext uri="{BB962C8B-B14F-4D97-AF65-F5344CB8AC3E}">
        <p14:creationId xmlns:p14="http://schemas.microsoft.com/office/powerpoint/2010/main" val="2907448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4F2FDB9-5B7D-4DFC-9E31-B5C0492957E1}" type="slidenum">
              <a:rPr lang="he-IL" smtClean="0"/>
              <a:pPr/>
              <a:t>15</a:t>
            </a:fld>
            <a:endParaRPr lang="he-IL" dirty="0"/>
          </a:p>
        </p:txBody>
      </p:sp>
    </p:spTree>
    <p:extLst>
      <p:ext uri="{BB962C8B-B14F-4D97-AF65-F5344CB8AC3E}">
        <p14:creationId xmlns:p14="http://schemas.microsoft.com/office/powerpoint/2010/main" val="163482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1200" u="sng" kern="1200" dirty="0">
                <a:solidFill>
                  <a:srgbClr val="0563C1"/>
                </a:solidFill>
                <a:effectLst/>
                <a:latin typeface="Calibri" panose="020F0502020204030204" pitchFamily="34" charset="0"/>
                <a:ea typeface="Times New Roman" panose="02020603050405020304" pitchFamily="18" charset="0"/>
                <a:hlinkClick r:id="rId3"/>
              </a:rPr>
              <a:t>https://www.geogebra.org/m/FQXxW67R</a:t>
            </a:r>
            <a:endParaRPr lang="en-US" sz="1200" dirty="0">
              <a:effectLst/>
              <a:latin typeface="Times New Roman" panose="02020603050405020304" pitchFamily="18" charset="0"/>
              <a:ea typeface="Times New Roman" panose="02020603050405020304" pitchFamily="18" charset="0"/>
            </a:endParaRPr>
          </a:p>
          <a:p>
            <a:endParaRPr lang="he-IL" dirty="0"/>
          </a:p>
        </p:txBody>
      </p:sp>
      <p:sp>
        <p:nvSpPr>
          <p:cNvPr id="4" name="מציין מיקום של מספר שקופית 3"/>
          <p:cNvSpPr>
            <a:spLocks noGrp="1"/>
          </p:cNvSpPr>
          <p:nvPr>
            <p:ph type="sldNum" sz="quarter" idx="5"/>
          </p:nvPr>
        </p:nvSpPr>
        <p:spPr/>
        <p:txBody>
          <a:bodyPr/>
          <a:lstStyle/>
          <a:p>
            <a:fld id="{74F2FDB9-5B7D-4DFC-9E31-B5C0492957E1}" type="slidenum">
              <a:rPr lang="he-IL" smtClean="0"/>
              <a:pPr/>
              <a:t>23</a:t>
            </a:fld>
            <a:endParaRPr lang="he-IL" dirty="0"/>
          </a:p>
        </p:txBody>
      </p:sp>
    </p:spTree>
    <p:extLst>
      <p:ext uri="{BB962C8B-B14F-4D97-AF65-F5344CB8AC3E}">
        <p14:creationId xmlns:p14="http://schemas.microsoft.com/office/powerpoint/2010/main" val="480893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https://www.geogebra.org/m/FQXxW67R</a:t>
            </a:r>
          </a:p>
          <a:p>
            <a:endParaRPr lang="he-IL" dirty="0"/>
          </a:p>
        </p:txBody>
      </p:sp>
      <p:sp>
        <p:nvSpPr>
          <p:cNvPr id="4" name="מציין מיקום של מספר שקופית 3"/>
          <p:cNvSpPr>
            <a:spLocks noGrp="1"/>
          </p:cNvSpPr>
          <p:nvPr>
            <p:ph type="sldNum" sz="quarter" idx="5"/>
          </p:nvPr>
        </p:nvSpPr>
        <p:spPr/>
        <p:txBody>
          <a:bodyPr/>
          <a:lstStyle/>
          <a:p>
            <a:fld id="{74F2FDB9-5B7D-4DFC-9E31-B5C0492957E1}" type="slidenum">
              <a:rPr lang="he-IL" smtClean="0"/>
              <a:pPr/>
              <a:t>29</a:t>
            </a:fld>
            <a:endParaRPr lang="he-IL" dirty="0"/>
          </a:p>
        </p:txBody>
      </p:sp>
    </p:spTree>
    <p:extLst>
      <p:ext uri="{BB962C8B-B14F-4D97-AF65-F5344CB8AC3E}">
        <p14:creationId xmlns:p14="http://schemas.microsoft.com/office/powerpoint/2010/main" val="161087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https://www.geogebra.org/m/FQXxW67R</a:t>
            </a:r>
          </a:p>
          <a:p>
            <a:endParaRPr lang="he-IL" dirty="0"/>
          </a:p>
        </p:txBody>
      </p:sp>
      <p:sp>
        <p:nvSpPr>
          <p:cNvPr id="4" name="מציין מיקום של מספר שקופית 3"/>
          <p:cNvSpPr>
            <a:spLocks noGrp="1"/>
          </p:cNvSpPr>
          <p:nvPr>
            <p:ph type="sldNum" sz="quarter" idx="5"/>
          </p:nvPr>
        </p:nvSpPr>
        <p:spPr/>
        <p:txBody>
          <a:bodyPr/>
          <a:lstStyle/>
          <a:p>
            <a:fld id="{74F2FDB9-5B7D-4DFC-9E31-B5C0492957E1}" type="slidenum">
              <a:rPr lang="he-IL" smtClean="0"/>
              <a:pPr/>
              <a:t>30</a:t>
            </a:fld>
            <a:endParaRPr lang="he-IL" dirty="0"/>
          </a:p>
        </p:txBody>
      </p:sp>
    </p:spTree>
    <p:extLst>
      <p:ext uri="{BB962C8B-B14F-4D97-AF65-F5344CB8AC3E}">
        <p14:creationId xmlns:p14="http://schemas.microsoft.com/office/powerpoint/2010/main" val="1965605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D73905-7FF9-4FAC-B08F-8C2324D3CE28}"/>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05FD6420-CC93-4814-ADBA-0DBF355239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D8BF309F-BA22-4303-9F34-9CFBBC9BBC54}"/>
              </a:ext>
            </a:extLst>
          </p:cNvPr>
          <p:cNvSpPr>
            <a:spLocks noGrp="1"/>
          </p:cNvSpPr>
          <p:nvPr>
            <p:ph type="dt" sz="half" idx="10"/>
          </p:nvPr>
        </p:nvSpPr>
        <p:spPr/>
        <p:txBody>
          <a:bodyPr/>
          <a:lstStyle/>
          <a:p>
            <a:fld id="{FCFCF857-78DF-4E86-9332-CF1D74E5B53E}" type="datetimeFigureOut">
              <a:rPr lang="he-IL" smtClean="0"/>
              <a:t>כ"ט/חשון/תשפ"ד</a:t>
            </a:fld>
            <a:endParaRPr lang="he-IL"/>
          </a:p>
        </p:txBody>
      </p:sp>
      <p:sp>
        <p:nvSpPr>
          <p:cNvPr id="5" name="מציין מיקום של כותרת תחתונה 4">
            <a:extLst>
              <a:ext uri="{FF2B5EF4-FFF2-40B4-BE49-F238E27FC236}">
                <a16:creationId xmlns:a16="http://schemas.microsoft.com/office/drawing/2014/main" id="{D221F0E3-EC68-4DCF-8F5A-F8EED02A74F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D793895-EC88-4855-A39E-663D4CC48E98}"/>
              </a:ext>
            </a:extLst>
          </p:cNvPr>
          <p:cNvSpPr>
            <a:spLocks noGrp="1"/>
          </p:cNvSpPr>
          <p:nvPr>
            <p:ph type="sldNum" sz="quarter" idx="12"/>
          </p:nvPr>
        </p:nvSpPr>
        <p:spPr/>
        <p:txBody>
          <a:bodyPr/>
          <a:lstStyle/>
          <a:p>
            <a:fld id="{263C27B1-190A-4AF3-9049-0358895C4D9F}" type="slidenum">
              <a:rPr lang="he-IL" smtClean="0"/>
              <a:t>‹#›</a:t>
            </a:fld>
            <a:endParaRPr lang="he-IL"/>
          </a:p>
        </p:txBody>
      </p:sp>
    </p:spTree>
    <p:extLst>
      <p:ext uri="{BB962C8B-B14F-4D97-AF65-F5344CB8AC3E}">
        <p14:creationId xmlns:p14="http://schemas.microsoft.com/office/powerpoint/2010/main" val="56084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משובץ חלקית שמאל">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109" y="123568"/>
            <a:ext cx="11969156" cy="6646200"/>
          </a:xfrm>
          <a:prstGeom prst="rect">
            <a:avLst/>
          </a:prstGeom>
        </p:spPr>
      </p:pic>
      <p:sp>
        <p:nvSpPr>
          <p:cNvPr id="2" name="מלבן 1">
            <a:extLst>
              <a:ext uri="{FF2B5EF4-FFF2-40B4-BE49-F238E27FC236}">
                <a16:creationId xmlns:a16="http://schemas.microsoft.com/office/drawing/2014/main" id="{E463800B-F5FF-4051-BA7B-DB8414251228}"/>
              </a:ext>
            </a:extLst>
          </p:cNvPr>
          <p:cNvSpPr/>
          <p:nvPr userDrawn="1"/>
        </p:nvSpPr>
        <p:spPr>
          <a:xfrm>
            <a:off x="4181690" y="1349960"/>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5" name="קבוצה 14">
            <a:extLst>
              <a:ext uri="{FF2B5EF4-FFF2-40B4-BE49-F238E27FC236}">
                <a16:creationId xmlns:a16="http://schemas.microsoft.com/office/drawing/2014/main" id="{E9582EB2-5B19-4192-9D04-E7AA26AA55CC}"/>
              </a:ext>
            </a:extLst>
          </p:cNvPr>
          <p:cNvGrpSpPr/>
          <p:nvPr userDrawn="1"/>
        </p:nvGrpSpPr>
        <p:grpSpPr>
          <a:xfrm flipH="1">
            <a:off x="190355" y="1455236"/>
            <a:ext cx="10969164" cy="5240285"/>
            <a:chOff x="1187115" y="1357981"/>
            <a:chExt cx="10969164" cy="5240285"/>
          </a:xfrm>
        </p:grpSpPr>
        <p:grpSp>
          <p:nvGrpSpPr>
            <p:cNvPr id="17" name="קבוצה 16">
              <a:extLst>
                <a:ext uri="{FF2B5EF4-FFF2-40B4-BE49-F238E27FC236}">
                  <a16:creationId xmlns:a16="http://schemas.microsoft.com/office/drawing/2014/main" id="{488F68CA-B6D0-4159-9BAC-86914DFE0209}"/>
                </a:ext>
              </a:extLst>
            </p:cNvPr>
            <p:cNvGrpSpPr/>
            <p:nvPr userDrawn="1"/>
          </p:nvGrpSpPr>
          <p:grpSpPr>
            <a:xfrm>
              <a:off x="4440953" y="1420535"/>
              <a:ext cx="7648575" cy="5177731"/>
              <a:chOff x="4489479" y="1551682"/>
              <a:chExt cx="7648575" cy="5177731"/>
            </a:xfrm>
          </p:grpSpPr>
          <p:grpSp>
            <p:nvGrpSpPr>
              <p:cNvPr id="25" name="קבוצה 24">
                <a:extLst>
                  <a:ext uri="{FF2B5EF4-FFF2-40B4-BE49-F238E27FC236}">
                    <a16:creationId xmlns:a16="http://schemas.microsoft.com/office/drawing/2014/main" id="{F011AFC8-C45A-4EFC-9347-A9903C7C887E}"/>
                  </a:ext>
                </a:extLst>
              </p:cNvPr>
              <p:cNvGrpSpPr/>
              <p:nvPr/>
            </p:nvGrpSpPr>
            <p:grpSpPr>
              <a:xfrm>
                <a:off x="4489479" y="1551682"/>
                <a:ext cx="4564120" cy="5177731"/>
                <a:chOff x="5064305" y="1642170"/>
                <a:chExt cx="4564120" cy="5177731"/>
              </a:xfrm>
            </p:grpSpPr>
            <p:pic>
              <p:nvPicPr>
                <p:cNvPr id="33" name="Picture 2" descr="משובץ, נייר, דף, מחברת. וקטור, משובץ, sheet-, מחברת, דוגמה, נייר. | CanStock">
                  <a:extLst>
                    <a:ext uri="{FF2B5EF4-FFF2-40B4-BE49-F238E27FC236}">
                      <a16:creationId xmlns:a16="http://schemas.microsoft.com/office/drawing/2014/main" id="{E5F95FE7-3382-45A3-B10F-6C68502E89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5590191"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משובץ, נייר, דף, מחברת. וקטור, משובץ, sheet-, מחברת, דוגמה, נייר. | CanStock">
                  <a:extLst>
                    <a:ext uri="{FF2B5EF4-FFF2-40B4-BE49-F238E27FC236}">
                      <a16:creationId xmlns:a16="http://schemas.microsoft.com/office/drawing/2014/main" id="{104493BF-E3FD-42E9-A95B-9293E07C99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9520" b="13781"/>
                <a:stretch/>
              </p:blipFill>
              <p:spPr bwMode="auto">
                <a:xfrm rot="5400000">
                  <a:off x="6281499" y="3472976"/>
                  <a:ext cx="2129731" cy="4564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קבוצה 25">
                <a:extLst>
                  <a:ext uri="{FF2B5EF4-FFF2-40B4-BE49-F238E27FC236}">
                    <a16:creationId xmlns:a16="http://schemas.microsoft.com/office/drawing/2014/main" id="{5C3F505C-62BB-40AF-8A30-965541C82123}"/>
                  </a:ext>
                </a:extLst>
              </p:cNvPr>
              <p:cNvGrpSpPr/>
              <p:nvPr/>
            </p:nvGrpSpPr>
            <p:grpSpPr>
              <a:xfrm>
                <a:off x="6019800" y="1551682"/>
                <a:ext cx="6118254" cy="5177731"/>
                <a:chOff x="782817" y="1642170"/>
                <a:chExt cx="6118254" cy="5177731"/>
              </a:xfrm>
            </p:grpSpPr>
            <p:grpSp>
              <p:nvGrpSpPr>
                <p:cNvPr id="27" name="קבוצה 26">
                  <a:extLst>
                    <a:ext uri="{FF2B5EF4-FFF2-40B4-BE49-F238E27FC236}">
                      <a16:creationId xmlns:a16="http://schemas.microsoft.com/office/drawing/2014/main" id="{DF7240EC-75E9-4D55-9F3C-CB2B93799E0D}"/>
                    </a:ext>
                  </a:extLst>
                </p:cNvPr>
                <p:cNvGrpSpPr/>
                <p:nvPr/>
              </p:nvGrpSpPr>
              <p:grpSpPr>
                <a:xfrm>
                  <a:off x="782817" y="1642170"/>
                  <a:ext cx="6118254" cy="3512348"/>
                  <a:chOff x="782817" y="1642170"/>
                  <a:chExt cx="6118254" cy="3512348"/>
                </a:xfrm>
              </p:grpSpPr>
              <p:pic>
                <p:nvPicPr>
                  <p:cNvPr id="31" name="Picture 2" descr="משובץ, נייר, דף, מחברת. וקטור, משובץ, sheet-, מחברת, דוגמה, נייר. | CanStock">
                    <a:extLst>
                      <a:ext uri="{FF2B5EF4-FFF2-40B4-BE49-F238E27FC236}">
                        <a16:creationId xmlns:a16="http://schemas.microsoft.com/office/drawing/2014/main" id="{EC335088-ED0E-428D-AF94-3B15674E6E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1308703"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משובץ, נייר, דף, מחברת. וקטור, משובץ, sheet-, מחברת, דוגמה, נייר. | CanStock">
                    <a:extLst>
                      <a:ext uri="{FF2B5EF4-FFF2-40B4-BE49-F238E27FC236}">
                        <a16:creationId xmlns:a16="http://schemas.microsoft.com/office/drawing/2014/main" id="{D4C82D9C-65A8-4882-AEAF-895D5C3ABD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28918" b="13781"/>
                  <a:stretch/>
                </p:blipFill>
                <p:spPr bwMode="auto">
                  <a:xfrm rot="5400000">
                    <a:off x="4226514" y="2479961"/>
                    <a:ext cx="3512348" cy="183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קבוצה 27">
                  <a:extLst>
                    <a:ext uri="{FF2B5EF4-FFF2-40B4-BE49-F238E27FC236}">
                      <a16:creationId xmlns:a16="http://schemas.microsoft.com/office/drawing/2014/main" id="{AC8F6F71-BA63-4B17-B288-3F12897320BB}"/>
                    </a:ext>
                  </a:extLst>
                </p:cNvPr>
                <p:cNvGrpSpPr/>
                <p:nvPr/>
              </p:nvGrpSpPr>
              <p:grpSpPr>
                <a:xfrm>
                  <a:off x="782817" y="4394895"/>
                  <a:ext cx="6118254" cy="2425006"/>
                  <a:chOff x="782817" y="1642170"/>
                  <a:chExt cx="6118254" cy="2425006"/>
                </a:xfrm>
              </p:grpSpPr>
              <p:pic>
                <p:nvPicPr>
                  <p:cNvPr id="29" name="Picture 2" descr="משובץ, נייר, דף, מחברת. וקטור, משובץ, sheet-, מחברת, דוגמה, נייר. | CanStock">
                    <a:extLst>
                      <a:ext uri="{FF2B5EF4-FFF2-40B4-BE49-F238E27FC236}">
                        <a16:creationId xmlns:a16="http://schemas.microsoft.com/office/drawing/2014/main" id="{458C2FB4-F102-4F8F-8946-EDAB674C04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5122" b="13781"/>
                  <a:stretch/>
                </p:blipFill>
                <p:spPr bwMode="auto">
                  <a:xfrm rot="5400000">
                    <a:off x="1852374" y="572613"/>
                    <a:ext cx="2425006" cy="45641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משובץ, נייר, דף, מחברת. וקטור, משובץ, sheet-, מחברת, דוגמה, נייר. | CanStock">
                    <a:extLst>
                      <a:ext uri="{FF2B5EF4-FFF2-40B4-BE49-F238E27FC236}">
                        <a16:creationId xmlns:a16="http://schemas.microsoft.com/office/drawing/2014/main" id="{4ECFD1BD-E481-4B99-A762-885D064E52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45122" b="13781"/>
                  <a:stretch/>
                </p:blipFill>
                <p:spPr bwMode="auto">
                  <a:xfrm rot="5400000">
                    <a:off x="4770185" y="1936290"/>
                    <a:ext cx="2425006" cy="1836766"/>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9" name="מלבן 18">
              <a:extLst>
                <a:ext uri="{FF2B5EF4-FFF2-40B4-BE49-F238E27FC236}">
                  <a16:creationId xmlns:a16="http://schemas.microsoft.com/office/drawing/2014/main" id="{8364A40D-9C2F-4BB1-90A8-AB9DE1E50979}"/>
                </a:ext>
              </a:extLst>
            </p:cNvPr>
            <p:cNvSpPr/>
            <p:nvPr userDrawn="1"/>
          </p:nvSpPr>
          <p:spPr>
            <a:xfrm>
              <a:off x="4315190" y="1357981"/>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extLst>
                <a:ext uri="{FF2B5EF4-FFF2-40B4-BE49-F238E27FC236}">
                  <a16:creationId xmlns:a16="http://schemas.microsoft.com/office/drawing/2014/main" id="{3D6CAA1F-2006-40AC-B458-7D6A8F8E8E54}"/>
                </a:ext>
              </a:extLst>
            </p:cNvPr>
            <p:cNvSpPr/>
            <p:nvPr userDrawn="1"/>
          </p:nvSpPr>
          <p:spPr>
            <a:xfrm>
              <a:off x="4374204" y="1989708"/>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1" name="קבוצה 20">
              <a:extLst>
                <a:ext uri="{FF2B5EF4-FFF2-40B4-BE49-F238E27FC236}">
                  <a16:creationId xmlns:a16="http://schemas.microsoft.com/office/drawing/2014/main" id="{D726CBF5-95D2-4B10-A4D4-B28CD41FCD50}"/>
                </a:ext>
              </a:extLst>
            </p:cNvPr>
            <p:cNvGrpSpPr/>
            <p:nvPr userDrawn="1"/>
          </p:nvGrpSpPr>
          <p:grpSpPr>
            <a:xfrm>
              <a:off x="1187115" y="3092844"/>
              <a:ext cx="6613631" cy="3505422"/>
              <a:chOff x="244641" y="3094353"/>
              <a:chExt cx="6613631" cy="3505422"/>
            </a:xfrm>
          </p:grpSpPr>
          <p:sp>
            <p:nvSpPr>
              <p:cNvPr id="22" name="מלבן 21">
                <a:extLst>
                  <a:ext uri="{FF2B5EF4-FFF2-40B4-BE49-F238E27FC236}">
                    <a16:creationId xmlns:a16="http://schemas.microsoft.com/office/drawing/2014/main" id="{FFA576CA-50A7-495D-8F12-C1F9A9EAC4F5}"/>
                  </a:ext>
                </a:extLst>
              </p:cNvPr>
              <p:cNvSpPr/>
              <p:nvPr userDrawn="1"/>
            </p:nvSpPr>
            <p:spPr>
              <a:xfrm>
                <a:off x="244642" y="4286008"/>
                <a:ext cx="6613630"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extLst>
                  <a:ext uri="{FF2B5EF4-FFF2-40B4-BE49-F238E27FC236}">
                    <a16:creationId xmlns:a16="http://schemas.microsoft.com/office/drawing/2014/main" id="{8E607404-819F-4EC8-A88B-61846EEE8450}"/>
                  </a:ext>
                </a:extLst>
              </p:cNvPr>
              <p:cNvSpPr/>
              <p:nvPr userDrawn="1"/>
            </p:nvSpPr>
            <p:spPr>
              <a:xfrm>
                <a:off x="244642" y="3094353"/>
                <a:ext cx="6613630"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extLst>
                  <a:ext uri="{FF2B5EF4-FFF2-40B4-BE49-F238E27FC236}">
                    <a16:creationId xmlns:a16="http://schemas.microsoft.com/office/drawing/2014/main" id="{A6F2135D-2A52-419B-A23C-016380BDB16E}"/>
                  </a:ext>
                </a:extLst>
              </p:cNvPr>
              <p:cNvSpPr/>
              <p:nvPr userDrawn="1"/>
            </p:nvSpPr>
            <p:spPr>
              <a:xfrm>
                <a:off x="244641" y="5385763"/>
                <a:ext cx="6613630"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spTree>
    <p:extLst>
      <p:ext uri="{BB962C8B-B14F-4D97-AF65-F5344CB8AC3E}">
        <p14:creationId xmlns:p14="http://schemas.microsoft.com/office/powerpoint/2010/main" val="337920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משובץ חלקית אמצע">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109" y="105900"/>
            <a:ext cx="11969156" cy="6646200"/>
          </a:xfrm>
          <a:prstGeom prst="rect">
            <a:avLst/>
          </a:prstGeom>
        </p:spPr>
      </p:pic>
      <p:sp>
        <p:nvSpPr>
          <p:cNvPr id="2" name="מלבן 1">
            <a:extLst>
              <a:ext uri="{FF2B5EF4-FFF2-40B4-BE49-F238E27FC236}">
                <a16:creationId xmlns:a16="http://schemas.microsoft.com/office/drawing/2014/main" id="{E463800B-F5FF-4051-BA7B-DB8414251228}"/>
              </a:ext>
            </a:extLst>
          </p:cNvPr>
          <p:cNvSpPr/>
          <p:nvPr userDrawn="1"/>
        </p:nvSpPr>
        <p:spPr>
          <a:xfrm>
            <a:off x="4181690" y="1349960"/>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5" name="קבוצה 34">
            <a:extLst>
              <a:ext uri="{FF2B5EF4-FFF2-40B4-BE49-F238E27FC236}">
                <a16:creationId xmlns:a16="http://schemas.microsoft.com/office/drawing/2014/main" id="{C3906573-4AB3-463D-A039-7A4BF45FDDC1}"/>
              </a:ext>
            </a:extLst>
          </p:cNvPr>
          <p:cNvGrpSpPr/>
          <p:nvPr userDrawn="1"/>
        </p:nvGrpSpPr>
        <p:grpSpPr>
          <a:xfrm>
            <a:off x="224402" y="1414539"/>
            <a:ext cx="8132131" cy="5240285"/>
            <a:chOff x="4024148" y="1357981"/>
            <a:chExt cx="8132131" cy="5240285"/>
          </a:xfrm>
        </p:grpSpPr>
        <p:grpSp>
          <p:nvGrpSpPr>
            <p:cNvPr id="36" name="קבוצה 35">
              <a:extLst>
                <a:ext uri="{FF2B5EF4-FFF2-40B4-BE49-F238E27FC236}">
                  <a16:creationId xmlns:a16="http://schemas.microsoft.com/office/drawing/2014/main" id="{CF03C861-B395-437D-B799-846F3740379C}"/>
                </a:ext>
              </a:extLst>
            </p:cNvPr>
            <p:cNvGrpSpPr/>
            <p:nvPr userDrawn="1"/>
          </p:nvGrpSpPr>
          <p:grpSpPr>
            <a:xfrm>
              <a:off x="4440953" y="1420535"/>
              <a:ext cx="7648575" cy="5177731"/>
              <a:chOff x="4489479" y="1551682"/>
              <a:chExt cx="7648575" cy="5177731"/>
            </a:xfrm>
          </p:grpSpPr>
          <p:grpSp>
            <p:nvGrpSpPr>
              <p:cNvPr id="43" name="קבוצה 42">
                <a:extLst>
                  <a:ext uri="{FF2B5EF4-FFF2-40B4-BE49-F238E27FC236}">
                    <a16:creationId xmlns:a16="http://schemas.microsoft.com/office/drawing/2014/main" id="{3207729A-09A0-426E-B33A-CF60B892A477}"/>
                  </a:ext>
                </a:extLst>
              </p:cNvPr>
              <p:cNvGrpSpPr/>
              <p:nvPr/>
            </p:nvGrpSpPr>
            <p:grpSpPr>
              <a:xfrm>
                <a:off x="4489479" y="1551682"/>
                <a:ext cx="4564120" cy="5177731"/>
                <a:chOff x="5064305" y="1642170"/>
                <a:chExt cx="4564120" cy="5177731"/>
              </a:xfrm>
            </p:grpSpPr>
            <p:pic>
              <p:nvPicPr>
                <p:cNvPr id="51" name="Picture 2" descr="משובץ, נייר, דף, מחברת. וקטור, משובץ, sheet-, מחברת, דוגמה, נייר. | CanStock">
                  <a:extLst>
                    <a:ext uri="{FF2B5EF4-FFF2-40B4-BE49-F238E27FC236}">
                      <a16:creationId xmlns:a16="http://schemas.microsoft.com/office/drawing/2014/main" id="{08AC153F-B1DC-492D-ACCC-6579860ED7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5590191"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משובץ, נייר, דף, מחברת. וקטור, משובץ, sheet-, מחברת, דוגמה, נייר. | CanStock">
                  <a:extLst>
                    <a:ext uri="{FF2B5EF4-FFF2-40B4-BE49-F238E27FC236}">
                      <a16:creationId xmlns:a16="http://schemas.microsoft.com/office/drawing/2014/main" id="{8BB8FD63-B4EC-4E88-A942-B1A6141E02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9520" b="13781"/>
                <a:stretch/>
              </p:blipFill>
              <p:spPr bwMode="auto">
                <a:xfrm rot="5400000">
                  <a:off x="6281499" y="3472976"/>
                  <a:ext cx="2129731" cy="4564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קבוצה 43">
                <a:extLst>
                  <a:ext uri="{FF2B5EF4-FFF2-40B4-BE49-F238E27FC236}">
                    <a16:creationId xmlns:a16="http://schemas.microsoft.com/office/drawing/2014/main" id="{3872D93A-1A13-4977-8C3A-1504D068E5F1}"/>
                  </a:ext>
                </a:extLst>
              </p:cNvPr>
              <p:cNvGrpSpPr/>
              <p:nvPr/>
            </p:nvGrpSpPr>
            <p:grpSpPr>
              <a:xfrm>
                <a:off x="6019800" y="1551682"/>
                <a:ext cx="6118254" cy="5177731"/>
                <a:chOff x="782817" y="1642170"/>
                <a:chExt cx="6118254" cy="5177731"/>
              </a:xfrm>
            </p:grpSpPr>
            <p:grpSp>
              <p:nvGrpSpPr>
                <p:cNvPr id="45" name="קבוצה 44">
                  <a:extLst>
                    <a:ext uri="{FF2B5EF4-FFF2-40B4-BE49-F238E27FC236}">
                      <a16:creationId xmlns:a16="http://schemas.microsoft.com/office/drawing/2014/main" id="{F6D4A71A-5EE9-45BC-9D54-0850DCAB75A2}"/>
                    </a:ext>
                  </a:extLst>
                </p:cNvPr>
                <p:cNvGrpSpPr/>
                <p:nvPr/>
              </p:nvGrpSpPr>
              <p:grpSpPr>
                <a:xfrm>
                  <a:off x="782817" y="1642170"/>
                  <a:ext cx="6118254" cy="3512348"/>
                  <a:chOff x="782817" y="1642170"/>
                  <a:chExt cx="6118254" cy="3512348"/>
                </a:xfrm>
              </p:grpSpPr>
              <p:pic>
                <p:nvPicPr>
                  <p:cNvPr id="49" name="Picture 2" descr="משובץ, נייר, דף, מחברת. וקטור, משובץ, sheet-, מחברת, דוגמה, נייר. | CanStock">
                    <a:extLst>
                      <a:ext uri="{FF2B5EF4-FFF2-40B4-BE49-F238E27FC236}">
                        <a16:creationId xmlns:a16="http://schemas.microsoft.com/office/drawing/2014/main" id="{A9930367-A67C-41B5-ACE3-284D494F90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1308703"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משובץ, נייר, דף, מחברת. וקטור, משובץ, sheet-, מחברת, דוגמה, נייר. | CanStock">
                    <a:extLst>
                      <a:ext uri="{FF2B5EF4-FFF2-40B4-BE49-F238E27FC236}">
                        <a16:creationId xmlns:a16="http://schemas.microsoft.com/office/drawing/2014/main" id="{57F88BB3-CB26-44C3-B653-F5297D9F47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28918" b="13781"/>
                  <a:stretch/>
                </p:blipFill>
                <p:spPr bwMode="auto">
                  <a:xfrm rot="5400000">
                    <a:off x="4226514" y="2479961"/>
                    <a:ext cx="3512348" cy="183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קבוצה 45">
                  <a:extLst>
                    <a:ext uri="{FF2B5EF4-FFF2-40B4-BE49-F238E27FC236}">
                      <a16:creationId xmlns:a16="http://schemas.microsoft.com/office/drawing/2014/main" id="{5CC3F6DD-EA90-468D-BEB1-67971F6E9F08}"/>
                    </a:ext>
                  </a:extLst>
                </p:cNvPr>
                <p:cNvGrpSpPr/>
                <p:nvPr/>
              </p:nvGrpSpPr>
              <p:grpSpPr>
                <a:xfrm>
                  <a:off x="782817" y="4394895"/>
                  <a:ext cx="6118254" cy="2425006"/>
                  <a:chOff x="782817" y="1642170"/>
                  <a:chExt cx="6118254" cy="2425006"/>
                </a:xfrm>
              </p:grpSpPr>
              <p:pic>
                <p:nvPicPr>
                  <p:cNvPr id="47" name="Picture 2" descr="משובץ, נייר, דף, מחברת. וקטור, משובץ, sheet-, מחברת, דוגמה, נייר. | CanStock">
                    <a:extLst>
                      <a:ext uri="{FF2B5EF4-FFF2-40B4-BE49-F238E27FC236}">
                        <a16:creationId xmlns:a16="http://schemas.microsoft.com/office/drawing/2014/main" id="{7E7C383B-DBBB-4D27-A6CF-B85000D1E6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5122" b="13781"/>
                  <a:stretch/>
                </p:blipFill>
                <p:spPr bwMode="auto">
                  <a:xfrm rot="5400000">
                    <a:off x="1852374" y="572613"/>
                    <a:ext cx="2425006" cy="45641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משובץ, נייר, דף, מחברת. וקטור, משובץ, sheet-, מחברת, דוגמה, נייר. | CanStock">
                    <a:extLst>
                      <a:ext uri="{FF2B5EF4-FFF2-40B4-BE49-F238E27FC236}">
                        <a16:creationId xmlns:a16="http://schemas.microsoft.com/office/drawing/2014/main" id="{C78B55F7-3E7C-4345-A4BA-CEC7D1F225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45122" b="13781"/>
                  <a:stretch/>
                </p:blipFill>
                <p:spPr bwMode="auto">
                  <a:xfrm rot="5400000">
                    <a:off x="4770185" y="1936290"/>
                    <a:ext cx="2425006" cy="1836766"/>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7" name="מלבן 36">
              <a:extLst>
                <a:ext uri="{FF2B5EF4-FFF2-40B4-BE49-F238E27FC236}">
                  <a16:creationId xmlns:a16="http://schemas.microsoft.com/office/drawing/2014/main" id="{E3CF1CA2-878A-4ACB-A87C-F6F59FD4231E}"/>
                </a:ext>
              </a:extLst>
            </p:cNvPr>
            <p:cNvSpPr/>
            <p:nvPr userDrawn="1"/>
          </p:nvSpPr>
          <p:spPr>
            <a:xfrm>
              <a:off x="4315190" y="1357981"/>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37">
              <a:extLst>
                <a:ext uri="{FF2B5EF4-FFF2-40B4-BE49-F238E27FC236}">
                  <a16:creationId xmlns:a16="http://schemas.microsoft.com/office/drawing/2014/main" id="{F66B0242-E145-40AC-AC59-E6C96032F3F0}"/>
                </a:ext>
              </a:extLst>
            </p:cNvPr>
            <p:cNvSpPr/>
            <p:nvPr userDrawn="1"/>
          </p:nvSpPr>
          <p:spPr>
            <a:xfrm>
              <a:off x="4374204" y="1989708"/>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9" name="קבוצה 38">
              <a:extLst>
                <a:ext uri="{FF2B5EF4-FFF2-40B4-BE49-F238E27FC236}">
                  <a16:creationId xmlns:a16="http://schemas.microsoft.com/office/drawing/2014/main" id="{A97FF0B2-A787-4A74-83A3-5662C7602676}"/>
                </a:ext>
              </a:extLst>
            </p:cNvPr>
            <p:cNvGrpSpPr/>
            <p:nvPr userDrawn="1"/>
          </p:nvGrpSpPr>
          <p:grpSpPr>
            <a:xfrm>
              <a:off x="4024148" y="3092844"/>
              <a:ext cx="3776598" cy="3505422"/>
              <a:chOff x="3081674" y="3094353"/>
              <a:chExt cx="3776598" cy="3505422"/>
            </a:xfrm>
          </p:grpSpPr>
          <p:sp>
            <p:nvSpPr>
              <p:cNvPr id="40" name="מלבן 39">
                <a:extLst>
                  <a:ext uri="{FF2B5EF4-FFF2-40B4-BE49-F238E27FC236}">
                    <a16:creationId xmlns:a16="http://schemas.microsoft.com/office/drawing/2014/main" id="{4C5BD79D-C845-459F-AA9F-59151F29962C}"/>
                  </a:ext>
                </a:extLst>
              </p:cNvPr>
              <p:cNvSpPr/>
              <p:nvPr userDrawn="1"/>
            </p:nvSpPr>
            <p:spPr>
              <a:xfrm>
                <a:off x="3081674" y="4286008"/>
                <a:ext cx="3776598"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מלבן 40">
                <a:extLst>
                  <a:ext uri="{FF2B5EF4-FFF2-40B4-BE49-F238E27FC236}">
                    <a16:creationId xmlns:a16="http://schemas.microsoft.com/office/drawing/2014/main" id="{461775AB-0991-4EB9-B0BB-8E40F40342E7}"/>
                  </a:ext>
                </a:extLst>
              </p:cNvPr>
              <p:cNvSpPr/>
              <p:nvPr userDrawn="1"/>
            </p:nvSpPr>
            <p:spPr>
              <a:xfrm>
                <a:off x="3300852" y="3094353"/>
                <a:ext cx="3557419"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41">
                <a:extLst>
                  <a:ext uri="{FF2B5EF4-FFF2-40B4-BE49-F238E27FC236}">
                    <a16:creationId xmlns:a16="http://schemas.microsoft.com/office/drawing/2014/main" id="{99D82608-FD14-4E00-B4C5-00DAD8264ADD}"/>
                  </a:ext>
                </a:extLst>
              </p:cNvPr>
              <p:cNvSpPr/>
              <p:nvPr userDrawn="1"/>
            </p:nvSpPr>
            <p:spPr>
              <a:xfrm>
                <a:off x="3149853" y="5385763"/>
                <a:ext cx="3708418"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spTree>
    <p:extLst>
      <p:ext uri="{BB962C8B-B14F-4D97-AF65-F5344CB8AC3E}">
        <p14:creationId xmlns:p14="http://schemas.microsoft.com/office/powerpoint/2010/main" val="1153862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שני תכנים">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28109" y="123568"/>
            <a:ext cx="11969156" cy="6516120"/>
          </a:xfrm>
          <a:prstGeom prst="rect">
            <a:avLst/>
          </a:prstGeom>
        </p:spPr>
      </p:pic>
      <p:pic>
        <p:nvPicPr>
          <p:cNvPr id="11" name="גרפיקה 10">
            <a:extLst>
              <a:ext uri="{FF2B5EF4-FFF2-40B4-BE49-F238E27FC236}">
                <a16:creationId xmlns:a16="http://schemas.microsoft.com/office/drawing/2014/main" id="{75715D86-8C2C-4098-AEC7-4BFD5ECF58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96037" y="5701706"/>
            <a:ext cx="1171575" cy="1019175"/>
          </a:xfrm>
          <a:prstGeom prst="rect">
            <a:avLst/>
          </a:prstGeom>
        </p:spPr>
      </p:pic>
      <p:pic>
        <p:nvPicPr>
          <p:cNvPr id="13" name="גרפיקה 12">
            <a:extLst>
              <a:ext uri="{FF2B5EF4-FFF2-40B4-BE49-F238E27FC236}">
                <a16:creationId xmlns:a16="http://schemas.microsoft.com/office/drawing/2014/main" id="{820612A8-5863-4B17-BA97-DEF5C6DB997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27209" y="5840049"/>
            <a:ext cx="962025" cy="962025"/>
          </a:xfrm>
          <a:prstGeom prst="rect">
            <a:avLst/>
          </a:prstGeom>
        </p:spPr>
      </p:pic>
    </p:spTree>
    <p:extLst>
      <p:ext uri="{BB962C8B-B14F-4D97-AF65-F5344CB8AC3E}">
        <p14:creationId xmlns:p14="http://schemas.microsoft.com/office/powerpoint/2010/main" val="364384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58F1EE-ABB0-4118-964B-6891AEE1DC95}"/>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5E69847-DE82-4909-9FA6-4198614C6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7BF92455-66BC-4D59-9276-34A5D4B4940B}"/>
              </a:ext>
            </a:extLst>
          </p:cNvPr>
          <p:cNvSpPr>
            <a:spLocks noGrp="1"/>
          </p:cNvSpPr>
          <p:nvPr>
            <p:ph type="dt" sz="half" idx="10"/>
          </p:nvPr>
        </p:nvSpPr>
        <p:spPr/>
        <p:txBody>
          <a:bodyPr/>
          <a:lstStyle/>
          <a:p>
            <a:fld id="{FCFCF857-78DF-4E86-9332-CF1D74E5B53E}" type="datetimeFigureOut">
              <a:rPr lang="he-IL" smtClean="0"/>
              <a:t>כ"ט/חשון/תשפ"ד</a:t>
            </a:fld>
            <a:endParaRPr lang="he-IL"/>
          </a:p>
        </p:txBody>
      </p:sp>
      <p:sp>
        <p:nvSpPr>
          <p:cNvPr id="5" name="מציין מיקום של כותרת תחתונה 4">
            <a:extLst>
              <a:ext uri="{FF2B5EF4-FFF2-40B4-BE49-F238E27FC236}">
                <a16:creationId xmlns:a16="http://schemas.microsoft.com/office/drawing/2014/main" id="{862454AD-2A82-4397-B7E9-83C885126C5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22E6498-D9FC-4082-B9D3-C56652E9970A}"/>
              </a:ext>
            </a:extLst>
          </p:cNvPr>
          <p:cNvSpPr>
            <a:spLocks noGrp="1"/>
          </p:cNvSpPr>
          <p:nvPr>
            <p:ph type="sldNum" sz="quarter" idx="12"/>
          </p:nvPr>
        </p:nvSpPr>
        <p:spPr/>
        <p:txBody>
          <a:bodyPr/>
          <a:lstStyle/>
          <a:p>
            <a:fld id="{263C27B1-190A-4AF3-9049-0358895C4D9F}" type="slidenum">
              <a:rPr lang="he-IL" smtClean="0"/>
              <a:t>‹#›</a:t>
            </a:fld>
            <a:endParaRPr lang="he-IL"/>
          </a:p>
        </p:txBody>
      </p:sp>
    </p:spTree>
    <p:extLst>
      <p:ext uri="{BB962C8B-B14F-4D97-AF65-F5344CB8AC3E}">
        <p14:creationId xmlns:p14="http://schemas.microsoft.com/office/powerpoint/2010/main" val="69682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9DBFF2-C4F2-4BF4-BDD0-7809E73AE2D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645C88A-368F-4676-A0F3-5F59C90C9AE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50E0691-1B5E-4779-B60E-9F8D081E436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57686FA6-0FB5-44DF-959E-B59BC6785793}"/>
              </a:ext>
            </a:extLst>
          </p:cNvPr>
          <p:cNvSpPr>
            <a:spLocks noGrp="1"/>
          </p:cNvSpPr>
          <p:nvPr>
            <p:ph type="dt" sz="half" idx="10"/>
          </p:nvPr>
        </p:nvSpPr>
        <p:spPr/>
        <p:txBody>
          <a:bodyPr/>
          <a:lstStyle/>
          <a:p>
            <a:fld id="{FCFCF857-78DF-4E86-9332-CF1D74E5B53E}" type="datetimeFigureOut">
              <a:rPr lang="he-IL" smtClean="0"/>
              <a:t>כ"ט/חשון/תשפ"ד</a:t>
            </a:fld>
            <a:endParaRPr lang="he-IL"/>
          </a:p>
        </p:txBody>
      </p:sp>
      <p:sp>
        <p:nvSpPr>
          <p:cNvPr id="6" name="מציין מיקום של כותרת תחתונה 5">
            <a:extLst>
              <a:ext uri="{FF2B5EF4-FFF2-40B4-BE49-F238E27FC236}">
                <a16:creationId xmlns:a16="http://schemas.microsoft.com/office/drawing/2014/main" id="{F8620C69-D9B5-4985-AA25-924C26353BE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D26CAA3-AE1A-4274-BA33-A67F2E939534}"/>
              </a:ext>
            </a:extLst>
          </p:cNvPr>
          <p:cNvSpPr>
            <a:spLocks noGrp="1"/>
          </p:cNvSpPr>
          <p:nvPr>
            <p:ph type="sldNum" sz="quarter" idx="12"/>
          </p:nvPr>
        </p:nvSpPr>
        <p:spPr/>
        <p:txBody>
          <a:bodyPr/>
          <a:lstStyle/>
          <a:p>
            <a:fld id="{263C27B1-190A-4AF3-9049-0358895C4D9F}" type="slidenum">
              <a:rPr lang="he-IL" smtClean="0"/>
              <a:t>‹#›</a:t>
            </a:fld>
            <a:endParaRPr lang="he-IL"/>
          </a:p>
        </p:txBody>
      </p:sp>
    </p:spTree>
    <p:extLst>
      <p:ext uri="{BB962C8B-B14F-4D97-AF65-F5344CB8AC3E}">
        <p14:creationId xmlns:p14="http://schemas.microsoft.com/office/powerpoint/2010/main" val="304725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DE8BC8-A9B0-445E-BC2E-5781065827D1}"/>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AD6CAC0-BBBC-433A-A209-CC5382233A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CF0E945-C679-4426-80D7-042157DC7F5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D8424F3-902C-419B-9BB3-EC12F08590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57CD6A64-8513-41B9-AF3F-B9B08DD27860}"/>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34EB518-2ADC-4F0E-90F0-321F789E93CE}"/>
              </a:ext>
            </a:extLst>
          </p:cNvPr>
          <p:cNvSpPr>
            <a:spLocks noGrp="1"/>
          </p:cNvSpPr>
          <p:nvPr>
            <p:ph type="dt" sz="half" idx="10"/>
          </p:nvPr>
        </p:nvSpPr>
        <p:spPr/>
        <p:txBody>
          <a:bodyPr/>
          <a:lstStyle/>
          <a:p>
            <a:fld id="{FCFCF857-78DF-4E86-9332-CF1D74E5B53E}" type="datetimeFigureOut">
              <a:rPr lang="he-IL" smtClean="0"/>
              <a:t>כ"ט/חשון/תשפ"ד</a:t>
            </a:fld>
            <a:endParaRPr lang="he-IL"/>
          </a:p>
        </p:txBody>
      </p:sp>
      <p:sp>
        <p:nvSpPr>
          <p:cNvPr id="8" name="מציין מיקום של כותרת תחתונה 7">
            <a:extLst>
              <a:ext uri="{FF2B5EF4-FFF2-40B4-BE49-F238E27FC236}">
                <a16:creationId xmlns:a16="http://schemas.microsoft.com/office/drawing/2014/main" id="{E0BF011A-A002-447D-8A75-CAC64DFE3EC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BEF43473-6EAF-41DA-8083-1228A530936C}"/>
              </a:ext>
            </a:extLst>
          </p:cNvPr>
          <p:cNvSpPr>
            <a:spLocks noGrp="1"/>
          </p:cNvSpPr>
          <p:nvPr>
            <p:ph type="sldNum" sz="quarter" idx="12"/>
          </p:nvPr>
        </p:nvSpPr>
        <p:spPr/>
        <p:txBody>
          <a:bodyPr/>
          <a:lstStyle/>
          <a:p>
            <a:fld id="{263C27B1-190A-4AF3-9049-0358895C4D9F}" type="slidenum">
              <a:rPr lang="he-IL" smtClean="0"/>
              <a:t>‹#›</a:t>
            </a:fld>
            <a:endParaRPr lang="he-IL"/>
          </a:p>
        </p:txBody>
      </p:sp>
    </p:spTree>
    <p:extLst>
      <p:ext uri="{BB962C8B-B14F-4D97-AF65-F5344CB8AC3E}">
        <p14:creationId xmlns:p14="http://schemas.microsoft.com/office/powerpoint/2010/main" val="342633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9768AD-CADF-4A96-8BF1-C61BFF44EF5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10E2005-33DC-4C4F-B4A5-97E59DF2A9B9}"/>
              </a:ext>
            </a:extLst>
          </p:cNvPr>
          <p:cNvSpPr>
            <a:spLocks noGrp="1"/>
          </p:cNvSpPr>
          <p:nvPr>
            <p:ph type="dt" sz="half" idx="10"/>
          </p:nvPr>
        </p:nvSpPr>
        <p:spPr/>
        <p:txBody>
          <a:bodyPr/>
          <a:lstStyle/>
          <a:p>
            <a:fld id="{FCFCF857-78DF-4E86-9332-CF1D74E5B53E}" type="datetimeFigureOut">
              <a:rPr lang="he-IL" smtClean="0"/>
              <a:t>כ"ט/חשון/תשפ"ד</a:t>
            </a:fld>
            <a:endParaRPr lang="he-IL"/>
          </a:p>
        </p:txBody>
      </p:sp>
      <p:sp>
        <p:nvSpPr>
          <p:cNvPr id="4" name="מציין מיקום של כותרת תחתונה 3">
            <a:extLst>
              <a:ext uri="{FF2B5EF4-FFF2-40B4-BE49-F238E27FC236}">
                <a16:creationId xmlns:a16="http://schemas.microsoft.com/office/drawing/2014/main" id="{4378FD4E-3028-4374-824E-B5DE2EA2E88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D3097B68-BA6F-43AD-9427-78BC531B0C29}"/>
              </a:ext>
            </a:extLst>
          </p:cNvPr>
          <p:cNvSpPr>
            <a:spLocks noGrp="1"/>
          </p:cNvSpPr>
          <p:nvPr>
            <p:ph type="sldNum" sz="quarter" idx="12"/>
          </p:nvPr>
        </p:nvSpPr>
        <p:spPr/>
        <p:txBody>
          <a:bodyPr/>
          <a:lstStyle/>
          <a:p>
            <a:fld id="{263C27B1-190A-4AF3-9049-0358895C4D9F}" type="slidenum">
              <a:rPr lang="he-IL" smtClean="0"/>
              <a:t>‹#›</a:t>
            </a:fld>
            <a:endParaRPr lang="he-IL"/>
          </a:p>
        </p:txBody>
      </p:sp>
    </p:spTree>
    <p:extLst>
      <p:ext uri="{BB962C8B-B14F-4D97-AF65-F5344CB8AC3E}">
        <p14:creationId xmlns:p14="http://schemas.microsoft.com/office/powerpoint/2010/main" val="1416610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270988A-E22C-49A1-B48C-95144900D4D1}"/>
              </a:ext>
            </a:extLst>
          </p:cNvPr>
          <p:cNvSpPr>
            <a:spLocks noGrp="1"/>
          </p:cNvSpPr>
          <p:nvPr>
            <p:ph type="dt" sz="half" idx="10"/>
          </p:nvPr>
        </p:nvSpPr>
        <p:spPr/>
        <p:txBody>
          <a:bodyPr/>
          <a:lstStyle/>
          <a:p>
            <a:fld id="{FCFCF857-78DF-4E86-9332-CF1D74E5B53E}" type="datetimeFigureOut">
              <a:rPr lang="he-IL" smtClean="0"/>
              <a:t>כ"ט/חשון/תשפ"ד</a:t>
            </a:fld>
            <a:endParaRPr lang="he-IL"/>
          </a:p>
        </p:txBody>
      </p:sp>
      <p:sp>
        <p:nvSpPr>
          <p:cNvPr id="3" name="מציין מיקום של כותרת תחתונה 2">
            <a:extLst>
              <a:ext uri="{FF2B5EF4-FFF2-40B4-BE49-F238E27FC236}">
                <a16:creationId xmlns:a16="http://schemas.microsoft.com/office/drawing/2014/main" id="{BA8F3BBC-B977-4C3E-9FBD-EE9C4BF7DC1D}"/>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CBD24EE8-B31C-4224-9489-FB3BA2251B24}"/>
              </a:ext>
            </a:extLst>
          </p:cNvPr>
          <p:cNvSpPr>
            <a:spLocks noGrp="1"/>
          </p:cNvSpPr>
          <p:nvPr>
            <p:ph type="sldNum" sz="quarter" idx="12"/>
          </p:nvPr>
        </p:nvSpPr>
        <p:spPr/>
        <p:txBody>
          <a:bodyPr/>
          <a:lstStyle/>
          <a:p>
            <a:fld id="{263C27B1-190A-4AF3-9049-0358895C4D9F}" type="slidenum">
              <a:rPr lang="he-IL" smtClean="0"/>
              <a:t>‹#›</a:t>
            </a:fld>
            <a:endParaRPr lang="he-IL"/>
          </a:p>
        </p:txBody>
      </p:sp>
    </p:spTree>
    <p:extLst>
      <p:ext uri="{BB962C8B-B14F-4D97-AF65-F5344CB8AC3E}">
        <p14:creationId xmlns:p14="http://schemas.microsoft.com/office/powerpoint/2010/main" val="3376093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9342D1C-D837-42C9-94BA-3A709890FE2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EE1BF2E-A866-4764-A41E-6D154BADAD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34FCBBD0-4645-41A7-873D-BA416C612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2FD5A53-B5E9-4353-992B-E44929F81109}"/>
              </a:ext>
            </a:extLst>
          </p:cNvPr>
          <p:cNvSpPr>
            <a:spLocks noGrp="1"/>
          </p:cNvSpPr>
          <p:nvPr>
            <p:ph type="dt" sz="half" idx="10"/>
          </p:nvPr>
        </p:nvSpPr>
        <p:spPr/>
        <p:txBody>
          <a:bodyPr/>
          <a:lstStyle/>
          <a:p>
            <a:fld id="{FCFCF857-78DF-4E86-9332-CF1D74E5B53E}" type="datetimeFigureOut">
              <a:rPr lang="he-IL" smtClean="0"/>
              <a:t>כ"ט/חשון/תשפ"ד</a:t>
            </a:fld>
            <a:endParaRPr lang="he-IL"/>
          </a:p>
        </p:txBody>
      </p:sp>
      <p:sp>
        <p:nvSpPr>
          <p:cNvPr id="6" name="מציין מיקום של כותרת תחתונה 5">
            <a:extLst>
              <a:ext uri="{FF2B5EF4-FFF2-40B4-BE49-F238E27FC236}">
                <a16:creationId xmlns:a16="http://schemas.microsoft.com/office/drawing/2014/main" id="{F7C85D31-EED7-47B9-9108-DF34D1A45F4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1BC2E81-05DB-444A-9832-4C9885241AE7}"/>
              </a:ext>
            </a:extLst>
          </p:cNvPr>
          <p:cNvSpPr>
            <a:spLocks noGrp="1"/>
          </p:cNvSpPr>
          <p:nvPr>
            <p:ph type="sldNum" sz="quarter" idx="12"/>
          </p:nvPr>
        </p:nvSpPr>
        <p:spPr/>
        <p:txBody>
          <a:bodyPr/>
          <a:lstStyle/>
          <a:p>
            <a:fld id="{263C27B1-190A-4AF3-9049-0358895C4D9F}" type="slidenum">
              <a:rPr lang="he-IL" smtClean="0"/>
              <a:t>‹#›</a:t>
            </a:fld>
            <a:endParaRPr lang="he-IL"/>
          </a:p>
        </p:txBody>
      </p:sp>
    </p:spTree>
    <p:extLst>
      <p:ext uri="{BB962C8B-B14F-4D97-AF65-F5344CB8AC3E}">
        <p14:creationId xmlns:p14="http://schemas.microsoft.com/office/powerpoint/2010/main" val="98608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BF352B-F4ED-4491-A610-0CED0022A2F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152DC26B-10C5-4EDD-AACD-19DC6C3441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9163F52-7CFD-46B9-9FE0-4D33D3A10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07CFDE5-9945-4DAC-830F-D183684CBC18}"/>
              </a:ext>
            </a:extLst>
          </p:cNvPr>
          <p:cNvSpPr>
            <a:spLocks noGrp="1"/>
          </p:cNvSpPr>
          <p:nvPr>
            <p:ph type="dt" sz="half" idx="10"/>
          </p:nvPr>
        </p:nvSpPr>
        <p:spPr/>
        <p:txBody>
          <a:bodyPr/>
          <a:lstStyle/>
          <a:p>
            <a:fld id="{FCFCF857-78DF-4E86-9332-CF1D74E5B53E}" type="datetimeFigureOut">
              <a:rPr lang="he-IL" smtClean="0"/>
              <a:t>כ"ט/חשון/תשפ"ד</a:t>
            </a:fld>
            <a:endParaRPr lang="he-IL"/>
          </a:p>
        </p:txBody>
      </p:sp>
      <p:sp>
        <p:nvSpPr>
          <p:cNvPr id="6" name="מציין מיקום של כותרת תחתונה 5">
            <a:extLst>
              <a:ext uri="{FF2B5EF4-FFF2-40B4-BE49-F238E27FC236}">
                <a16:creationId xmlns:a16="http://schemas.microsoft.com/office/drawing/2014/main" id="{861C5C82-D104-4EC2-8AA8-65B32BDA679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B5A69F8-57DA-4BA1-8610-1E2C58F14C90}"/>
              </a:ext>
            </a:extLst>
          </p:cNvPr>
          <p:cNvSpPr>
            <a:spLocks noGrp="1"/>
          </p:cNvSpPr>
          <p:nvPr>
            <p:ph type="sldNum" sz="quarter" idx="12"/>
          </p:nvPr>
        </p:nvSpPr>
        <p:spPr/>
        <p:txBody>
          <a:bodyPr/>
          <a:lstStyle/>
          <a:p>
            <a:fld id="{263C27B1-190A-4AF3-9049-0358895C4D9F}" type="slidenum">
              <a:rPr lang="he-IL" smtClean="0"/>
              <a:t>‹#›</a:t>
            </a:fld>
            <a:endParaRPr lang="he-IL"/>
          </a:p>
        </p:txBody>
      </p:sp>
    </p:spTree>
    <p:extLst>
      <p:ext uri="{BB962C8B-B14F-4D97-AF65-F5344CB8AC3E}">
        <p14:creationId xmlns:p14="http://schemas.microsoft.com/office/powerpoint/2010/main" val="247345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657095-E56E-423C-A9F8-91652A04286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6446EB5-F5B7-4127-81D0-65BF2EC84773}"/>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1CDA463-B8C4-4620-B31D-631C3A67ECE4}"/>
              </a:ext>
            </a:extLst>
          </p:cNvPr>
          <p:cNvSpPr>
            <a:spLocks noGrp="1"/>
          </p:cNvSpPr>
          <p:nvPr>
            <p:ph type="dt" sz="half" idx="10"/>
          </p:nvPr>
        </p:nvSpPr>
        <p:spPr/>
        <p:txBody>
          <a:bodyPr/>
          <a:lstStyle/>
          <a:p>
            <a:fld id="{FCFCF857-78DF-4E86-9332-CF1D74E5B53E}" type="datetimeFigureOut">
              <a:rPr lang="he-IL" smtClean="0"/>
              <a:t>כ"ט/חשון/תשפ"ד</a:t>
            </a:fld>
            <a:endParaRPr lang="he-IL"/>
          </a:p>
        </p:txBody>
      </p:sp>
      <p:sp>
        <p:nvSpPr>
          <p:cNvPr id="5" name="מציין מיקום של כותרת תחתונה 4">
            <a:extLst>
              <a:ext uri="{FF2B5EF4-FFF2-40B4-BE49-F238E27FC236}">
                <a16:creationId xmlns:a16="http://schemas.microsoft.com/office/drawing/2014/main" id="{209054BD-9B09-4D97-B900-45627900B8B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CFC40BE-1280-4502-9438-8B2E5F5C8E38}"/>
              </a:ext>
            </a:extLst>
          </p:cNvPr>
          <p:cNvSpPr>
            <a:spLocks noGrp="1"/>
          </p:cNvSpPr>
          <p:nvPr>
            <p:ph type="sldNum" sz="quarter" idx="12"/>
          </p:nvPr>
        </p:nvSpPr>
        <p:spPr/>
        <p:txBody>
          <a:bodyPr/>
          <a:lstStyle/>
          <a:p>
            <a:fld id="{263C27B1-190A-4AF3-9049-0358895C4D9F}" type="slidenum">
              <a:rPr lang="he-IL" smtClean="0"/>
              <a:t>‹#›</a:t>
            </a:fld>
            <a:endParaRPr lang="he-IL"/>
          </a:p>
        </p:txBody>
      </p:sp>
    </p:spTree>
    <p:extLst>
      <p:ext uri="{BB962C8B-B14F-4D97-AF65-F5344CB8AC3E}">
        <p14:creationId xmlns:p14="http://schemas.microsoft.com/office/powerpoint/2010/main" val="3911610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423839-4762-4D2B-8F6B-7676F768F58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CF9710D-DAC1-47A9-ADA4-E4C3625F97EF}"/>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8E676BF-D6AD-44EB-9DA6-72948AF169FE}"/>
              </a:ext>
            </a:extLst>
          </p:cNvPr>
          <p:cNvSpPr>
            <a:spLocks noGrp="1"/>
          </p:cNvSpPr>
          <p:nvPr>
            <p:ph type="dt" sz="half" idx="10"/>
          </p:nvPr>
        </p:nvSpPr>
        <p:spPr/>
        <p:txBody>
          <a:bodyPr/>
          <a:lstStyle/>
          <a:p>
            <a:fld id="{FCFCF857-78DF-4E86-9332-CF1D74E5B53E}" type="datetimeFigureOut">
              <a:rPr lang="he-IL" smtClean="0"/>
              <a:t>כ"ט/חשון/תשפ"ד</a:t>
            </a:fld>
            <a:endParaRPr lang="he-IL"/>
          </a:p>
        </p:txBody>
      </p:sp>
      <p:sp>
        <p:nvSpPr>
          <p:cNvPr id="5" name="מציין מיקום של כותרת תחתונה 4">
            <a:extLst>
              <a:ext uri="{FF2B5EF4-FFF2-40B4-BE49-F238E27FC236}">
                <a16:creationId xmlns:a16="http://schemas.microsoft.com/office/drawing/2014/main" id="{45CCD20C-FBC2-4536-822F-547F4C376E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C9B92FC-D82D-48D9-A899-954ACC13508A}"/>
              </a:ext>
            </a:extLst>
          </p:cNvPr>
          <p:cNvSpPr>
            <a:spLocks noGrp="1"/>
          </p:cNvSpPr>
          <p:nvPr>
            <p:ph type="sldNum" sz="quarter" idx="12"/>
          </p:nvPr>
        </p:nvSpPr>
        <p:spPr/>
        <p:txBody>
          <a:bodyPr/>
          <a:lstStyle/>
          <a:p>
            <a:fld id="{263C27B1-190A-4AF3-9049-0358895C4D9F}" type="slidenum">
              <a:rPr lang="he-IL" smtClean="0"/>
              <a:t>‹#›</a:t>
            </a:fld>
            <a:endParaRPr lang="he-IL"/>
          </a:p>
        </p:txBody>
      </p:sp>
    </p:spTree>
    <p:extLst>
      <p:ext uri="{BB962C8B-B14F-4D97-AF65-F5344CB8AC3E}">
        <p14:creationId xmlns:p14="http://schemas.microsoft.com/office/powerpoint/2010/main" val="2633177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47B6176-4045-47F8-B882-5C26B06E2C7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F7DD3CF-6A5A-4EBF-998E-2A2D8528794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F3B0950-4302-46BD-8DA9-F81FD5997515}"/>
              </a:ext>
            </a:extLst>
          </p:cNvPr>
          <p:cNvSpPr>
            <a:spLocks noGrp="1"/>
          </p:cNvSpPr>
          <p:nvPr>
            <p:ph type="dt" sz="half" idx="10"/>
          </p:nvPr>
        </p:nvSpPr>
        <p:spPr/>
        <p:txBody>
          <a:bodyPr/>
          <a:lstStyle/>
          <a:p>
            <a:fld id="{FCFCF857-78DF-4E86-9332-CF1D74E5B53E}" type="datetimeFigureOut">
              <a:rPr lang="he-IL" smtClean="0"/>
              <a:t>כ"ט/חשון/תשפ"ד</a:t>
            </a:fld>
            <a:endParaRPr lang="he-IL"/>
          </a:p>
        </p:txBody>
      </p:sp>
      <p:sp>
        <p:nvSpPr>
          <p:cNvPr id="5" name="מציין מיקום של כותרת תחתונה 4">
            <a:extLst>
              <a:ext uri="{FF2B5EF4-FFF2-40B4-BE49-F238E27FC236}">
                <a16:creationId xmlns:a16="http://schemas.microsoft.com/office/drawing/2014/main" id="{E1022277-61E6-4B10-BF6B-C31FC8C8CEF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776C603-F12D-443C-AA13-58353791B711}"/>
              </a:ext>
            </a:extLst>
          </p:cNvPr>
          <p:cNvSpPr>
            <a:spLocks noGrp="1"/>
          </p:cNvSpPr>
          <p:nvPr>
            <p:ph type="sldNum" sz="quarter" idx="12"/>
          </p:nvPr>
        </p:nvSpPr>
        <p:spPr/>
        <p:txBody>
          <a:bodyPr/>
          <a:lstStyle/>
          <a:p>
            <a:fld id="{263C27B1-190A-4AF3-9049-0358895C4D9F}" type="slidenum">
              <a:rPr lang="he-IL" smtClean="0"/>
              <a:t>‹#›</a:t>
            </a:fld>
            <a:endParaRPr lang="he-IL"/>
          </a:p>
        </p:txBody>
      </p:sp>
    </p:spTree>
    <p:extLst>
      <p:ext uri="{BB962C8B-B14F-4D97-AF65-F5344CB8AC3E}">
        <p14:creationId xmlns:p14="http://schemas.microsoft.com/office/powerpoint/2010/main" val="289854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שקופית כותרת">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9CDEA280-D15A-4265-9C00-5985FFFF42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4243" y="654305"/>
            <a:ext cx="11337758" cy="1539686"/>
          </a:xfrm>
          <a:prstGeom prst="rect">
            <a:avLst/>
          </a:prstGeom>
        </p:spPr>
      </p:pic>
      <p:pic>
        <p:nvPicPr>
          <p:cNvPr id="10" name="גרפיקה 10">
            <a:extLst>
              <a:ext uri="{FF2B5EF4-FFF2-40B4-BE49-F238E27FC236}">
                <a16:creationId xmlns:a16="http://schemas.microsoft.com/office/drawing/2014/main" id="{EE77427E-A756-4A5D-BDAF-4798EBE57B5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786127" y="2665195"/>
            <a:ext cx="5038737" cy="3012782"/>
          </a:xfrm>
          <a:prstGeom prst="rect">
            <a:avLst/>
          </a:prstGeom>
          <a:effectLst/>
        </p:spPr>
      </p:pic>
      <p:pic>
        <p:nvPicPr>
          <p:cNvPr id="11" name="גרפיקה 10">
            <a:extLst>
              <a:ext uri="{FF2B5EF4-FFF2-40B4-BE49-F238E27FC236}">
                <a16:creationId xmlns:a16="http://schemas.microsoft.com/office/drawing/2014/main" id="{BA01AC45-911F-4D25-8518-DB4D1235B62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8820" y="254708"/>
            <a:ext cx="2685382" cy="1998128"/>
          </a:xfrm>
          <a:prstGeom prst="rect">
            <a:avLst/>
          </a:prstGeom>
        </p:spPr>
      </p:pic>
      <p:cxnSp>
        <p:nvCxnSpPr>
          <p:cNvPr id="12" name="מחבר ישר 11">
            <a:extLst>
              <a:ext uri="{FF2B5EF4-FFF2-40B4-BE49-F238E27FC236}">
                <a16:creationId xmlns:a16="http://schemas.microsoft.com/office/drawing/2014/main" id="{A67946A7-CB69-4AAB-AF2B-08AE81DBBAF2}"/>
              </a:ext>
            </a:extLst>
          </p:cNvPr>
          <p:cNvCxnSpPr>
            <a:cxnSpLocks/>
          </p:cNvCxnSpPr>
          <p:nvPr userDrawn="1"/>
        </p:nvCxnSpPr>
        <p:spPr>
          <a:xfrm>
            <a:off x="218820" y="6239643"/>
            <a:ext cx="11754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מציין מיקום תוכן 20">
            <a:extLst>
              <a:ext uri="{FF2B5EF4-FFF2-40B4-BE49-F238E27FC236}">
                <a16:creationId xmlns:a16="http://schemas.microsoft.com/office/drawing/2014/main" id="{F9240C07-B5AD-46BB-9D51-7A53079DEF5A}"/>
              </a:ext>
            </a:extLst>
          </p:cNvPr>
          <p:cNvSpPr>
            <a:spLocks noGrp="1"/>
          </p:cNvSpPr>
          <p:nvPr>
            <p:ph sz="quarter" idx="13" hasCustomPrompt="1"/>
          </p:nvPr>
        </p:nvSpPr>
        <p:spPr>
          <a:xfrm>
            <a:off x="3319122" y="5581922"/>
            <a:ext cx="3204000" cy="684000"/>
          </a:xfrm>
        </p:spPr>
        <p:txBody>
          <a:bodyPr/>
          <a:lstStyle>
            <a:lvl1pPr marL="180975" indent="0" algn="r">
              <a:buNone/>
              <a:tabLst>
                <a:tab pos="180975" algn="l"/>
              </a:tabLst>
              <a:defRPr sz="4400"/>
            </a:lvl1pPr>
          </a:lstStyle>
          <a:p>
            <a:pPr lvl="0"/>
            <a:r>
              <a:rPr lang="he-IL" dirty="0"/>
              <a:t>שיעור</a:t>
            </a:r>
          </a:p>
        </p:txBody>
      </p:sp>
      <p:sp>
        <p:nvSpPr>
          <p:cNvPr id="2" name="TextBox 3">
            <a:extLst>
              <a:ext uri="{FF2B5EF4-FFF2-40B4-BE49-F238E27FC236}">
                <a16:creationId xmlns:a16="http://schemas.microsoft.com/office/drawing/2014/main" id="{C57705B5-BC13-48FA-902E-83466E4594A4}"/>
              </a:ext>
            </a:extLst>
          </p:cNvPr>
          <p:cNvSpPr txBox="1"/>
          <p:nvPr userDrawn="1"/>
        </p:nvSpPr>
        <p:spPr>
          <a:xfrm>
            <a:off x="584258" y="6396335"/>
            <a:ext cx="11023485" cy="923330"/>
          </a:xfrm>
          <a:prstGeom prst="rect">
            <a:avLst/>
          </a:prstGeom>
          <a:noFill/>
        </p:spPr>
        <p:txBody>
          <a:bodyPr wrap="square" rtlCol="0">
            <a:spAutoFit/>
          </a:bodyPr>
          <a:lstStyle/>
          <a:p>
            <a:pPr algn="ctr"/>
            <a:r>
              <a:rPr lang="he-IL" dirty="0">
                <a:latin typeface="Arial Narrow" panose="020B0606020202030204" pitchFamily="34" charset="0"/>
                <a:cs typeface="Heebo" pitchFamily="2" charset="-79"/>
              </a:rPr>
              <a:t>הופק עבור משרד החינוך על ידי אלנט טכנולוגיות בע"מ</a:t>
            </a:r>
          </a:p>
          <a:p>
            <a:br>
              <a:rPr lang="he-IL" dirty="0"/>
            </a:br>
            <a:endParaRPr lang="en-IL" dirty="0"/>
          </a:p>
        </p:txBody>
      </p:sp>
    </p:spTree>
    <p:extLst>
      <p:ext uri="{BB962C8B-B14F-4D97-AF65-F5344CB8AC3E}">
        <p14:creationId xmlns:p14="http://schemas.microsoft.com/office/powerpoint/2010/main" val="268891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6C37B9-3375-4515-8993-19A5ACFF41C5}"/>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EB0DE8D-43E4-453C-BC2A-606D0AF87C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CD004B4-B8A9-4269-836F-5AC535BBEF4B}"/>
              </a:ext>
            </a:extLst>
          </p:cNvPr>
          <p:cNvSpPr>
            <a:spLocks noGrp="1"/>
          </p:cNvSpPr>
          <p:nvPr>
            <p:ph type="dt" sz="half" idx="10"/>
          </p:nvPr>
        </p:nvSpPr>
        <p:spPr/>
        <p:txBody>
          <a:bodyPr/>
          <a:lstStyle/>
          <a:p>
            <a:fld id="{035B246A-F88F-4239-BB9A-3199336F82C8}" type="datetimeFigureOut">
              <a:rPr lang="he-IL" smtClean="0"/>
              <a:t>כ"ט/חשון/תשפ"ד</a:t>
            </a:fld>
            <a:endParaRPr lang="he-IL"/>
          </a:p>
        </p:txBody>
      </p:sp>
      <p:sp>
        <p:nvSpPr>
          <p:cNvPr id="5" name="מציין מיקום של כותרת תחתונה 4">
            <a:extLst>
              <a:ext uri="{FF2B5EF4-FFF2-40B4-BE49-F238E27FC236}">
                <a16:creationId xmlns:a16="http://schemas.microsoft.com/office/drawing/2014/main" id="{87193FB5-48C6-4C63-8566-B44CD18295D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B027A36-8533-4E79-894C-B38B619CF61D}"/>
              </a:ext>
            </a:extLst>
          </p:cNvPr>
          <p:cNvSpPr>
            <a:spLocks noGrp="1"/>
          </p:cNvSpPr>
          <p:nvPr>
            <p:ph type="sldNum" sz="quarter" idx="12"/>
          </p:nvPr>
        </p:nvSpPr>
        <p:spPr/>
        <p:txBody>
          <a:bodyPr/>
          <a:lstStyle/>
          <a:p>
            <a:fld id="{7696521F-DA1E-481C-B10F-4227867CC94D}" type="slidenum">
              <a:rPr lang="he-IL" smtClean="0"/>
              <a:t>‹#›</a:t>
            </a:fld>
            <a:endParaRPr lang="he-IL"/>
          </a:p>
        </p:txBody>
      </p:sp>
    </p:spTree>
    <p:extLst>
      <p:ext uri="{BB962C8B-B14F-4D97-AF65-F5344CB8AC3E}">
        <p14:creationId xmlns:p14="http://schemas.microsoft.com/office/powerpoint/2010/main" val="194332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תיאור פעילות">
    <p:spTree>
      <p:nvGrpSpPr>
        <p:cNvPr id="1" name=""/>
        <p:cNvGrpSpPr/>
        <p:nvPr/>
      </p:nvGrpSpPr>
      <p:grpSpPr>
        <a:xfrm>
          <a:off x="0" y="0"/>
          <a:ext cx="0" cy="0"/>
          <a:chOff x="0" y="0"/>
          <a:chExt cx="0" cy="0"/>
        </a:xfrm>
      </p:grpSpPr>
      <p:pic>
        <p:nvPicPr>
          <p:cNvPr id="7" name="גרפיקה 6">
            <a:extLst>
              <a:ext uri="{FF2B5EF4-FFF2-40B4-BE49-F238E27FC236}">
                <a16:creationId xmlns:a16="http://schemas.microsoft.com/office/drawing/2014/main" id="{6E470822-E55F-4D70-B5CC-61513C53E2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8681"/>
            <a:ext cx="12192000" cy="6895361"/>
          </a:xfrm>
          <a:prstGeom prst="rect">
            <a:avLst/>
          </a:prstGeom>
        </p:spPr>
      </p:pic>
      <p:sp>
        <p:nvSpPr>
          <p:cNvPr id="8" name="כותרת 1">
            <a:extLst>
              <a:ext uri="{FF2B5EF4-FFF2-40B4-BE49-F238E27FC236}">
                <a16:creationId xmlns:a16="http://schemas.microsoft.com/office/drawing/2014/main" id="{8D36EF1A-5211-4C6E-B0B0-37479E4547DA}"/>
              </a:ext>
            </a:extLst>
          </p:cNvPr>
          <p:cNvSpPr>
            <a:spLocks noGrp="1"/>
          </p:cNvSpPr>
          <p:nvPr>
            <p:ph type="title" hasCustomPrompt="1"/>
          </p:nvPr>
        </p:nvSpPr>
        <p:spPr>
          <a:xfrm>
            <a:off x="0" y="365125"/>
            <a:ext cx="12191998" cy="1325563"/>
          </a:xfrm>
        </p:spPr>
        <p:txBody>
          <a:bodyPr/>
          <a:lstStyle>
            <a:lvl1pPr algn="ctr">
              <a:defRPr>
                <a:cs typeface="+mn-cs"/>
              </a:defRPr>
            </a:lvl1pPr>
          </a:lstStyle>
          <a:p>
            <a:pPr algn="ctr"/>
            <a:r>
              <a:rPr lang="he-IL" dirty="0">
                <a:cs typeface="+mn-cs"/>
              </a:rPr>
              <a:t>הצעה</a:t>
            </a:r>
          </a:p>
        </p:txBody>
      </p:sp>
      <p:pic>
        <p:nvPicPr>
          <p:cNvPr id="10" name="Picture 9" descr="A close up of a sign&#10;&#10;Description automatically generated">
            <a:extLst>
              <a:ext uri="{FF2B5EF4-FFF2-40B4-BE49-F238E27FC236}">
                <a16:creationId xmlns:a16="http://schemas.microsoft.com/office/drawing/2014/main" id="{C8486746-B137-4DD1-BE38-DA31C3AB679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575" y="542536"/>
            <a:ext cx="1295402" cy="1855351"/>
          </a:xfrm>
          <a:prstGeom prst="rect">
            <a:avLst/>
          </a:prstGeom>
        </p:spPr>
      </p:pic>
      <p:cxnSp>
        <p:nvCxnSpPr>
          <p:cNvPr id="11" name="מחבר ישר 10">
            <a:extLst>
              <a:ext uri="{FF2B5EF4-FFF2-40B4-BE49-F238E27FC236}">
                <a16:creationId xmlns:a16="http://schemas.microsoft.com/office/drawing/2014/main" id="{4659812C-A219-4FE8-8DA4-2C8B0C8D5D3C}"/>
              </a:ext>
            </a:extLst>
          </p:cNvPr>
          <p:cNvCxnSpPr>
            <a:cxnSpLocks/>
          </p:cNvCxnSpPr>
          <p:nvPr userDrawn="1"/>
        </p:nvCxnSpPr>
        <p:spPr>
          <a:xfrm>
            <a:off x="3693641" y="2092691"/>
            <a:ext cx="480471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כותרת 1">
            <a:extLst>
              <a:ext uri="{FF2B5EF4-FFF2-40B4-BE49-F238E27FC236}">
                <a16:creationId xmlns:a16="http://schemas.microsoft.com/office/drawing/2014/main" id="{EE7A3D3C-31CD-454A-9398-89DCC108E658}"/>
              </a:ext>
            </a:extLst>
          </p:cNvPr>
          <p:cNvSpPr txBox="1">
            <a:spLocks/>
          </p:cNvSpPr>
          <p:nvPr userDrawn="1"/>
        </p:nvSpPr>
        <p:spPr>
          <a:xfrm>
            <a:off x="2" y="1130595"/>
            <a:ext cx="12191998"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4400" kern="1200">
                <a:solidFill>
                  <a:schemeClr val="tx1"/>
                </a:solidFill>
                <a:latin typeface="+mj-lt"/>
                <a:ea typeface="+mj-ea"/>
                <a:cs typeface="+mn-cs"/>
              </a:defRPr>
            </a:lvl1pPr>
          </a:lstStyle>
          <a:p>
            <a:endParaRPr lang="he-IL" sz="3500" b="1" dirty="0"/>
          </a:p>
        </p:txBody>
      </p:sp>
      <p:sp>
        <p:nvSpPr>
          <p:cNvPr id="17" name="מציין מיקום של תאריך 16">
            <a:extLst>
              <a:ext uri="{FF2B5EF4-FFF2-40B4-BE49-F238E27FC236}">
                <a16:creationId xmlns:a16="http://schemas.microsoft.com/office/drawing/2014/main" id="{13BFA6BE-2869-47C2-AEAD-897E558BF052}"/>
              </a:ext>
            </a:extLst>
          </p:cNvPr>
          <p:cNvSpPr>
            <a:spLocks noGrp="1"/>
          </p:cNvSpPr>
          <p:nvPr>
            <p:ph type="dt" sz="half" idx="10"/>
          </p:nvPr>
        </p:nvSpPr>
        <p:spPr/>
        <p:txBody>
          <a:bodyPr/>
          <a:lstStyle/>
          <a:p>
            <a:fld id="{6336A7D9-65C4-429B-8621-DC1821EF50E2}" type="datetimeFigureOut">
              <a:rPr lang="he-IL" smtClean="0"/>
              <a:t>כ"ט/חשון/תשפ"ד</a:t>
            </a:fld>
            <a:endParaRPr lang="he-IL"/>
          </a:p>
        </p:txBody>
      </p:sp>
      <p:sp>
        <p:nvSpPr>
          <p:cNvPr id="18" name="מציין מיקום של כותרת תחתונה 17">
            <a:extLst>
              <a:ext uri="{FF2B5EF4-FFF2-40B4-BE49-F238E27FC236}">
                <a16:creationId xmlns:a16="http://schemas.microsoft.com/office/drawing/2014/main" id="{D251EB85-9BBD-4781-BAFC-BFEF38BC345D}"/>
              </a:ext>
            </a:extLst>
          </p:cNvPr>
          <p:cNvSpPr>
            <a:spLocks noGrp="1"/>
          </p:cNvSpPr>
          <p:nvPr>
            <p:ph type="ftr" sz="quarter" idx="11"/>
          </p:nvPr>
        </p:nvSpPr>
        <p:spPr/>
        <p:txBody>
          <a:bodyPr/>
          <a:lstStyle/>
          <a:p>
            <a:endParaRPr lang="he-IL"/>
          </a:p>
        </p:txBody>
      </p:sp>
      <p:sp>
        <p:nvSpPr>
          <p:cNvPr id="19" name="מציין מיקום של מספר שקופית 18">
            <a:extLst>
              <a:ext uri="{FF2B5EF4-FFF2-40B4-BE49-F238E27FC236}">
                <a16:creationId xmlns:a16="http://schemas.microsoft.com/office/drawing/2014/main" id="{BB2D7310-9215-4ED5-AB45-508DFECEFF68}"/>
              </a:ext>
            </a:extLst>
          </p:cNvPr>
          <p:cNvSpPr>
            <a:spLocks noGrp="1"/>
          </p:cNvSpPr>
          <p:nvPr>
            <p:ph type="sldNum" sz="quarter" idx="12"/>
          </p:nvPr>
        </p:nvSpPr>
        <p:spPr/>
        <p:txBody>
          <a:bodyPr/>
          <a:lstStyle/>
          <a:p>
            <a:fld id="{B7D81402-F4C4-4924-A8AE-7A3A310726D1}" type="slidenum">
              <a:rPr lang="he-IL" smtClean="0"/>
              <a:t>‹#›</a:t>
            </a:fld>
            <a:endParaRPr lang="he-IL"/>
          </a:p>
        </p:txBody>
      </p:sp>
      <p:sp>
        <p:nvSpPr>
          <p:cNvPr id="21" name="מציין מיקום תוכן 20">
            <a:extLst>
              <a:ext uri="{FF2B5EF4-FFF2-40B4-BE49-F238E27FC236}">
                <a16:creationId xmlns:a16="http://schemas.microsoft.com/office/drawing/2014/main" id="{63495393-0E71-432A-9E78-962853C1577B}"/>
              </a:ext>
            </a:extLst>
          </p:cNvPr>
          <p:cNvSpPr>
            <a:spLocks noGrp="1"/>
          </p:cNvSpPr>
          <p:nvPr>
            <p:ph sz="quarter" idx="13" hasCustomPrompt="1"/>
          </p:nvPr>
        </p:nvSpPr>
        <p:spPr>
          <a:xfrm>
            <a:off x="2034818" y="2278747"/>
            <a:ext cx="10151327" cy="3568897"/>
          </a:xfrm>
        </p:spPr>
        <p:txBody>
          <a:bodyPr>
            <a:normAutofit/>
          </a:bodyPr>
          <a:lstStyle>
            <a:lvl1pPr marL="1438275" indent="-4763">
              <a:lnSpc>
                <a:spcPts val="1800"/>
              </a:lnSpc>
              <a:buNone/>
              <a:defRPr sz="2000"/>
            </a:lvl1pPr>
          </a:lstStyle>
          <a:p>
            <a:pPr lvl="0"/>
            <a:r>
              <a:rPr lang="he-IL" dirty="0"/>
              <a:t>תכן</a:t>
            </a:r>
          </a:p>
        </p:txBody>
      </p:sp>
      <p:sp>
        <p:nvSpPr>
          <p:cNvPr id="23" name="כותרת 1">
            <a:extLst>
              <a:ext uri="{FF2B5EF4-FFF2-40B4-BE49-F238E27FC236}">
                <a16:creationId xmlns:a16="http://schemas.microsoft.com/office/drawing/2014/main" id="{8495A483-C8AF-4D1B-9E5D-C8321E598883}"/>
              </a:ext>
            </a:extLst>
          </p:cNvPr>
          <p:cNvSpPr txBox="1">
            <a:spLocks/>
          </p:cNvSpPr>
          <p:nvPr userDrawn="1"/>
        </p:nvSpPr>
        <p:spPr>
          <a:xfrm>
            <a:off x="-5853" y="-591686"/>
            <a:ext cx="12191998"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4400" kern="1200">
                <a:solidFill>
                  <a:schemeClr val="tx1"/>
                </a:solidFill>
                <a:latin typeface="+mj-lt"/>
                <a:ea typeface="+mj-ea"/>
                <a:cs typeface="+mn-cs"/>
              </a:defRPr>
            </a:lvl1pPr>
          </a:lstStyle>
          <a:p>
            <a:endParaRPr lang="he-IL" sz="3500" b="1" dirty="0"/>
          </a:p>
        </p:txBody>
      </p:sp>
      <p:sp>
        <p:nvSpPr>
          <p:cNvPr id="24" name="מציין מיקום תוכן 20">
            <a:extLst>
              <a:ext uri="{FF2B5EF4-FFF2-40B4-BE49-F238E27FC236}">
                <a16:creationId xmlns:a16="http://schemas.microsoft.com/office/drawing/2014/main" id="{EC60D0E2-5612-464D-9087-6A72E127B04A}"/>
              </a:ext>
            </a:extLst>
          </p:cNvPr>
          <p:cNvSpPr>
            <a:spLocks noGrp="1"/>
          </p:cNvSpPr>
          <p:nvPr>
            <p:ph sz="quarter" idx="14"/>
          </p:nvPr>
        </p:nvSpPr>
        <p:spPr>
          <a:xfrm>
            <a:off x="0" y="1453510"/>
            <a:ext cx="12186145" cy="732210"/>
          </a:xfrm>
        </p:spPr>
        <p:txBody>
          <a:bodyPr>
            <a:normAutofit/>
          </a:bodyPr>
          <a:lstStyle>
            <a:lvl1pPr marL="4763" indent="-4763" algn="ctr">
              <a:buNone/>
              <a:defRPr sz="3500" b="1"/>
            </a:lvl1pPr>
          </a:lstStyle>
          <a:p>
            <a:pPr lvl="0"/>
            <a:endParaRPr lang="he-IL" dirty="0"/>
          </a:p>
        </p:txBody>
      </p:sp>
    </p:spTree>
    <p:extLst>
      <p:ext uri="{BB962C8B-B14F-4D97-AF65-F5344CB8AC3E}">
        <p14:creationId xmlns:p14="http://schemas.microsoft.com/office/powerpoint/2010/main" val="389232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שקופית כותרת">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9CDEA280-D15A-4265-9C00-5985FFFF42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4243" y="1441515"/>
            <a:ext cx="11337758" cy="752475"/>
          </a:xfrm>
          <a:prstGeom prst="rect">
            <a:avLst/>
          </a:prstGeom>
        </p:spPr>
      </p:pic>
      <p:pic>
        <p:nvPicPr>
          <p:cNvPr id="10" name="גרפיקה 10">
            <a:extLst>
              <a:ext uri="{FF2B5EF4-FFF2-40B4-BE49-F238E27FC236}">
                <a16:creationId xmlns:a16="http://schemas.microsoft.com/office/drawing/2014/main" id="{EE77427E-A756-4A5D-BDAF-4798EBE57B5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786127" y="2911902"/>
            <a:ext cx="5038737" cy="2519368"/>
          </a:xfrm>
          <a:prstGeom prst="rect">
            <a:avLst/>
          </a:prstGeom>
          <a:effectLst/>
        </p:spPr>
      </p:pic>
      <p:pic>
        <p:nvPicPr>
          <p:cNvPr id="11" name="גרפיקה 10">
            <a:extLst>
              <a:ext uri="{FF2B5EF4-FFF2-40B4-BE49-F238E27FC236}">
                <a16:creationId xmlns:a16="http://schemas.microsoft.com/office/drawing/2014/main" id="{BA01AC45-911F-4D25-8518-DB4D1235B62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8820" y="254708"/>
            <a:ext cx="2685382" cy="1998128"/>
          </a:xfrm>
          <a:prstGeom prst="rect">
            <a:avLst/>
          </a:prstGeom>
        </p:spPr>
      </p:pic>
      <p:cxnSp>
        <p:nvCxnSpPr>
          <p:cNvPr id="12" name="מחבר ישר 11">
            <a:extLst>
              <a:ext uri="{FF2B5EF4-FFF2-40B4-BE49-F238E27FC236}">
                <a16:creationId xmlns:a16="http://schemas.microsoft.com/office/drawing/2014/main" id="{A67946A7-CB69-4AAB-AF2B-08AE81DBBAF2}"/>
              </a:ext>
            </a:extLst>
          </p:cNvPr>
          <p:cNvCxnSpPr>
            <a:cxnSpLocks/>
          </p:cNvCxnSpPr>
          <p:nvPr userDrawn="1"/>
        </p:nvCxnSpPr>
        <p:spPr>
          <a:xfrm>
            <a:off x="218820" y="6239643"/>
            <a:ext cx="11754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מציין מיקום תוכן 20">
            <a:extLst>
              <a:ext uri="{FF2B5EF4-FFF2-40B4-BE49-F238E27FC236}">
                <a16:creationId xmlns:a16="http://schemas.microsoft.com/office/drawing/2014/main" id="{F9240C07-B5AD-46BB-9D51-7A53079DEF5A}"/>
              </a:ext>
            </a:extLst>
          </p:cNvPr>
          <p:cNvSpPr>
            <a:spLocks noGrp="1"/>
          </p:cNvSpPr>
          <p:nvPr>
            <p:ph sz="quarter" idx="13" hasCustomPrompt="1"/>
          </p:nvPr>
        </p:nvSpPr>
        <p:spPr>
          <a:xfrm>
            <a:off x="3319122" y="5581922"/>
            <a:ext cx="3204000" cy="684000"/>
          </a:xfrm>
        </p:spPr>
        <p:txBody>
          <a:bodyPr/>
          <a:lstStyle>
            <a:lvl1pPr marL="180975" indent="0" algn="r">
              <a:buNone/>
              <a:tabLst>
                <a:tab pos="180975" algn="l"/>
              </a:tabLst>
              <a:defRPr sz="4400"/>
            </a:lvl1pPr>
          </a:lstStyle>
          <a:p>
            <a:pPr lvl="0"/>
            <a:r>
              <a:rPr lang="he-IL" dirty="0"/>
              <a:t>שיעור</a:t>
            </a:r>
          </a:p>
        </p:txBody>
      </p:sp>
      <p:sp>
        <p:nvSpPr>
          <p:cNvPr id="15" name="מציין מיקום תוכן 20">
            <a:extLst>
              <a:ext uri="{FF2B5EF4-FFF2-40B4-BE49-F238E27FC236}">
                <a16:creationId xmlns:a16="http://schemas.microsoft.com/office/drawing/2014/main" id="{0E4C9D24-875B-46F9-8D32-683CAFF5A59F}"/>
              </a:ext>
            </a:extLst>
          </p:cNvPr>
          <p:cNvSpPr>
            <a:spLocks noGrp="1"/>
          </p:cNvSpPr>
          <p:nvPr>
            <p:ph sz="quarter" idx="14" hasCustomPrompt="1"/>
          </p:nvPr>
        </p:nvSpPr>
        <p:spPr>
          <a:xfrm>
            <a:off x="0" y="1431707"/>
            <a:ext cx="12192000" cy="732210"/>
          </a:xfrm>
        </p:spPr>
        <p:txBody>
          <a:bodyPr anchor="ctr" anchorCtr="0">
            <a:normAutofit/>
          </a:bodyPr>
          <a:lstStyle>
            <a:lvl1pPr marL="4763" indent="-4763" algn="ctr">
              <a:buNone/>
              <a:defRPr sz="6000" b="0">
                <a:solidFill>
                  <a:schemeClr val="bg1"/>
                </a:solidFill>
              </a:defRPr>
            </a:lvl1pPr>
          </a:lstStyle>
          <a:p>
            <a:pPr lvl="0"/>
            <a:r>
              <a:rPr lang="he-IL" dirty="0"/>
              <a:t>נושא</a:t>
            </a:r>
          </a:p>
        </p:txBody>
      </p:sp>
      <p:sp>
        <p:nvSpPr>
          <p:cNvPr id="2" name="TextBox 3">
            <a:extLst>
              <a:ext uri="{FF2B5EF4-FFF2-40B4-BE49-F238E27FC236}">
                <a16:creationId xmlns:a16="http://schemas.microsoft.com/office/drawing/2014/main" id="{C57705B5-BC13-48FA-902E-83466E4594A4}"/>
              </a:ext>
            </a:extLst>
          </p:cNvPr>
          <p:cNvSpPr txBox="1"/>
          <p:nvPr userDrawn="1"/>
        </p:nvSpPr>
        <p:spPr>
          <a:xfrm>
            <a:off x="584258" y="6396335"/>
            <a:ext cx="11023485" cy="923330"/>
          </a:xfrm>
          <a:prstGeom prst="rect">
            <a:avLst/>
          </a:prstGeom>
          <a:noFill/>
        </p:spPr>
        <p:txBody>
          <a:bodyPr wrap="square" rtlCol="0">
            <a:spAutoFit/>
          </a:bodyPr>
          <a:lstStyle/>
          <a:p>
            <a:pPr algn="ctr"/>
            <a:r>
              <a:rPr lang="he-IL" dirty="0">
                <a:latin typeface="Arial Narrow" panose="020B0606020202030204" pitchFamily="34" charset="0"/>
                <a:cs typeface="Heebo" pitchFamily="2" charset="-79"/>
              </a:rPr>
              <a:t>הופק עבור משרד החינוך על ידי אלנט טכנולוגיות בע"מ</a:t>
            </a:r>
          </a:p>
          <a:p>
            <a:br>
              <a:rPr lang="he-IL" dirty="0"/>
            </a:br>
            <a:endParaRPr lang="en-IL" dirty="0"/>
          </a:p>
        </p:txBody>
      </p:sp>
    </p:spTree>
    <p:extLst>
      <p:ext uri="{BB962C8B-B14F-4D97-AF65-F5344CB8AC3E}">
        <p14:creationId xmlns:p14="http://schemas.microsoft.com/office/powerpoint/2010/main" val="154340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מסגרת ">
    <p:spTree>
      <p:nvGrpSpPr>
        <p:cNvPr id="1" name=""/>
        <p:cNvGrpSpPr/>
        <p:nvPr/>
      </p:nvGrpSpPr>
      <p:grpSpPr>
        <a:xfrm>
          <a:off x="0" y="0"/>
          <a:ext cx="0" cy="0"/>
          <a:chOff x="0" y="0"/>
          <a:chExt cx="0" cy="0"/>
        </a:xfrm>
      </p:grpSpPr>
      <p:sp>
        <p:nvSpPr>
          <p:cNvPr id="2" name="גרפיקה 8">
            <a:extLst>
              <a:ext uri="{FF2B5EF4-FFF2-40B4-BE49-F238E27FC236}">
                <a16:creationId xmlns:a16="http://schemas.microsoft.com/office/drawing/2014/main" id="{3E9EC2D2-C003-4525-83A0-6D17471778E4}"/>
              </a:ext>
            </a:extLst>
          </p:cNvPr>
          <p:cNvSpPr/>
          <p:nvPr/>
        </p:nvSpPr>
        <p:spPr>
          <a:xfrm rot="5400000">
            <a:off x="2791531" y="-2568012"/>
            <a:ext cx="6611325" cy="11983062"/>
          </a:xfrm>
          <a:custGeom>
            <a:avLst/>
            <a:gdLst>
              <a:gd name="connsiteX0" fmla="*/ 0 w 5940149"/>
              <a:gd name="connsiteY0" fmla="*/ 0 h 12859555"/>
              <a:gd name="connsiteX1" fmla="*/ 5940150 w 5940149"/>
              <a:gd name="connsiteY1" fmla="*/ 0 h 12859555"/>
              <a:gd name="connsiteX2" fmla="*/ 5940150 w 5940149"/>
              <a:gd name="connsiteY2" fmla="*/ 12859556 h 12859555"/>
              <a:gd name="connsiteX3" fmla="*/ 0 w 5940149"/>
              <a:gd name="connsiteY3" fmla="*/ 12859556 h 12859555"/>
            </a:gdLst>
            <a:ahLst/>
            <a:cxnLst>
              <a:cxn ang="0">
                <a:pos x="connsiteX0" y="connsiteY0"/>
              </a:cxn>
              <a:cxn ang="0">
                <a:pos x="connsiteX1" y="connsiteY1"/>
              </a:cxn>
              <a:cxn ang="0">
                <a:pos x="connsiteX2" y="connsiteY2"/>
              </a:cxn>
              <a:cxn ang="0">
                <a:pos x="connsiteX3" y="connsiteY3"/>
              </a:cxn>
            </a:cxnLst>
            <a:rect l="l" t="t" r="r" b="b"/>
            <a:pathLst>
              <a:path w="5940149" h="12859555">
                <a:moveTo>
                  <a:pt x="0" y="0"/>
                </a:moveTo>
                <a:lnTo>
                  <a:pt x="5940150" y="0"/>
                </a:lnTo>
                <a:lnTo>
                  <a:pt x="5940150" y="12859556"/>
                </a:lnTo>
                <a:lnTo>
                  <a:pt x="0" y="12859556"/>
                </a:lnTo>
                <a:close/>
              </a:path>
            </a:pathLst>
          </a:custGeom>
          <a:solidFill>
            <a:schemeClr val="lt1"/>
          </a:solidFill>
          <a:ln w="12114" cap="flat">
            <a:solidFill>
              <a:schemeClr val="accent4"/>
            </a:solidFill>
            <a:prstDash val="solid"/>
            <a:miter/>
          </a:ln>
        </p:spPr>
        <p:txBody>
          <a:bodyPr rtlCol="1" anchor="ctr"/>
          <a:lstStyle/>
          <a:p>
            <a:endParaRPr lang="he-IL"/>
          </a:p>
        </p:txBody>
      </p:sp>
    </p:spTree>
    <p:extLst>
      <p:ext uri="{BB962C8B-B14F-4D97-AF65-F5344CB8AC3E}">
        <p14:creationId xmlns:p14="http://schemas.microsoft.com/office/powerpoint/2010/main" val="151096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משבצות">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109" y="123568"/>
            <a:ext cx="11969156" cy="6516120"/>
          </a:xfrm>
          <a:prstGeom prst="rect">
            <a:avLst/>
          </a:prstGeom>
        </p:spPr>
      </p:pic>
      <p:grpSp>
        <p:nvGrpSpPr>
          <p:cNvPr id="3" name="קבוצה 2">
            <a:extLst>
              <a:ext uri="{FF2B5EF4-FFF2-40B4-BE49-F238E27FC236}">
                <a16:creationId xmlns:a16="http://schemas.microsoft.com/office/drawing/2014/main" id="{941FD3B3-3B19-40F5-8C11-6E6387301446}"/>
              </a:ext>
            </a:extLst>
          </p:cNvPr>
          <p:cNvGrpSpPr/>
          <p:nvPr userDrawn="1"/>
        </p:nvGrpSpPr>
        <p:grpSpPr>
          <a:xfrm>
            <a:off x="211015" y="1512300"/>
            <a:ext cx="11790485" cy="5090724"/>
            <a:chOff x="207991" y="1551682"/>
            <a:chExt cx="11930063" cy="5177731"/>
          </a:xfrm>
        </p:grpSpPr>
        <p:grpSp>
          <p:nvGrpSpPr>
            <p:cNvPr id="4" name="קבוצה 3">
              <a:extLst>
                <a:ext uri="{FF2B5EF4-FFF2-40B4-BE49-F238E27FC236}">
                  <a16:creationId xmlns:a16="http://schemas.microsoft.com/office/drawing/2014/main" id="{11A6C146-FF05-443B-A3A5-24A64B8F99E8}"/>
                </a:ext>
              </a:extLst>
            </p:cNvPr>
            <p:cNvGrpSpPr/>
            <p:nvPr/>
          </p:nvGrpSpPr>
          <p:grpSpPr>
            <a:xfrm>
              <a:off x="207991" y="1551682"/>
              <a:ext cx="8845608" cy="5177731"/>
              <a:chOff x="782817" y="1642170"/>
              <a:chExt cx="8845608" cy="5177731"/>
            </a:xfrm>
          </p:grpSpPr>
          <p:grpSp>
            <p:nvGrpSpPr>
              <p:cNvPr id="13" name="קבוצה 12">
                <a:extLst>
                  <a:ext uri="{FF2B5EF4-FFF2-40B4-BE49-F238E27FC236}">
                    <a16:creationId xmlns:a16="http://schemas.microsoft.com/office/drawing/2014/main" id="{FF703738-E03D-4337-9D67-5E39A7CD8FC1}"/>
                  </a:ext>
                </a:extLst>
              </p:cNvPr>
              <p:cNvGrpSpPr/>
              <p:nvPr/>
            </p:nvGrpSpPr>
            <p:grpSpPr>
              <a:xfrm>
                <a:off x="782817" y="1642170"/>
                <a:ext cx="8845608" cy="3512348"/>
                <a:chOff x="782817" y="1642170"/>
                <a:chExt cx="8845608" cy="3512348"/>
              </a:xfrm>
            </p:grpSpPr>
            <p:pic>
              <p:nvPicPr>
                <p:cNvPr id="17" name="Picture 2" descr="משובץ, נייר, דף, מחברת. וקטור, משובץ, sheet-, מחברת, דוגמה, נייר. | CanStock">
                  <a:extLst>
                    <a:ext uri="{FF2B5EF4-FFF2-40B4-BE49-F238E27FC236}">
                      <a16:creationId xmlns:a16="http://schemas.microsoft.com/office/drawing/2014/main" id="{A3CA1F26-2506-4714-8CE9-84589B2550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1308703"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משובץ, נייר, דף, מחברת. וקטור, משובץ, sheet-, מחברת, דוגמה, נייר. | CanStock">
                  <a:extLst>
                    <a:ext uri="{FF2B5EF4-FFF2-40B4-BE49-F238E27FC236}">
                      <a16:creationId xmlns:a16="http://schemas.microsoft.com/office/drawing/2014/main" id="{3A1052BE-F876-480D-87D6-A5DADB3E6B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5590191"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קבוצה 13">
                <a:extLst>
                  <a:ext uri="{FF2B5EF4-FFF2-40B4-BE49-F238E27FC236}">
                    <a16:creationId xmlns:a16="http://schemas.microsoft.com/office/drawing/2014/main" id="{BA4D5EDB-E88A-405E-8F66-79066D9E5827}"/>
                  </a:ext>
                </a:extLst>
              </p:cNvPr>
              <p:cNvGrpSpPr/>
              <p:nvPr/>
            </p:nvGrpSpPr>
            <p:grpSpPr>
              <a:xfrm>
                <a:off x="782817" y="4394895"/>
                <a:ext cx="8845608" cy="2425006"/>
                <a:chOff x="782817" y="1642170"/>
                <a:chExt cx="8845608" cy="2425006"/>
              </a:xfrm>
            </p:grpSpPr>
            <p:pic>
              <p:nvPicPr>
                <p:cNvPr id="15" name="Picture 2" descr="משובץ, נייר, דף, מחברת. וקטור, משובץ, sheet-, מחברת, דוגמה, נייר. | CanStock">
                  <a:extLst>
                    <a:ext uri="{FF2B5EF4-FFF2-40B4-BE49-F238E27FC236}">
                      <a16:creationId xmlns:a16="http://schemas.microsoft.com/office/drawing/2014/main" id="{3C40ECFE-0FAC-4ED7-9004-36FB1138B7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5122" b="13781"/>
                <a:stretch/>
              </p:blipFill>
              <p:spPr bwMode="auto">
                <a:xfrm rot="5400000">
                  <a:off x="1852374" y="572613"/>
                  <a:ext cx="2425006" cy="45641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משובץ, נייר, דף, מחברת. וקטור, משובץ, sheet-, מחברת, דוגמה, נייר. | CanStock">
                  <a:extLst>
                    <a:ext uri="{FF2B5EF4-FFF2-40B4-BE49-F238E27FC236}">
                      <a16:creationId xmlns:a16="http://schemas.microsoft.com/office/drawing/2014/main" id="{652FC6B8-7185-4995-A4A3-E3BB2B62B0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9520" b="13781"/>
                <a:stretch/>
              </p:blipFill>
              <p:spPr bwMode="auto">
                <a:xfrm rot="5400000">
                  <a:off x="6281499" y="720251"/>
                  <a:ext cx="2129731" cy="456412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 name="קבוצה 4">
              <a:extLst>
                <a:ext uri="{FF2B5EF4-FFF2-40B4-BE49-F238E27FC236}">
                  <a16:creationId xmlns:a16="http://schemas.microsoft.com/office/drawing/2014/main" id="{F8E56CE3-6943-4100-934B-FBC012904F74}"/>
                </a:ext>
              </a:extLst>
            </p:cNvPr>
            <p:cNvGrpSpPr/>
            <p:nvPr/>
          </p:nvGrpSpPr>
          <p:grpSpPr>
            <a:xfrm>
              <a:off x="6019800" y="1551682"/>
              <a:ext cx="6118254" cy="5177731"/>
              <a:chOff x="782817" y="1642170"/>
              <a:chExt cx="6118254" cy="5177731"/>
            </a:xfrm>
          </p:grpSpPr>
          <p:grpSp>
            <p:nvGrpSpPr>
              <p:cNvPr id="6" name="קבוצה 5">
                <a:extLst>
                  <a:ext uri="{FF2B5EF4-FFF2-40B4-BE49-F238E27FC236}">
                    <a16:creationId xmlns:a16="http://schemas.microsoft.com/office/drawing/2014/main" id="{9F996BB1-A77C-47FD-84B6-2886FC981E62}"/>
                  </a:ext>
                </a:extLst>
              </p:cNvPr>
              <p:cNvGrpSpPr/>
              <p:nvPr/>
            </p:nvGrpSpPr>
            <p:grpSpPr>
              <a:xfrm>
                <a:off x="782817" y="1642170"/>
                <a:ext cx="6118254" cy="3512348"/>
                <a:chOff x="782817" y="1642170"/>
                <a:chExt cx="6118254" cy="3512348"/>
              </a:xfrm>
            </p:grpSpPr>
            <p:pic>
              <p:nvPicPr>
                <p:cNvPr id="11" name="Picture 2" descr="משובץ, נייר, דף, מחברת. וקטור, משובץ, sheet-, מחברת, דוגמה, נייר. | CanStock">
                  <a:extLst>
                    <a:ext uri="{FF2B5EF4-FFF2-40B4-BE49-F238E27FC236}">
                      <a16:creationId xmlns:a16="http://schemas.microsoft.com/office/drawing/2014/main" id="{CB77F109-A9BA-4D90-BB3B-832A775FFE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1308703"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משובץ, נייר, דף, מחברת. וקטור, משובץ, sheet-, מחברת, דוגמה, נייר. | CanStock">
                  <a:extLst>
                    <a:ext uri="{FF2B5EF4-FFF2-40B4-BE49-F238E27FC236}">
                      <a16:creationId xmlns:a16="http://schemas.microsoft.com/office/drawing/2014/main" id="{9008CFF3-95CD-4210-BBD9-D0331B1042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28918" b="13781"/>
                <a:stretch/>
              </p:blipFill>
              <p:spPr bwMode="auto">
                <a:xfrm rot="5400000">
                  <a:off x="4226514" y="2479961"/>
                  <a:ext cx="3512348" cy="183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קבוצה 6">
                <a:extLst>
                  <a:ext uri="{FF2B5EF4-FFF2-40B4-BE49-F238E27FC236}">
                    <a16:creationId xmlns:a16="http://schemas.microsoft.com/office/drawing/2014/main" id="{C3D5CC29-CAE3-47F6-9FEA-03BABCB2A1D4}"/>
                  </a:ext>
                </a:extLst>
              </p:cNvPr>
              <p:cNvGrpSpPr/>
              <p:nvPr/>
            </p:nvGrpSpPr>
            <p:grpSpPr>
              <a:xfrm>
                <a:off x="782817" y="4394895"/>
                <a:ext cx="6118254" cy="2425006"/>
                <a:chOff x="782817" y="1642170"/>
                <a:chExt cx="6118254" cy="2425006"/>
              </a:xfrm>
            </p:grpSpPr>
            <p:pic>
              <p:nvPicPr>
                <p:cNvPr id="8" name="Picture 2" descr="משובץ, נייר, דף, מחברת. וקטור, משובץ, sheet-, מחברת, דוגמה, נייר. | CanStock">
                  <a:extLst>
                    <a:ext uri="{FF2B5EF4-FFF2-40B4-BE49-F238E27FC236}">
                      <a16:creationId xmlns:a16="http://schemas.microsoft.com/office/drawing/2014/main" id="{654037F3-E167-4B6C-864E-0E38EFBC67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5122" b="13781"/>
                <a:stretch/>
              </p:blipFill>
              <p:spPr bwMode="auto">
                <a:xfrm rot="5400000">
                  <a:off x="1852374" y="572613"/>
                  <a:ext cx="2425006" cy="4564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משובץ, נייר, דף, מחברת. וקטור, משובץ, sheet-, מחברת, דוגמה, נייר. | CanStock">
                  <a:extLst>
                    <a:ext uri="{FF2B5EF4-FFF2-40B4-BE49-F238E27FC236}">
                      <a16:creationId xmlns:a16="http://schemas.microsoft.com/office/drawing/2014/main" id="{5DDDB0F9-D76B-4AA5-A6E6-5BB4CA8F57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45122" b="13781"/>
                <a:stretch/>
              </p:blipFill>
              <p:spPr bwMode="auto">
                <a:xfrm rot="5400000">
                  <a:off x="4770185" y="1936290"/>
                  <a:ext cx="2425006" cy="1836766"/>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189254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משובץ חלקית">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109" y="123568"/>
            <a:ext cx="11969156" cy="6646200"/>
          </a:xfrm>
          <a:prstGeom prst="rect">
            <a:avLst/>
          </a:prstGeom>
        </p:spPr>
      </p:pic>
      <p:grpSp>
        <p:nvGrpSpPr>
          <p:cNvPr id="3" name="קבוצה 2">
            <a:extLst>
              <a:ext uri="{FF2B5EF4-FFF2-40B4-BE49-F238E27FC236}">
                <a16:creationId xmlns:a16="http://schemas.microsoft.com/office/drawing/2014/main" id="{941FD3B3-3B19-40F5-8C11-6E6387301446}"/>
              </a:ext>
            </a:extLst>
          </p:cNvPr>
          <p:cNvGrpSpPr/>
          <p:nvPr userDrawn="1"/>
        </p:nvGrpSpPr>
        <p:grpSpPr>
          <a:xfrm>
            <a:off x="4315190" y="1512778"/>
            <a:ext cx="7648575" cy="5177731"/>
            <a:chOff x="4489479" y="1551682"/>
            <a:chExt cx="7648575" cy="5177731"/>
          </a:xfrm>
        </p:grpSpPr>
        <p:grpSp>
          <p:nvGrpSpPr>
            <p:cNvPr id="4" name="קבוצה 3">
              <a:extLst>
                <a:ext uri="{FF2B5EF4-FFF2-40B4-BE49-F238E27FC236}">
                  <a16:creationId xmlns:a16="http://schemas.microsoft.com/office/drawing/2014/main" id="{11A6C146-FF05-443B-A3A5-24A64B8F99E8}"/>
                </a:ext>
              </a:extLst>
            </p:cNvPr>
            <p:cNvGrpSpPr/>
            <p:nvPr/>
          </p:nvGrpSpPr>
          <p:grpSpPr>
            <a:xfrm>
              <a:off x="4489479" y="1551682"/>
              <a:ext cx="4564120" cy="5177731"/>
              <a:chOff x="5064305" y="1642170"/>
              <a:chExt cx="4564120" cy="5177731"/>
            </a:xfrm>
          </p:grpSpPr>
          <p:pic>
            <p:nvPicPr>
              <p:cNvPr id="18" name="Picture 2" descr="משובץ, נייר, דף, מחברת. וקטור, משובץ, sheet-, מחברת, דוגמה, נייר. | CanStock">
                <a:extLst>
                  <a:ext uri="{FF2B5EF4-FFF2-40B4-BE49-F238E27FC236}">
                    <a16:creationId xmlns:a16="http://schemas.microsoft.com/office/drawing/2014/main" id="{3A1052BE-F876-480D-87D6-A5DADB3E6B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5590191"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משובץ, נייר, דף, מחברת. וקטור, משובץ, sheet-, מחברת, דוגמה, נייר. | CanStock">
                <a:extLst>
                  <a:ext uri="{FF2B5EF4-FFF2-40B4-BE49-F238E27FC236}">
                    <a16:creationId xmlns:a16="http://schemas.microsoft.com/office/drawing/2014/main" id="{652FC6B8-7185-4995-A4A3-E3BB2B62B0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9520" b="13781"/>
              <a:stretch/>
            </p:blipFill>
            <p:spPr bwMode="auto">
              <a:xfrm rot="5400000">
                <a:off x="6281499" y="3472976"/>
                <a:ext cx="2129731" cy="4564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קבוצה 4">
              <a:extLst>
                <a:ext uri="{FF2B5EF4-FFF2-40B4-BE49-F238E27FC236}">
                  <a16:creationId xmlns:a16="http://schemas.microsoft.com/office/drawing/2014/main" id="{F8E56CE3-6943-4100-934B-FBC012904F74}"/>
                </a:ext>
              </a:extLst>
            </p:cNvPr>
            <p:cNvGrpSpPr/>
            <p:nvPr/>
          </p:nvGrpSpPr>
          <p:grpSpPr>
            <a:xfrm>
              <a:off x="6019800" y="1551682"/>
              <a:ext cx="6118254" cy="5177731"/>
              <a:chOff x="782817" y="1642170"/>
              <a:chExt cx="6118254" cy="5177731"/>
            </a:xfrm>
          </p:grpSpPr>
          <p:grpSp>
            <p:nvGrpSpPr>
              <p:cNvPr id="6" name="קבוצה 5">
                <a:extLst>
                  <a:ext uri="{FF2B5EF4-FFF2-40B4-BE49-F238E27FC236}">
                    <a16:creationId xmlns:a16="http://schemas.microsoft.com/office/drawing/2014/main" id="{9F996BB1-A77C-47FD-84B6-2886FC981E62}"/>
                  </a:ext>
                </a:extLst>
              </p:cNvPr>
              <p:cNvGrpSpPr/>
              <p:nvPr/>
            </p:nvGrpSpPr>
            <p:grpSpPr>
              <a:xfrm>
                <a:off x="782817" y="1642170"/>
                <a:ext cx="6118254" cy="3512348"/>
                <a:chOff x="782817" y="1642170"/>
                <a:chExt cx="6118254" cy="3512348"/>
              </a:xfrm>
            </p:grpSpPr>
            <p:pic>
              <p:nvPicPr>
                <p:cNvPr id="11" name="Picture 2" descr="משובץ, נייר, דף, מחברת. וקטור, משובץ, sheet-, מחברת, דוגמה, נייר. | CanStock">
                  <a:extLst>
                    <a:ext uri="{FF2B5EF4-FFF2-40B4-BE49-F238E27FC236}">
                      <a16:creationId xmlns:a16="http://schemas.microsoft.com/office/drawing/2014/main" id="{CB77F109-A9BA-4D90-BB3B-832A775FFE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1308703"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משובץ, נייר, דף, מחברת. וקטור, משובץ, sheet-, מחברת, דוגמה, נייר. | CanStock">
                  <a:extLst>
                    <a:ext uri="{FF2B5EF4-FFF2-40B4-BE49-F238E27FC236}">
                      <a16:creationId xmlns:a16="http://schemas.microsoft.com/office/drawing/2014/main" id="{9008CFF3-95CD-4210-BBD9-D0331B1042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28918" b="13781"/>
                <a:stretch/>
              </p:blipFill>
              <p:spPr bwMode="auto">
                <a:xfrm rot="5400000">
                  <a:off x="4226514" y="2479961"/>
                  <a:ext cx="3512348" cy="183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קבוצה 6">
                <a:extLst>
                  <a:ext uri="{FF2B5EF4-FFF2-40B4-BE49-F238E27FC236}">
                    <a16:creationId xmlns:a16="http://schemas.microsoft.com/office/drawing/2014/main" id="{C3D5CC29-CAE3-47F6-9FEA-03BABCB2A1D4}"/>
                  </a:ext>
                </a:extLst>
              </p:cNvPr>
              <p:cNvGrpSpPr/>
              <p:nvPr/>
            </p:nvGrpSpPr>
            <p:grpSpPr>
              <a:xfrm>
                <a:off x="782817" y="4394895"/>
                <a:ext cx="6118254" cy="2425006"/>
                <a:chOff x="782817" y="1642170"/>
                <a:chExt cx="6118254" cy="2425006"/>
              </a:xfrm>
            </p:grpSpPr>
            <p:pic>
              <p:nvPicPr>
                <p:cNvPr id="8" name="Picture 2" descr="משובץ, נייר, דף, מחברת. וקטור, משובץ, sheet-, מחברת, דוגמה, נייר. | CanStock">
                  <a:extLst>
                    <a:ext uri="{FF2B5EF4-FFF2-40B4-BE49-F238E27FC236}">
                      <a16:creationId xmlns:a16="http://schemas.microsoft.com/office/drawing/2014/main" id="{654037F3-E167-4B6C-864E-0E38EFBC67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5122" b="13781"/>
                <a:stretch/>
              </p:blipFill>
              <p:spPr bwMode="auto">
                <a:xfrm rot="5400000">
                  <a:off x="1852374" y="572613"/>
                  <a:ext cx="2425006" cy="4564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משובץ, נייר, דף, מחברת. וקטור, משובץ, sheet-, מחברת, דוגמה, נייר. | CanStock">
                  <a:extLst>
                    <a:ext uri="{FF2B5EF4-FFF2-40B4-BE49-F238E27FC236}">
                      <a16:creationId xmlns:a16="http://schemas.microsoft.com/office/drawing/2014/main" id="{5DDDB0F9-D76B-4AA5-A6E6-5BB4CA8F57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45122" b="13781"/>
                <a:stretch/>
              </p:blipFill>
              <p:spPr bwMode="auto">
                <a:xfrm rot="5400000">
                  <a:off x="4770185" y="1936290"/>
                  <a:ext cx="2425006" cy="1836766"/>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2" name="מלבן 1">
            <a:extLst>
              <a:ext uri="{FF2B5EF4-FFF2-40B4-BE49-F238E27FC236}">
                <a16:creationId xmlns:a16="http://schemas.microsoft.com/office/drawing/2014/main" id="{E463800B-F5FF-4051-BA7B-DB8414251228}"/>
              </a:ext>
            </a:extLst>
          </p:cNvPr>
          <p:cNvSpPr/>
          <p:nvPr userDrawn="1"/>
        </p:nvSpPr>
        <p:spPr>
          <a:xfrm>
            <a:off x="4181690" y="1349960"/>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95889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משובץ חלקית ימין">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109" y="123568"/>
            <a:ext cx="11969156" cy="6646200"/>
          </a:xfrm>
          <a:prstGeom prst="rect">
            <a:avLst/>
          </a:prstGeom>
        </p:spPr>
      </p:pic>
      <p:sp>
        <p:nvSpPr>
          <p:cNvPr id="2" name="מלבן 1">
            <a:extLst>
              <a:ext uri="{FF2B5EF4-FFF2-40B4-BE49-F238E27FC236}">
                <a16:creationId xmlns:a16="http://schemas.microsoft.com/office/drawing/2014/main" id="{E463800B-F5FF-4051-BA7B-DB8414251228}"/>
              </a:ext>
            </a:extLst>
          </p:cNvPr>
          <p:cNvSpPr/>
          <p:nvPr userDrawn="1"/>
        </p:nvSpPr>
        <p:spPr>
          <a:xfrm>
            <a:off x="4181690" y="1349960"/>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5" name="קבוצה 14">
            <a:extLst>
              <a:ext uri="{FF2B5EF4-FFF2-40B4-BE49-F238E27FC236}">
                <a16:creationId xmlns:a16="http://schemas.microsoft.com/office/drawing/2014/main" id="{E9582EB2-5B19-4192-9D04-E7AA26AA55CC}"/>
              </a:ext>
            </a:extLst>
          </p:cNvPr>
          <p:cNvGrpSpPr/>
          <p:nvPr userDrawn="1"/>
        </p:nvGrpSpPr>
        <p:grpSpPr>
          <a:xfrm>
            <a:off x="1128101" y="1494147"/>
            <a:ext cx="10969164" cy="5240285"/>
            <a:chOff x="1187115" y="1357981"/>
            <a:chExt cx="10969164" cy="5240285"/>
          </a:xfrm>
        </p:grpSpPr>
        <p:grpSp>
          <p:nvGrpSpPr>
            <p:cNvPr id="17" name="קבוצה 16">
              <a:extLst>
                <a:ext uri="{FF2B5EF4-FFF2-40B4-BE49-F238E27FC236}">
                  <a16:creationId xmlns:a16="http://schemas.microsoft.com/office/drawing/2014/main" id="{488F68CA-B6D0-4159-9BAC-86914DFE0209}"/>
                </a:ext>
              </a:extLst>
            </p:cNvPr>
            <p:cNvGrpSpPr/>
            <p:nvPr userDrawn="1"/>
          </p:nvGrpSpPr>
          <p:grpSpPr>
            <a:xfrm>
              <a:off x="4440953" y="1420535"/>
              <a:ext cx="7648575" cy="5177731"/>
              <a:chOff x="4489479" y="1551682"/>
              <a:chExt cx="7648575" cy="5177731"/>
            </a:xfrm>
          </p:grpSpPr>
          <p:grpSp>
            <p:nvGrpSpPr>
              <p:cNvPr id="25" name="קבוצה 24">
                <a:extLst>
                  <a:ext uri="{FF2B5EF4-FFF2-40B4-BE49-F238E27FC236}">
                    <a16:creationId xmlns:a16="http://schemas.microsoft.com/office/drawing/2014/main" id="{F011AFC8-C45A-4EFC-9347-A9903C7C887E}"/>
                  </a:ext>
                </a:extLst>
              </p:cNvPr>
              <p:cNvGrpSpPr/>
              <p:nvPr/>
            </p:nvGrpSpPr>
            <p:grpSpPr>
              <a:xfrm>
                <a:off x="4489479" y="1551682"/>
                <a:ext cx="4564120" cy="5177731"/>
                <a:chOff x="5064305" y="1642170"/>
                <a:chExt cx="4564120" cy="5177731"/>
              </a:xfrm>
            </p:grpSpPr>
            <p:pic>
              <p:nvPicPr>
                <p:cNvPr id="33" name="Picture 2" descr="משובץ, נייר, דף, מחברת. וקטור, משובץ, sheet-, מחברת, דוגמה, נייר. | CanStock">
                  <a:extLst>
                    <a:ext uri="{FF2B5EF4-FFF2-40B4-BE49-F238E27FC236}">
                      <a16:creationId xmlns:a16="http://schemas.microsoft.com/office/drawing/2014/main" id="{E5F95FE7-3382-45A3-B10F-6C68502E89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5590191"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משובץ, נייר, דף, מחברת. וקטור, משובץ, sheet-, מחברת, דוגמה, נייר. | CanStock">
                  <a:extLst>
                    <a:ext uri="{FF2B5EF4-FFF2-40B4-BE49-F238E27FC236}">
                      <a16:creationId xmlns:a16="http://schemas.microsoft.com/office/drawing/2014/main" id="{104493BF-E3FD-42E9-A95B-9293E07C99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9520" b="13781"/>
                <a:stretch/>
              </p:blipFill>
              <p:spPr bwMode="auto">
                <a:xfrm rot="5400000">
                  <a:off x="6281499" y="3472976"/>
                  <a:ext cx="2129731" cy="4564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קבוצה 25">
                <a:extLst>
                  <a:ext uri="{FF2B5EF4-FFF2-40B4-BE49-F238E27FC236}">
                    <a16:creationId xmlns:a16="http://schemas.microsoft.com/office/drawing/2014/main" id="{5C3F505C-62BB-40AF-8A30-965541C82123}"/>
                  </a:ext>
                </a:extLst>
              </p:cNvPr>
              <p:cNvGrpSpPr/>
              <p:nvPr/>
            </p:nvGrpSpPr>
            <p:grpSpPr>
              <a:xfrm>
                <a:off x="6019800" y="1551682"/>
                <a:ext cx="6118254" cy="5177731"/>
                <a:chOff x="782817" y="1642170"/>
                <a:chExt cx="6118254" cy="5177731"/>
              </a:xfrm>
            </p:grpSpPr>
            <p:grpSp>
              <p:nvGrpSpPr>
                <p:cNvPr id="27" name="קבוצה 26">
                  <a:extLst>
                    <a:ext uri="{FF2B5EF4-FFF2-40B4-BE49-F238E27FC236}">
                      <a16:creationId xmlns:a16="http://schemas.microsoft.com/office/drawing/2014/main" id="{DF7240EC-75E9-4D55-9F3C-CB2B93799E0D}"/>
                    </a:ext>
                  </a:extLst>
                </p:cNvPr>
                <p:cNvGrpSpPr/>
                <p:nvPr/>
              </p:nvGrpSpPr>
              <p:grpSpPr>
                <a:xfrm>
                  <a:off x="782817" y="1642170"/>
                  <a:ext cx="6118254" cy="3512348"/>
                  <a:chOff x="782817" y="1642170"/>
                  <a:chExt cx="6118254" cy="3512348"/>
                </a:xfrm>
              </p:grpSpPr>
              <p:pic>
                <p:nvPicPr>
                  <p:cNvPr id="31" name="Picture 2" descr="משובץ, נייר, דף, מחברת. וקטור, משובץ, sheet-, מחברת, דוגמה, נייר. | CanStock">
                    <a:extLst>
                      <a:ext uri="{FF2B5EF4-FFF2-40B4-BE49-F238E27FC236}">
                        <a16:creationId xmlns:a16="http://schemas.microsoft.com/office/drawing/2014/main" id="{EC335088-ED0E-428D-AF94-3B15674E6E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28918" b="13781"/>
                  <a:stretch/>
                </p:blipFill>
                <p:spPr bwMode="auto">
                  <a:xfrm rot="5400000">
                    <a:off x="1308703"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משובץ, נייר, דף, מחברת. וקטור, משובץ, sheet-, מחברת, דוגמה, נייר. | CanStock">
                    <a:extLst>
                      <a:ext uri="{FF2B5EF4-FFF2-40B4-BE49-F238E27FC236}">
                        <a16:creationId xmlns:a16="http://schemas.microsoft.com/office/drawing/2014/main" id="{D4C82D9C-65A8-4882-AEAF-895D5C3ABD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28918" b="13781"/>
                  <a:stretch/>
                </p:blipFill>
                <p:spPr bwMode="auto">
                  <a:xfrm rot="5400000">
                    <a:off x="4226514" y="2479961"/>
                    <a:ext cx="3512348" cy="183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קבוצה 27">
                  <a:extLst>
                    <a:ext uri="{FF2B5EF4-FFF2-40B4-BE49-F238E27FC236}">
                      <a16:creationId xmlns:a16="http://schemas.microsoft.com/office/drawing/2014/main" id="{AC8F6F71-BA63-4B17-B288-3F12897320BB}"/>
                    </a:ext>
                  </a:extLst>
                </p:cNvPr>
                <p:cNvGrpSpPr/>
                <p:nvPr/>
              </p:nvGrpSpPr>
              <p:grpSpPr>
                <a:xfrm>
                  <a:off x="782817" y="4394895"/>
                  <a:ext cx="6118254" cy="2425006"/>
                  <a:chOff x="782817" y="1642170"/>
                  <a:chExt cx="6118254" cy="2425006"/>
                </a:xfrm>
              </p:grpSpPr>
              <p:pic>
                <p:nvPicPr>
                  <p:cNvPr id="29" name="Picture 2" descr="משובץ, נייר, דף, מחברת. וקטור, משובץ, sheet-, מחברת, דוגמה, נייר. | CanStock">
                    <a:extLst>
                      <a:ext uri="{FF2B5EF4-FFF2-40B4-BE49-F238E27FC236}">
                        <a16:creationId xmlns:a16="http://schemas.microsoft.com/office/drawing/2014/main" id="{458C2FB4-F102-4F8F-8946-EDAB674C04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22206" r="45122" b="13781"/>
                  <a:stretch/>
                </p:blipFill>
                <p:spPr bwMode="auto">
                  <a:xfrm rot="5400000">
                    <a:off x="1852374" y="572613"/>
                    <a:ext cx="2425006" cy="45641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משובץ, נייר, דף, מחברת. וקטור, משובץ, sheet-, מחברת, דוגמה, נייר. | CanStock">
                    <a:extLst>
                      <a:ext uri="{FF2B5EF4-FFF2-40B4-BE49-F238E27FC236}">
                        <a16:creationId xmlns:a16="http://schemas.microsoft.com/office/drawing/2014/main" id="{4ECFD1BD-E481-4B99-A762-885D064E52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42" t="60458" r="45122" b="13781"/>
                  <a:stretch/>
                </p:blipFill>
                <p:spPr bwMode="auto">
                  <a:xfrm rot="5400000">
                    <a:off x="4770185" y="1936290"/>
                    <a:ext cx="2425006" cy="1836766"/>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9" name="מלבן 18">
              <a:extLst>
                <a:ext uri="{FF2B5EF4-FFF2-40B4-BE49-F238E27FC236}">
                  <a16:creationId xmlns:a16="http://schemas.microsoft.com/office/drawing/2014/main" id="{8364A40D-9C2F-4BB1-90A8-AB9DE1E50979}"/>
                </a:ext>
              </a:extLst>
            </p:cNvPr>
            <p:cNvSpPr/>
            <p:nvPr userDrawn="1"/>
          </p:nvSpPr>
          <p:spPr>
            <a:xfrm>
              <a:off x="4315190" y="1357981"/>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extLst>
                <a:ext uri="{FF2B5EF4-FFF2-40B4-BE49-F238E27FC236}">
                  <a16:creationId xmlns:a16="http://schemas.microsoft.com/office/drawing/2014/main" id="{3D6CAA1F-2006-40AC-B458-7D6A8F8E8E54}"/>
                </a:ext>
              </a:extLst>
            </p:cNvPr>
            <p:cNvSpPr/>
            <p:nvPr userDrawn="1"/>
          </p:nvSpPr>
          <p:spPr>
            <a:xfrm>
              <a:off x="4374204" y="1989708"/>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1" name="קבוצה 20">
              <a:extLst>
                <a:ext uri="{FF2B5EF4-FFF2-40B4-BE49-F238E27FC236}">
                  <a16:creationId xmlns:a16="http://schemas.microsoft.com/office/drawing/2014/main" id="{D726CBF5-95D2-4B10-A4D4-B28CD41FCD50}"/>
                </a:ext>
              </a:extLst>
            </p:cNvPr>
            <p:cNvGrpSpPr/>
            <p:nvPr userDrawn="1"/>
          </p:nvGrpSpPr>
          <p:grpSpPr>
            <a:xfrm>
              <a:off x="1187115" y="3092844"/>
              <a:ext cx="6613631" cy="3505422"/>
              <a:chOff x="244641" y="3094353"/>
              <a:chExt cx="6613631" cy="3505422"/>
            </a:xfrm>
          </p:grpSpPr>
          <p:sp>
            <p:nvSpPr>
              <p:cNvPr id="22" name="מלבן 21">
                <a:extLst>
                  <a:ext uri="{FF2B5EF4-FFF2-40B4-BE49-F238E27FC236}">
                    <a16:creationId xmlns:a16="http://schemas.microsoft.com/office/drawing/2014/main" id="{FFA576CA-50A7-495D-8F12-C1F9A9EAC4F5}"/>
                  </a:ext>
                </a:extLst>
              </p:cNvPr>
              <p:cNvSpPr/>
              <p:nvPr userDrawn="1"/>
            </p:nvSpPr>
            <p:spPr>
              <a:xfrm>
                <a:off x="244642" y="4286008"/>
                <a:ext cx="6613630"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extLst>
                  <a:ext uri="{FF2B5EF4-FFF2-40B4-BE49-F238E27FC236}">
                    <a16:creationId xmlns:a16="http://schemas.microsoft.com/office/drawing/2014/main" id="{8E607404-819F-4EC8-A88B-61846EEE8450}"/>
                  </a:ext>
                </a:extLst>
              </p:cNvPr>
              <p:cNvSpPr/>
              <p:nvPr userDrawn="1"/>
            </p:nvSpPr>
            <p:spPr>
              <a:xfrm>
                <a:off x="244642" y="3094353"/>
                <a:ext cx="6613630"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extLst>
                  <a:ext uri="{FF2B5EF4-FFF2-40B4-BE49-F238E27FC236}">
                    <a16:creationId xmlns:a16="http://schemas.microsoft.com/office/drawing/2014/main" id="{A6F2135D-2A52-419B-A23C-016380BDB16E}"/>
                  </a:ext>
                </a:extLst>
              </p:cNvPr>
              <p:cNvSpPr/>
              <p:nvPr userDrawn="1"/>
            </p:nvSpPr>
            <p:spPr>
              <a:xfrm>
                <a:off x="244641" y="5385763"/>
                <a:ext cx="6613630"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spTree>
    <p:extLst>
      <p:ext uri="{BB962C8B-B14F-4D97-AF65-F5344CB8AC3E}">
        <p14:creationId xmlns:p14="http://schemas.microsoft.com/office/powerpoint/2010/main" val="282498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B6AE6125-EF91-495C-A8FD-B5403EE0882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7DDF011-CC57-42A6-9018-C3DC5A938AD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2C64FF8-9CFD-4300-822D-DDAAABEE04B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CFCF857-78DF-4E86-9332-CF1D74E5B53E}" type="datetimeFigureOut">
              <a:rPr lang="he-IL" smtClean="0"/>
              <a:t>כ"ט/חשון/תשפ"ד</a:t>
            </a:fld>
            <a:endParaRPr lang="he-IL"/>
          </a:p>
        </p:txBody>
      </p:sp>
      <p:sp>
        <p:nvSpPr>
          <p:cNvPr id="5" name="מציין מיקום של כותרת תחתונה 4">
            <a:extLst>
              <a:ext uri="{FF2B5EF4-FFF2-40B4-BE49-F238E27FC236}">
                <a16:creationId xmlns:a16="http://schemas.microsoft.com/office/drawing/2014/main" id="{AC4CFF1B-B943-408A-BDA6-5953B1A43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88B47C3-5DFA-45FD-B63F-81880BC55BC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63C27B1-190A-4AF3-9049-0358895C4D9F}" type="slidenum">
              <a:rPr lang="he-IL" smtClean="0"/>
              <a:t>‹#›</a:t>
            </a:fld>
            <a:endParaRPr lang="he-IL"/>
          </a:p>
        </p:txBody>
      </p:sp>
    </p:spTree>
    <p:extLst>
      <p:ext uri="{BB962C8B-B14F-4D97-AF65-F5344CB8AC3E}">
        <p14:creationId xmlns:p14="http://schemas.microsoft.com/office/powerpoint/2010/main" val="3260066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 id="2147483660" r:id="rId2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www.geogebra.org/m/FQXxW67R"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3.sv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4.wdp"/><Relationship Id="rId7" Type="http://schemas.openxmlformats.org/officeDocument/2006/relationships/image" Target="../media/image38.sv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37.png"/><Relationship Id="rId5" Type="http://schemas.microsoft.com/office/2007/relationships/hdphoto" Target="../media/hdphoto5.wdp"/><Relationship Id="rId4" Type="http://schemas.openxmlformats.org/officeDocument/2006/relationships/image" Target="../media/image40.png"/><Relationship Id="rId9" Type="http://schemas.microsoft.com/office/2007/relationships/hdphoto" Target="../media/hdphoto6.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hyperlink" Target="https://www.geogebra.org/m/FQXxW67R" TargetMode="External"/><Relationship Id="rId7" Type="http://schemas.openxmlformats.org/officeDocument/2006/relationships/image" Target="../media/image44.png"/><Relationship Id="rId12" Type="http://schemas.openxmlformats.org/officeDocument/2006/relationships/image" Target="../media/image47.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7.wdp"/><Relationship Id="rId11" Type="http://schemas.openxmlformats.org/officeDocument/2006/relationships/image" Target="../media/image46.png"/><Relationship Id="rId5" Type="http://schemas.openxmlformats.org/officeDocument/2006/relationships/image" Target="../media/image43.png"/><Relationship Id="rId10" Type="http://schemas.microsoft.com/office/2007/relationships/hdphoto" Target="../media/hdphoto9.wdp"/><Relationship Id="rId4" Type="http://schemas.openxmlformats.org/officeDocument/2006/relationships/image" Target="../media/image42.png"/><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geogebra.org/m/htmvycx5" TargetMode="External"/><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48.svg"/></Relationships>
</file>

<file path=ppt/slides/_rels/slide3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6.xml"/><Relationship Id="rId5" Type="http://schemas.microsoft.com/office/2007/relationships/hdphoto" Target="../media/hdphoto10.wdp"/><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geogebra.org/m/pvjjawmc#material/RrknfdZz"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1.wdp"/></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5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geogebra.org/m/FQXxW67R"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C5852E-A26A-4F93-B6EC-EE4A4FF364CC}"/>
              </a:ext>
            </a:extLst>
          </p:cNvPr>
          <p:cNvSpPr>
            <a:spLocks noGrp="1"/>
          </p:cNvSpPr>
          <p:nvPr>
            <p:ph type="ctrTitle" idx="4294967295"/>
          </p:nvPr>
        </p:nvSpPr>
        <p:spPr>
          <a:xfrm>
            <a:off x="1524000" y="713459"/>
            <a:ext cx="9144000" cy="2387600"/>
          </a:xfrm>
        </p:spPr>
        <p:txBody>
          <a:bodyPr>
            <a:normAutofit/>
          </a:bodyPr>
          <a:lstStyle/>
          <a:p>
            <a:pPr algn="ctr"/>
            <a:r>
              <a:rPr lang="he-IL" sz="5200" b="1" dirty="0">
                <a:latin typeface="Calibri" panose="020F0502020204030204" pitchFamily="34" charset="0"/>
                <a:cs typeface="Calibri" panose="020F0502020204030204" pitchFamily="34" charset="0"/>
              </a:rPr>
              <a:t>תיבה וקובייה</a:t>
            </a:r>
            <a:br>
              <a:rPr lang="he-IL" sz="5200" dirty="0">
                <a:latin typeface="Calibri" panose="020F0502020204030204" pitchFamily="34" charset="0"/>
                <a:cs typeface="Calibri" panose="020F0502020204030204" pitchFamily="34" charset="0"/>
              </a:rPr>
            </a:br>
            <a:r>
              <a:rPr lang="he-IL" sz="5200" dirty="0">
                <a:latin typeface="Calibri" panose="020F0502020204030204" pitchFamily="34" charset="0"/>
                <a:cs typeface="Calibri" panose="020F0502020204030204" pitchFamily="34" charset="0"/>
              </a:rPr>
              <a:t> כיתה ד'</a:t>
            </a:r>
            <a:br>
              <a:rPr lang="he-IL" sz="5200" dirty="0">
                <a:latin typeface="Calibri" panose="020F0502020204030204" pitchFamily="34" charset="0"/>
                <a:cs typeface="Calibri" panose="020F0502020204030204" pitchFamily="34" charset="0"/>
              </a:rPr>
            </a:br>
            <a:endParaRPr lang="he-IL" sz="5200" dirty="0">
              <a:latin typeface="Calibri" panose="020F0502020204030204" pitchFamily="34" charset="0"/>
              <a:cs typeface="Calibri" panose="020F0502020204030204" pitchFamily="34" charset="0"/>
            </a:endParaRPr>
          </a:p>
        </p:txBody>
      </p:sp>
      <p:sp>
        <p:nvSpPr>
          <p:cNvPr id="6" name="מציין מיקום תוכן 1">
            <a:extLst>
              <a:ext uri="{FF2B5EF4-FFF2-40B4-BE49-F238E27FC236}">
                <a16:creationId xmlns:a16="http://schemas.microsoft.com/office/drawing/2014/main" id="{7B9CEFFE-7A91-469C-809A-AA629F981EF4}"/>
              </a:ext>
            </a:extLst>
          </p:cNvPr>
          <p:cNvSpPr>
            <a:spLocks noGrp="1"/>
          </p:cNvSpPr>
          <p:nvPr>
            <p:ph sz="quarter" idx="13"/>
          </p:nvPr>
        </p:nvSpPr>
        <p:spPr>
          <a:xfrm>
            <a:off x="3292489" y="5608555"/>
            <a:ext cx="3204000" cy="684000"/>
          </a:xfrm>
        </p:spPr>
        <p:txBody>
          <a:bodyPr>
            <a:normAutofit lnSpcReduction="10000"/>
          </a:bodyPr>
          <a:lstStyle/>
          <a:p>
            <a:r>
              <a:rPr lang="he-IL" dirty="0">
                <a:latin typeface="Calibri" panose="020F0502020204030204" pitchFamily="34" charset="0"/>
                <a:cs typeface="Calibri" panose="020F0502020204030204" pitchFamily="34" charset="0"/>
              </a:rPr>
              <a:t>שיעור 1</a:t>
            </a:r>
          </a:p>
        </p:txBody>
      </p:sp>
    </p:spTree>
    <p:extLst>
      <p:ext uri="{BB962C8B-B14F-4D97-AF65-F5344CB8AC3E}">
        <p14:creationId xmlns:p14="http://schemas.microsoft.com/office/powerpoint/2010/main" val="176140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שאלה 3">
            <a:extLst>
              <a:ext uri="{FF2B5EF4-FFF2-40B4-BE49-F238E27FC236}">
                <a16:creationId xmlns:a16="http://schemas.microsoft.com/office/drawing/2014/main" id="{23A19EB0-97B7-8916-4C6C-7BF1E46F878E}"/>
              </a:ext>
            </a:extLst>
          </p:cNvPr>
          <p:cNvSpPr txBox="1">
            <a:spLocks/>
          </p:cNvSpPr>
          <p:nvPr/>
        </p:nvSpPr>
        <p:spPr>
          <a:xfrm>
            <a:off x="8045854" y="4140220"/>
            <a:ext cx="3445054" cy="54380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dirty="0"/>
              <a:t>יש במלבן ___ קודקודים.</a:t>
            </a:r>
          </a:p>
        </p:txBody>
      </p:sp>
      <p:sp>
        <p:nvSpPr>
          <p:cNvPr id="6" name="שאלה 1">
            <a:extLst>
              <a:ext uri="{FF2B5EF4-FFF2-40B4-BE49-F238E27FC236}">
                <a16:creationId xmlns:a16="http://schemas.microsoft.com/office/drawing/2014/main" id="{3B0C4804-B067-4D2E-9A30-7824377DAE85}"/>
              </a:ext>
            </a:extLst>
          </p:cNvPr>
          <p:cNvSpPr txBox="1">
            <a:spLocks/>
          </p:cNvSpPr>
          <p:nvPr/>
        </p:nvSpPr>
        <p:spPr>
          <a:xfrm>
            <a:off x="6664767" y="2070640"/>
            <a:ext cx="4826141" cy="635834"/>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t>המצולע שקיבלנו הוא _____</a:t>
            </a:r>
            <a:endParaRPr lang="he-IL" sz="2800" dirty="0"/>
          </a:p>
        </p:txBody>
      </p:sp>
      <p:sp>
        <p:nvSpPr>
          <p:cNvPr id="36" name="שאלה 2">
            <a:extLst>
              <a:ext uri="{FF2B5EF4-FFF2-40B4-BE49-F238E27FC236}">
                <a16:creationId xmlns:a16="http://schemas.microsoft.com/office/drawing/2014/main" id="{EAD77995-4D58-457B-96EE-525CBCF1A412}"/>
              </a:ext>
            </a:extLst>
          </p:cNvPr>
          <p:cNvSpPr txBox="1">
            <a:spLocks/>
          </p:cNvSpPr>
          <p:nvPr/>
        </p:nvSpPr>
        <p:spPr>
          <a:xfrm>
            <a:off x="6664767" y="3011638"/>
            <a:ext cx="4826141" cy="864992"/>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dirty="0"/>
              <a:t>למלבן יש ___ צלעות.</a:t>
            </a:r>
            <a:br>
              <a:rPr lang="en-US" dirty="0"/>
            </a:br>
            <a:r>
              <a:rPr lang="he-IL" dirty="0"/>
              <a:t>כל ___ צלעות נגדיות שוות באורכן. </a:t>
            </a:r>
          </a:p>
        </p:txBody>
      </p:sp>
      <p:sp>
        <p:nvSpPr>
          <p:cNvPr id="39" name="שאלה 4">
            <a:extLst>
              <a:ext uri="{FF2B5EF4-FFF2-40B4-BE49-F238E27FC236}">
                <a16:creationId xmlns:a16="http://schemas.microsoft.com/office/drawing/2014/main" id="{570DD514-F231-4B93-8990-5329BF401AE8}"/>
              </a:ext>
            </a:extLst>
          </p:cNvPr>
          <p:cNvSpPr txBox="1">
            <a:spLocks/>
          </p:cNvSpPr>
          <p:nvPr/>
        </p:nvSpPr>
        <p:spPr>
          <a:xfrm>
            <a:off x="4152038" y="5056590"/>
            <a:ext cx="7338870" cy="54380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dirty="0"/>
              <a:t>בכל קודקוד של המלבן נפגשות ___ צלעות סמוכות.</a:t>
            </a:r>
          </a:p>
        </p:txBody>
      </p:sp>
      <p:sp>
        <p:nvSpPr>
          <p:cNvPr id="15" name="שאלה 5">
            <a:extLst>
              <a:ext uri="{FF2B5EF4-FFF2-40B4-BE49-F238E27FC236}">
                <a16:creationId xmlns:a16="http://schemas.microsoft.com/office/drawing/2014/main" id="{4078ACF9-513E-F8A9-1B2E-1971F5343B71}"/>
              </a:ext>
            </a:extLst>
          </p:cNvPr>
          <p:cNvSpPr txBox="1">
            <a:spLocks/>
          </p:cNvSpPr>
          <p:nvPr/>
        </p:nvSpPr>
        <p:spPr>
          <a:xfrm>
            <a:off x="8045854" y="6156484"/>
            <a:ext cx="3445054" cy="54380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fontScale="925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dirty="0"/>
              <a:t>יש במלבן ___ זוויות ישרות.</a:t>
            </a:r>
          </a:p>
        </p:txBody>
      </p:sp>
      <p:sp>
        <p:nvSpPr>
          <p:cNvPr id="20" name="תשובה 1">
            <a:extLst>
              <a:ext uri="{FF2B5EF4-FFF2-40B4-BE49-F238E27FC236}">
                <a16:creationId xmlns:a16="http://schemas.microsoft.com/office/drawing/2014/main" id="{E077BF05-B785-42D7-9C1F-AA46B7A8ACDC}"/>
              </a:ext>
            </a:extLst>
          </p:cNvPr>
          <p:cNvSpPr txBox="1">
            <a:spLocks/>
          </p:cNvSpPr>
          <p:nvPr/>
        </p:nvSpPr>
        <p:spPr>
          <a:xfrm>
            <a:off x="7198397" y="2056354"/>
            <a:ext cx="1407980"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solidFill>
                  <a:schemeClr val="accent1">
                    <a:lumMod val="75000"/>
                  </a:schemeClr>
                </a:solidFill>
              </a:rPr>
              <a:t>מלבן</a:t>
            </a:r>
          </a:p>
        </p:txBody>
      </p:sp>
      <p:sp>
        <p:nvSpPr>
          <p:cNvPr id="3" name="מלבן 2">
            <a:extLst>
              <a:ext uri="{FF2B5EF4-FFF2-40B4-BE49-F238E27FC236}">
                <a16:creationId xmlns:a16="http://schemas.microsoft.com/office/drawing/2014/main" id="{A2820A00-7AAF-4224-858A-9BBE5B2CD0AA}"/>
              </a:ext>
            </a:extLst>
          </p:cNvPr>
          <p:cNvSpPr/>
          <p:nvPr/>
        </p:nvSpPr>
        <p:spPr>
          <a:xfrm>
            <a:off x="326265" y="725243"/>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המלבן הנצמד">
            <a:extLst>
              <a:ext uri="{FF2B5EF4-FFF2-40B4-BE49-F238E27FC236}">
                <a16:creationId xmlns:a16="http://schemas.microsoft.com/office/drawing/2014/main" id="{FB8D318B-5C35-46E0-ABCD-F7904475BFC8}"/>
              </a:ext>
            </a:extLst>
          </p:cNvPr>
          <p:cNvSpPr/>
          <p:nvPr/>
        </p:nvSpPr>
        <p:spPr>
          <a:xfrm>
            <a:off x="3903137" y="825967"/>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ציין מיקום תוכן 2">
            <a:extLst>
              <a:ext uri="{FF2B5EF4-FFF2-40B4-BE49-F238E27FC236}">
                <a16:creationId xmlns:a16="http://schemas.microsoft.com/office/drawing/2014/main" id="{A45D8AAC-4D6A-4AB6-84C3-66B87759BB97}"/>
              </a:ext>
            </a:extLst>
          </p:cNvPr>
          <p:cNvSpPr txBox="1">
            <a:spLocks/>
          </p:cNvSpPr>
          <p:nvPr/>
        </p:nvSpPr>
        <p:spPr>
          <a:xfrm>
            <a:off x="2577539" y="157712"/>
            <a:ext cx="9455520"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לפניכם ריבועים זהים. </a:t>
            </a:r>
            <a:r>
              <a:rPr lang="he-IL" dirty="0"/>
              <a:t>נצמיד אותם </a:t>
            </a:r>
            <a:r>
              <a:rPr lang="he-IL" sz="2800" dirty="0"/>
              <a:t>זה לזה – צלע לצלע, וקודקוד לקודקוד.</a:t>
            </a:r>
          </a:p>
        </p:txBody>
      </p:sp>
      <p:sp>
        <p:nvSpPr>
          <p:cNvPr id="28" name="לחצו עלי">
            <a:extLst>
              <a:ext uri="{FF2B5EF4-FFF2-40B4-BE49-F238E27FC236}">
                <a16:creationId xmlns:a16="http://schemas.microsoft.com/office/drawing/2014/main" id="{750BC6E7-B922-4598-B48F-565FB1BFC8DB}"/>
              </a:ext>
            </a:extLst>
          </p:cNvPr>
          <p:cNvSpPr/>
          <p:nvPr/>
        </p:nvSpPr>
        <p:spPr>
          <a:xfrm>
            <a:off x="387070" y="5456548"/>
            <a:ext cx="2944611"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כדי להצמיד את הריבועים.</a:t>
            </a:r>
            <a:endParaRPr lang="en-IL" sz="2800" dirty="0"/>
          </a:p>
        </p:txBody>
      </p:sp>
      <p:cxnSp>
        <p:nvCxnSpPr>
          <p:cNvPr id="5" name="מחבר ישר 4">
            <a:extLst>
              <a:ext uri="{FF2B5EF4-FFF2-40B4-BE49-F238E27FC236}">
                <a16:creationId xmlns:a16="http://schemas.microsoft.com/office/drawing/2014/main" id="{D1AE082C-20CD-4842-97B0-896985458C1A}"/>
              </a:ext>
            </a:extLst>
          </p:cNvPr>
          <p:cNvCxnSpPr/>
          <p:nvPr/>
        </p:nvCxnSpPr>
        <p:spPr>
          <a:xfrm>
            <a:off x="2126265" y="725243"/>
            <a:ext cx="0" cy="180000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8" name="תשובה 4">
            <a:extLst>
              <a:ext uri="{FF2B5EF4-FFF2-40B4-BE49-F238E27FC236}">
                <a16:creationId xmlns:a16="http://schemas.microsoft.com/office/drawing/2014/main" id="{8D3CD97F-4562-4FC7-9386-8E70105FA676}"/>
              </a:ext>
            </a:extLst>
          </p:cNvPr>
          <p:cNvSpPr txBox="1">
            <a:spLocks/>
          </p:cNvSpPr>
          <p:nvPr/>
        </p:nvSpPr>
        <p:spPr>
          <a:xfrm>
            <a:off x="6950373" y="5033885"/>
            <a:ext cx="395247"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solidFill>
                  <a:schemeClr val="accent1">
                    <a:lumMod val="75000"/>
                  </a:schemeClr>
                </a:solidFill>
              </a:rPr>
              <a:t>2</a:t>
            </a:r>
          </a:p>
        </p:txBody>
      </p:sp>
      <p:cxnSp>
        <p:nvCxnSpPr>
          <p:cNvPr id="10" name="מחבר ישר 9">
            <a:extLst>
              <a:ext uri="{FF2B5EF4-FFF2-40B4-BE49-F238E27FC236}">
                <a16:creationId xmlns:a16="http://schemas.microsoft.com/office/drawing/2014/main" id="{56170316-1047-42AF-855D-9747A27F366A}"/>
              </a:ext>
            </a:extLst>
          </p:cNvPr>
          <p:cNvCxnSpPr/>
          <p:nvPr/>
        </p:nvCxnSpPr>
        <p:spPr>
          <a:xfrm>
            <a:off x="326265" y="725243"/>
            <a:ext cx="360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מחבר ישר 42">
            <a:extLst>
              <a:ext uri="{FF2B5EF4-FFF2-40B4-BE49-F238E27FC236}">
                <a16:creationId xmlns:a16="http://schemas.microsoft.com/office/drawing/2014/main" id="{A16C7FAA-96DC-47A7-8EA8-0357A4A7FA39}"/>
              </a:ext>
            </a:extLst>
          </p:cNvPr>
          <p:cNvCxnSpPr/>
          <p:nvPr/>
        </p:nvCxnSpPr>
        <p:spPr>
          <a:xfrm>
            <a:off x="326265" y="2534271"/>
            <a:ext cx="360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1">
            <a:extLst>
              <a:ext uri="{FF2B5EF4-FFF2-40B4-BE49-F238E27FC236}">
                <a16:creationId xmlns:a16="http://schemas.microsoft.com/office/drawing/2014/main" id="{0AA9AB04-973E-C513-5E4B-71CE3AC9F55D}"/>
              </a:ext>
            </a:extLst>
          </p:cNvPr>
          <p:cNvSpPr/>
          <p:nvPr/>
        </p:nvSpPr>
        <p:spPr>
          <a:xfrm>
            <a:off x="11526180" y="2081083"/>
            <a:ext cx="405063" cy="405063"/>
          </a:xfrm>
          <a:custGeom>
            <a:avLst/>
            <a:gdLst>
              <a:gd name="connsiteX0" fmla="*/ 0 w 405063"/>
              <a:gd name="connsiteY0" fmla="*/ 202532 h 405063"/>
              <a:gd name="connsiteX1" fmla="*/ 202532 w 405063"/>
              <a:gd name="connsiteY1" fmla="*/ 0 h 405063"/>
              <a:gd name="connsiteX2" fmla="*/ 405064 w 405063"/>
              <a:gd name="connsiteY2" fmla="*/ 202532 h 405063"/>
              <a:gd name="connsiteX3" fmla="*/ 202532 w 405063"/>
              <a:gd name="connsiteY3" fmla="*/ 405064 h 405063"/>
              <a:gd name="connsiteX4" fmla="*/ 0 w 405063"/>
              <a:gd name="connsiteY4" fmla="*/ 202532 h 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63" h="405063" fill="none" extrusionOk="0">
                <a:moveTo>
                  <a:pt x="0" y="202532"/>
                </a:moveTo>
                <a:cubicBezTo>
                  <a:pt x="3313" y="90253"/>
                  <a:pt x="111048" y="11165"/>
                  <a:pt x="202532" y="0"/>
                </a:cubicBezTo>
                <a:cubicBezTo>
                  <a:pt x="303919" y="-2887"/>
                  <a:pt x="422350" y="94580"/>
                  <a:pt x="405064" y="202532"/>
                </a:cubicBezTo>
                <a:cubicBezTo>
                  <a:pt x="423917" y="312502"/>
                  <a:pt x="304712" y="415331"/>
                  <a:pt x="202532" y="405064"/>
                </a:cubicBezTo>
                <a:cubicBezTo>
                  <a:pt x="92972" y="412118"/>
                  <a:pt x="1204" y="326663"/>
                  <a:pt x="0" y="202532"/>
                </a:cubicBezTo>
                <a:close/>
              </a:path>
              <a:path w="405063" h="405063" stroke="0" extrusionOk="0">
                <a:moveTo>
                  <a:pt x="0" y="202532"/>
                </a:moveTo>
                <a:cubicBezTo>
                  <a:pt x="17096" y="75374"/>
                  <a:pt x="82722" y="6922"/>
                  <a:pt x="202532" y="0"/>
                </a:cubicBezTo>
                <a:cubicBezTo>
                  <a:pt x="311997" y="-11757"/>
                  <a:pt x="397630" y="99931"/>
                  <a:pt x="405064" y="202532"/>
                </a:cubicBezTo>
                <a:cubicBezTo>
                  <a:pt x="413521" y="334027"/>
                  <a:pt x="315179" y="380069"/>
                  <a:pt x="202532" y="405064"/>
                </a:cubicBezTo>
                <a:cubicBezTo>
                  <a:pt x="90046" y="410148"/>
                  <a:pt x="-24331" y="307954"/>
                  <a:pt x="0" y="202532"/>
                </a:cubicBezTo>
                <a:close/>
              </a:path>
            </a:pathLst>
          </a:custGeom>
          <a:solidFill>
            <a:srgbClr val="3FA594"/>
          </a:solidFill>
          <a:ln>
            <a:solidFill>
              <a:schemeClr val="tx1"/>
            </a:solidFill>
            <a:extLst>
              <a:ext uri="{C807C97D-BFC1-408E-A445-0C87EB9F89A2}">
                <ask:lineSketchStyleProps xmlns:ask="http://schemas.microsoft.com/office/drawing/2018/sketchyshapes" sd="209101877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t>1</a:t>
            </a:r>
            <a:endParaRPr lang="he-IL" sz="2400" dirty="0"/>
          </a:p>
        </p:txBody>
      </p:sp>
      <p:sp>
        <p:nvSpPr>
          <p:cNvPr id="7" name="2">
            <a:extLst>
              <a:ext uri="{FF2B5EF4-FFF2-40B4-BE49-F238E27FC236}">
                <a16:creationId xmlns:a16="http://schemas.microsoft.com/office/drawing/2014/main" id="{FCAB570A-FF0E-4DC4-4A46-76D2335DE8D1}"/>
              </a:ext>
            </a:extLst>
          </p:cNvPr>
          <p:cNvSpPr/>
          <p:nvPr/>
        </p:nvSpPr>
        <p:spPr>
          <a:xfrm>
            <a:off x="11526180" y="3050368"/>
            <a:ext cx="405063" cy="405063"/>
          </a:xfrm>
          <a:custGeom>
            <a:avLst/>
            <a:gdLst>
              <a:gd name="connsiteX0" fmla="*/ 0 w 405063"/>
              <a:gd name="connsiteY0" fmla="*/ 202532 h 405063"/>
              <a:gd name="connsiteX1" fmla="*/ 202532 w 405063"/>
              <a:gd name="connsiteY1" fmla="*/ 0 h 405063"/>
              <a:gd name="connsiteX2" fmla="*/ 405064 w 405063"/>
              <a:gd name="connsiteY2" fmla="*/ 202532 h 405063"/>
              <a:gd name="connsiteX3" fmla="*/ 202532 w 405063"/>
              <a:gd name="connsiteY3" fmla="*/ 405064 h 405063"/>
              <a:gd name="connsiteX4" fmla="*/ 0 w 405063"/>
              <a:gd name="connsiteY4" fmla="*/ 202532 h 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63" h="405063" fill="none" extrusionOk="0">
                <a:moveTo>
                  <a:pt x="0" y="202532"/>
                </a:moveTo>
                <a:cubicBezTo>
                  <a:pt x="19319" y="97697"/>
                  <a:pt x="83912" y="26712"/>
                  <a:pt x="202532" y="0"/>
                </a:cubicBezTo>
                <a:cubicBezTo>
                  <a:pt x="325536" y="-15079"/>
                  <a:pt x="430313" y="79170"/>
                  <a:pt x="405064" y="202532"/>
                </a:cubicBezTo>
                <a:cubicBezTo>
                  <a:pt x="404641" y="311184"/>
                  <a:pt x="305405" y="395506"/>
                  <a:pt x="202532" y="405064"/>
                </a:cubicBezTo>
                <a:cubicBezTo>
                  <a:pt x="93216" y="381762"/>
                  <a:pt x="11796" y="321775"/>
                  <a:pt x="0" y="202532"/>
                </a:cubicBezTo>
                <a:close/>
              </a:path>
              <a:path w="405063" h="405063" stroke="0" extrusionOk="0">
                <a:moveTo>
                  <a:pt x="0" y="202532"/>
                </a:moveTo>
                <a:cubicBezTo>
                  <a:pt x="3756" y="99593"/>
                  <a:pt x="73103" y="-13103"/>
                  <a:pt x="202532" y="0"/>
                </a:cubicBezTo>
                <a:cubicBezTo>
                  <a:pt x="298860" y="2010"/>
                  <a:pt x="431389" y="86863"/>
                  <a:pt x="405064" y="202532"/>
                </a:cubicBezTo>
                <a:cubicBezTo>
                  <a:pt x="436690" y="304791"/>
                  <a:pt x="327946" y="392907"/>
                  <a:pt x="202532" y="405064"/>
                </a:cubicBezTo>
                <a:cubicBezTo>
                  <a:pt x="84517" y="405574"/>
                  <a:pt x="-5799" y="334728"/>
                  <a:pt x="0" y="202532"/>
                </a:cubicBezTo>
                <a:close/>
              </a:path>
            </a:pathLst>
          </a:custGeom>
          <a:solidFill>
            <a:srgbClr val="3FA594"/>
          </a:solidFill>
          <a:ln>
            <a:solidFill>
              <a:schemeClr val="tx1"/>
            </a:solidFill>
            <a:extLst>
              <a:ext uri="{C807C97D-BFC1-408E-A445-0C87EB9F89A2}">
                <ask:lineSketchStyleProps xmlns:ask="http://schemas.microsoft.com/office/drawing/2018/sketchyshapes" sd="57911187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t>2</a:t>
            </a:r>
            <a:endParaRPr lang="he-IL" sz="2400" dirty="0"/>
          </a:p>
        </p:txBody>
      </p:sp>
      <p:sp>
        <p:nvSpPr>
          <p:cNvPr id="8" name="3">
            <a:extLst>
              <a:ext uri="{FF2B5EF4-FFF2-40B4-BE49-F238E27FC236}">
                <a16:creationId xmlns:a16="http://schemas.microsoft.com/office/drawing/2014/main" id="{8CEBABE1-DA9B-9052-2CEA-43B61152E083}"/>
              </a:ext>
            </a:extLst>
          </p:cNvPr>
          <p:cNvSpPr/>
          <p:nvPr/>
        </p:nvSpPr>
        <p:spPr>
          <a:xfrm>
            <a:off x="11526180" y="4141603"/>
            <a:ext cx="405063" cy="405063"/>
          </a:xfrm>
          <a:custGeom>
            <a:avLst/>
            <a:gdLst>
              <a:gd name="connsiteX0" fmla="*/ 0 w 405063"/>
              <a:gd name="connsiteY0" fmla="*/ 202532 h 405063"/>
              <a:gd name="connsiteX1" fmla="*/ 202532 w 405063"/>
              <a:gd name="connsiteY1" fmla="*/ 0 h 405063"/>
              <a:gd name="connsiteX2" fmla="*/ 405064 w 405063"/>
              <a:gd name="connsiteY2" fmla="*/ 202532 h 405063"/>
              <a:gd name="connsiteX3" fmla="*/ 202532 w 405063"/>
              <a:gd name="connsiteY3" fmla="*/ 405064 h 405063"/>
              <a:gd name="connsiteX4" fmla="*/ 0 w 405063"/>
              <a:gd name="connsiteY4" fmla="*/ 202532 h 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63" h="405063" fill="none" extrusionOk="0">
                <a:moveTo>
                  <a:pt x="0" y="202532"/>
                </a:moveTo>
                <a:cubicBezTo>
                  <a:pt x="-906" y="75471"/>
                  <a:pt x="109247" y="-8650"/>
                  <a:pt x="202532" y="0"/>
                </a:cubicBezTo>
                <a:cubicBezTo>
                  <a:pt x="308164" y="-2024"/>
                  <a:pt x="373959" y="83510"/>
                  <a:pt x="405064" y="202532"/>
                </a:cubicBezTo>
                <a:cubicBezTo>
                  <a:pt x="397236" y="310941"/>
                  <a:pt x="303502" y="401782"/>
                  <a:pt x="202532" y="405064"/>
                </a:cubicBezTo>
                <a:cubicBezTo>
                  <a:pt x="76302" y="415647"/>
                  <a:pt x="-5262" y="323687"/>
                  <a:pt x="0" y="202532"/>
                </a:cubicBezTo>
                <a:close/>
              </a:path>
              <a:path w="405063" h="405063" stroke="0" extrusionOk="0">
                <a:moveTo>
                  <a:pt x="0" y="202532"/>
                </a:moveTo>
                <a:cubicBezTo>
                  <a:pt x="-7908" y="96019"/>
                  <a:pt x="94846" y="2235"/>
                  <a:pt x="202532" y="0"/>
                </a:cubicBezTo>
                <a:cubicBezTo>
                  <a:pt x="314825" y="3731"/>
                  <a:pt x="385196" y="100929"/>
                  <a:pt x="405064" y="202532"/>
                </a:cubicBezTo>
                <a:cubicBezTo>
                  <a:pt x="415301" y="309092"/>
                  <a:pt x="309403" y="381006"/>
                  <a:pt x="202532" y="405064"/>
                </a:cubicBezTo>
                <a:cubicBezTo>
                  <a:pt x="75637" y="405977"/>
                  <a:pt x="-10584" y="301900"/>
                  <a:pt x="0" y="202532"/>
                </a:cubicBezTo>
                <a:close/>
              </a:path>
            </a:pathLst>
          </a:custGeom>
          <a:solidFill>
            <a:srgbClr val="3FA594"/>
          </a:solidFill>
          <a:ln>
            <a:solidFill>
              <a:schemeClr val="tx1"/>
            </a:solidFill>
            <a:extLst>
              <a:ext uri="{C807C97D-BFC1-408E-A445-0C87EB9F89A2}">
                <ask:lineSketchStyleProps xmlns:ask="http://schemas.microsoft.com/office/drawing/2018/sketchyshapes" sd="255888113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t>3</a:t>
            </a:r>
            <a:endParaRPr lang="he-IL" sz="2400" dirty="0"/>
          </a:p>
        </p:txBody>
      </p:sp>
      <p:sp>
        <p:nvSpPr>
          <p:cNvPr id="2" name="תשובה 3">
            <a:extLst>
              <a:ext uri="{FF2B5EF4-FFF2-40B4-BE49-F238E27FC236}">
                <a16:creationId xmlns:a16="http://schemas.microsoft.com/office/drawing/2014/main" id="{CD84B326-AC12-FF89-5239-DE753E6569CC}"/>
              </a:ext>
            </a:extLst>
          </p:cNvPr>
          <p:cNvSpPr txBox="1">
            <a:spLocks/>
          </p:cNvSpPr>
          <p:nvPr/>
        </p:nvSpPr>
        <p:spPr>
          <a:xfrm>
            <a:off x="9670355" y="4125656"/>
            <a:ext cx="395247"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solidFill>
                  <a:schemeClr val="accent1">
                    <a:lumMod val="75000"/>
                  </a:schemeClr>
                </a:solidFill>
              </a:rPr>
              <a:t>4</a:t>
            </a:r>
          </a:p>
        </p:txBody>
      </p:sp>
      <p:sp>
        <p:nvSpPr>
          <p:cNvPr id="12" name="4">
            <a:extLst>
              <a:ext uri="{FF2B5EF4-FFF2-40B4-BE49-F238E27FC236}">
                <a16:creationId xmlns:a16="http://schemas.microsoft.com/office/drawing/2014/main" id="{1EBEAAC6-8811-3626-B865-C90351424737}"/>
              </a:ext>
            </a:extLst>
          </p:cNvPr>
          <p:cNvSpPr/>
          <p:nvPr/>
        </p:nvSpPr>
        <p:spPr>
          <a:xfrm>
            <a:off x="11526180" y="5056590"/>
            <a:ext cx="405063" cy="405063"/>
          </a:xfrm>
          <a:custGeom>
            <a:avLst/>
            <a:gdLst>
              <a:gd name="connsiteX0" fmla="*/ 0 w 405063"/>
              <a:gd name="connsiteY0" fmla="*/ 202532 h 405063"/>
              <a:gd name="connsiteX1" fmla="*/ 202532 w 405063"/>
              <a:gd name="connsiteY1" fmla="*/ 0 h 405063"/>
              <a:gd name="connsiteX2" fmla="*/ 405064 w 405063"/>
              <a:gd name="connsiteY2" fmla="*/ 202532 h 405063"/>
              <a:gd name="connsiteX3" fmla="*/ 202532 w 405063"/>
              <a:gd name="connsiteY3" fmla="*/ 405064 h 405063"/>
              <a:gd name="connsiteX4" fmla="*/ 0 w 405063"/>
              <a:gd name="connsiteY4" fmla="*/ 202532 h 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63" h="405063" fill="none" extrusionOk="0">
                <a:moveTo>
                  <a:pt x="0" y="202532"/>
                </a:moveTo>
                <a:cubicBezTo>
                  <a:pt x="-906" y="75471"/>
                  <a:pt x="109247" y="-8650"/>
                  <a:pt x="202532" y="0"/>
                </a:cubicBezTo>
                <a:cubicBezTo>
                  <a:pt x="308164" y="-2024"/>
                  <a:pt x="373959" y="83510"/>
                  <a:pt x="405064" y="202532"/>
                </a:cubicBezTo>
                <a:cubicBezTo>
                  <a:pt x="397236" y="310941"/>
                  <a:pt x="303502" y="401782"/>
                  <a:pt x="202532" y="405064"/>
                </a:cubicBezTo>
                <a:cubicBezTo>
                  <a:pt x="76302" y="415647"/>
                  <a:pt x="-5262" y="323687"/>
                  <a:pt x="0" y="202532"/>
                </a:cubicBezTo>
                <a:close/>
              </a:path>
              <a:path w="405063" h="405063" stroke="0" extrusionOk="0">
                <a:moveTo>
                  <a:pt x="0" y="202532"/>
                </a:moveTo>
                <a:cubicBezTo>
                  <a:pt x="-7908" y="96019"/>
                  <a:pt x="94846" y="2235"/>
                  <a:pt x="202532" y="0"/>
                </a:cubicBezTo>
                <a:cubicBezTo>
                  <a:pt x="314825" y="3731"/>
                  <a:pt x="385196" y="100929"/>
                  <a:pt x="405064" y="202532"/>
                </a:cubicBezTo>
                <a:cubicBezTo>
                  <a:pt x="415301" y="309092"/>
                  <a:pt x="309403" y="381006"/>
                  <a:pt x="202532" y="405064"/>
                </a:cubicBezTo>
                <a:cubicBezTo>
                  <a:pt x="75637" y="405977"/>
                  <a:pt x="-10584" y="301900"/>
                  <a:pt x="0" y="202532"/>
                </a:cubicBezTo>
                <a:close/>
              </a:path>
            </a:pathLst>
          </a:custGeom>
          <a:solidFill>
            <a:srgbClr val="3FA594"/>
          </a:solidFill>
          <a:ln>
            <a:solidFill>
              <a:schemeClr val="tx1"/>
            </a:solidFill>
            <a:extLst>
              <a:ext uri="{C807C97D-BFC1-408E-A445-0C87EB9F89A2}">
                <ask:lineSketchStyleProps xmlns:ask="http://schemas.microsoft.com/office/drawing/2018/sketchyshapes" sd="255888113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t>4</a:t>
            </a:r>
            <a:endParaRPr lang="he-IL" sz="2400" dirty="0"/>
          </a:p>
        </p:txBody>
      </p:sp>
      <p:sp>
        <p:nvSpPr>
          <p:cNvPr id="13" name="5">
            <a:extLst>
              <a:ext uri="{FF2B5EF4-FFF2-40B4-BE49-F238E27FC236}">
                <a16:creationId xmlns:a16="http://schemas.microsoft.com/office/drawing/2014/main" id="{BE08863A-DC52-6523-CB50-26EF4F0FFA9A}"/>
              </a:ext>
            </a:extLst>
          </p:cNvPr>
          <p:cNvSpPr/>
          <p:nvPr/>
        </p:nvSpPr>
        <p:spPr>
          <a:xfrm>
            <a:off x="11526180" y="6156484"/>
            <a:ext cx="405063" cy="405063"/>
          </a:xfrm>
          <a:custGeom>
            <a:avLst/>
            <a:gdLst>
              <a:gd name="connsiteX0" fmla="*/ 0 w 405063"/>
              <a:gd name="connsiteY0" fmla="*/ 202532 h 405063"/>
              <a:gd name="connsiteX1" fmla="*/ 202532 w 405063"/>
              <a:gd name="connsiteY1" fmla="*/ 0 h 405063"/>
              <a:gd name="connsiteX2" fmla="*/ 405064 w 405063"/>
              <a:gd name="connsiteY2" fmla="*/ 202532 h 405063"/>
              <a:gd name="connsiteX3" fmla="*/ 202532 w 405063"/>
              <a:gd name="connsiteY3" fmla="*/ 405064 h 405063"/>
              <a:gd name="connsiteX4" fmla="*/ 0 w 405063"/>
              <a:gd name="connsiteY4" fmla="*/ 202532 h 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63" h="405063" fill="none" extrusionOk="0">
                <a:moveTo>
                  <a:pt x="0" y="202532"/>
                </a:moveTo>
                <a:cubicBezTo>
                  <a:pt x="-906" y="75471"/>
                  <a:pt x="109247" y="-8650"/>
                  <a:pt x="202532" y="0"/>
                </a:cubicBezTo>
                <a:cubicBezTo>
                  <a:pt x="308164" y="-2024"/>
                  <a:pt x="373959" y="83510"/>
                  <a:pt x="405064" y="202532"/>
                </a:cubicBezTo>
                <a:cubicBezTo>
                  <a:pt x="397236" y="310941"/>
                  <a:pt x="303502" y="401782"/>
                  <a:pt x="202532" y="405064"/>
                </a:cubicBezTo>
                <a:cubicBezTo>
                  <a:pt x="76302" y="415647"/>
                  <a:pt x="-5262" y="323687"/>
                  <a:pt x="0" y="202532"/>
                </a:cubicBezTo>
                <a:close/>
              </a:path>
              <a:path w="405063" h="405063" stroke="0" extrusionOk="0">
                <a:moveTo>
                  <a:pt x="0" y="202532"/>
                </a:moveTo>
                <a:cubicBezTo>
                  <a:pt x="-7908" y="96019"/>
                  <a:pt x="94846" y="2235"/>
                  <a:pt x="202532" y="0"/>
                </a:cubicBezTo>
                <a:cubicBezTo>
                  <a:pt x="314825" y="3731"/>
                  <a:pt x="385196" y="100929"/>
                  <a:pt x="405064" y="202532"/>
                </a:cubicBezTo>
                <a:cubicBezTo>
                  <a:pt x="415301" y="309092"/>
                  <a:pt x="309403" y="381006"/>
                  <a:pt x="202532" y="405064"/>
                </a:cubicBezTo>
                <a:cubicBezTo>
                  <a:pt x="75637" y="405977"/>
                  <a:pt x="-10584" y="301900"/>
                  <a:pt x="0" y="202532"/>
                </a:cubicBezTo>
                <a:close/>
              </a:path>
            </a:pathLst>
          </a:custGeom>
          <a:solidFill>
            <a:srgbClr val="3FA594"/>
          </a:solidFill>
          <a:ln>
            <a:solidFill>
              <a:schemeClr val="tx1"/>
            </a:solidFill>
            <a:extLst>
              <a:ext uri="{C807C97D-BFC1-408E-A445-0C87EB9F89A2}">
                <ask:lineSketchStyleProps xmlns:ask="http://schemas.microsoft.com/office/drawing/2018/sketchyshapes" sd="255888113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t>5</a:t>
            </a:r>
            <a:endParaRPr lang="he-IL" sz="2400" dirty="0"/>
          </a:p>
        </p:txBody>
      </p:sp>
      <p:sp>
        <p:nvSpPr>
          <p:cNvPr id="17" name="תשובה 5">
            <a:extLst>
              <a:ext uri="{FF2B5EF4-FFF2-40B4-BE49-F238E27FC236}">
                <a16:creationId xmlns:a16="http://schemas.microsoft.com/office/drawing/2014/main" id="{3CD00842-A4F6-A329-27D7-C6E1DA762F5B}"/>
              </a:ext>
            </a:extLst>
          </p:cNvPr>
          <p:cNvSpPr txBox="1">
            <a:spLocks/>
          </p:cNvSpPr>
          <p:nvPr/>
        </p:nvSpPr>
        <p:spPr>
          <a:xfrm>
            <a:off x="9781900" y="6119048"/>
            <a:ext cx="395247"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solidFill>
                  <a:schemeClr val="accent1">
                    <a:lumMod val="75000"/>
                  </a:schemeClr>
                </a:solidFill>
              </a:rPr>
              <a:t>4</a:t>
            </a:r>
          </a:p>
        </p:txBody>
      </p:sp>
      <p:sp>
        <p:nvSpPr>
          <p:cNvPr id="18" name="תשובה2א">
            <a:extLst>
              <a:ext uri="{FF2B5EF4-FFF2-40B4-BE49-F238E27FC236}">
                <a16:creationId xmlns:a16="http://schemas.microsoft.com/office/drawing/2014/main" id="{81BCCEAA-B1DA-6276-1320-9C6E8DBC64AD}"/>
              </a:ext>
            </a:extLst>
          </p:cNvPr>
          <p:cNvSpPr txBox="1">
            <a:spLocks/>
          </p:cNvSpPr>
          <p:nvPr/>
        </p:nvSpPr>
        <p:spPr>
          <a:xfrm>
            <a:off x="9724754" y="3014582"/>
            <a:ext cx="395247"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solidFill>
                  <a:schemeClr val="accent1">
                    <a:lumMod val="75000"/>
                  </a:schemeClr>
                </a:solidFill>
              </a:rPr>
              <a:t>4</a:t>
            </a:r>
          </a:p>
        </p:txBody>
      </p:sp>
      <p:sp>
        <p:nvSpPr>
          <p:cNvPr id="19" name="תשובה2א">
            <a:extLst>
              <a:ext uri="{FF2B5EF4-FFF2-40B4-BE49-F238E27FC236}">
                <a16:creationId xmlns:a16="http://schemas.microsoft.com/office/drawing/2014/main" id="{EE3CA482-439F-6907-A8A2-48592E32CE16}"/>
              </a:ext>
            </a:extLst>
          </p:cNvPr>
          <p:cNvSpPr txBox="1">
            <a:spLocks/>
          </p:cNvSpPr>
          <p:nvPr/>
        </p:nvSpPr>
        <p:spPr>
          <a:xfrm>
            <a:off x="10503611" y="3392711"/>
            <a:ext cx="395247"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solidFill>
                  <a:schemeClr val="accent1">
                    <a:lumMod val="75000"/>
                  </a:schemeClr>
                </a:solidFill>
              </a:rPr>
              <a:t>2</a:t>
            </a:r>
          </a:p>
        </p:txBody>
      </p:sp>
      <p:sp>
        <p:nvSpPr>
          <p:cNvPr id="21" name="מציין מיקום תוכן 2">
            <a:extLst>
              <a:ext uri="{FF2B5EF4-FFF2-40B4-BE49-F238E27FC236}">
                <a16:creationId xmlns:a16="http://schemas.microsoft.com/office/drawing/2014/main" id="{891F36A7-6EDE-1B77-5F68-91F6F1479D37}"/>
              </a:ext>
            </a:extLst>
          </p:cNvPr>
          <p:cNvSpPr txBox="1">
            <a:spLocks/>
          </p:cNvSpPr>
          <p:nvPr/>
        </p:nvSpPr>
        <p:spPr>
          <a:xfrm>
            <a:off x="825468" y="134151"/>
            <a:ext cx="11207591" cy="70992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800" dirty="0"/>
              <a:t>כתבו את המספרים החסרים. </a:t>
            </a:r>
            <a:r>
              <a:rPr lang="he-IL" dirty="0"/>
              <a:t>לבדיקה ולהמחשה, </a:t>
            </a:r>
            <a:r>
              <a:rPr lang="he-IL" sz="2800" dirty="0"/>
              <a:t>לחצו על העיגולים הצבעוניים.</a:t>
            </a:r>
          </a:p>
        </p:txBody>
      </p:sp>
      <p:cxnSp>
        <p:nvCxnSpPr>
          <p:cNvPr id="22" name="מחבר ישר 21">
            <a:extLst>
              <a:ext uri="{FF2B5EF4-FFF2-40B4-BE49-F238E27FC236}">
                <a16:creationId xmlns:a16="http://schemas.microsoft.com/office/drawing/2014/main" id="{874C32FF-F313-6E36-90E6-59D0D6AD6F34}"/>
              </a:ext>
            </a:extLst>
          </p:cNvPr>
          <p:cNvCxnSpPr/>
          <p:nvPr/>
        </p:nvCxnSpPr>
        <p:spPr>
          <a:xfrm>
            <a:off x="333070" y="769235"/>
            <a:ext cx="0" cy="1800000"/>
          </a:xfrm>
          <a:prstGeom prst="line">
            <a:avLst/>
          </a:prstGeom>
          <a:ln w="3810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23" name="מחבר ישר 22">
            <a:extLst>
              <a:ext uri="{FF2B5EF4-FFF2-40B4-BE49-F238E27FC236}">
                <a16:creationId xmlns:a16="http://schemas.microsoft.com/office/drawing/2014/main" id="{19CFDB1C-F1CD-362B-83A6-5FD130464E8D}"/>
              </a:ext>
            </a:extLst>
          </p:cNvPr>
          <p:cNvCxnSpPr/>
          <p:nvPr/>
        </p:nvCxnSpPr>
        <p:spPr>
          <a:xfrm>
            <a:off x="3931415" y="725243"/>
            <a:ext cx="0" cy="1800000"/>
          </a:xfrm>
          <a:prstGeom prst="line">
            <a:avLst/>
          </a:prstGeom>
          <a:ln w="38100">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24" name="אליפסה 23">
            <a:extLst>
              <a:ext uri="{FF2B5EF4-FFF2-40B4-BE49-F238E27FC236}">
                <a16:creationId xmlns:a16="http://schemas.microsoft.com/office/drawing/2014/main" id="{06841DA0-8B54-091C-12D4-E79181F5EB8C}"/>
              </a:ext>
            </a:extLst>
          </p:cNvPr>
          <p:cNvSpPr/>
          <p:nvPr/>
        </p:nvSpPr>
        <p:spPr>
          <a:xfrm>
            <a:off x="241394" y="671242"/>
            <a:ext cx="108000" cy="10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אליפסה 25">
            <a:extLst>
              <a:ext uri="{FF2B5EF4-FFF2-40B4-BE49-F238E27FC236}">
                <a16:creationId xmlns:a16="http://schemas.microsoft.com/office/drawing/2014/main" id="{2F2AA9D3-6D1D-B907-9708-77D430D565B5}"/>
              </a:ext>
            </a:extLst>
          </p:cNvPr>
          <p:cNvSpPr/>
          <p:nvPr/>
        </p:nvSpPr>
        <p:spPr>
          <a:xfrm>
            <a:off x="279070" y="2471244"/>
            <a:ext cx="108000" cy="10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אליפסה 28">
            <a:extLst>
              <a:ext uri="{FF2B5EF4-FFF2-40B4-BE49-F238E27FC236}">
                <a16:creationId xmlns:a16="http://schemas.microsoft.com/office/drawing/2014/main" id="{8F89C59A-8D5B-CD4F-DA00-A7171016D9EE}"/>
              </a:ext>
            </a:extLst>
          </p:cNvPr>
          <p:cNvSpPr/>
          <p:nvPr/>
        </p:nvSpPr>
        <p:spPr>
          <a:xfrm>
            <a:off x="3877002" y="665358"/>
            <a:ext cx="108000" cy="10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אליפסה 29">
            <a:extLst>
              <a:ext uri="{FF2B5EF4-FFF2-40B4-BE49-F238E27FC236}">
                <a16:creationId xmlns:a16="http://schemas.microsoft.com/office/drawing/2014/main" id="{BC870DF0-8204-DF7E-E979-917C846D3404}"/>
              </a:ext>
            </a:extLst>
          </p:cNvPr>
          <p:cNvSpPr/>
          <p:nvPr/>
        </p:nvSpPr>
        <p:spPr>
          <a:xfrm>
            <a:off x="3849138" y="2471244"/>
            <a:ext cx="108000" cy="10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7" name="המחשה תשובה 4">
            <a:extLst>
              <a:ext uri="{FF2B5EF4-FFF2-40B4-BE49-F238E27FC236}">
                <a16:creationId xmlns:a16="http://schemas.microsoft.com/office/drawing/2014/main" id="{F034FA2A-2037-5571-E7F5-FFD92D691C3A}"/>
              </a:ext>
            </a:extLst>
          </p:cNvPr>
          <p:cNvGrpSpPr/>
          <p:nvPr/>
        </p:nvGrpSpPr>
        <p:grpSpPr>
          <a:xfrm>
            <a:off x="2052500" y="1125876"/>
            <a:ext cx="4039418" cy="2704178"/>
            <a:chOff x="2052500" y="1125876"/>
            <a:chExt cx="4039418" cy="2704178"/>
          </a:xfrm>
        </p:grpSpPr>
        <p:grpSp>
          <p:nvGrpSpPr>
            <p:cNvPr id="44" name="המחשה לשאלה 4">
              <a:extLst>
                <a:ext uri="{FF2B5EF4-FFF2-40B4-BE49-F238E27FC236}">
                  <a16:creationId xmlns:a16="http://schemas.microsoft.com/office/drawing/2014/main" id="{F97A7656-9A17-FC58-6C15-ECBA93FE6E60}"/>
                </a:ext>
              </a:extLst>
            </p:cNvPr>
            <p:cNvGrpSpPr/>
            <p:nvPr/>
          </p:nvGrpSpPr>
          <p:grpSpPr>
            <a:xfrm>
              <a:off x="2052500" y="1337659"/>
              <a:ext cx="3908921" cy="2492395"/>
              <a:chOff x="2052500" y="1337659"/>
              <a:chExt cx="3908921" cy="2492395"/>
            </a:xfrm>
          </p:grpSpPr>
          <p:sp>
            <p:nvSpPr>
              <p:cNvPr id="31" name="תיבת טקסט 30">
                <a:extLst>
                  <a:ext uri="{FF2B5EF4-FFF2-40B4-BE49-F238E27FC236}">
                    <a16:creationId xmlns:a16="http://schemas.microsoft.com/office/drawing/2014/main" id="{906EEFD5-45C1-487B-7D9D-B98F0BC1CF15}"/>
                  </a:ext>
                </a:extLst>
              </p:cNvPr>
              <p:cNvSpPr txBox="1"/>
              <p:nvPr/>
            </p:nvSpPr>
            <p:spPr>
              <a:xfrm>
                <a:off x="3583149" y="1337659"/>
                <a:ext cx="1088985" cy="523220"/>
              </a:xfrm>
              <a:prstGeom prst="rect">
                <a:avLst/>
              </a:prstGeom>
              <a:noFill/>
            </p:spPr>
            <p:txBody>
              <a:bodyPr wrap="square" rtlCol="1">
                <a:spAutoFit/>
              </a:bodyPr>
              <a:lstStyle/>
              <a:p>
                <a:r>
                  <a:rPr lang="he-IL" sz="2800" dirty="0">
                    <a:solidFill>
                      <a:schemeClr val="bg1"/>
                    </a:solidFill>
                    <a:latin typeface="Ktav Yad CLM" panose="02000603000000000000" pitchFamily="50" charset="-79"/>
                    <a:cs typeface="Ktav Yad CLM" panose="02000603000000000000" pitchFamily="50" charset="-79"/>
                  </a:rPr>
                  <a:t>צלע</a:t>
                </a:r>
                <a:endParaRPr lang="he-IL" dirty="0">
                  <a:solidFill>
                    <a:schemeClr val="bg1"/>
                  </a:solidFill>
                  <a:latin typeface="Ktav Yad CLM" panose="02000603000000000000" pitchFamily="50" charset="-79"/>
                  <a:cs typeface="Ktav Yad CLM" panose="02000603000000000000" pitchFamily="50" charset="-79"/>
                </a:endParaRPr>
              </a:p>
            </p:txBody>
          </p:sp>
          <p:sp>
            <p:nvSpPr>
              <p:cNvPr id="32" name="תיבת טקסט 31">
                <a:extLst>
                  <a:ext uri="{FF2B5EF4-FFF2-40B4-BE49-F238E27FC236}">
                    <a16:creationId xmlns:a16="http://schemas.microsoft.com/office/drawing/2014/main" id="{2EF8FA19-1F77-4EB9-AB20-143E063AE24A}"/>
                  </a:ext>
                </a:extLst>
              </p:cNvPr>
              <p:cNvSpPr txBox="1"/>
              <p:nvPr/>
            </p:nvSpPr>
            <p:spPr>
              <a:xfrm>
                <a:off x="2052500" y="2657486"/>
                <a:ext cx="1088985" cy="523220"/>
              </a:xfrm>
              <a:prstGeom prst="rect">
                <a:avLst/>
              </a:prstGeom>
              <a:noFill/>
            </p:spPr>
            <p:txBody>
              <a:bodyPr wrap="square" rtlCol="1">
                <a:spAutoFit/>
              </a:bodyPr>
              <a:lstStyle/>
              <a:p>
                <a:r>
                  <a:rPr lang="he-IL" sz="2800" dirty="0">
                    <a:solidFill>
                      <a:schemeClr val="bg1"/>
                    </a:solidFill>
                    <a:latin typeface="Ktav Yad CLM" panose="02000603000000000000" pitchFamily="50" charset="-79"/>
                    <a:cs typeface="Ktav Yad CLM" panose="02000603000000000000" pitchFamily="50" charset="-79"/>
                  </a:rPr>
                  <a:t>צלע</a:t>
                </a:r>
                <a:endParaRPr lang="he-IL" dirty="0">
                  <a:solidFill>
                    <a:schemeClr val="bg1"/>
                  </a:solidFill>
                  <a:latin typeface="Ktav Yad CLM" panose="02000603000000000000" pitchFamily="50" charset="-79"/>
                  <a:cs typeface="Ktav Yad CLM" panose="02000603000000000000" pitchFamily="50" charset="-79"/>
                </a:endParaRPr>
              </a:p>
            </p:txBody>
          </p:sp>
          <p:sp>
            <p:nvSpPr>
              <p:cNvPr id="34" name="תיבת טקסט 33">
                <a:extLst>
                  <a:ext uri="{FF2B5EF4-FFF2-40B4-BE49-F238E27FC236}">
                    <a16:creationId xmlns:a16="http://schemas.microsoft.com/office/drawing/2014/main" id="{A2C05A8B-D885-1A7B-8C5D-B2490B7D1E0F}"/>
                  </a:ext>
                </a:extLst>
              </p:cNvPr>
              <p:cNvSpPr txBox="1"/>
              <p:nvPr/>
            </p:nvSpPr>
            <p:spPr>
              <a:xfrm>
                <a:off x="2830654" y="2875947"/>
                <a:ext cx="3130767" cy="954107"/>
              </a:xfrm>
              <a:prstGeom prst="rect">
                <a:avLst/>
              </a:prstGeom>
              <a:noFill/>
            </p:spPr>
            <p:txBody>
              <a:bodyPr wrap="square" rtlCol="1">
                <a:spAutoFit/>
              </a:bodyPr>
              <a:lstStyle/>
              <a:p>
                <a:r>
                  <a:rPr lang="he-IL" sz="2800" dirty="0">
                    <a:solidFill>
                      <a:schemeClr val="bg1"/>
                    </a:solidFill>
                    <a:latin typeface="Ktav Yad CLM" panose="02000603000000000000" pitchFamily="50" charset="-79"/>
                    <a:cs typeface="Ktav Yad CLM" panose="02000603000000000000" pitchFamily="50" charset="-79"/>
                  </a:rPr>
                  <a:t>קודקוד </a:t>
                </a:r>
                <a:br>
                  <a:rPr lang="en-US" sz="2800" dirty="0">
                    <a:solidFill>
                      <a:schemeClr val="bg1"/>
                    </a:solidFill>
                    <a:latin typeface="Ktav Yad CLM" panose="02000603000000000000" pitchFamily="50" charset="-79"/>
                    <a:cs typeface="Ktav Yad CLM" panose="02000603000000000000" pitchFamily="50" charset="-79"/>
                  </a:rPr>
                </a:br>
                <a:r>
                  <a:rPr lang="he-IL" sz="2800" dirty="0">
                    <a:solidFill>
                      <a:schemeClr val="bg1"/>
                    </a:solidFill>
                    <a:latin typeface="Ktav Yad CLM" panose="02000603000000000000" pitchFamily="50" charset="-79"/>
                    <a:cs typeface="Ktav Yad CLM" panose="02000603000000000000" pitchFamily="50" charset="-79"/>
                  </a:rPr>
                  <a:t>מפגש 2 צלעות</a:t>
                </a:r>
                <a:endParaRPr lang="he-IL" dirty="0">
                  <a:solidFill>
                    <a:schemeClr val="bg1"/>
                  </a:solidFill>
                  <a:latin typeface="Ktav Yad CLM" panose="02000603000000000000" pitchFamily="50" charset="-79"/>
                  <a:cs typeface="Ktav Yad CLM" panose="02000603000000000000" pitchFamily="50" charset="-79"/>
                </a:endParaRPr>
              </a:p>
            </p:txBody>
          </p:sp>
          <p:pic>
            <p:nvPicPr>
              <p:cNvPr id="42" name="גרפיקה 41" descr="קו חץ: עקומה בכיוון השעון קו מיתאר">
                <a:extLst>
                  <a:ext uri="{FF2B5EF4-FFF2-40B4-BE49-F238E27FC236}">
                    <a16:creationId xmlns:a16="http://schemas.microsoft.com/office/drawing/2014/main" id="{A313A794-159A-E801-DD4B-E88AF9F47F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66470">
                <a:off x="3753439" y="2550767"/>
                <a:ext cx="914400" cy="914400"/>
              </a:xfrm>
              <a:prstGeom prst="rect">
                <a:avLst/>
              </a:prstGeom>
            </p:spPr>
          </p:pic>
        </p:grpSp>
        <p:pic>
          <p:nvPicPr>
            <p:cNvPr id="46" name="המחשה קודקוד מפגש צלעות">
              <a:extLst>
                <a:ext uri="{FF2B5EF4-FFF2-40B4-BE49-F238E27FC236}">
                  <a16:creationId xmlns:a16="http://schemas.microsoft.com/office/drawing/2014/main" id="{3F8E3B3F-DF43-B072-2E26-43B59BFC55F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41" b="95055" l="267" r="97200">
                          <a14:foregroundMark x1="60267" y1="17033" x2="60267" y2="17033"/>
                          <a14:foregroundMark x1="60000" y1="19231" x2="60000" y2="19231"/>
                          <a14:foregroundMark x1="52267" y1="19231" x2="52267" y2="19231"/>
                          <a14:foregroundMark x1="49067" y1="16484" x2="49067" y2="16484"/>
                          <a14:foregroundMark x1="48800" y1="15018" x2="48800" y2="15018"/>
                          <a14:foregroundMark x1="47200" y1="15018" x2="48933" y2="15018"/>
                          <a14:foregroundMark x1="57333" y1="9341" x2="54533" y2="16484"/>
                          <a14:foregroundMark x1="93333" y1="76740" x2="91733" y2="84982"/>
                          <a14:foregroundMark x1="94800" y1="74725" x2="96800" y2="74725"/>
                          <a14:foregroundMark x1="92400" y1="73260" x2="70267" y2="76557"/>
                          <a14:foregroundMark x1="97200" y1="95055" x2="72267" y2="93040"/>
                          <a14:foregroundMark x1="61867" y1="92308" x2="30800" y2="89927"/>
                          <a14:foregroundMark x1="58133" y1="82051" x2="47867" y2="70513"/>
                          <a14:foregroundMark x1="47867" y1="70513" x2="44267" y2="62454"/>
                          <a14:foregroundMark x1="44267" y1="62454" x2="44267" y2="62454"/>
                          <a14:foregroundMark x1="17333" y1="63553" x2="267" y2="66300"/>
                        </a14:backgroundRemoval>
                      </a14:imgEffect>
                    </a14:imgLayer>
                  </a14:imgProps>
                </a:ext>
              </a:extLst>
            </a:blip>
            <a:stretch>
              <a:fillRect/>
            </a:stretch>
          </p:blipFill>
          <p:spPr>
            <a:xfrm>
              <a:off x="2395851" y="1125876"/>
              <a:ext cx="3696067" cy="2690736"/>
            </a:xfrm>
            <a:prstGeom prst="rect">
              <a:avLst/>
            </a:prstGeom>
          </p:spPr>
        </p:pic>
      </p:grpSp>
      <p:grpSp>
        <p:nvGrpSpPr>
          <p:cNvPr id="62" name="המחשה תשובה 5">
            <a:extLst>
              <a:ext uri="{FF2B5EF4-FFF2-40B4-BE49-F238E27FC236}">
                <a16:creationId xmlns:a16="http://schemas.microsoft.com/office/drawing/2014/main" id="{C923D684-32D4-7496-1EAA-AD3DFCD8028F}"/>
              </a:ext>
            </a:extLst>
          </p:cNvPr>
          <p:cNvGrpSpPr/>
          <p:nvPr/>
        </p:nvGrpSpPr>
        <p:grpSpPr>
          <a:xfrm>
            <a:off x="351069" y="742022"/>
            <a:ext cx="3543348" cy="1781407"/>
            <a:chOff x="351069" y="742022"/>
            <a:chExt cx="3543348" cy="1781407"/>
          </a:xfrm>
        </p:grpSpPr>
        <p:grpSp>
          <p:nvGrpSpPr>
            <p:cNvPr id="55" name="קבוצה 54">
              <a:extLst>
                <a:ext uri="{FF2B5EF4-FFF2-40B4-BE49-F238E27FC236}">
                  <a16:creationId xmlns:a16="http://schemas.microsoft.com/office/drawing/2014/main" id="{7750A679-2EB6-2A3C-3504-5D1B73700F23}"/>
                </a:ext>
              </a:extLst>
            </p:cNvPr>
            <p:cNvGrpSpPr/>
            <p:nvPr/>
          </p:nvGrpSpPr>
          <p:grpSpPr>
            <a:xfrm flipH="1" flipV="1">
              <a:off x="364159" y="751293"/>
              <a:ext cx="180000" cy="185557"/>
              <a:chOff x="1844222" y="4134663"/>
              <a:chExt cx="180000" cy="185557"/>
            </a:xfrm>
          </p:grpSpPr>
          <p:cxnSp>
            <p:nvCxnSpPr>
              <p:cNvPr id="56" name="מחבר ישר 55">
                <a:extLst>
                  <a:ext uri="{FF2B5EF4-FFF2-40B4-BE49-F238E27FC236}">
                    <a16:creationId xmlns:a16="http://schemas.microsoft.com/office/drawing/2014/main" id="{1E264591-5A15-385E-02B1-C6037DD41799}"/>
                  </a:ext>
                </a:extLst>
              </p:cNvPr>
              <p:cNvCxnSpPr/>
              <p:nvPr/>
            </p:nvCxnSpPr>
            <p:spPr>
              <a:xfrm>
                <a:off x="1852367" y="4140220"/>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מחבר ישר 56">
                <a:extLst>
                  <a:ext uri="{FF2B5EF4-FFF2-40B4-BE49-F238E27FC236}">
                    <a16:creationId xmlns:a16="http://schemas.microsoft.com/office/drawing/2014/main" id="{6E21B809-9892-6DEA-D5A4-5584A6439BBD}"/>
                  </a:ext>
                </a:extLst>
              </p:cNvPr>
              <p:cNvCxnSpPr>
                <a:cxnSpLocks/>
              </p:cNvCxnSpPr>
              <p:nvPr/>
            </p:nvCxnSpPr>
            <p:spPr>
              <a:xfrm rot="5400000">
                <a:off x="1934222" y="4044663"/>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קבוצה 60">
              <a:extLst>
                <a:ext uri="{FF2B5EF4-FFF2-40B4-BE49-F238E27FC236}">
                  <a16:creationId xmlns:a16="http://schemas.microsoft.com/office/drawing/2014/main" id="{F4E4D042-3350-6E30-A4B0-33AADE2AA6AD}"/>
                </a:ext>
              </a:extLst>
            </p:cNvPr>
            <p:cNvGrpSpPr/>
            <p:nvPr/>
          </p:nvGrpSpPr>
          <p:grpSpPr>
            <a:xfrm>
              <a:off x="351069" y="742022"/>
              <a:ext cx="3543348" cy="1781407"/>
              <a:chOff x="351069" y="742022"/>
              <a:chExt cx="3543348" cy="1781407"/>
            </a:xfrm>
          </p:grpSpPr>
          <p:grpSp>
            <p:nvGrpSpPr>
              <p:cNvPr id="51" name="קבוצה 50">
                <a:extLst>
                  <a:ext uri="{FF2B5EF4-FFF2-40B4-BE49-F238E27FC236}">
                    <a16:creationId xmlns:a16="http://schemas.microsoft.com/office/drawing/2014/main" id="{711C7E37-769E-0D6A-3150-2F7A9A8A2DA8}"/>
                  </a:ext>
                </a:extLst>
              </p:cNvPr>
              <p:cNvGrpSpPr/>
              <p:nvPr/>
            </p:nvGrpSpPr>
            <p:grpSpPr>
              <a:xfrm>
                <a:off x="3714417" y="2337872"/>
                <a:ext cx="180000" cy="185557"/>
                <a:chOff x="1844222" y="4134663"/>
                <a:chExt cx="180000" cy="185557"/>
              </a:xfrm>
            </p:grpSpPr>
            <p:cxnSp>
              <p:nvCxnSpPr>
                <p:cNvPr id="49" name="מחבר ישר 48">
                  <a:extLst>
                    <a:ext uri="{FF2B5EF4-FFF2-40B4-BE49-F238E27FC236}">
                      <a16:creationId xmlns:a16="http://schemas.microsoft.com/office/drawing/2014/main" id="{F231AE38-C682-26EE-1E46-49E25F9831C2}"/>
                    </a:ext>
                  </a:extLst>
                </p:cNvPr>
                <p:cNvCxnSpPr/>
                <p:nvPr/>
              </p:nvCxnSpPr>
              <p:spPr>
                <a:xfrm>
                  <a:off x="1852367" y="4140220"/>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מחבר ישר 49">
                  <a:extLst>
                    <a:ext uri="{FF2B5EF4-FFF2-40B4-BE49-F238E27FC236}">
                      <a16:creationId xmlns:a16="http://schemas.microsoft.com/office/drawing/2014/main" id="{DB8701AB-445E-6700-B0C8-CF712E3A26CF}"/>
                    </a:ext>
                  </a:extLst>
                </p:cNvPr>
                <p:cNvCxnSpPr>
                  <a:cxnSpLocks/>
                </p:cNvCxnSpPr>
                <p:nvPr/>
              </p:nvCxnSpPr>
              <p:spPr>
                <a:xfrm rot="5400000">
                  <a:off x="1934222" y="4044663"/>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קבוצה 51">
                <a:extLst>
                  <a:ext uri="{FF2B5EF4-FFF2-40B4-BE49-F238E27FC236}">
                    <a16:creationId xmlns:a16="http://schemas.microsoft.com/office/drawing/2014/main" id="{48AA89A7-F0FA-432A-FFF5-37085D2E4BF4}"/>
                  </a:ext>
                </a:extLst>
              </p:cNvPr>
              <p:cNvGrpSpPr/>
              <p:nvPr/>
            </p:nvGrpSpPr>
            <p:grpSpPr>
              <a:xfrm flipV="1">
                <a:off x="3685460" y="742022"/>
                <a:ext cx="180000" cy="185557"/>
                <a:chOff x="1844222" y="4134663"/>
                <a:chExt cx="180000" cy="185557"/>
              </a:xfrm>
            </p:grpSpPr>
            <p:cxnSp>
              <p:nvCxnSpPr>
                <p:cNvPr id="53" name="מחבר ישר 52">
                  <a:extLst>
                    <a:ext uri="{FF2B5EF4-FFF2-40B4-BE49-F238E27FC236}">
                      <a16:creationId xmlns:a16="http://schemas.microsoft.com/office/drawing/2014/main" id="{810E93B0-DAD4-15C4-FF95-A45D2318C47C}"/>
                    </a:ext>
                  </a:extLst>
                </p:cNvPr>
                <p:cNvCxnSpPr/>
                <p:nvPr/>
              </p:nvCxnSpPr>
              <p:spPr>
                <a:xfrm>
                  <a:off x="1852367" y="4140220"/>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מחבר ישר 53">
                  <a:extLst>
                    <a:ext uri="{FF2B5EF4-FFF2-40B4-BE49-F238E27FC236}">
                      <a16:creationId xmlns:a16="http://schemas.microsoft.com/office/drawing/2014/main" id="{112E107A-4836-C35F-5B14-D6DF50FCD670}"/>
                    </a:ext>
                  </a:extLst>
                </p:cNvPr>
                <p:cNvCxnSpPr>
                  <a:cxnSpLocks/>
                </p:cNvCxnSpPr>
                <p:nvPr/>
              </p:nvCxnSpPr>
              <p:spPr>
                <a:xfrm rot="5400000">
                  <a:off x="1934222" y="4044663"/>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קבוצה 57">
                <a:extLst>
                  <a:ext uri="{FF2B5EF4-FFF2-40B4-BE49-F238E27FC236}">
                    <a16:creationId xmlns:a16="http://schemas.microsoft.com/office/drawing/2014/main" id="{385F1668-153B-4B25-BB43-1B62AC83028F}"/>
                  </a:ext>
                </a:extLst>
              </p:cNvPr>
              <p:cNvGrpSpPr/>
              <p:nvPr/>
            </p:nvGrpSpPr>
            <p:grpSpPr>
              <a:xfrm flipH="1">
                <a:off x="351069" y="2317544"/>
                <a:ext cx="180000" cy="185557"/>
                <a:chOff x="1844222" y="4134663"/>
                <a:chExt cx="180000" cy="185557"/>
              </a:xfrm>
            </p:grpSpPr>
            <p:cxnSp>
              <p:nvCxnSpPr>
                <p:cNvPr id="59" name="מחבר ישר 58">
                  <a:extLst>
                    <a:ext uri="{FF2B5EF4-FFF2-40B4-BE49-F238E27FC236}">
                      <a16:creationId xmlns:a16="http://schemas.microsoft.com/office/drawing/2014/main" id="{CB13F781-254B-4696-CE24-238694D3DA19}"/>
                    </a:ext>
                  </a:extLst>
                </p:cNvPr>
                <p:cNvCxnSpPr/>
                <p:nvPr/>
              </p:nvCxnSpPr>
              <p:spPr>
                <a:xfrm>
                  <a:off x="1852367" y="4140220"/>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מחבר ישר 59">
                  <a:extLst>
                    <a:ext uri="{FF2B5EF4-FFF2-40B4-BE49-F238E27FC236}">
                      <a16:creationId xmlns:a16="http://schemas.microsoft.com/office/drawing/2014/main" id="{429D2B32-4598-218F-2E66-60970AA1FA39}"/>
                    </a:ext>
                  </a:extLst>
                </p:cNvPr>
                <p:cNvCxnSpPr>
                  <a:cxnSpLocks/>
                </p:cNvCxnSpPr>
                <p:nvPr/>
              </p:nvCxnSpPr>
              <p:spPr>
                <a:xfrm rot="5400000">
                  <a:off x="1934222" y="4044663"/>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6170237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42" presetClass="path" presetSubtype="0" accel="50000" decel="50000" fill="hold" grpId="0" nodeType="withEffect">
                                  <p:stCondLst>
                                    <p:cond delay="0"/>
                                  </p:stCondLst>
                                  <p:childTnLst>
                                    <p:animMotion origin="layout" path="M -4.16667E-7 -3.7037E-7 L -0.14583 -0.01366 " pathEditMode="relative" rAng="0" ptsTypes="AA">
                                      <p:cBhvr>
                                        <p:cTn id="8" dur="2000" fill="hold"/>
                                        <p:tgtEl>
                                          <p:spTgt spid="14"/>
                                        </p:tgtEl>
                                        <p:attrNameLst>
                                          <p:attrName>ppt_x</p:attrName>
                                          <p:attrName>ppt_y</p:attrName>
                                        </p:attrNameLst>
                                      </p:cBhvr>
                                      <p:rCtr x="-7292" y="-694"/>
                                    </p:animMotion>
                                  </p:childTnLst>
                                </p:cTn>
                              </p:par>
                            </p:childTnLst>
                          </p:cTn>
                        </p:par>
                        <p:par>
                          <p:cTn id="9" fill="hold">
                            <p:stCondLst>
                              <p:cond delay="2000"/>
                            </p:stCondLst>
                            <p:childTnLst>
                              <p:par>
                                <p:cTn id="10" presetID="2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2500"/>
                            </p:stCondLst>
                            <p:childTnLst>
                              <p:par>
                                <p:cTn id="14" presetID="1" presetClass="exit"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par>
                          <p:cTn id="50" fill="hold">
                            <p:stCondLst>
                              <p:cond delay="0"/>
                            </p:stCondLst>
                            <p:childTnLst>
                              <p:par>
                                <p:cTn id="51" presetID="22" presetClass="entr" presetSubtype="8"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par>
                          <p:cTn id="58" fill="hold">
                            <p:stCondLst>
                              <p:cond delay="1000"/>
                            </p:stCondLst>
                            <p:childTnLst>
                              <p:par>
                                <p:cTn id="59" presetID="22" presetClass="entr" presetSubtype="1"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up)">
                                      <p:cBhvr>
                                        <p:cTn id="61" dur="500"/>
                                        <p:tgtEl>
                                          <p:spTgt spid="22"/>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up)">
                                      <p:cBhvr>
                                        <p:cTn id="65" dur="500"/>
                                        <p:tgtEl>
                                          <p:spTgt spid="23"/>
                                        </p:tgtEl>
                                      </p:cBhvr>
                                    </p:animEffect>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79" restart="whenNotActive" fill="hold" evtFilter="cancelBubble" nodeType="interactiveSeq">
                <p:stCondLst>
                  <p:cond evt="onClick" delay="0">
                    <p:tgtEl>
                      <p:spTgt spid="12"/>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nodeType="after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87" restart="whenNotActive" fill="hold" evtFilter="cancelBubble" nodeType="interactiveSeq">
                <p:stCondLst>
                  <p:cond evt="onClick" delay="0">
                    <p:tgtEl>
                      <p:spTgt spid="13"/>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11" grpId="0"/>
      <p:bldP spid="6" grpId="0" animBg="1"/>
      <p:bldP spid="36" grpId="0" animBg="1"/>
      <p:bldP spid="39" grpId="0"/>
      <p:bldP spid="15" grpId="0"/>
      <p:bldP spid="20" grpId="0"/>
      <p:bldP spid="14" grpId="0" animBg="1"/>
      <p:bldP spid="16" grpId="0"/>
      <p:bldP spid="28" grpId="0" animBg="1"/>
      <p:bldP spid="38" grpId="0"/>
      <p:bldP spid="4" grpId="0" animBg="1"/>
      <p:bldP spid="7" grpId="0" animBg="1"/>
      <p:bldP spid="8" grpId="0" animBg="1"/>
      <p:bldP spid="2" grpId="0"/>
      <p:bldP spid="12" grpId="0" animBg="1"/>
      <p:bldP spid="13" grpId="0" animBg="1"/>
      <p:bldP spid="17" grpId="0"/>
      <p:bldP spid="18" grpId="0"/>
      <p:bldP spid="19" grpId="0"/>
      <p:bldP spid="21" grpId="0"/>
      <p:bldP spid="24" grpId="0" animBg="1"/>
      <p:bldP spid="26"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9827FAAC-3AEC-4829-9D2E-1147BDB0A0D5}"/>
              </a:ext>
            </a:extLst>
          </p:cNvPr>
          <p:cNvGrpSpPr/>
          <p:nvPr/>
        </p:nvGrpSpPr>
        <p:grpSpPr>
          <a:xfrm>
            <a:off x="1014072" y="878583"/>
            <a:ext cx="3600000" cy="1800000"/>
            <a:chOff x="1758925" y="517560"/>
            <a:chExt cx="3783337" cy="1837766"/>
          </a:xfrm>
          <a:solidFill>
            <a:schemeClr val="accent4">
              <a:lumMod val="60000"/>
              <a:lumOff val="40000"/>
            </a:schemeClr>
          </a:solidFill>
        </p:grpSpPr>
        <p:sp>
          <p:nvSpPr>
            <p:cNvPr id="67" name="מלבן 66">
              <a:extLst>
                <a:ext uri="{FF2B5EF4-FFF2-40B4-BE49-F238E27FC236}">
                  <a16:creationId xmlns:a16="http://schemas.microsoft.com/office/drawing/2014/main" id="{AFA60982-123D-4F52-A61D-25234FDABD01}"/>
                </a:ext>
              </a:extLst>
            </p:cNvPr>
            <p:cNvSpPr/>
            <p:nvPr/>
          </p:nvSpPr>
          <p:spPr>
            <a:xfrm>
              <a:off x="3651318" y="517561"/>
              <a:ext cx="1890944" cy="1837765"/>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מלבן 67">
              <a:extLst>
                <a:ext uri="{FF2B5EF4-FFF2-40B4-BE49-F238E27FC236}">
                  <a16:creationId xmlns:a16="http://schemas.microsoft.com/office/drawing/2014/main" id="{AD09805F-4F94-4A9E-82FF-636C54FCD13A}"/>
                </a:ext>
              </a:extLst>
            </p:cNvPr>
            <p:cNvSpPr/>
            <p:nvPr/>
          </p:nvSpPr>
          <p:spPr>
            <a:xfrm>
              <a:off x="1758925" y="517560"/>
              <a:ext cx="1890944" cy="1837765"/>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9" name="מלבן 68">
            <a:extLst>
              <a:ext uri="{FF2B5EF4-FFF2-40B4-BE49-F238E27FC236}">
                <a16:creationId xmlns:a16="http://schemas.microsoft.com/office/drawing/2014/main" id="{05BBB4E6-2219-4174-99BF-CA2903A6C335}"/>
              </a:ext>
            </a:extLst>
          </p:cNvPr>
          <p:cNvSpPr/>
          <p:nvPr/>
        </p:nvSpPr>
        <p:spPr>
          <a:xfrm>
            <a:off x="5448167" y="878583"/>
            <a:ext cx="1890944" cy="1837765"/>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0" name="מלבן 69">
            <a:extLst>
              <a:ext uri="{FF2B5EF4-FFF2-40B4-BE49-F238E27FC236}">
                <a16:creationId xmlns:a16="http://schemas.microsoft.com/office/drawing/2014/main" id="{FA1BD009-6F09-481A-BB32-EC5A80428370}"/>
              </a:ext>
            </a:extLst>
          </p:cNvPr>
          <p:cNvSpPr/>
          <p:nvPr/>
        </p:nvSpPr>
        <p:spPr>
          <a:xfrm>
            <a:off x="7632253" y="878583"/>
            <a:ext cx="1890944" cy="1837765"/>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4" name="מחבר ישר 3">
            <a:extLst>
              <a:ext uri="{FF2B5EF4-FFF2-40B4-BE49-F238E27FC236}">
                <a16:creationId xmlns:a16="http://schemas.microsoft.com/office/drawing/2014/main" id="{032560CD-BE95-4F5D-925B-B21CDA8FEEF4}"/>
              </a:ext>
            </a:extLst>
          </p:cNvPr>
          <p:cNvCxnSpPr/>
          <p:nvPr/>
        </p:nvCxnSpPr>
        <p:spPr>
          <a:xfrm>
            <a:off x="2814842" y="883118"/>
            <a:ext cx="0" cy="1800000"/>
          </a:xfrm>
          <a:prstGeom prst="line">
            <a:avLst/>
          </a:prstGeom>
          <a:ln w="381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9" name="מציין מיקום תוכן 2">
            <a:extLst>
              <a:ext uri="{FF2B5EF4-FFF2-40B4-BE49-F238E27FC236}">
                <a16:creationId xmlns:a16="http://schemas.microsoft.com/office/drawing/2014/main" id="{2E606BD0-9611-4B6A-8DD7-B888B47DAB74}"/>
              </a:ext>
            </a:extLst>
          </p:cNvPr>
          <p:cNvSpPr txBox="1">
            <a:spLocks/>
          </p:cNvSpPr>
          <p:nvPr/>
        </p:nvSpPr>
        <p:spPr>
          <a:xfrm>
            <a:off x="2632951" y="96481"/>
            <a:ext cx="9455520"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נשווה בין שני ריבועים נפרדים ובין מלבן שמורכב משני ריבועים.</a:t>
            </a:r>
          </a:p>
        </p:txBody>
      </p:sp>
      <p:graphicFrame>
        <p:nvGraphicFramePr>
          <p:cNvPr id="5" name="טבלה 5">
            <a:extLst>
              <a:ext uri="{FF2B5EF4-FFF2-40B4-BE49-F238E27FC236}">
                <a16:creationId xmlns:a16="http://schemas.microsoft.com/office/drawing/2014/main" id="{0AE8B4A5-F7FB-4C2F-B6A2-74A2792E36FF}"/>
              </a:ext>
            </a:extLst>
          </p:cNvPr>
          <p:cNvGraphicFramePr>
            <a:graphicFrameLocks noGrp="1"/>
          </p:cNvGraphicFramePr>
          <p:nvPr>
            <p:extLst>
              <p:ext uri="{D42A27DB-BD31-4B8C-83A1-F6EECF244321}">
                <p14:modId xmlns:p14="http://schemas.microsoft.com/office/powerpoint/2010/main" val="2500101279"/>
              </p:ext>
            </p:extLst>
          </p:nvPr>
        </p:nvGraphicFramePr>
        <p:xfrm>
          <a:off x="165420" y="2927383"/>
          <a:ext cx="11216313" cy="2499360"/>
        </p:xfrm>
        <a:graphic>
          <a:graphicData uri="http://schemas.openxmlformats.org/drawingml/2006/table">
            <a:tbl>
              <a:tblPr rtl="1" firstRow="1" bandRow="1">
                <a:tableStyleId>{5C22544A-7EE6-4342-B048-85BDC9FD1C3A}</a:tableStyleId>
              </a:tblPr>
              <a:tblGrid>
                <a:gridCol w="3101588">
                  <a:extLst>
                    <a:ext uri="{9D8B030D-6E8A-4147-A177-3AD203B41FA5}">
                      <a16:colId xmlns:a16="http://schemas.microsoft.com/office/drawing/2014/main" val="1678265523"/>
                    </a:ext>
                  </a:extLst>
                </a:gridCol>
                <a:gridCol w="2893537">
                  <a:extLst>
                    <a:ext uri="{9D8B030D-6E8A-4147-A177-3AD203B41FA5}">
                      <a16:colId xmlns:a16="http://schemas.microsoft.com/office/drawing/2014/main" val="1010700804"/>
                    </a:ext>
                  </a:extLst>
                </a:gridCol>
                <a:gridCol w="5221188">
                  <a:extLst>
                    <a:ext uri="{9D8B030D-6E8A-4147-A177-3AD203B41FA5}">
                      <a16:colId xmlns:a16="http://schemas.microsoft.com/office/drawing/2014/main" val="2858902424"/>
                    </a:ext>
                  </a:extLst>
                </a:gridCol>
              </a:tblGrid>
              <a:tr h="291891">
                <a:tc>
                  <a:txBody>
                    <a:bodyPr/>
                    <a:lstStyle/>
                    <a:p>
                      <a:pPr rtl="1"/>
                      <a:r>
                        <a:rPr lang="he-IL" dirty="0"/>
                        <a:t>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r>
                        <a:rPr lang="he-IL" sz="2800" b="1" dirty="0">
                          <a:solidFill>
                            <a:schemeClr val="tx1"/>
                          </a:solidFill>
                        </a:rPr>
                        <a:t>2 ריבועים נפרדים</a:t>
                      </a:r>
                      <a:endParaRPr lang="he-IL" sz="2800" b="1" strike="sngStrik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r>
                        <a:rPr lang="he-IL" sz="2800" b="1" dirty="0">
                          <a:solidFill>
                            <a:schemeClr val="tx1"/>
                          </a:solidFill>
                        </a:rPr>
                        <a:t>מלבן שנוצר משני ריבועים מוצמדים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9601080"/>
                  </a:ext>
                </a:extLst>
              </a:tr>
              <a:tr h="370840">
                <a:tc>
                  <a:txBody>
                    <a:bodyPr/>
                    <a:lstStyle/>
                    <a:p>
                      <a:pPr rtl="1"/>
                      <a:r>
                        <a:rPr lang="he-IL" sz="2800" b="1" dirty="0"/>
                        <a:t>מספר הצלעות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8927308"/>
                  </a:ext>
                </a:extLst>
              </a:tr>
              <a:tr h="370840">
                <a:tc>
                  <a:txBody>
                    <a:bodyPr/>
                    <a:lstStyle/>
                    <a:p>
                      <a:pPr rtl="1"/>
                      <a:r>
                        <a:rPr lang="he-IL" sz="2800" b="1" dirty="0"/>
                        <a:t>מספר הקודקודים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9425125"/>
                  </a:ext>
                </a:extLst>
              </a:tr>
              <a:tr h="370840">
                <a:tc>
                  <a:txBody>
                    <a:bodyPr/>
                    <a:lstStyle/>
                    <a:p>
                      <a:pPr rtl="1"/>
                      <a:r>
                        <a:rPr lang="he-IL" sz="2800" b="1" dirty="0"/>
                        <a:t>מספר הזוויות וסוג הזוויות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0098139"/>
                  </a:ext>
                </a:extLst>
              </a:tr>
            </a:tbl>
          </a:graphicData>
        </a:graphic>
      </p:graphicFrame>
      <p:sp>
        <p:nvSpPr>
          <p:cNvPr id="25" name="מציין מיקום תוכן 2">
            <a:extLst>
              <a:ext uri="{FF2B5EF4-FFF2-40B4-BE49-F238E27FC236}">
                <a16:creationId xmlns:a16="http://schemas.microsoft.com/office/drawing/2014/main" id="{DD95C858-A369-4EA5-B5FD-9815F39D4840}"/>
              </a:ext>
            </a:extLst>
          </p:cNvPr>
          <p:cNvSpPr txBox="1">
            <a:spLocks/>
          </p:cNvSpPr>
          <p:nvPr/>
        </p:nvSpPr>
        <p:spPr>
          <a:xfrm>
            <a:off x="6472199" y="3442606"/>
            <a:ext cx="1686336"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8 צלעות</a:t>
            </a:r>
          </a:p>
        </p:txBody>
      </p:sp>
      <p:sp>
        <p:nvSpPr>
          <p:cNvPr id="33" name="מציין מיקום תוכן 2">
            <a:extLst>
              <a:ext uri="{FF2B5EF4-FFF2-40B4-BE49-F238E27FC236}">
                <a16:creationId xmlns:a16="http://schemas.microsoft.com/office/drawing/2014/main" id="{CAAB9D71-3FC8-4019-B4C2-035986E583BB}"/>
              </a:ext>
            </a:extLst>
          </p:cNvPr>
          <p:cNvSpPr txBox="1">
            <a:spLocks/>
          </p:cNvSpPr>
          <p:nvPr/>
        </p:nvSpPr>
        <p:spPr>
          <a:xfrm>
            <a:off x="6416924" y="3994422"/>
            <a:ext cx="1741611"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8 קודקודים</a:t>
            </a:r>
          </a:p>
        </p:txBody>
      </p:sp>
      <p:sp>
        <p:nvSpPr>
          <p:cNvPr id="34" name="מציין מיקום תוכן 2">
            <a:extLst>
              <a:ext uri="{FF2B5EF4-FFF2-40B4-BE49-F238E27FC236}">
                <a16:creationId xmlns:a16="http://schemas.microsoft.com/office/drawing/2014/main" id="{3162380A-AABD-44AE-BE32-0B30532675BC}"/>
              </a:ext>
            </a:extLst>
          </p:cNvPr>
          <p:cNvSpPr txBox="1">
            <a:spLocks/>
          </p:cNvSpPr>
          <p:nvPr/>
        </p:nvSpPr>
        <p:spPr>
          <a:xfrm>
            <a:off x="5998917" y="4579986"/>
            <a:ext cx="2159618"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8 זוויות ישרות</a:t>
            </a:r>
          </a:p>
        </p:txBody>
      </p:sp>
      <p:sp>
        <p:nvSpPr>
          <p:cNvPr id="35" name="מציין מיקום תוכן 2">
            <a:extLst>
              <a:ext uri="{FF2B5EF4-FFF2-40B4-BE49-F238E27FC236}">
                <a16:creationId xmlns:a16="http://schemas.microsoft.com/office/drawing/2014/main" id="{77717BDB-4EEF-4814-8662-5F8018CB3C0B}"/>
              </a:ext>
            </a:extLst>
          </p:cNvPr>
          <p:cNvSpPr txBox="1">
            <a:spLocks/>
          </p:cNvSpPr>
          <p:nvPr/>
        </p:nvSpPr>
        <p:spPr>
          <a:xfrm>
            <a:off x="2358288" y="3429000"/>
            <a:ext cx="2969276"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4 צלעות</a:t>
            </a:r>
          </a:p>
        </p:txBody>
      </p:sp>
      <p:sp>
        <p:nvSpPr>
          <p:cNvPr id="36" name="מציין מיקום תוכן 2">
            <a:extLst>
              <a:ext uri="{FF2B5EF4-FFF2-40B4-BE49-F238E27FC236}">
                <a16:creationId xmlns:a16="http://schemas.microsoft.com/office/drawing/2014/main" id="{7FAA482F-D416-46E9-BBC4-857D0DB085F8}"/>
              </a:ext>
            </a:extLst>
          </p:cNvPr>
          <p:cNvSpPr txBox="1">
            <a:spLocks/>
          </p:cNvSpPr>
          <p:nvPr/>
        </p:nvSpPr>
        <p:spPr>
          <a:xfrm>
            <a:off x="2332891" y="4003537"/>
            <a:ext cx="2969276"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4 קודקודים</a:t>
            </a:r>
          </a:p>
        </p:txBody>
      </p:sp>
      <p:sp>
        <p:nvSpPr>
          <p:cNvPr id="37" name="מציין מיקום תוכן 2">
            <a:extLst>
              <a:ext uri="{FF2B5EF4-FFF2-40B4-BE49-F238E27FC236}">
                <a16:creationId xmlns:a16="http://schemas.microsoft.com/office/drawing/2014/main" id="{7E6D36CE-3F3E-4328-ADAA-4BBB4AF29632}"/>
              </a:ext>
            </a:extLst>
          </p:cNvPr>
          <p:cNvSpPr txBox="1">
            <a:spLocks/>
          </p:cNvSpPr>
          <p:nvPr/>
        </p:nvSpPr>
        <p:spPr>
          <a:xfrm>
            <a:off x="1206674" y="4539404"/>
            <a:ext cx="4042052"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4 זוויות ישרות</a:t>
            </a:r>
          </a:p>
        </p:txBody>
      </p:sp>
      <p:sp>
        <p:nvSpPr>
          <p:cNvPr id="21" name="לחצו עלי">
            <a:extLst>
              <a:ext uri="{FF2B5EF4-FFF2-40B4-BE49-F238E27FC236}">
                <a16:creationId xmlns:a16="http://schemas.microsoft.com/office/drawing/2014/main" id="{DCB22287-7991-44C0-AF54-8DE8CDDEE659}"/>
              </a:ext>
            </a:extLst>
          </p:cNvPr>
          <p:cNvSpPr/>
          <p:nvPr/>
        </p:nvSpPr>
        <p:spPr>
          <a:xfrm>
            <a:off x="219382" y="5547718"/>
            <a:ext cx="2944611"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למילוי הטבלה לבדיקה.</a:t>
            </a:r>
            <a:endParaRPr lang="en-IL" sz="2800" dirty="0"/>
          </a:p>
        </p:txBody>
      </p:sp>
      <p:grpSp>
        <p:nvGrpSpPr>
          <p:cNvPr id="9" name="קבוצה 8">
            <a:extLst>
              <a:ext uri="{FF2B5EF4-FFF2-40B4-BE49-F238E27FC236}">
                <a16:creationId xmlns:a16="http://schemas.microsoft.com/office/drawing/2014/main" id="{0DD298B0-AF25-4FA6-870F-48CB5220C5A5}"/>
              </a:ext>
            </a:extLst>
          </p:cNvPr>
          <p:cNvGrpSpPr/>
          <p:nvPr/>
        </p:nvGrpSpPr>
        <p:grpSpPr>
          <a:xfrm>
            <a:off x="632517" y="5671008"/>
            <a:ext cx="8294310" cy="759566"/>
            <a:chOff x="509662" y="4767353"/>
            <a:chExt cx="8294310" cy="759566"/>
          </a:xfrm>
        </p:grpSpPr>
        <p:sp>
          <p:nvSpPr>
            <p:cNvPr id="38" name="מציין מיקום תוכן 2">
              <a:extLst>
                <a:ext uri="{FF2B5EF4-FFF2-40B4-BE49-F238E27FC236}">
                  <a16:creationId xmlns:a16="http://schemas.microsoft.com/office/drawing/2014/main" id="{FB6AF566-D27F-4AB0-9CAC-0B31850426FA}"/>
                </a:ext>
              </a:extLst>
            </p:cNvPr>
            <p:cNvSpPr txBox="1">
              <a:spLocks/>
            </p:cNvSpPr>
            <p:nvPr/>
          </p:nvSpPr>
          <p:spPr>
            <a:xfrm>
              <a:off x="509662" y="4963883"/>
              <a:ext cx="7991042" cy="563036"/>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latin typeface="Ktav Yad CLM" panose="02000603000000000000" pitchFamily="50" charset="-79"/>
                  <a:cs typeface="Ktav Yad CLM" panose="02000603000000000000" pitchFamily="50" charset="-79"/>
                </a:rPr>
                <a:t>לאן נעלמו 4 צלעות, 4 קודקודים ו-4 זוויות?</a:t>
              </a:r>
            </a:p>
          </p:txBody>
        </p:sp>
        <p:pic>
          <p:nvPicPr>
            <p:cNvPr id="8" name="תמונה 7">
              <a:extLst>
                <a:ext uri="{FF2B5EF4-FFF2-40B4-BE49-F238E27FC236}">
                  <a16:creationId xmlns:a16="http://schemas.microsoft.com/office/drawing/2014/main" id="{C50170B8-C33F-4675-BABC-9DF46F16392F}"/>
                </a:ext>
              </a:extLst>
            </p:cNvPr>
            <p:cNvPicPr>
              <a:picLocks noChangeAspect="1"/>
            </p:cNvPicPr>
            <p:nvPr/>
          </p:nvPicPr>
          <p:blipFill>
            <a:blip r:embed="rId3"/>
            <a:stretch>
              <a:fillRect/>
            </a:stretch>
          </p:blipFill>
          <p:spPr>
            <a:xfrm>
              <a:off x="721411" y="4767353"/>
              <a:ext cx="8082561" cy="759566"/>
            </a:xfrm>
            <a:prstGeom prst="rect">
              <a:avLst/>
            </a:prstGeom>
          </p:spPr>
        </p:pic>
      </p:grpSp>
    </p:spTree>
    <p:extLst>
      <p:ext uri="{BB962C8B-B14F-4D97-AF65-F5344CB8AC3E}">
        <p14:creationId xmlns:p14="http://schemas.microsoft.com/office/powerpoint/2010/main" val="30095653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200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25" grpId="0"/>
      <p:bldP spid="33" grpId="0"/>
      <p:bldP spid="34" grpId="0"/>
      <p:bldP spid="35" grpId="0"/>
      <p:bldP spid="36" grpId="0"/>
      <p:bldP spid="37"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C62D6FE9-F0CE-461D-B709-B220F139F658}"/>
              </a:ext>
            </a:extLst>
          </p:cNvPr>
          <p:cNvSpPr/>
          <p:nvPr/>
        </p:nvSpPr>
        <p:spPr>
          <a:xfrm>
            <a:off x="3646451" y="248105"/>
            <a:ext cx="1799311" cy="1799999"/>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a16="http://schemas.microsoft.com/office/drawing/2014/main" id="{29418EA6-D64F-43DA-A715-105FB82D803E}"/>
              </a:ext>
            </a:extLst>
          </p:cNvPr>
          <p:cNvSpPr/>
          <p:nvPr/>
        </p:nvSpPr>
        <p:spPr>
          <a:xfrm>
            <a:off x="237522" y="212862"/>
            <a:ext cx="1799311" cy="1799999"/>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ציין מיקום תוכן 2">
            <a:extLst>
              <a:ext uri="{FF2B5EF4-FFF2-40B4-BE49-F238E27FC236}">
                <a16:creationId xmlns:a16="http://schemas.microsoft.com/office/drawing/2014/main" id="{B56C7B29-DF48-4E8A-9452-D940841D145D}"/>
              </a:ext>
            </a:extLst>
          </p:cNvPr>
          <p:cNvSpPr txBox="1">
            <a:spLocks/>
          </p:cNvSpPr>
          <p:nvPr/>
        </p:nvSpPr>
        <p:spPr>
          <a:xfrm>
            <a:off x="2028086" y="2285136"/>
            <a:ext cx="9341032" cy="54380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dirty="0">
                <a:ea typeface="Calibri" panose="020F0502020204030204" pitchFamily="34" charset="0"/>
                <a:cs typeface="Calibri" panose="020F0502020204030204" pitchFamily="34" charset="0"/>
              </a:rPr>
              <a:t>בנקודת המפגש של הקודקודים מוצמדות שתי זוויות ישרות.</a:t>
            </a:r>
            <a:endParaRPr lang="he-IL" dirty="0"/>
          </a:p>
        </p:txBody>
      </p:sp>
      <p:cxnSp>
        <p:nvCxnSpPr>
          <p:cNvPr id="16" name="מחבר ישר 15">
            <a:extLst>
              <a:ext uri="{FF2B5EF4-FFF2-40B4-BE49-F238E27FC236}">
                <a16:creationId xmlns:a16="http://schemas.microsoft.com/office/drawing/2014/main" id="{D5CCBEB7-991E-408F-A462-D26BB96FA65F}"/>
              </a:ext>
            </a:extLst>
          </p:cNvPr>
          <p:cNvCxnSpPr/>
          <p:nvPr/>
        </p:nvCxnSpPr>
        <p:spPr>
          <a:xfrm>
            <a:off x="2031754" y="229445"/>
            <a:ext cx="0" cy="1800000"/>
          </a:xfrm>
          <a:prstGeom prst="line">
            <a:avLst/>
          </a:prstGeom>
          <a:ln w="381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9" name="תיבת טקסט 18">
            <a:extLst>
              <a:ext uri="{FF2B5EF4-FFF2-40B4-BE49-F238E27FC236}">
                <a16:creationId xmlns:a16="http://schemas.microsoft.com/office/drawing/2014/main" id="{5E4FA21A-B1D5-4D36-A3B6-B30182D977BC}"/>
              </a:ext>
            </a:extLst>
          </p:cNvPr>
          <p:cNvSpPr txBox="1"/>
          <p:nvPr/>
        </p:nvSpPr>
        <p:spPr>
          <a:xfrm>
            <a:off x="5460090" y="149857"/>
            <a:ext cx="6557028" cy="954107"/>
          </a:xfrm>
          <a:prstGeom prst="rect">
            <a:avLst/>
          </a:prstGeom>
          <a:noFill/>
        </p:spPr>
        <p:txBody>
          <a:bodyPr wrap="square">
            <a:spAutoFit/>
          </a:bodyPr>
          <a:lstStyle/>
          <a:p>
            <a:r>
              <a:rPr lang="he-IL" sz="2800" dirty="0">
                <a:effectLst/>
                <a:ea typeface="Calibri" panose="020F0502020204030204" pitchFamily="34" charset="0"/>
                <a:cs typeface="Calibri" panose="020F0502020204030204" pitchFamily="34" charset="0"/>
              </a:rPr>
              <a:t>נמשיך לחקור מה קורה כאשר מצמידים שני ריבועים – צלע לצלע, וקודקוד לקודקוד:</a:t>
            </a:r>
            <a:endParaRPr lang="he-IL" sz="2800" dirty="0"/>
          </a:p>
        </p:txBody>
      </p:sp>
      <p:cxnSp>
        <p:nvCxnSpPr>
          <p:cNvPr id="20" name="מחבר ישר 19">
            <a:extLst>
              <a:ext uri="{FF2B5EF4-FFF2-40B4-BE49-F238E27FC236}">
                <a16:creationId xmlns:a16="http://schemas.microsoft.com/office/drawing/2014/main" id="{EDE7EC1D-3D7C-482D-A22A-E1081DCC66DC}"/>
              </a:ext>
            </a:extLst>
          </p:cNvPr>
          <p:cNvCxnSpPr/>
          <p:nvPr/>
        </p:nvCxnSpPr>
        <p:spPr>
          <a:xfrm>
            <a:off x="2031754" y="248104"/>
            <a:ext cx="0" cy="1800000"/>
          </a:xfrm>
          <a:prstGeom prst="line">
            <a:avLst/>
          </a:prstGeom>
          <a:ln w="381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27" name="קבוצה 26">
            <a:extLst>
              <a:ext uri="{FF2B5EF4-FFF2-40B4-BE49-F238E27FC236}">
                <a16:creationId xmlns:a16="http://schemas.microsoft.com/office/drawing/2014/main" id="{0CEF711E-BC4F-44EE-8745-D311BCB49412}"/>
              </a:ext>
            </a:extLst>
          </p:cNvPr>
          <p:cNvGrpSpPr/>
          <p:nvPr/>
        </p:nvGrpSpPr>
        <p:grpSpPr>
          <a:xfrm>
            <a:off x="1485436" y="217958"/>
            <a:ext cx="1102794" cy="408953"/>
            <a:chOff x="1897725" y="3147558"/>
            <a:chExt cx="1102794" cy="408953"/>
          </a:xfrm>
        </p:grpSpPr>
        <p:sp>
          <p:nvSpPr>
            <p:cNvPr id="26" name="מלבן 25">
              <a:extLst>
                <a:ext uri="{FF2B5EF4-FFF2-40B4-BE49-F238E27FC236}">
                  <a16:creationId xmlns:a16="http://schemas.microsoft.com/office/drawing/2014/main" id="{0B7D51BC-6BA0-465E-AE76-6D86232AC2B4}"/>
                </a:ext>
              </a:extLst>
            </p:cNvPr>
            <p:cNvSpPr/>
            <p:nvPr/>
          </p:nvSpPr>
          <p:spPr>
            <a:xfrm>
              <a:off x="2445229" y="3159045"/>
              <a:ext cx="179204" cy="1883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5" name="קבוצה 24">
              <a:extLst>
                <a:ext uri="{FF2B5EF4-FFF2-40B4-BE49-F238E27FC236}">
                  <a16:creationId xmlns:a16="http://schemas.microsoft.com/office/drawing/2014/main" id="{EECAB3A4-CE4F-477A-80D0-F0CB76121198}"/>
                </a:ext>
              </a:extLst>
            </p:cNvPr>
            <p:cNvGrpSpPr/>
            <p:nvPr/>
          </p:nvGrpSpPr>
          <p:grpSpPr>
            <a:xfrm>
              <a:off x="1897725" y="3147558"/>
              <a:ext cx="1102794" cy="408953"/>
              <a:chOff x="1897725" y="3147558"/>
              <a:chExt cx="1102794" cy="408953"/>
            </a:xfrm>
          </p:grpSpPr>
          <p:cxnSp>
            <p:nvCxnSpPr>
              <p:cNvPr id="22" name="מחבר ישר 21">
                <a:extLst>
                  <a:ext uri="{FF2B5EF4-FFF2-40B4-BE49-F238E27FC236}">
                    <a16:creationId xmlns:a16="http://schemas.microsoft.com/office/drawing/2014/main" id="{C1671CF3-FC76-4A69-81CF-0A81F1C18CCC}"/>
                  </a:ext>
                </a:extLst>
              </p:cNvPr>
              <p:cNvCxnSpPr>
                <a:cxnSpLocks/>
              </p:cNvCxnSpPr>
              <p:nvPr/>
            </p:nvCxnSpPr>
            <p:spPr>
              <a:xfrm>
                <a:off x="1897725" y="3161343"/>
                <a:ext cx="110279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מחבר ישר 23">
                <a:extLst>
                  <a:ext uri="{FF2B5EF4-FFF2-40B4-BE49-F238E27FC236}">
                    <a16:creationId xmlns:a16="http://schemas.microsoft.com/office/drawing/2014/main" id="{A1CE0158-7E27-491A-95F6-FB9E419CB922}"/>
                  </a:ext>
                </a:extLst>
              </p:cNvPr>
              <p:cNvCxnSpPr>
                <a:cxnSpLocks/>
              </p:cNvCxnSpPr>
              <p:nvPr/>
            </p:nvCxnSpPr>
            <p:spPr>
              <a:xfrm>
                <a:off x="2449122" y="3147558"/>
                <a:ext cx="0" cy="408953"/>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28" name="מציין מיקום תוכן 2">
            <a:extLst>
              <a:ext uri="{FF2B5EF4-FFF2-40B4-BE49-F238E27FC236}">
                <a16:creationId xmlns:a16="http://schemas.microsoft.com/office/drawing/2014/main" id="{70149C43-DD63-4D05-8BC0-7C8EF78BE47A}"/>
              </a:ext>
            </a:extLst>
          </p:cNvPr>
          <p:cNvSpPr txBox="1">
            <a:spLocks/>
          </p:cNvSpPr>
          <p:nvPr/>
        </p:nvSpPr>
        <p:spPr>
          <a:xfrm>
            <a:off x="580139" y="4055287"/>
            <a:ext cx="10788979" cy="47775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he-IL" dirty="0">
                <a:ea typeface="Calibri" panose="020F0502020204030204" pitchFamily="34" charset="0"/>
                <a:cs typeface="Calibri" panose="020F0502020204030204" pitchFamily="34" charset="0"/>
              </a:rPr>
              <a:t>שתי צלעות של הריבועים יוצרות צלע אחת במלבן שהיא ארוכה פי 2 מצלע הריבוע.</a:t>
            </a:r>
          </a:p>
        </p:txBody>
      </p:sp>
      <p:cxnSp>
        <p:nvCxnSpPr>
          <p:cNvPr id="30" name="מחבר ישר 29">
            <a:extLst>
              <a:ext uri="{FF2B5EF4-FFF2-40B4-BE49-F238E27FC236}">
                <a16:creationId xmlns:a16="http://schemas.microsoft.com/office/drawing/2014/main" id="{BEAA60C5-918E-4E66-A079-E27224A68AD4}"/>
              </a:ext>
            </a:extLst>
          </p:cNvPr>
          <p:cNvCxnSpPr/>
          <p:nvPr/>
        </p:nvCxnSpPr>
        <p:spPr>
          <a:xfrm>
            <a:off x="232940" y="194873"/>
            <a:ext cx="360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מחבר ישר 30">
            <a:extLst>
              <a:ext uri="{FF2B5EF4-FFF2-40B4-BE49-F238E27FC236}">
                <a16:creationId xmlns:a16="http://schemas.microsoft.com/office/drawing/2014/main" id="{93B8BBE3-66D3-4734-999C-8D27A609492D}"/>
              </a:ext>
            </a:extLst>
          </p:cNvPr>
          <p:cNvCxnSpPr/>
          <p:nvPr/>
        </p:nvCxnSpPr>
        <p:spPr>
          <a:xfrm>
            <a:off x="232940" y="2012021"/>
            <a:ext cx="360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4" name="קבוצה 33">
            <a:extLst>
              <a:ext uri="{FF2B5EF4-FFF2-40B4-BE49-F238E27FC236}">
                <a16:creationId xmlns:a16="http://schemas.microsoft.com/office/drawing/2014/main" id="{7D8806AD-556B-4992-A2C2-0DA17D84F95C}"/>
              </a:ext>
            </a:extLst>
          </p:cNvPr>
          <p:cNvGrpSpPr/>
          <p:nvPr/>
        </p:nvGrpSpPr>
        <p:grpSpPr>
          <a:xfrm flipV="1">
            <a:off x="1484250" y="1598741"/>
            <a:ext cx="1102794" cy="408953"/>
            <a:chOff x="1897725" y="3147558"/>
            <a:chExt cx="1102794" cy="408953"/>
          </a:xfrm>
        </p:grpSpPr>
        <p:sp>
          <p:nvSpPr>
            <p:cNvPr id="35" name="מלבן 34">
              <a:extLst>
                <a:ext uri="{FF2B5EF4-FFF2-40B4-BE49-F238E27FC236}">
                  <a16:creationId xmlns:a16="http://schemas.microsoft.com/office/drawing/2014/main" id="{2FB49A26-AAC4-4F32-A936-FF56A9353975}"/>
                </a:ext>
              </a:extLst>
            </p:cNvPr>
            <p:cNvSpPr/>
            <p:nvPr/>
          </p:nvSpPr>
          <p:spPr>
            <a:xfrm>
              <a:off x="2445229" y="3159045"/>
              <a:ext cx="179204" cy="1883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6" name="קבוצה 35">
              <a:extLst>
                <a:ext uri="{FF2B5EF4-FFF2-40B4-BE49-F238E27FC236}">
                  <a16:creationId xmlns:a16="http://schemas.microsoft.com/office/drawing/2014/main" id="{5B40F3AB-6F09-442C-B714-B5EDF12076BC}"/>
                </a:ext>
              </a:extLst>
            </p:cNvPr>
            <p:cNvGrpSpPr/>
            <p:nvPr/>
          </p:nvGrpSpPr>
          <p:grpSpPr>
            <a:xfrm>
              <a:off x="1897725" y="3147558"/>
              <a:ext cx="1102794" cy="408953"/>
              <a:chOff x="1897725" y="3147558"/>
              <a:chExt cx="1102794" cy="408953"/>
            </a:xfrm>
          </p:grpSpPr>
          <p:cxnSp>
            <p:nvCxnSpPr>
              <p:cNvPr id="37" name="מחבר ישר 36">
                <a:extLst>
                  <a:ext uri="{FF2B5EF4-FFF2-40B4-BE49-F238E27FC236}">
                    <a16:creationId xmlns:a16="http://schemas.microsoft.com/office/drawing/2014/main" id="{427808AA-F663-4C16-9647-27DFCF957C31}"/>
                  </a:ext>
                </a:extLst>
              </p:cNvPr>
              <p:cNvCxnSpPr>
                <a:cxnSpLocks/>
              </p:cNvCxnSpPr>
              <p:nvPr/>
            </p:nvCxnSpPr>
            <p:spPr>
              <a:xfrm>
                <a:off x="1897725" y="3161343"/>
                <a:ext cx="110279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100DA94F-A5A8-428F-9C6E-6C4A6C34EF24}"/>
                  </a:ext>
                </a:extLst>
              </p:cNvPr>
              <p:cNvCxnSpPr>
                <a:cxnSpLocks/>
              </p:cNvCxnSpPr>
              <p:nvPr/>
            </p:nvCxnSpPr>
            <p:spPr>
              <a:xfrm>
                <a:off x="2449122" y="3147558"/>
                <a:ext cx="0" cy="408953"/>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39" name="מציין מיקום תוכן 2">
            <a:extLst>
              <a:ext uri="{FF2B5EF4-FFF2-40B4-BE49-F238E27FC236}">
                <a16:creationId xmlns:a16="http://schemas.microsoft.com/office/drawing/2014/main" id="{1DD9C9A7-AB15-4693-BF02-C2BE85B9E469}"/>
              </a:ext>
            </a:extLst>
          </p:cNvPr>
          <p:cNvSpPr txBox="1">
            <a:spLocks/>
          </p:cNvSpPr>
          <p:nvPr/>
        </p:nvSpPr>
        <p:spPr>
          <a:xfrm>
            <a:off x="152529" y="5494954"/>
            <a:ext cx="11216589" cy="120222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he-IL" dirty="0">
                <a:solidFill>
                  <a:srgbClr val="2E75B6"/>
                </a:solidFill>
                <a:latin typeface="Calibri" panose="020F0502020204030204" pitchFamily="34" charset="0"/>
                <a:ea typeface="Calibri" panose="020F0502020204030204" pitchFamily="34" charset="0"/>
                <a:cs typeface="Calibri" panose="020F0502020204030204" pitchFamily="34" charset="0"/>
              </a:rPr>
              <a:t>במפגש בין הצלעות "נעלמו" 2 צלעות של הריבועים, 4 קודקודים ו־4 זוויות ישרות.</a:t>
            </a:r>
            <a:endParaRPr lang="he-IL" dirty="0">
              <a:solidFill>
                <a:srgbClr val="2E75B6"/>
              </a:solidFill>
              <a:latin typeface="Calibri" panose="020F0502020204030204" pitchFamily="34" charset="0"/>
              <a:ea typeface="Calibri" panose="020F0502020204030204" pitchFamily="34" charset="0"/>
            </a:endParaRPr>
          </a:p>
          <a:p>
            <a:pPr marL="0" indent="0">
              <a:lnSpc>
                <a:spcPct val="107000"/>
              </a:lnSpc>
              <a:spcAft>
                <a:spcPts val="800"/>
              </a:spcAft>
              <a:buNone/>
            </a:pPr>
            <a:endParaRPr lang="he-IL"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he-IL" dirty="0">
              <a:latin typeface="Calibri" panose="020F0502020204030204" pitchFamily="34" charset="0"/>
              <a:ea typeface="Calibri" panose="020F0502020204030204" pitchFamily="34" charset="0"/>
              <a:cs typeface="Calibri" panose="020F0502020204030204" pitchFamily="34" charset="0"/>
            </a:endParaRPr>
          </a:p>
        </p:txBody>
      </p:sp>
      <p:grpSp>
        <p:nvGrpSpPr>
          <p:cNvPr id="41" name="קבוצה 40">
            <a:extLst>
              <a:ext uri="{FF2B5EF4-FFF2-40B4-BE49-F238E27FC236}">
                <a16:creationId xmlns:a16="http://schemas.microsoft.com/office/drawing/2014/main" id="{B40ECA94-6E3A-4DD1-A810-3F3E2A61F050}"/>
              </a:ext>
            </a:extLst>
          </p:cNvPr>
          <p:cNvGrpSpPr/>
          <p:nvPr/>
        </p:nvGrpSpPr>
        <p:grpSpPr>
          <a:xfrm flipH="1" flipV="1">
            <a:off x="1474044" y="1598740"/>
            <a:ext cx="1102794" cy="408953"/>
            <a:chOff x="1897725" y="3147558"/>
            <a:chExt cx="1102794" cy="408953"/>
          </a:xfrm>
        </p:grpSpPr>
        <p:sp>
          <p:nvSpPr>
            <p:cNvPr id="42" name="מלבן 41">
              <a:extLst>
                <a:ext uri="{FF2B5EF4-FFF2-40B4-BE49-F238E27FC236}">
                  <a16:creationId xmlns:a16="http://schemas.microsoft.com/office/drawing/2014/main" id="{0AF792A4-FDE9-4AFA-A922-ECD47653DF52}"/>
                </a:ext>
              </a:extLst>
            </p:cNvPr>
            <p:cNvSpPr/>
            <p:nvPr/>
          </p:nvSpPr>
          <p:spPr>
            <a:xfrm>
              <a:off x="2445229" y="3159045"/>
              <a:ext cx="179204" cy="1883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3" name="קבוצה 42">
              <a:extLst>
                <a:ext uri="{FF2B5EF4-FFF2-40B4-BE49-F238E27FC236}">
                  <a16:creationId xmlns:a16="http://schemas.microsoft.com/office/drawing/2014/main" id="{9B2614E7-4587-43CA-B7DD-4444781E2163}"/>
                </a:ext>
              </a:extLst>
            </p:cNvPr>
            <p:cNvGrpSpPr/>
            <p:nvPr/>
          </p:nvGrpSpPr>
          <p:grpSpPr>
            <a:xfrm>
              <a:off x="1897725" y="3147558"/>
              <a:ext cx="1102794" cy="408953"/>
              <a:chOff x="1897725" y="3147558"/>
              <a:chExt cx="1102794" cy="408953"/>
            </a:xfrm>
          </p:grpSpPr>
          <p:cxnSp>
            <p:nvCxnSpPr>
              <p:cNvPr id="44" name="מחבר ישר 43">
                <a:extLst>
                  <a:ext uri="{FF2B5EF4-FFF2-40B4-BE49-F238E27FC236}">
                    <a16:creationId xmlns:a16="http://schemas.microsoft.com/office/drawing/2014/main" id="{DFE04E65-543C-4E14-B6F6-99B92088A733}"/>
                  </a:ext>
                </a:extLst>
              </p:cNvPr>
              <p:cNvCxnSpPr>
                <a:cxnSpLocks/>
              </p:cNvCxnSpPr>
              <p:nvPr/>
            </p:nvCxnSpPr>
            <p:spPr>
              <a:xfrm>
                <a:off x="1897725" y="3161343"/>
                <a:ext cx="110279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מחבר ישר 44">
                <a:extLst>
                  <a:ext uri="{FF2B5EF4-FFF2-40B4-BE49-F238E27FC236}">
                    <a16:creationId xmlns:a16="http://schemas.microsoft.com/office/drawing/2014/main" id="{CA4DC9E2-2140-4044-8D3E-21D1BA6361CB}"/>
                  </a:ext>
                </a:extLst>
              </p:cNvPr>
              <p:cNvCxnSpPr>
                <a:cxnSpLocks/>
              </p:cNvCxnSpPr>
              <p:nvPr/>
            </p:nvCxnSpPr>
            <p:spPr>
              <a:xfrm>
                <a:off x="2449122" y="3147558"/>
                <a:ext cx="0" cy="408953"/>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nvGrpSpPr>
          <p:cNvPr id="46" name="קבוצה 45">
            <a:extLst>
              <a:ext uri="{FF2B5EF4-FFF2-40B4-BE49-F238E27FC236}">
                <a16:creationId xmlns:a16="http://schemas.microsoft.com/office/drawing/2014/main" id="{9A524CEE-4455-4A81-87AF-DD4096F9CC1A}"/>
              </a:ext>
            </a:extLst>
          </p:cNvPr>
          <p:cNvGrpSpPr/>
          <p:nvPr/>
        </p:nvGrpSpPr>
        <p:grpSpPr>
          <a:xfrm flipH="1">
            <a:off x="1468747" y="207693"/>
            <a:ext cx="1102794" cy="408953"/>
            <a:chOff x="1897725" y="3147558"/>
            <a:chExt cx="1102794" cy="408953"/>
          </a:xfrm>
        </p:grpSpPr>
        <p:sp>
          <p:nvSpPr>
            <p:cNvPr id="47" name="מלבן 46">
              <a:extLst>
                <a:ext uri="{FF2B5EF4-FFF2-40B4-BE49-F238E27FC236}">
                  <a16:creationId xmlns:a16="http://schemas.microsoft.com/office/drawing/2014/main" id="{1D31E143-872C-46ED-8DCC-F3BA43ABF2BB}"/>
                </a:ext>
              </a:extLst>
            </p:cNvPr>
            <p:cNvSpPr/>
            <p:nvPr/>
          </p:nvSpPr>
          <p:spPr>
            <a:xfrm>
              <a:off x="2445229" y="3159045"/>
              <a:ext cx="179204" cy="1883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8" name="קבוצה 47">
              <a:extLst>
                <a:ext uri="{FF2B5EF4-FFF2-40B4-BE49-F238E27FC236}">
                  <a16:creationId xmlns:a16="http://schemas.microsoft.com/office/drawing/2014/main" id="{D972909F-103E-416D-944C-7CFB85D600D1}"/>
                </a:ext>
              </a:extLst>
            </p:cNvPr>
            <p:cNvGrpSpPr/>
            <p:nvPr/>
          </p:nvGrpSpPr>
          <p:grpSpPr>
            <a:xfrm>
              <a:off x="1897725" y="3147558"/>
              <a:ext cx="1102794" cy="408953"/>
              <a:chOff x="1897725" y="3147558"/>
              <a:chExt cx="1102794" cy="408953"/>
            </a:xfrm>
          </p:grpSpPr>
          <p:cxnSp>
            <p:nvCxnSpPr>
              <p:cNvPr id="49" name="מחבר ישר 48">
                <a:extLst>
                  <a:ext uri="{FF2B5EF4-FFF2-40B4-BE49-F238E27FC236}">
                    <a16:creationId xmlns:a16="http://schemas.microsoft.com/office/drawing/2014/main" id="{64174480-DB72-4061-890C-7B76CBB35C97}"/>
                  </a:ext>
                </a:extLst>
              </p:cNvPr>
              <p:cNvCxnSpPr>
                <a:cxnSpLocks/>
              </p:cNvCxnSpPr>
              <p:nvPr/>
            </p:nvCxnSpPr>
            <p:spPr>
              <a:xfrm>
                <a:off x="1897725" y="3161343"/>
                <a:ext cx="110279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מחבר ישר 49">
                <a:extLst>
                  <a:ext uri="{FF2B5EF4-FFF2-40B4-BE49-F238E27FC236}">
                    <a16:creationId xmlns:a16="http://schemas.microsoft.com/office/drawing/2014/main" id="{60B00126-6D07-4F72-ACBA-1E5D7E81EDA6}"/>
                  </a:ext>
                </a:extLst>
              </p:cNvPr>
              <p:cNvCxnSpPr>
                <a:cxnSpLocks/>
              </p:cNvCxnSpPr>
              <p:nvPr/>
            </p:nvCxnSpPr>
            <p:spPr>
              <a:xfrm>
                <a:off x="2449122" y="3147558"/>
                <a:ext cx="0" cy="408953"/>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51" name="תיבת טקסט 50">
            <a:extLst>
              <a:ext uri="{FF2B5EF4-FFF2-40B4-BE49-F238E27FC236}">
                <a16:creationId xmlns:a16="http://schemas.microsoft.com/office/drawing/2014/main" id="{49742C2F-553E-4C5A-B772-8AD90717D14A}"/>
              </a:ext>
            </a:extLst>
          </p:cNvPr>
          <p:cNvSpPr txBox="1"/>
          <p:nvPr/>
        </p:nvSpPr>
        <p:spPr>
          <a:xfrm>
            <a:off x="3813150" y="1524884"/>
            <a:ext cx="8203968" cy="523220"/>
          </a:xfrm>
          <a:prstGeom prst="rect">
            <a:avLst/>
          </a:prstGeom>
          <a:noFill/>
        </p:spPr>
        <p:txBody>
          <a:bodyPr wrap="square">
            <a:spAutoFit/>
          </a:bodyPr>
          <a:lstStyle/>
          <a:p>
            <a:r>
              <a:rPr lang="he-IL" sz="2800" dirty="0">
                <a:latin typeface="Calibri" panose="020F0502020204030204" pitchFamily="34" charset="0"/>
                <a:cs typeface="Calibri" panose="020F0502020204030204" pitchFamily="34" charset="0"/>
              </a:rPr>
              <a:t>להמחשה, לחצו על העיגולים הצבעוניים.</a:t>
            </a:r>
          </a:p>
        </p:txBody>
      </p:sp>
      <p:cxnSp>
        <p:nvCxnSpPr>
          <p:cNvPr id="2" name="מחבר ישר 1">
            <a:extLst>
              <a:ext uri="{FF2B5EF4-FFF2-40B4-BE49-F238E27FC236}">
                <a16:creationId xmlns:a16="http://schemas.microsoft.com/office/drawing/2014/main" id="{046441FF-1138-7F91-DC26-F75E1C010C16}"/>
              </a:ext>
            </a:extLst>
          </p:cNvPr>
          <p:cNvCxnSpPr>
            <a:cxnSpLocks/>
          </p:cNvCxnSpPr>
          <p:nvPr/>
        </p:nvCxnSpPr>
        <p:spPr>
          <a:xfrm flipH="1">
            <a:off x="2031632" y="202153"/>
            <a:ext cx="0" cy="1800000"/>
          </a:xfrm>
          <a:prstGeom prst="line">
            <a:avLst/>
          </a:prstGeom>
          <a:ln w="571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3" name="1">
            <a:extLst>
              <a:ext uri="{FF2B5EF4-FFF2-40B4-BE49-F238E27FC236}">
                <a16:creationId xmlns:a16="http://schemas.microsoft.com/office/drawing/2014/main" id="{B41EF1E5-BCD5-88C7-4938-7227592C0BE0}"/>
              </a:ext>
            </a:extLst>
          </p:cNvPr>
          <p:cNvSpPr/>
          <p:nvPr/>
        </p:nvSpPr>
        <p:spPr>
          <a:xfrm>
            <a:off x="11486919" y="2288805"/>
            <a:ext cx="472599" cy="472599"/>
          </a:xfrm>
          <a:custGeom>
            <a:avLst/>
            <a:gdLst>
              <a:gd name="connsiteX0" fmla="*/ 0 w 472599"/>
              <a:gd name="connsiteY0" fmla="*/ 236300 h 472599"/>
              <a:gd name="connsiteX1" fmla="*/ 236300 w 472599"/>
              <a:gd name="connsiteY1" fmla="*/ 0 h 472599"/>
              <a:gd name="connsiteX2" fmla="*/ 472600 w 472599"/>
              <a:gd name="connsiteY2" fmla="*/ 236300 h 472599"/>
              <a:gd name="connsiteX3" fmla="*/ 236300 w 472599"/>
              <a:gd name="connsiteY3" fmla="*/ 472600 h 472599"/>
              <a:gd name="connsiteX4" fmla="*/ 0 w 472599"/>
              <a:gd name="connsiteY4" fmla="*/ 236300 h 47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599" h="472599" fill="none" extrusionOk="0">
                <a:moveTo>
                  <a:pt x="0" y="236300"/>
                </a:moveTo>
                <a:cubicBezTo>
                  <a:pt x="15387" y="103824"/>
                  <a:pt x="120277" y="7938"/>
                  <a:pt x="236300" y="0"/>
                </a:cubicBezTo>
                <a:cubicBezTo>
                  <a:pt x="336671" y="-8311"/>
                  <a:pt x="483340" y="108220"/>
                  <a:pt x="472600" y="236300"/>
                </a:cubicBezTo>
                <a:cubicBezTo>
                  <a:pt x="507324" y="363332"/>
                  <a:pt x="349657" y="490797"/>
                  <a:pt x="236300" y="472600"/>
                </a:cubicBezTo>
                <a:cubicBezTo>
                  <a:pt x="116524" y="505578"/>
                  <a:pt x="840" y="375368"/>
                  <a:pt x="0" y="236300"/>
                </a:cubicBezTo>
                <a:close/>
              </a:path>
              <a:path w="472599" h="472599" stroke="0" extrusionOk="0">
                <a:moveTo>
                  <a:pt x="0" y="236300"/>
                </a:moveTo>
                <a:cubicBezTo>
                  <a:pt x="17962" y="89718"/>
                  <a:pt x="79195" y="23147"/>
                  <a:pt x="236300" y="0"/>
                </a:cubicBezTo>
                <a:cubicBezTo>
                  <a:pt x="363532" y="-16100"/>
                  <a:pt x="450322" y="133528"/>
                  <a:pt x="472600" y="236300"/>
                </a:cubicBezTo>
                <a:cubicBezTo>
                  <a:pt x="482375" y="389506"/>
                  <a:pt x="367706" y="444158"/>
                  <a:pt x="236300" y="472600"/>
                </a:cubicBezTo>
                <a:cubicBezTo>
                  <a:pt x="103045" y="494757"/>
                  <a:pt x="-34396" y="357712"/>
                  <a:pt x="0" y="236300"/>
                </a:cubicBezTo>
                <a:close/>
              </a:path>
            </a:pathLst>
          </a:custGeom>
          <a:solidFill>
            <a:srgbClr val="84B4E0"/>
          </a:solidFill>
          <a:ln>
            <a:solidFill>
              <a:srgbClr val="002060"/>
            </a:solidFill>
            <a:extLst>
              <a:ext uri="{C807C97D-BFC1-408E-A445-0C87EB9F89A2}">
                <ask:lineSketchStyleProps xmlns:ask="http://schemas.microsoft.com/office/drawing/2018/sketchyshapes" sd="209101877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1</a:t>
            </a:r>
            <a:endParaRPr lang="he-IL" sz="2800" dirty="0"/>
          </a:p>
        </p:txBody>
      </p:sp>
      <p:sp>
        <p:nvSpPr>
          <p:cNvPr id="4" name="2">
            <a:extLst>
              <a:ext uri="{FF2B5EF4-FFF2-40B4-BE49-F238E27FC236}">
                <a16:creationId xmlns:a16="http://schemas.microsoft.com/office/drawing/2014/main" id="{04F06402-0E83-DF93-D993-46A8E673AEF7}"/>
              </a:ext>
            </a:extLst>
          </p:cNvPr>
          <p:cNvSpPr/>
          <p:nvPr/>
        </p:nvSpPr>
        <p:spPr>
          <a:xfrm>
            <a:off x="11486919" y="4096597"/>
            <a:ext cx="472599" cy="472599"/>
          </a:xfrm>
          <a:custGeom>
            <a:avLst/>
            <a:gdLst>
              <a:gd name="connsiteX0" fmla="*/ 0 w 472599"/>
              <a:gd name="connsiteY0" fmla="*/ 236300 h 472599"/>
              <a:gd name="connsiteX1" fmla="*/ 236300 w 472599"/>
              <a:gd name="connsiteY1" fmla="*/ 0 h 472599"/>
              <a:gd name="connsiteX2" fmla="*/ 472600 w 472599"/>
              <a:gd name="connsiteY2" fmla="*/ 236300 h 472599"/>
              <a:gd name="connsiteX3" fmla="*/ 236300 w 472599"/>
              <a:gd name="connsiteY3" fmla="*/ 472600 h 472599"/>
              <a:gd name="connsiteX4" fmla="*/ 0 w 472599"/>
              <a:gd name="connsiteY4" fmla="*/ 236300 h 47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599" h="472599" fill="none" extrusionOk="0">
                <a:moveTo>
                  <a:pt x="0" y="236300"/>
                </a:moveTo>
                <a:cubicBezTo>
                  <a:pt x="9580" y="109276"/>
                  <a:pt x="99602" y="24454"/>
                  <a:pt x="236300" y="0"/>
                </a:cubicBezTo>
                <a:cubicBezTo>
                  <a:pt x="370560" y="-5078"/>
                  <a:pt x="480650" y="102126"/>
                  <a:pt x="472600" y="236300"/>
                </a:cubicBezTo>
                <a:cubicBezTo>
                  <a:pt x="471466" y="358223"/>
                  <a:pt x="355617" y="460695"/>
                  <a:pt x="236300" y="472600"/>
                </a:cubicBezTo>
                <a:cubicBezTo>
                  <a:pt x="106983" y="461701"/>
                  <a:pt x="30254" y="385754"/>
                  <a:pt x="0" y="236300"/>
                </a:cubicBezTo>
                <a:close/>
              </a:path>
              <a:path w="472599" h="472599" stroke="0" extrusionOk="0">
                <a:moveTo>
                  <a:pt x="0" y="236300"/>
                </a:moveTo>
                <a:cubicBezTo>
                  <a:pt x="10608" y="130972"/>
                  <a:pt x="95922" y="-7361"/>
                  <a:pt x="236300" y="0"/>
                </a:cubicBezTo>
                <a:cubicBezTo>
                  <a:pt x="341298" y="3303"/>
                  <a:pt x="492920" y="102851"/>
                  <a:pt x="472600" y="236300"/>
                </a:cubicBezTo>
                <a:cubicBezTo>
                  <a:pt x="495245" y="359934"/>
                  <a:pt x="381558" y="459373"/>
                  <a:pt x="236300" y="472600"/>
                </a:cubicBezTo>
                <a:cubicBezTo>
                  <a:pt x="87573" y="474110"/>
                  <a:pt x="-4844" y="383796"/>
                  <a:pt x="0" y="236300"/>
                </a:cubicBezTo>
                <a:close/>
              </a:path>
            </a:pathLst>
          </a:custGeom>
          <a:solidFill>
            <a:srgbClr val="84B4E0"/>
          </a:solidFill>
          <a:ln>
            <a:solidFill>
              <a:srgbClr val="002060"/>
            </a:solidFill>
            <a:extLst>
              <a:ext uri="{C807C97D-BFC1-408E-A445-0C87EB9F89A2}">
                <ask:lineSketchStyleProps xmlns:ask="http://schemas.microsoft.com/office/drawing/2018/sketchyshapes" sd="57911187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2</a:t>
            </a:r>
            <a:endParaRPr lang="he-IL" sz="2800" dirty="0"/>
          </a:p>
        </p:txBody>
      </p:sp>
      <p:sp>
        <p:nvSpPr>
          <p:cNvPr id="5" name="3">
            <a:extLst>
              <a:ext uri="{FF2B5EF4-FFF2-40B4-BE49-F238E27FC236}">
                <a16:creationId xmlns:a16="http://schemas.microsoft.com/office/drawing/2014/main" id="{C1DF9B0E-7C75-5EE0-793F-F0267DB11966}"/>
              </a:ext>
            </a:extLst>
          </p:cNvPr>
          <p:cNvSpPr/>
          <p:nvPr/>
        </p:nvSpPr>
        <p:spPr>
          <a:xfrm>
            <a:off x="11486919" y="5542038"/>
            <a:ext cx="472599" cy="472599"/>
          </a:xfrm>
          <a:custGeom>
            <a:avLst/>
            <a:gdLst>
              <a:gd name="connsiteX0" fmla="*/ 0 w 472599"/>
              <a:gd name="connsiteY0" fmla="*/ 236300 h 472599"/>
              <a:gd name="connsiteX1" fmla="*/ 236300 w 472599"/>
              <a:gd name="connsiteY1" fmla="*/ 0 h 472599"/>
              <a:gd name="connsiteX2" fmla="*/ 472600 w 472599"/>
              <a:gd name="connsiteY2" fmla="*/ 236300 h 472599"/>
              <a:gd name="connsiteX3" fmla="*/ 236300 w 472599"/>
              <a:gd name="connsiteY3" fmla="*/ 472600 h 472599"/>
              <a:gd name="connsiteX4" fmla="*/ 0 w 472599"/>
              <a:gd name="connsiteY4" fmla="*/ 236300 h 47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599" h="472599" fill="none" extrusionOk="0">
                <a:moveTo>
                  <a:pt x="0" y="236300"/>
                </a:moveTo>
                <a:cubicBezTo>
                  <a:pt x="-283" y="101050"/>
                  <a:pt x="113274" y="-3484"/>
                  <a:pt x="236300" y="0"/>
                </a:cubicBezTo>
                <a:cubicBezTo>
                  <a:pt x="338903" y="-9076"/>
                  <a:pt x="465242" y="104100"/>
                  <a:pt x="472600" y="236300"/>
                </a:cubicBezTo>
                <a:cubicBezTo>
                  <a:pt x="439253" y="352125"/>
                  <a:pt x="340579" y="464693"/>
                  <a:pt x="236300" y="472600"/>
                </a:cubicBezTo>
                <a:cubicBezTo>
                  <a:pt x="77645" y="493325"/>
                  <a:pt x="-14389" y="392235"/>
                  <a:pt x="0" y="236300"/>
                </a:cubicBezTo>
                <a:close/>
              </a:path>
              <a:path w="472599" h="472599" stroke="0" extrusionOk="0">
                <a:moveTo>
                  <a:pt x="0" y="236300"/>
                </a:moveTo>
                <a:cubicBezTo>
                  <a:pt x="-8762" y="111714"/>
                  <a:pt x="108688" y="1551"/>
                  <a:pt x="236300" y="0"/>
                </a:cubicBezTo>
                <a:cubicBezTo>
                  <a:pt x="368780" y="16820"/>
                  <a:pt x="465084" y="109673"/>
                  <a:pt x="472600" y="236300"/>
                </a:cubicBezTo>
                <a:cubicBezTo>
                  <a:pt x="501115" y="352057"/>
                  <a:pt x="359331" y="436522"/>
                  <a:pt x="236300" y="472600"/>
                </a:cubicBezTo>
                <a:cubicBezTo>
                  <a:pt x="92485" y="473408"/>
                  <a:pt x="-11216" y="353573"/>
                  <a:pt x="0" y="236300"/>
                </a:cubicBezTo>
                <a:close/>
              </a:path>
            </a:pathLst>
          </a:custGeom>
          <a:solidFill>
            <a:srgbClr val="84B4E0"/>
          </a:solidFill>
          <a:ln>
            <a:solidFill>
              <a:srgbClr val="002060"/>
            </a:solidFill>
            <a:extLst>
              <a:ext uri="{C807C97D-BFC1-408E-A445-0C87EB9F89A2}">
                <ask:lineSketchStyleProps xmlns:ask="http://schemas.microsoft.com/office/drawing/2018/sketchyshapes" sd="255888113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3</a:t>
            </a:r>
            <a:endParaRPr lang="he-IL" sz="2800" dirty="0"/>
          </a:p>
        </p:txBody>
      </p:sp>
    </p:spTree>
    <p:extLst>
      <p:ext uri="{BB962C8B-B14F-4D97-AF65-F5344CB8AC3E}">
        <p14:creationId xmlns:p14="http://schemas.microsoft.com/office/powerpoint/2010/main" val="109677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3.54167E-6 -1.11111E-6 L -0.1323 -0.00648 " pathEditMode="relative" rAng="0" ptsTypes="AA">
                                      <p:cBhvr>
                                        <p:cTn id="6" dur="2000" fill="hold"/>
                                        <p:tgtEl>
                                          <p:spTgt spid="11"/>
                                        </p:tgtEl>
                                        <p:attrNameLst>
                                          <p:attrName>ppt_x</p:attrName>
                                          <p:attrName>ppt_y</p:attrName>
                                        </p:attrNameLst>
                                      </p:cBhvr>
                                      <p:rCtr x="-6615" y="-324"/>
                                    </p:animMotion>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after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49" restart="whenNotActive" fill="hold" evtFilter="cancelBubble" nodeType="interactiveSeq">
                <p:stCondLst>
                  <p:cond evt="onClick" delay="0">
                    <p:tgtEl>
                      <p:spTgt spid="4"/>
                    </p:tgtEl>
                  </p:cond>
                </p:stCondLst>
                <p:endSync evt="end" delay="0">
                  <p:rtn val="all"/>
                </p:endSync>
                <p:childTnLst>
                  <p:par>
                    <p:cTn id="50" fill="hold">
                      <p:stCondLst>
                        <p:cond delay="0"/>
                      </p:stCondLst>
                      <p:childTnLst>
                        <p:par>
                          <p:cTn id="51" fill="hold">
                            <p:stCondLst>
                              <p:cond delay="0"/>
                            </p:stCondLst>
                            <p:childTnLst>
                              <p:par>
                                <p:cTn id="52" presetID="22" presetClass="entr" presetSubtype="8"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par>
                                <p:cTn id="59" presetID="1" presetClass="entr" presetSubtype="0" fill="hold" grpId="1"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61" restart="whenNotActive" fill="hold" evtFilter="cancelBubble" nodeType="interactiveSeq">
                <p:stCondLst>
                  <p:cond evt="onClick" delay="0">
                    <p:tgtEl>
                      <p:spTgt spid="5"/>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childTnLst>
                                </p:cTn>
                              </p:par>
                              <p:par>
                                <p:cTn id="66" presetID="1" presetClass="exit"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hidden"/>
                                      </p:to>
                                    </p:set>
                                  </p:childTnLst>
                                </p:cTn>
                              </p:par>
                            </p:childTnLst>
                          </p:cTn>
                        </p:par>
                        <p:par>
                          <p:cTn id="68" fill="hold">
                            <p:stCondLst>
                              <p:cond delay="0"/>
                            </p:stCondLst>
                            <p:childTnLst>
                              <p:par>
                                <p:cTn id="69" presetID="1" presetClass="exit" presetSubtype="0" fill="hold" nodeType="afterEffect">
                                  <p:stCondLst>
                                    <p:cond delay="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p:stCondLst>
                              <p:cond delay="0"/>
                            </p:stCondLst>
                            <p:childTnLst>
                              <p:par>
                                <p:cTn id="72" presetID="1" presetClass="exit" presetSubtype="0" fill="hold" nodeType="afterEffect">
                                  <p:stCondLst>
                                    <p:cond delay="0"/>
                                  </p:stCondLst>
                                  <p:childTnLst>
                                    <p:set>
                                      <p:cBhvr>
                                        <p:cTn id="73" dur="1" fill="hold">
                                          <p:stCondLst>
                                            <p:cond delay="0"/>
                                          </p:stCondLst>
                                        </p:cTn>
                                        <p:tgtEl>
                                          <p:spTgt spid="27"/>
                                        </p:tgtEl>
                                        <p:attrNameLst>
                                          <p:attrName>style.visibility</p:attrName>
                                        </p:attrNameLst>
                                      </p:cBhvr>
                                      <p:to>
                                        <p:strVal val="hidden"/>
                                      </p:to>
                                    </p:set>
                                  </p:childTnLst>
                                </p:cTn>
                              </p:par>
                            </p:childTnLst>
                          </p:cTn>
                        </p:par>
                        <p:par>
                          <p:cTn id="74" fill="hold">
                            <p:stCondLst>
                              <p:cond delay="0"/>
                            </p:stCondLst>
                            <p:childTnLst>
                              <p:par>
                                <p:cTn id="75" presetID="1" presetClass="exit" presetSubtype="0" fill="hold" nodeType="afterEffect">
                                  <p:stCondLst>
                                    <p:cond delay="0"/>
                                  </p:stCondLst>
                                  <p:childTnLst>
                                    <p:set>
                                      <p:cBhvr>
                                        <p:cTn id="76" dur="1" fill="hold">
                                          <p:stCondLst>
                                            <p:cond delay="0"/>
                                          </p:stCondLst>
                                        </p:cTn>
                                        <p:tgtEl>
                                          <p:spTgt spid="46"/>
                                        </p:tgtEl>
                                        <p:attrNameLst>
                                          <p:attrName>style.visibility</p:attrName>
                                        </p:attrNameLst>
                                      </p:cBhvr>
                                      <p:to>
                                        <p:strVal val="hidden"/>
                                      </p:to>
                                    </p:set>
                                  </p:childTnLst>
                                </p:cTn>
                              </p:par>
                            </p:childTnLst>
                          </p:cTn>
                        </p:par>
                        <p:par>
                          <p:cTn id="77" fill="hold">
                            <p:stCondLst>
                              <p:cond delay="0"/>
                            </p:stCondLst>
                            <p:childTnLst>
                              <p:par>
                                <p:cTn id="78" presetID="10" presetClass="entr" presetSubtype="0" fill="hold" nodeType="after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500"/>
                                        <p:tgtEl>
                                          <p:spTgt spid="2"/>
                                        </p:tgtEl>
                                      </p:cBhvr>
                                    </p:animEffect>
                                  </p:childTnLst>
                                </p:cTn>
                              </p:par>
                            </p:childTnLst>
                          </p:cTn>
                        </p:par>
                        <p:par>
                          <p:cTn id="81" fill="hold">
                            <p:stCondLst>
                              <p:cond delay="500"/>
                            </p:stCondLst>
                            <p:childTnLst>
                              <p:par>
                                <p:cTn id="82" presetID="1" presetClass="exit" presetSubtype="0" fill="hold" nodeType="afterEffect">
                                  <p:stCondLst>
                                    <p:cond delay="0"/>
                                  </p:stCondLst>
                                  <p:childTnLst>
                                    <p:set>
                                      <p:cBhvr>
                                        <p:cTn id="83" dur="1" fill="hold">
                                          <p:stCondLst>
                                            <p:cond delay="0"/>
                                          </p:stCondLst>
                                        </p:cTn>
                                        <p:tgtEl>
                                          <p:spTgt spid="41"/>
                                        </p:tgtEl>
                                        <p:attrNameLst>
                                          <p:attrName>style.visibility</p:attrName>
                                        </p:attrNameLst>
                                      </p:cBhvr>
                                      <p:to>
                                        <p:strVal val="hidden"/>
                                      </p:to>
                                    </p:set>
                                  </p:childTnLst>
                                </p:cTn>
                              </p:par>
                            </p:childTnLst>
                          </p:cTn>
                        </p:par>
                        <p:par>
                          <p:cTn id="84" fill="hold">
                            <p:stCondLst>
                              <p:cond delay="500"/>
                            </p:stCondLst>
                            <p:childTnLst>
                              <p:par>
                                <p:cTn id="85" presetID="1" presetClass="exit" presetSubtype="0" fill="hold" nodeType="afterEffect">
                                  <p:stCondLst>
                                    <p:cond delay="0"/>
                                  </p:stCondLst>
                                  <p:childTnLst>
                                    <p:set>
                                      <p:cBhvr>
                                        <p:cTn id="86" dur="1" fill="hold">
                                          <p:stCondLst>
                                            <p:cond delay="0"/>
                                          </p:stCondLst>
                                        </p:cTn>
                                        <p:tgtEl>
                                          <p:spTgt spid="34"/>
                                        </p:tgtEl>
                                        <p:attrNameLst>
                                          <p:attrName>style.visibility</p:attrName>
                                        </p:attrNameLst>
                                      </p:cBhvr>
                                      <p:to>
                                        <p:strVal val="hidden"/>
                                      </p:to>
                                    </p:set>
                                  </p:childTnLst>
                                </p:cTn>
                              </p:par>
                            </p:childTnLst>
                          </p:cTn>
                        </p:par>
                        <p:par>
                          <p:cTn id="87" fill="hold">
                            <p:stCondLst>
                              <p:cond delay="500"/>
                            </p:stCondLst>
                            <p:childTnLst>
                              <p:par>
                                <p:cTn id="88" presetID="7" presetClass="emph" presetSubtype="2" fill="hold" nodeType="afterEffect">
                                  <p:stCondLst>
                                    <p:cond delay="0"/>
                                  </p:stCondLst>
                                  <p:childTnLst>
                                    <p:animClr clrSpc="rgb" dir="cw">
                                      <p:cBhvr>
                                        <p:cTn id="89" dur="2000" fill="hold"/>
                                        <p:tgtEl>
                                          <p:spTgt spid="2"/>
                                        </p:tgtEl>
                                        <p:attrNameLst>
                                          <p:attrName>stroke.color</p:attrName>
                                        </p:attrNameLst>
                                      </p:cBhvr>
                                      <p:to>
                                        <a:srgbClr val="FFFFFF"/>
                                      </p:to>
                                    </p:animClr>
                                    <p:set>
                                      <p:cBhvr>
                                        <p:cTn id="90" dur="2000" fill="hold"/>
                                        <p:tgtEl>
                                          <p:spTgt spid="2"/>
                                        </p:tgtEl>
                                        <p:attrNameLst>
                                          <p:attrName>stroke.on</p:attrName>
                                        </p:attrNameLst>
                                      </p:cBhvr>
                                      <p:to>
                                        <p:strVal val="true"/>
                                      </p:to>
                                    </p:set>
                                  </p:childTnLst>
                                </p:cTn>
                              </p:par>
                            </p:childTnLst>
                          </p:cTn>
                        </p:par>
                      </p:childTnLst>
                    </p:cTn>
                  </p:par>
                </p:childTnLst>
              </p:cTn>
              <p:nextCondLst>
                <p:cond evt="onClick" delay="0">
                  <p:tgtEl>
                    <p:spTgt spid="5"/>
                  </p:tgtEl>
                </p:cond>
              </p:nextCondLst>
            </p:seq>
          </p:childTnLst>
        </p:cTn>
      </p:par>
    </p:tnLst>
    <p:bldLst>
      <p:bldP spid="11" grpId="0" animBg="1"/>
      <p:bldP spid="14" grpId="0"/>
      <p:bldP spid="28" grpId="0"/>
      <p:bldP spid="39" grpId="0"/>
      <p:bldP spid="51" grpId="0"/>
      <p:bldP spid="3" grpId="0" animBg="1"/>
      <p:bldP spid="3" grpId="1" animBg="1"/>
      <p:bldP spid="4" grpId="0" animBg="1"/>
      <p:bldP spid="4" grpId="1" animBg="1"/>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מציין מיקום תוכן 2">
            <a:extLst>
              <a:ext uri="{FF2B5EF4-FFF2-40B4-BE49-F238E27FC236}">
                <a16:creationId xmlns:a16="http://schemas.microsoft.com/office/drawing/2014/main" id="{DD95C858-A369-4EA5-B5FD-9815F39D4840}"/>
              </a:ext>
            </a:extLst>
          </p:cNvPr>
          <p:cNvSpPr txBox="1">
            <a:spLocks/>
          </p:cNvSpPr>
          <p:nvPr/>
        </p:nvSpPr>
        <p:spPr>
          <a:xfrm>
            <a:off x="184480" y="90880"/>
            <a:ext cx="11935520" cy="116354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הצמידו והדביקו ריבוע שלישי למלבן. </a:t>
            </a:r>
            <a:r>
              <a:rPr lang="he-IL" dirty="0"/>
              <a:t>הקפידו על הצמדת צלע לצלע, וקודקודים לקודקודים.</a:t>
            </a:r>
          </a:p>
          <a:p>
            <a:pPr marL="0" indent="0">
              <a:buFont typeface="Arial" panose="020B0604020202020204" pitchFamily="34" charset="0"/>
              <a:buNone/>
            </a:pPr>
            <a:r>
              <a:rPr lang="he-IL" sz="2800" dirty="0"/>
              <a:t>יש שתי אפשרויות להצמדת הריבוע השלישי.</a:t>
            </a:r>
          </a:p>
        </p:txBody>
      </p:sp>
      <p:sp>
        <p:nvSpPr>
          <p:cNvPr id="43" name="מלבן 42">
            <a:extLst>
              <a:ext uri="{FF2B5EF4-FFF2-40B4-BE49-F238E27FC236}">
                <a16:creationId xmlns:a16="http://schemas.microsoft.com/office/drawing/2014/main" id="{2EC6D43E-031E-4189-A78F-C2D4BA297684}"/>
              </a:ext>
            </a:extLst>
          </p:cNvPr>
          <p:cNvSpPr/>
          <p:nvPr/>
        </p:nvSpPr>
        <p:spPr>
          <a:xfrm rot="16200000">
            <a:off x="1246954" y="1431887"/>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a:extLst>
              <a:ext uri="{FF2B5EF4-FFF2-40B4-BE49-F238E27FC236}">
                <a16:creationId xmlns:a16="http://schemas.microsoft.com/office/drawing/2014/main" id="{E31712F3-0CC6-460E-945E-D27B995DB3B4}"/>
              </a:ext>
            </a:extLst>
          </p:cNvPr>
          <p:cNvSpPr/>
          <p:nvPr/>
        </p:nvSpPr>
        <p:spPr>
          <a:xfrm rot="16200000">
            <a:off x="3046954" y="1431887"/>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מלבן 44">
            <a:extLst>
              <a:ext uri="{FF2B5EF4-FFF2-40B4-BE49-F238E27FC236}">
                <a16:creationId xmlns:a16="http://schemas.microsoft.com/office/drawing/2014/main" id="{A35CC3A4-6409-40E2-B8FD-6F70EBFEF5F9}"/>
              </a:ext>
            </a:extLst>
          </p:cNvPr>
          <p:cNvSpPr/>
          <p:nvPr/>
        </p:nvSpPr>
        <p:spPr>
          <a:xfrm>
            <a:off x="4847231" y="4489927"/>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תיבת טקסט 31">
            <a:extLst>
              <a:ext uri="{FF2B5EF4-FFF2-40B4-BE49-F238E27FC236}">
                <a16:creationId xmlns:a16="http://schemas.microsoft.com/office/drawing/2014/main" id="{9CF51793-DD21-4A92-8D24-D7C19399169A}"/>
              </a:ext>
            </a:extLst>
          </p:cNvPr>
          <p:cNvSpPr txBox="1"/>
          <p:nvPr/>
        </p:nvSpPr>
        <p:spPr>
          <a:xfrm>
            <a:off x="2628900" y="-1114904"/>
            <a:ext cx="666750" cy="646331"/>
          </a:xfrm>
          <a:prstGeom prst="rect">
            <a:avLst/>
          </a:prstGeom>
          <a:noFill/>
        </p:spPr>
        <p:txBody>
          <a:bodyPr wrap="square" rtlCol="1">
            <a:spAutoFit/>
          </a:bodyPr>
          <a:lstStyle/>
          <a:p>
            <a:r>
              <a:rPr lang="he-IL" sz="3600" dirty="0">
                <a:solidFill>
                  <a:schemeClr val="accent5">
                    <a:lumMod val="75000"/>
                  </a:schemeClr>
                </a:solidFill>
              </a:rPr>
              <a:t>2</a:t>
            </a:r>
          </a:p>
        </p:txBody>
      </p:sp>
      <p:sp>
        <p:nvSpPr>
          <p:cNvPr id="33" name="תיבת טקסט 32">
            <a:extLst>
              <a:ext uri="{FF2B5EF4-FFF2-40B4-BE49-F238E27FC236}">
                <a16:creationId xmlns:a16="http://schemas.microsoft.com/office/drawing/2014/main" id="{9C5F9878-DA90-48FE-931E-35AEBD1E05BD}"/>
              </a:ext>
            </a:extLst>
          </p:cNvPr>
          <p:cNvSpPr txBox="1"/>
          <p:nvPr/>
        </p:nvSpPr>
        <p:spPr>
          <a:xfrm>
            <a:off x="2782288" y="-713406"/>
            <a:ext cx="666750" cy="646331"/>
          </a:xfrm>
          <a:prstGeom prst="rect">
            <a:avLst/>
          </a:prstGeom>
          <a:noFill/>
        </p:spPr>
        <p:txBody>
          <a:bodyPr wrap="square" rtlCol="1">
            <a:spAutoFit/>
          </a:bodyPr>
          <a:lstStyle/>
          <a:p>
            <a:r>
              <a:rPr lang="he-IL" sz="3600" dirty="0">
                <a:solidFill>
                  <a:schemeClr val="accent5">
                    <a:lumMod val="75000"/>
                  </a:schemeClr>
                </a:solidFill>
              </a:rPr>
              <a:t>2</a:t>
            </a:r>
          </a:p>
        </p:txBody>
      </p:sp>
      <p:sp>
        <p:nvSpPr>
          <p:cNvPr id="34" name="תיבת טקסט 33">
            <a:extLst>
              <a:ext uri="{FF2B5EF4-FFF2-40B4-BE49-F238E27FC236}">
                <a16:creationId xmlns:a16="http://schemas.microsoft.com/office/drawing/2014/main" id="{D8AD445B-FBAC-4682-9556-2C67386DFB5E}"/>
              </a:ext>
            </a:extLst>
          </p:cNvPr>
          <p:cNvSpPr txBox="1"/>
          <p:nvPr/>
        </p:nvSpPr>
        <p:spPr>
          <a:xfrm>
            <a:off x="1115546" y="-715632"/>
            <a:ext cx="666750" cy="646331"/>
          </a:xfrm>
          <a:prstGeom prst="rect">
            <a:avLst/>
          </a:prstGeom>
          <a:noFill/>
        </p:spPr>
        <p:txBody>
          <a:bodyPr wrap="square" rtlCol="1">
            <a:spAutoFit/>
          </a:bodyPr>
          <a:lstStyle/>
          <a:p>
            <a:r>
              <a:rPr lang="he-IL" sz="3600" dirty="0">
                <a:solidFill>
                  <a:schemeClr val="accent5">
                    <a:lumMod val="75000"/>
                  </a:schemeClr>
                </a:solidFill>
              </a:rPr>
              <a:t>2</a:t>
            </a:r>
          </a:p>
        </p:txBody>
      </p:sp>
      <p:sp>
        <p:nvSpPr>
          <p:cNvPr id="24" name="לחצו עלי">
            <a:extLst>
              <a:ext uri="{FF2B5EF4-FFF2-40B4-BE49-F238E27FC236}">
                <a16:creationId xmlns:a16="http://schemas.microsoft.com/office/drawing/2014/main" id="{3651BA0B-982F-4631-A5FF-3B9EB2C59BD2}"/>
              </a:ext>
            </a:extLst>
          </p:cNvPr>
          <p:cNvSpPr/>
          <p:nvPr/>
        </p:nvSpPr>
        <p:spPr>
          <a:xfrm>
            <a:off x="330515" y="5350974"/>
            <a:ext cx="2944611"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להצגת אפשרות א'.</a:t>
            </a:r>
            <a:endParaRPr lang="en-IL" sz="2800" dirty="0"/>
          </a:p>
        </p:txBody>
      </p:sp>
      <p:sp>
        <p:nvSpPr>
          <p:cNvPr id="28" name="לחצו עלי">
            <a:extLst>
              <a:ext uri="{FF2B5EF4-FFF2-40B4-BE49-F238E27FC236}">
                <a16:creationId xmlns:a16="http://schemas.microsoft.com/office/drawing/2014/main" id="{F136F93D-7A07-4296-AB23-4358A63774E3}"/>
              </a:ext>
            </a:extLst>
          </p:cNvPr>
          <p:cNvSpPr/>
          <p:nvPr/>
        </p:nvSpPr>
        <p:spPr>
          <a:xfrm>
            <a:off x="330515" y="5350974"/>
            <a:ext cx="2944611"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להצגת אפשרות ב'.</a:t>
            </a:r>
            <a:endParaRPr lang="en-IL" sz="2800" dirty="0"/>
          </a:p>
        </p:txBody>
      </p:sp>
      <p:grpSp>
        <p:nvGrpSpPr>
          <p:cNvPr id="5" name="קבוצה 4">
            <a:extLst>
              <a:ext uri="{FF2B5EF4-FFF2-40B4-BE49-F238E27FC236}">
                <a16:creationId xmlns:a16="http://schemas.microsoft.com/office/drawing/2014/main" id="{F0A00100-ED88-451E-8528-CCB2C0627AB6}"/>
              </a:ext>
            </a:extLst>
          </p:cNvPr>
          <p:cNvGrpSpPr/>
          <p:nvPr/>
        </p:nvGrpSpPr>
        <p:grpSpPr>
          <a:xfrm>
            <a:off x="1247231" y="1424278"/>
            <a:ext cx="3600000" cy="1800000"/>
            <a:chOff x="4337116" y="-535618"/>
            <a:chExt cx="3600000" cy="1800000"/>
          </a:xfrm>
        </p:grpSpPr>
        <p:sp>
          <p:nvSpPr>
            <p:cNvPr id="30" name="מלבן 29">
              <a:extLst>
                <a:ext uri="{FF2B5EF4-FFF2-40B4-BE49-F238E27FC236}">
                  <a16:creationId xmlns:a16="http://schemas.microsoft.com/office/drawing/2014/main" id="{DA14E7E4-628A-4DEA-820C-C67B9B00A32D}"/>
                </a:ext>
              </a:extLst>
            </p:cNvPr>
            <p:cNvSpPr/>
            <p:nvPr/>
          </p:nvSpPr>
          <p:spPr>
            <a:xfrm rot="16200000">
              <a:off x="43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36">
              <a:extLst>
                <a:ext uri="{FF2B5EF4-FFF2-40B4-BE49-F238E27FC236}">
                  <a16:creationId xmlns:a16="http://schemas.microsoft.com/office/drawing/2014/main" id="{B822CA9C-6E01-474D-9897-AC77BEA3A403}"/>
                </a:ext>
              </a:extLst>
            </p:cNvPr>
            <p:cNvSpPr/>
            <p:nvPr/>
          </p:nvSpPr>
          <p:spPr>
            <a:xfrm rot="16200000">
              <a:off x="61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60" name="קבוצה 59">
            <a:extLst>
              <a:ext uri="{FF2B5EF4-FFF2-40B4-BE49-F238E27FC236}">
                <a16:creationId xmlns:a16="http://schemas.microsoft.com/office/drawing/2014/main" id="{52311CC5-661D-4CD6-9015-A242EE208B65}"/>
              </a:ext>
            </a:extLst>
          </p:cNvPr>
          <p:cNvGrpSpPr/>
          <p:nvPr/>
        </p:nvGrpSpPr>
        <p:grpSpPr>
          <a:xfrm>
            <a:off x="7883141" y="1319360"/>
            <a:ext cx="3600000" cy="1800000"/>
            <a:chOff x="4337116" y="-535618"/>
            <a:chExt cx="3600000" cy="1800000"/>
          </a:xfrm>
        </p:grpSpPr>
        <p:sp>
          <p:nvSpPr>
            <p:cNvPr id="61" name="מלבן 60">
              <a:extLst>
                <a:ext uri="{FF2B5EF4-FFF2-40B4-BE49-F238E27FC236}">
                  <a16:creationId xmlns:a16="http://schemas.microsoft.com/office/drawing/2014/main" id="{77BAB23A-80EA-4901-B9BF-AD31DCF7E443}"/>
                </a:ext>
              </a:extLst>
            </p:cNvPr>
            <p:cNvSpPr/>
            <p:nvPr/>
          </p:nvSpPr>
          <p:spPr>
            <a:xfrm rot="16200000">
              <a:off x="43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מלבן 61">
              <a:extLst>
                <a:ext uri="{FF2B5EF4-FFF2-40B4-BE49-F238E27FC236}">
                  <a16:creationId xmlns:a16="http://schemas.microsoft.com/office/drawing/2014/main" id="{DA5E053E-09E3-404A-8A45-A7DB19443836}"/>
                </a:ext>
              </a:extLst>
            </p:cNvPr>
            <p:cNvSpPr/>
            <p:nvPr/>
          </p:nvSpPr>
          <p:spPr>
            <a:xfrm rot="16200000">
              <a:off x="61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3" name="מלבן 62">
            <a:extLst>
              <a:ext uri="{FF2B5EF4-FFF2-40B4-BE49-F238E27FC236}">
                <a16:creationId xmlns:a16="http://schemas.microsoft.com/office/drawing/2014/main" id="{0E88F23C-F044-4BB0-B870-627966321AC1}"/>
              </a:ext>
            </a:extLst>
          </p:cNvPr>
          <p:cNvSpPr/>
          <p:nvPr/>
        </p:nvSpPr>
        <p:spPr>
          <a:xfrm>
            <a:off x="8059884" y="4577997"/>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316967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par>
                          <p:cTn id="7" fill="hold">
                            <p:stCondLst>
                              <p:cond delay="0"/>
                            </p:stCondLst>
                            <p:childTnLst>
                              <p:par>
                                <p:cTn id="8" presetID="35" presetClass="path" presetSubtype="0" accel="50000" decel="50000" fill="hold" grpId="0" nodeType="afterEffect">
                                  <p:stCondLst>
                                    <p:cond delay="0"/>
                                  </p:stCondLst>
                                  <p:childTnLst>
                                    <p:animMotion origin="layout" path="M -4.16667E-6 3.7037E-7 L 0.00013 -0.4463 " pathEditMode="relative" rAng="0" ptsTypes="AA">
                                      <p:cBhvr>
                                        <p:cTn id="9" dur="2000" fill="hold"/>
                                        <p:tgtEl>
                                          <p:spTgt spid="45"/>
                                        </p:tgtEl>
                                        <p:attrNameLst>
                                          <p:attrName>ppt_x</p:attrName>
                                          <p:attrName>ppt_y</p:attrName>
                                        </p:attrNameLst>
                                      </p:cBhvr>
                                      <p:rCtr x="0" y="-22315"/>
                                    </p:animMotion>
                                  </p:childTnLst>
                                </p:cTn>
                              </p:par>
                            </p:childTnLst>
                          </p:cTn>
                        </p:par>
                        <p:par>
                          <p:cTn id="10" fill="hold">
                            <p:stCondLst>
                              <p:cond delay="2000"/>
                            </p:stCondLst>
                            <p:childTnLst>
                              <p:par>
                                <p:cTn id="11" presetID="1" presetClass="entr" presetSubtype="0" fill="hold" grpId="1"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hidden"/>
                                      </p:to>
                                    </p:set>
                                  </p:childTnLst>
                                </p:cTn>
                              </p:par>
                              <p:par>
                                <p:cTn id="18" presetID="1" presetClass="entr" presetSubtype="0" fill="hold" grpId="1" nodeType="withEffect">
                                  <p:stCondLst>
                                    <p:cond delay="0"/>
                                  </p:stCondLst>
                                  <p:childTnLst>
                                    <p:set>
                                      <p:cBhvr>
                                        <p:cTn id="19" dur="1" fill="hold">
                                          <p:stCondLst>
                                            <p:cond delay="0"/>
                                          </p:stCondLst>
                                        </p:cTn>
                                        <p:tgtEl>
                                          <p:spTgt spid="6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childTnLst>
                                </p:cTn>
                              </p:par>
                            </p:childTnLst>
                          </p:cTn>
                        </p:par>
                        <p:par>
                          <p:cTn id="22" fill="hold">
                            <p:stCondLst>
                              <p:cond delay="0"/>
                            </p:stCondLst>
                            <p:childTnLst>
                              <p:par>
                                <p:cTn id="23" presetID="35" presetClass="path" presetSubtype="0" accel="50000" decel="50000" fill="hold" grpId="0" nodeType="afterEffect">
                                  <p:stCondLst>
                                    <p:cond delay="0"/>
                                  </p:stCondLst>
                                  <p:childTnLst>
                                    <p:animMotion origin="layout" path="M 4.16667E-6 -2.59259E-6 L -0.01511 -0.2118 " pathEditMode="relative" rAng="0" ptsTypes="AA">
                                      <p:cBhvr>
                                        <p:cTn id="24" dur="2000" fill="hold"/>
                                        <p:tgtEl>
                                          <p:spTgt spid="63"/>
                                        </p:tgtEl>
                                        <p:attrNameLst>
                                          <p:attrName>ppt_x</p:attrName>
                                          <p:attrName>ppt_y</p:attrName>
                                        </p:attrNameLst>
                                      </p:cBhvr>
                                      <p:rCtr x="-755" y="-10602"/>
                                    </p:animMotion>
                                  </p:childTnLst>
                                </p:cTn>
                              </p:par>
                            </p:childTnLst>
                          </p:cTn>
                        </p:par>
                      </p:childTnLst>
                    </p:cTn>
                  </p:par>
                </p:childTnLst>
              </p:cTn>
              <p:nextCondLst>
                <p:cond evt="onClick" delay="0">
                  <p:tgtEl>
                    <p:spTgt spid="28"/>
                  </p:tgtEl>
                </p:cond>
              </p:nextCondLst>
            </p:seq>
          </p:childTnLst>
        </p:cTn>
      </p:par>
    </p:tnLst>
    <p:bldLst>
      <p:bldP spid="45" grpId="0" animBg="1"/>
      <p:bldP spid="24" grpId="0" animBg="1"/>
      <p:bldP spid="28" grpId="0" animBg="1"/>
      <p:bldP spid="28" grpId="1" animBg="1"/>
      <p:bldP spid="63" grpId="0" animBg="1"/>
      <p:bldP spid="6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מציין מיקום תוכן 2">
            <a:extLst>
              <a:ext uri="{FF2B5EF4-FFF2-40B4-BE49-F238E27FC236}">
                <a16:creationId xmlns:a16="http://schemas.microsoft.com/office/drawing/2014/main" id="{DD95C858-A369-4EA5-B5FD-9815F39D4840}"/>
              </a:ext>
            </a:extLst>
          </p:cNvPr>
          <p:cNvSpPr txBox="1">
            <a:spLocks/>
          </p:cNvSpPr>
          <p:nvPr/>
        </p:nvSpPr>
        <p:spPr>
          <a:xfrm>
            <a:off x="1663235" y="90881"/>
            <a:ext cx="10468349" cy="51390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כמה מצולעים שונים קיבלתם?</a:t>
            </a:r>
          </a:p>
        </p:txBody>
      </p:sp>
      <p:sp>
        <p:nvSpPr>
          <p:cNvPr id="28" name="לחצו עלי">
            <a:extLst>
              <a:ext uri="{FF2B5EF4-FFF2-40B4-BE49-F238E27FC236}">
                <a16:creationId xmlns:a16="http://schemas.microsoft.com/office/drawing/2014/main" id="{F136F93D-7A07-4296-AB23-4358A63774E3}"/>
              </a:ext>
            </a:extLst>
          </p:cNvPr>
          <p:cNvSpPr/>
          <p:nvPr/>
        </p:nvSpPr>
        <p:spPr>
          <a:xfrm>
            <a:off x="696000" y="5594400"/>
            <a:ext cx="2702528" cy="1054177"/>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כדי לסובב את המצולע.</a:t>
            </a:r>
            <a:endParaRPr lang="en-IL" sz="2800" dirty="0"/>
          </a:p>
        </p:txBody>
      </p:sp>
      <p:grpSp>
        <p:nvGrpSpPr>
          <p:cNvPr id="5" name="קבוצה 4">
            <a:extLst>
              <a:ext uri="{FF2B5EF4-FFF2-40B4-BE49-F238E27FC236}">
                <a16:creationId xmlns:a16="http://schemas.microsoft.com/office/drawing/2014/main" id="{F0A00100-ED88-451E-8528-CCB2C0627AB6}"/>
              </a:ext>
            </a:extLst>
          </p:cNvPr>
          <p:cNvGrpSpPr/>
          <p:nvPr/>
        </p:nvGrpSpPr>
        <p:grpSpPr>
          <a:xfrm>
            <a:off x="696000" y="2128391"/>
            <a:ext cx="5400000" cy="1800000"/>
            <a:chOff x="4337116" y="-535618"/>
            <a:chExt cx="5400000" cy="1800000"/>
          </a:xfrm>
        </p:grpSpPr>
        <p:sp>
          <p:nvSpPr>
            <p:cNvPr id="30" name="מלבן 29">
              <a:extLst>
                <a:ext uri="{FF2B5EF4-FFF2-40B4-BE49-F238E27FC236}">
                  <a16:creationId xmlns:a16="http://schemas.microsoft.com/office/drawing/2014/main" id="{DA14E7E4-628A-4DEA-820C-C67B9B00A32D}"/>
                </a:ext>
              </a:extLst>
            </p:cNvPr>
            <p:cNvSpPr/>
            <p:nvPr/>
          </p:nvSpPr>
          <p:spPr>
            <a:xfrm rot="16200000">
              <a:off x="43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36">
              <a:extLst>
                <a:ext uri="{FF2B5EF4-FFF2-40B4-BE49-F238E27FC236}">
                  <a16:creationId xmlns:a16="http://schemas.microsoft.com/office/drawing/2014/main" id="{B822CA9C-6E01-474D-9897-AC77BEA3A403}"/>
                </a:ext>
              </a:extLst>
            </p:cNvPr>
            <p:cNvSpPr/>
            <p:nvPr/>
          </p:nvSpPr>
          <p:spPr>
            <a:xfrm rot="16200000">
              <a:off x="61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37">
              <a:extLst>
                <a:ext uri="{FF2B5EF4-FFF2-40B4-BE49-F238E27FC236}">
                  <a16:creationId xmlns:a16="http://schemas.microsoft.com/office/drawing/2014/main" id="{601A6557-8278-4514-B0ED-2D69463A4C62}"/>
                </a:ext>
              </a:extLst>
            </p:cNvPr>
            <p:cNvSpPr/>
            <p:nvPr/>
          </p:nvSpPr>
          <p:spPr>
            <a:xfrm rot="16200000">
              <a:off x="79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9" name="קבוצה 38">
            <a:extLst>
              <a:ext uri="{FF2B5EF4-FFF2-40B4-BE49-F238E27FC236}">
                <a16:creationId xmlns:a16="http://schemas.microsoft.com/office/drawing/2014/main" id="{6EAB6964-5D6A-41FF-B1F4-FD61EC8D0C42}"/>
              </a:ext>
            </a:extLst>
          </p:cNvPr>
          <p:cNvGrpSpPr/>
          <p:nvPr/>
        </p:nvGrpSpPr>
        <p:grpSpPr>
          <a:xfrm>
            <a:off x="7553196" y="1360707"/>
            <a:ext cx="3600000" cy="3602177"/>
            <a:chOff x="4337116" y="-535618"/>
            <a:chExt cx="3600000" cy="3602177"/>
          </a:xfrm>
        </p:grpSpPr>
        <p:sp>
          <p:nvSpPr>
            <p:cNvPr id="40" name="מלבן 39">
              <a:extLst>
                <a:ext uri="{FF2B5EF4-FFF2-40B4-BE49-F238E27FC236}">
                  <a16:creationId xmlns:a16="http://schemas.microsoft.com/office/drawing/2014/main" id="{9FCE64F4-EB63-493B-9D36-9F802AE47715}"/>
                </a:ext>
              </a:extLst>
            </p:cNvPr>
            <p:cNvSpPr/>
            <p:nvPr/>
          </p:nvSpPr>
          <p:spPr>
            <a:xfrm rot="16200000">
              <a:off x="43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41">
              <a:extLst>
                <a:ext uri="{FF2B5EF4-FFF2-40B4-BE49-F238E27FC236}">
                  <a16:creationId xmlns:a16="http://schemas.microsoft.com/office/drawing/2014/main" id="{4D787C7E-E69F-435D-9BB7-F2A8343009BE}"/>
                </a:ext>
              </a:extLst>
            </p:cNvPr>
            <p:cNvSpPr/>
            <p:nvPr/>
          </p:nvSpPr>
          <p:spPr>
            <a:xfrm rot="16200000">
              <a:off x="61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46">
              <a:extLst>
                <a:ext uri="{FF2B5EF4-FFF2-40B4-BE49-F238E27FC236}">
                  <a16:creationId xmlns:a16="http://schemas.microsoft.com/office/drawing/2014/main" id="{C92B6A3B-BAC0-4C0D-A83A-B9B8AD5E62BD}"/>
                </a:ext>
              </a:extLst>
            </p:cNvPr>
            <p:cNvSpPr/>
            <p:nvPr/>
          </p:nvSpPr>
          <p:spPr>
            <a:xfrm rot="16200000">
              <a:off x="6137115" y="1266559"/>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0" name="לחצו עלי">
            <a:extLst>
              <a:ext uri="{FF2B5EF4-FFF2-40B4-BE49-F238E27FC236}">
                <a16:creationId xmlns:a16="http://schemas.microsoft.com/office/drawing/2014/main" id="{ED7E2963-A6A2-4783-8529-E14FB38C2304}"/>
              </a:ext>
            </a:extLst>
          </p:cNvPr>
          <p:cNvSpPr/>
          <p:nvPr/>
        </p:nvSpPr>
        <p:spPr>
          <a:xfrm>
            <a:off x="8453196" y="5594400"/>
            <a:ext cx="2702528" cy="1054177"/>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כדי לסובב את המצולע.</a:t>
            </a:r>
            <a:endParaRPr lang="en-IL" sz="2800" dirty="0"/>
          </a:p>
        </p:txBody>
      </p:sp>
    </p:spTree>
    <p:extLst>
      <p:ext uri="{BB962C8B-B14F-4D97-AF65-F5344CB8AC3E}">
        <p14:creationId xmlns:p14="http://schemas.microsoft.com/office/powerpoint/2010/main" val="4445485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withEffect">
                                  <p:stCondLst>
                                    <p:cond delay="0"/>
                                  </p:stCondLst>
                                  <p:childTnLst>
                                    <p:animRot by="54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5400000">
                                      <p:cBhvr>
                                        <p:cTn id="10" dur="2000" fill="hold"/>
                                        <p:tgtEl>
                                          <p:spTgt spid="5"/>
                                        </p:tgtEl>
                                        <p:attrNameLst>
                                          <p:attrName>r</p:attrName>
                                        </p:attrNameLst>
                                      </p:cBhvr>
                                    </p:animRot>
                                  </p:childTnLst>
                                </p:cTn>
                              </p:par>
                            </p:childTnLst>
                          </p:cTn>
                        </p:par>
                      </p:childTnLst>
                    </p:cTn>
                  </p:par>
                </p:childTnLst>
              </p:cTn>
              <p:nextCondLst>
                <p:cond evt="onClick" delay="0">
                  <p:tgtEl>
                    <p:spTgt spid="28"/>
                  </p:tgtEl>
                </p:cond>
              </p:nextCondLst>
            </p:seq>
            <p:seq concurrent="1" nextAc="seek">
              <p:cTn id="11" restart="whenNotActive" fill="hold" evtFilter="cancelBubble" nodeType="interactiveSeq">
                <p:stCondLst>
                  <p:cond evt="onClick" delay="0">
                    <p:tgtEl>
                      <p:spTgt spid="60"/>
                    </p:tgtEl>
                  </p:cond>
                </p:stCondLst>
                <p:endSync evt="end" delay="0">
                  <p:rtn val="all"/>
                </p:endSync>
                <p:childTnLst>
                  <p:par>
                    <p:cTn id="12" fill="hold">
                      <p:stCondLst>
                        <p:cond delay="0"/>
                      </p:stCondLst>
                      <p:childTnLst>
                        <p:par>
                          <p:cTn id="13" fill="hold">
                            <p:stCondLst>
                              <p:cond delay="0"/>
                            </p:stCondLst>
                            <p:childTnLst>
                              <p:par>
                                <p:cTn id="14" presetID="8" presetClass="emph" presetSubtype="0" fill="hold" nodeType="withEffect">
                                  <p:stCondLst>
                                    <p:cond delay="0"/>
                                  </p:stCondLst>
                                  <p:childTnLst>
                                    <p:animRot by="5400000">
                                      <p:cBhvr>
                                        <p:cTn id="15" dur="2000" fill="hold"/>
                                        <p:tgtEl>
                                          <p:spTgt spid="3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5400000">
                                      <p:cBhvr>
                                        <p:cTn id="19" dur="2000" fill="hold"/>
                                        <p:tgtEl>
                                          <p:spTgt spid="3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5400000">
                                      <p:cBhvr>
                                        <p:cTn id="23" dur="2000" fill="hold"/>
                                        <p:tgtEl>
                                          <p:spTgt spid="3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5400000">
                                      <p:cBhvr>
                                        <p:cTn id="27" dur="2000" fill="hold"/>
                                        <p:tgtEl>
                                          <p:spTgt spid="39"/>
                                        </p:tgtEl>
                                        <p:attrNameLst>
                                          <p:attrName>r</p:attrName>
                                        </p:attrNameLst>
                                      </p:cBhvr>
                                    </p:animRot>
                                  </p:childTnLst>
                                </p:cTn>
                              </p:par>
                            </p:childTnLst>
                          </p:cTn>
                        </p:par>
                      </p:childTnLst>
                    </p:cTn>
                  </p:par>
                </p:childTnLst>
              </p:cTn>
              <p:nextCondLst>
                <p:cond evt="onClick" delay="0">
                  <p:tgtEl>
                    <p:spTgt spid="6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מציין מיקום תוכן 2">
            <a:extLst>
              <a:ext uri="{FF2B5EF4-FFF2-40B4-BE49-F238E27FC236}">
                <a16:creationId xmlns:a16="http://schemas.microsoft.com/office/drawing/2014/main" id="{F94C6429-5483-4FF7-B0F7-36B3488AD878}"/>
              </a:ext>
            </a:extLst>
          </p:cNvPr>
          <p:cNvSpPr txBox="1">
            <a:spLocks/>
          </p:cNvSpPr>
          <p:nvPr/>
        </p:nvSpPr>
        <p:spPr>
          <a:xfrm>
            <a:off x="3514198" y="413483"/>
            <a:ext cx="7668663" cy="104099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כמה קודקודים של ריבועים נפגשים בכל הצמדה? </a:t>
            </a:r>
          </a:p>
        </p:txBody>
      </p:sp>
      <p:sp>
        <p:nvSpPr>
          <p:cNvPr id="21" name="תיבת טקסט 20">
            <a:extLst>
              <a:ext uri="{FF2B5EF4-FFF2-40B4-BE49-F238E27FC236}">
                <a16:creationId xmlns:a16="http://schemas.microsoft.com/office/drawing/2014/main" id="{43E2EA57-F53D-4CB0-82F0-502F18FBEF83}"/>
              </a:ext>
            </a:extLst>
          </p:cNvPr>
          <p:cNvSpPr txBox="1"/>
          <p:nvPr/>
        </p:nvSpPr>
        <p:spPr>
          <a:xfrm>
            <a:off x="-470410" y="6253295"/>
            <a:ext cx="6865370" cy="523220"/>
          </a:xfrm>
          <a:prstGeom prst="rect">
            <a:avLst/>
          </a:prstGeom>
          <a:noFill/>
        </p:spPr>
        <p:txBody>
          <a:bodyPr wrap="square">
            <a:spAutoFit/>
          </a:bodyPr>
          <a:lstStyle/>
          <a:p>
            <a:r>
              <a:rPr lang="he-IL" sz="2800" dirty="0">
                <a:latin typeface="Calibri" panose="020F0502020204030204" pitchFamily="34" charset="0"/>
                <a:cs typeface="Calibri" panose="020F0502020204030204" pitchFamily="34" charset="0"/>
              </a:rPr>
              <a:t>לחצו על העיגול הצבעוני כדי לבדוק את התשובה.</a:t>
            </a:r>
          </a:p>
        </p:txBody>
      </p:sp>
      <p:sp>
        <p:nvSpPr>
          <p:cNvPr id="2" name="1">
            <a:extLst>
              <a:ext uri="{FF2B5EF4-FFF2-40B4-BE49-F238E27FC236}">
                <a16:creationId xmlns:a16="http://schemas.microsoft.com/office/drawing/2014/main" id="{E3E1FD87-E3BF-D9C9-E9E8-8843D1CC0415}"/>
              </a:ext>
            </a:extLst>
          </p:cNvPr>
          <p:cNvSpPr/>
          <p:nvPr/>
        </p:nvSpPr>
        <p:spPr>
          <a:xfrm>
            <a:off x="11248170" y="425026"/>
            <a:ext cx="405063" cy="405063"/>
          </a:xfrm>
          <a:custGeom>
            <a:avLst/>
            <a:gdLst>
              <a:gd name="connsiteX0" fmla="*/ 0 w 405063"/>
              <a:gd name="connsiteY0" fmla="*/ 202532 h 405063"/>
              <a:gd name="connsiteX1" fmla="*/ 202532 w 405063"/>
              <a:gd name="connsiteY1" fmla="*/ 0 h 405063"/>
              <a:gd name="connsiteX2" fmla="*/ 405064 w 405063"/>
              <a:gd name="connsiteY2" fmla="*/ 202532 h 405063"/>
              <a:gd name="connsiteX3" fmla="*/ 202532 w 405063"/>
              <a:gd name="connsiteY3" fmla="*/ 405064 h 405063"/>
              <a:gd name="connsiteX4" fmla="*/ 0 w 405063"/>
              <a:gd name="connsiteY4" fmla="*/ 202532 h 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63" h="405063" fill="none" extrusionOk="0">
                <a:moveTo>
                  <a:pt x="0" y="202532"/>
                </a:moveTo>
                <a:cubicBezTo>
                  <a:pt x="3313" y="90253"/>
                  <a:pt x="111048" y="11165"/>
                  <a:pt x="202532" y="0"/>
                </a:cubicBezTo>
                <a:cubicBezTo>
                  <a:pt x="303919" y="-2887"/>
                  <a:pt x="422350" y="94580"/>
                  <a:pt x="405064" y="202532"/>
                </a:cubicBezTo>
                <a:cubicBezTo>
                  <a:pt x="423917" y="312502"/>
                  <a:pt x="304712" y="415331"/>
                  <a:pt x="202532" y="405064"/>
                </a:cubicBezTo>
                <a:cubicBezTo>
                  <a:pt x="92972" y="412118"/>
                  <a:pt x="1204" y="326663"/>
                  <a:pt x="0" y="202532"/>
                </a:cubicBezTo>
                <a:close/>
              </a:path>
              <a:path w="405063" h="405063" stroke="0" extrusionOk="0">
                <a:moveTo>
                  <a:pt x="0" y="202532"/>
                </a:moveTo>
                <a:cubicBezTo>
                  <a:pt x="17096" y="75374"/>
                  <a:pt x="82722" y="6922"/>
                  <a:pt x="202532" y="0"/>
                </a:cubicBezTo>
                <a:cubicBezTo>
                  <a:pt x="311997" y="-11757"/>
                  <a:pt x="397630" y="99931"/>
                  <a:pt x="405064" y="202532"/>
                </a:cubicBezTo>
                <a:cubicBezTo>
                  <a:pt x="413521" y="334027"/>
                  <a:pt x="315179" y="380069"/>
                  <a:pt x="202532" y="405064"/>
                </a:cubicBezTo>
                <a:cubicBezTo>
                  <a:pt x="90046" y="410148"/>
                  <a:pt x="-24331" y="307954"/>
                  <a:pt x="0" y="202532"/>
                </a:cubicBezTo>
                <a:close/>
              </a:path>
            </a:pathLst>
          </a:custGeom>
          <a:solidFill>
            <a:srgbClr val="3FA594"/>
          </a:solidFill>
          <a:ln>
            <a:solidFill>
              <a:schemeClr val="tx1"/>
            </a:solidFill>
            <a:extLst>
              <a:ext uri="{C807C97D-BFC1-408E-A445-0C87EB9F89A2}">
                <ask:lineSketchStyleProps xmlns:ask="http://schemas.microsoft.com/office/drawing/2018/sketchyshapes" sd="209101877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dirty="0"/>
          </a:p>
        </p:txBody>
      </p:sp>
      <p:grpSp>
        <p:nvGrpSpPr>
          <p:cNvPr id="20" name="מצולעים">
            <a:extLst>
              <a:ext uri="{FF2B5EF4-FFF2-40B4-BE49-F238E27FC236}">
                <a16:creationId xmlns:a16="http://schemas.microsoft.com/office/drawing/2014/main" id="{D16B5E44-B1F2-635B-9332-7F069296FC83}"/>
              </a:ext>
            </a:extLst>
          </p:cNvPr>
          <p:cNvGrpSpPr/>
          <p:nvPr/>
        </p:nvGrpSpPr>
        <p:grpSpPr>
          <a:xfrm>
            <a:off x="262275" y="2558437"/>
            <a:ext cx="10888661" cy="3707573"/>
            <a:chOff x="262275" y="2558437"/>
            <a:chExt cx="10888661" cy="3707573"/>
          </a:xfrm>
        </p:grpSpPr>
        <p:grpSp>
          <p:nvGrpSpPr>
            <p:cNvPr id="5" name="קבוצה 4">
              <a:extLst>
                <a:ext uri="{FF2B5EF4-FFF2-40B4-BE49-F238E27FC236}">
                  <a16:creationId xmlns:a16="http://schemas.microsoft.com/office/drawing/2014/main" id="{F0A00100-ED88-451E-8528-CCB2C0627AB6}"/>
                </a:ext>
              </a:extLst>
            </p:cNvPr>
            <p:cNvGrpSpPr/>
            <p:nvPr/>
          </p:nvGrpSpPr>
          <p:grpSpPr>
            <a:xfrm>
              <a:off x="262275" y="2558437"/>
              <a:ext cx="5400000" cy="1800000"/>
              <a:chOff x="4337116" y="-535618"/>
              <a:chExt cx="5400000" cy="1800000"/>
            </a:xfrm>
          </p:grpSpPr>
          <p:sp>
            <p:nvSpPr>
              <p:cNvPr id="30" name="מלבן 29">
                <a:extLst>
                  <a:ext uri="{FF2B5EF4-FFF2-40B4-BE49-F238E27FC236}">
                    <a16:creationId xmlns:a16="http://schemas.microsoft.com/office/drawing/2014/main" id="{DA14E7E4-628A-4DEA-820C-C67B9B00A32D}"/>
                  </a:ext>
                </a:extLst>
              </p:cNvPr>
              <p:cNvSpPr/>
              <p:nvPr/>
            </p:nvSpPr>
            <p:spPr>
              <a:xfrm rot="16200000">
                <a:off x="43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36">
                <a:extLst>
                  <a:ext uri="{FF2B5EF4-FFF2-40B4-BE49-F238E27FC236}">
                    <a16:creationId xmlns:a16="http://schemas.microsoft.com/office/drawing/2014/main" id="{B822CA9C-6E01-474D-9897-AC77BEA3A403}"/>
                  </a:ext>
                </a:extLst>
              </p:cNvPr>
              <p:cNvSpPr/>
              <p:nvPr/>
            </p:nvSpPr>
            <p:spPr>
              <a:xfrm rot="16200000">
                <a:off x="61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37">
                <a:extLst>
                  <a:ext uri="{FF2B5EF4-FFF2-40B4-BE49-F238E27FC236}">
                    <a16:creationId xmlns:a16="http://schemas.microsoft.com/office/drawing/2014/main" id="{601A6557-8278-4514-B0ED-2D69463A4C62}"/>
                  </a:ext>
                </a:extLst>
              </p:cNvPr>
              <p:cNvSpPr/>
              <p:nvPr/>
            </p:nvSpPr>
            <p:spPr>
              <a:xfrm rot="16200000">
                <a:off x="79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9" name="קבוצה 38">
              <a:extLst>
                <a:ext uri="{FF2B5EF4-FFF2-40B4-BE49-F238E27FC236}">
                  <a16:creationId xmlns:a16="http://schemas.microsoft.com/office/drawing/2014/main" id="{6EAB6964-5D6A-41FF-B1F4-FD61EC8D0C42}"/>
                </a:ext>
              </a:extLst>
            </p:cNvPr>
            <p:cNvGrpSpPr/>
            <p:nvPr/>
          </p:nvGrpSpPr>
          <p:grpSpPr>
            <a:xfrm>
              <a:off x="7550936" y="2650048"/>
              <a:ext cx="3600000" cy="3615962"/>
              <a:chOff x="4337116" y="-535618"/>
              <a:chExt cx="3600000" cy="3615962"/>
            </a:xfrm>
          </p:grpSpPr>
          <p:sp>
            <p:nvSpPr>
              <p:cNvPr id="40" name="מלבן 39">
                <a:extLst>
                  <a:ext uri="{FF2B5EF4-FFF2-40B4-BE49-F238E27FC236}">
                    <a16:creationId xmlns:a16="http://schemas.microsoft.com/office/drawing/2014/main" id="{9FCE64F4-EB63-493B-9D36-9F802AE47715}"/>
                  </a:ext>
                </a:extLst>
              </p:cNvPr>
              <p:cNvSpPr/>
              <p:nvPr/>
            </p:nvSpPr>
            <p:spPr>
              <a:xfrm rot="16200000">
                <a:off x="43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41">
                <a:extLst>
                  <a:ext uri="{FF2B5EF4-FFF2-40B4-BE49-F238E27FC236}">
                    <a16:creationId xmlns:a16="http://schemas.microsoft.com/office/drawing/2014/main" id="{4D787C7E-E69F-435D-9BB7-F2A8343009BE}"/>
                  </a:ext>
                </a:extLst>
              </p:cNvPr>
              <p:cNvSpPr/>
              <p:nvPr/>
            </p:nvSpPr>
            <p:spPr>
              <a:xfrm rot="16200000">
                <a:off x="61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46">
                <a:extLst>
                  <a:ext uri="{FF2B5EF4-FFF2-40B4-BE49-F238E27FC236}">
                    <a16:creationId xmlns:a16="http://schemas.microsoft.com/office/drawing/2014/main" id="{C92B6A3B-BAC0-4C0D-A83A-B9B8AD5E62BD}"/>
                  </a:ext>
                </a:extLst>
              </p:cNvPr>
              <p:cNvSpPr/>
              <p:nvPr/>
            </p:nvSpPr>
            <p:spPr>
              <a:xfrm rot="16200000">
                <a:off x="6137115" y="1280344"/>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 name="מלבן 2">
              <a:extLst>
                <a:ext uri="{FF2B5EF4-FFF2-40B4-BE49-F238E27FC236}">
                  <a16:creationId xmlns:a16="http://schemas.microsoft.com/office/drawing/2014/main" id="{9AF52DA2-393A-5C6F-3CE6-98CED1A1833A}"/>
                </a:ext>
              </a:extLst>
            </p:cNvPr>
            <p:cNvSpPr/>
            <p:nvPr/>
          </p:nvSpPr>
          <p:spPr>
            <a:xfrm>
              <a:off x="9226248" y="4305905"/>
              <a:ext cx="124687" cy="144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id="{E3613D46-3CA1-449A-340C-6E6940198095}"/>
                </a:ext>
              </a:extLst>
            </p:cNvPr>
            <p:cNvSpPr/>
            <p:nvPr/>
          </p:nvSpPr>
          <p:spPr>
            <a:xfrm>
              <a:off x="9350934" y="4305905"/>
              <a:ext cx="124687" cy="144143"/>
            </a:xfrm>
            <a:prstGeom prst="rect">
              <a:avLst/>
            </a:prstGeom>
            <a:solidFill>
              <a:srgbClr val="FF819F"/>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135AE75F-6DDE-7499-1926-E3A73F1F460E}"/>
                </a:ext>
              </a:extLst>
            </p:cNvPr>
            <p:cNvSpPr/>
            <p:nvPr/>
          </p:nvSpPr>
          <p:spPr>
            <a:xfrm>
              <a:off x="9350934" y="4466009"/>
              <a:ext cx="124687" cy="14414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a:extLst>
                <a:ext uri="{FF2B5EF4-FFF2-40B4-BE49-F238E27FC236}">
                  <a16:creationId xmlns:a16="http://schemas.microsoft.com/office/drawing/2014/main" id="{B95E287B-1BE4-C0E5-35E3-D808072EF00E}"/>
                </a:ext>
              </a:extLst>
            </p:cNvPr>
            <p:cNvSpPr/>
            <p:nvPr/>
          </p:nvSpPr>
          <p:spPr>
            <a:xfrm>
              <a:off x="9226248" y="2650048"/>
              <a:ext cx="124687" cy="144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AFE80B2C-97BC-8E7C-E13F-B6E9CA94290B}"/>
                </a:ext>
              </a:extLst>
            </p:cNvPr>
            <p:cNvSpPr/>
            <p:nvPr/>
          </p:nvSpPr>
          <p:spPr>
            <a:xfrm>
              <a:off x="9350934" y="2650048"/>
              <a:ext cx="124687" cy="144143"/>
            </a:xfrm>
            <a:prstGeom prst="rect">
              <a:avLst/>
            </a:prstGeom>
            <a:solidFill>
              <a:srgbClr val="FF819F"/>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455BEAE6-302A-885B-68D8-492030E3C54C}"/>
                </a:ext>
              </a:extLst>
            </p:cNvPr>
            <p:cNvSpPr/>
            <p:nvPr/>
          </p:nvSpPr>
          <p:spPr>
            <a:xfrm>
              <a:off x="11024039" y="4305905"/>
              <a:ext cx="124687" cy="144143"/>
            </a:xfrm>
            <a:prstGeom prst="rect">
              <a:avLst/>
            </a:prstGeom>
            <a:solidFill>
              <a:srgbClr val="FF819F"/>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extLst>
                <a:ext uri="{FF2B5EF4-FFF2-40B4-BE49-F238E27FC236}">
                  <a16:creationId xmlns:a16="http://schemas.microsoft.com/office/drawing/2014/main" id="{3D00ACD8-942B-9607-D299-728CAEDD197F}"/>
                </a:ext>
              </a:extLst>
            </p:cNvPr>
            <p:cNvSpPr/>
            <p:nvPr/>
          </p:nvSpPr>
          <p:spPr>
            <a:xfrm>
              <a:off x="11024039" y="4458398"/>
              <a:ext cx="124687" cy="14414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a16="http://schemas.microsoft.com/office/drawing/2014/main" id="{69721B3F-6B3F-6C37-A7E9-31B793605260}"/>
                </a:ext>
              </a:extLst>
            </p:cNvPr>
            <p:cNvSpPr/>
            <p:nvPr/>
          </p:nvSpPr>
          <p:spPr>
            <a:xfrm>
              <a:off x="2083069" y="4195067"/>
              <a:ext cx="124687" cy="14414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96145062-8F30-7962-E576-B535891C3389}"/>
                </a:ext>
              </a:extLst>
            </p:cNvPr>
            <p:cNvSpPr/>
            <p:nvPr/>
          </p:nvSpPr>
          <p:spPr>
            <a:xfrm>
              <a:off x="1902900" y="4195067"/>
              <a:ext cx="124687" cy="14414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2AE32B0B-5CE8-6954-0F31-49B04B8E923A}"/>
                </a:ext>
              </a:extLst>
            </p:cNvPr>
            <p:cNvSpPr/>
            <p:nvPr/>
          </p:nvSpPr>
          <p:spPr>
            <a:xfrm>
              <a:off x="2084871" y="2561728"/>
              <a:ext cx="124687" cy="14414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031A3206-E9B9-AD48-2C37-15C5F47196AE}"/>
                </a:ext>
              </a:extLst>
            </p:cNvPr>
            <p:cNvSpPr/>
            <p:nvPr/>
          </p:nvSpPr>
          <p:spPr>
            <a:xfrm>
              <a:off x="1904702" y="2561728"/>
              <a:ext cx="124687" cy="14414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extLst>
                <a:ext uri="{FF2B5EF4-FFF2-40B4-BE49-F238E27FC236}">
                  <a16:creationId xmlns:a16="http://schemas.microsoft.com/office/drawing/2014/main" id="{089D768C-903C-7007-F405-FEB8F9788824}"/>
                </a:ext>
              </a:extLst>
            </p:cNvPr>
            <p:cNvSpPr/>
            <p:nvPr/>
          </p:nvSpPr>
          <p:spPr>
            <a:xfrm>
              <a:off x="3709271" y="4195067"/>
              <a:ext cx="124687" cy="14414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CD4A6169-D0CE-8847-A7D2-81F07F87B338}"/>
                </a:ext>
              </a:extLst>
            </p:cNvPr>
            <p:cNvSpPr/>
            <p:nvPr/>
          </p:nvSpPr>
          <p:spPr>
            <a:xfrm>
              <a:off x="3881953" y="2561728"/>
              <a:ext cx="124687" cy="144143"/>
            </a:xfrm>
            <a:prstGeom prst="rect">
              <a:avLst/>
            </a:prstGeom>
            <a:solidFill>
              <a:srgbClr val="FF819F"/>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extLst>
                <a:ext uri="{FF2B5EF4-FFF2-40B4-BE49-F238E27FC236}">
                  <a16:creationId xmlns:a16="http://schemas.microsoft.com/office/drawing/2014/main" id="{9F2B2901-5F72-B53B-2A98-E415B5A20253}"/>
                </a:ext>
              </a:extLst>
            </p:cNvPr>
            <p:cNvSpPr/>
            <p:nvPr/>
          </p:nvSpPr>
          <p:spPr>
            <a:xfrm>
              <a:off x="3716578" y="2561728"/>
              <a:ext cx="124687" cy="14414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extLst>
                <a:ext uri="{FF2B5EF4-FFF2-40B4-BE49-F238E27FC236}">
                  <a16:creationId xmlns:a16="http://schemas.microsoft.com/office/drawing/2014/main" id="{8D943318-5514-824C-F040-219DF7BBD3D6}"/>
                </a:ext>
              </a:extLst>
            </p:cNvPr>
            <p:cNvSpPr/>
            <p:nvPr/>
          </p:nvSpPr>
          <p:spPr>
            <a:xfrm>
              <a:off x="3871712" y="4195067"/>
              <a:ext cx="124687" cy="144143"/>
            </a:xfrm>
            <a:prstGeom prst="rect">
              <a:avLst/>
            </a:prstGeom>
            <a:solidFill>
              <a:srgbClr val="FF819F"/>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0" name="תיבת טקסט 49">
            <a:extLst>
              <a:ext uri="{FF2B5EF4-FFF2-40B4-BE49-F238E27FC236}">
                <a16:creationId xmlns:a16="http://schemas.microsoft.com/office/drawing/2014/main" id="{29FE3823-BDA1-4B02-8CAF-0E69EF261726}"/>
              </a:ext>
            </a:extLst>
          </p:cNvPr>
          <p:cNvSpPr txBox="1"/>
          <p:nvPr/>
        </p:nvSpPr>
        <p:spPr>
          <a:xfrm>
            <a:off x="3404212" y="2017127"/>
            <a:ext cx="666750" cy="646331"/>
          </a:xfrm>
          <a:prstGeom prst="rect">
            <a:avLst/>
          </a:prstGeom>
          <a:noFill/>
        </p:spPr>
        <p:txBody>
          <a:bodyPr wrap="square" rtlCol="1">
            <a:spAutoFit/>
          </a:bodyPr>
          <a:lstStyle/>
          <a:p>
            <a:r>
              <a:rPr lang="he-IL" sz="3600" dirty="0">
                <a:solidFill>
                  <a:schemeClr val="accent5">
                    <a:lumMod val="75000"/>
                  </a:schemeClr>
                </a:solidFill>
              </a:rPr>
              <a:t>2</a:t>
            </a:r>
          </a:p>
        </p:txBody>
      </p:sp>
      <p:sp>
        <p:nvSpPr>
          <p:cNvPr id="35" name="תיבת טקסט 34">
            <a:extLst>
              <a:ext uri="{FF2B5EF4-FFF2-40B4-BE49-F238E27FC236}">
                <a16:creationId xmlns:a16="http://schemas.microsoft.com/office/drawing/2014/main" id="{3AA8212A-9C10-4F56-B907-B84E8877F834}"/>
              </a:ext>
            </a:extLst>
          </p:cNvPr>
          <p:cNvSpPr txBox="1"/>
          <p:nvPr/>
        </p:nvSpPr>
        <p:spPr>
          <a:xfrm>
            <a:off x="1569525" y="2012219"/>
            <a:ext cx="666750" cy="646331"/>
          </a:xfrm>
          <a:prstGeom prst="rect">
            <a:avLst/>
          </a:prstGeom>
          <a:noFill/>
        </p:spPr>
        <p:txBody>
          <a:bodyPr wrap="square" rtlCol="1">
            <a:spAutoFit/>
          </a:bodyPr>
          <a:lstStyle/>
          <a:p>
            <a:r>
              <a:rPr lang="he-IL" sz="3600" dirty="0">
                <a:solidFill>
                  <a:schemeClr val="accent5">
                    <a:lumMod val="75000"/>
                  </a:schemeClr>
                </a:solidFill>
              </a:rPr>
              <a:t>2</a:t>
            </a:r>
          </a:p>
        </p:txBody>
      </p:sp>
      <p:sp>
        <p:nvSpPr>
          <p:cNvPr id="52" name="תיבת טקסט 51">
            <a:extLst>
              <a:ext uri="{FF2B5EF4-FFF2-40B4-BE49-F238E27FC236}">
                <a16:creationId xmlns:a16="http://schemas.microsoft.com/office/drawing/2014/main" id="{11BB958D-1FB6-4470-BD29-5FC6BC3FEFAF}"/>
              </a:ext>
            </a:extLst>
          </p:cNvPr>
          <p:cNvSpPr txBox="1"/>
          <p:nvPr/>
        </p:nvSpPr>
        <p:spPr>
          <a:xfrm>
            <a:off x="3445546" y="4266016"/>
            <a:ext cx="666750" cy="646331"/>
          </a:xfrm>
          <a:prstGeom prst="rect">
            <a:avLst/>
          </a:prstGeom>
          <a:noFill/>
        </p:spPr>
        <p:txBody>
          <a:bodyPr wrap="square" rtlCol="1">
            <a:spAutoFit/>
          </a:bodyPr>
          <a:lstStyle/>
          <a:p>
            <a:r>
              <a:rPr lang="he-IL" sz="3600" dirty="0">
                <a:solidFill>
                  <a:schemeClr val="accent5">
                    <a:lumMod val="75000"/>
                  </a:schemeClr>
                </a:solidFill>
              </a:rPr>
              <a:t>2</a:t>
            </a:r>
          </a:p>
        </p:txBody>
      </p:sp>
      <p:sp>
        <p:nvSpPr>
          <p:cNvPr id="54" name="תיבת טקסט 53">
            <a:extLst>
              <a:ext uri="{FF2B5EF4-FFF2-40B4-BE49-F238E27FC236}">
                <a16:creationId xmlns:a16="http://schemas.microsoft.com/office/drawing/2014/main" id="{F0836732-47C9-455F-A765-E13F79B3675A}"/>
              </a:ext>
            </a:extLst>
          </p:cNvPr>
          <p:cNvSpPr txBox="1"/>
          <p:nvPr/>
        </p:nvSpPr>
        <p:spPr>
          <a:xfrm>
            <a:off x="1575896" y="4237143"/>
            <a:ext cx="666750" cy="646331"/>
          </a:xfrm>
          <a:prstGeom prst="rect">
            <a:avLst/>
          </a:prstGeom>
          <a:noFill/>
        </p:spPr>
        <p:txBody>
          <a:bodyPr wrap="square" rtlCol="1">
            <a:spAutoFit/>
          </a:bodyPr>
          <a:lstStyle/>
          <a:p>
            <a:r>
              <a:rPr lang="he-IL" sz="3600" dirty="0">
                <a:solidFill>
                  <a:schemeClr val="accent5">
                    <a:lumMod val="75000"/>
                  </a:schemeClr>
                </a:solidFill>
              </a:rPr>
              <a:t>2</a:t>
            </a:r>
          </a:p>
        </p:txBody>
      </p:sp>
      <p:sp>
        <p:nvSpPr>
          <p:cNvPr id="31" name="תיבת טקסט 30">
            <a:extLst>
              <a:ext uri="{FF2B5EF4-FFF2-40B4-BE49-F238E27FC236}">
                <a16:creationId xmlns:a16="http://schemas.microsoft.com/office/drawing/2014/main" id="{F676DA87-C268-4992-895F-62A41C72A6E5}"/>
              </a:ext>
            </a:extLst>
          </p:cNvPr>
          <p:cNvSpPr txBox="1"/>
          <p:nvPr/>
        </p:nvSpPr>
        <p:spPr>
          <a:xfrm>
            <a:off x="8684183" y="4339210"/>
            <a:ext cx="666750" cy="646331"/>
          </a:xfrm>
          <a:prstGeom prst="rect">
            <a:avLst/>
          </a:prstGeom>
          <a:noFill/>
        </p:spPr>
        <p:txBody>
          <a:bodyPr wrap="square" rtlCol="1">
            <a:spAutoFit/>
          </a:bodyPr>
          <a:lstStyle/>
          <a:p>
            <a:r>
              <a:rPr lang="he-IL" sz="3600" dirty="0">
                <a:solidFill>
                  <a:schemeClr val="accent5">
                    <a:lumMod val="75000"/>
                  </a:schemeClr>
                </a:solidFill>
              </a:rPr>
              <a:t>3</a:t>
            </a:r>
          </a:p>
        </p:txBody>
      </p:sp>
      <p:sp>
        <p:nvSpPr>
          <p:cNvPr id="57" name="תיבת טקסט 56">
            <a:extLst>
              <a:ext uri="{FF2B5EF4-FFF2-40B4-BE49-F238E27FC236}">
                <a16:creationId xmlns:a16="http://schemas.microsoft.com/office/drawing/2014/main" id="{4B9D04D5-A09A-4569-826A-C5649E7F606D}"/>
              </a:ext>
            </a:extLst>
          </p:cNvPr>
          <p:cNvSpPr txBox="1"/>
          <p:nvPr/>
        </p:nvSpPr>
        <p:spPr>
          <a:xfrm>
            <a:off x="8892873" y="2147860"/>
            <a:ext cx="666750" cy="646331"/>
          </a:xfrm>
          <a:prstGeom prst="rect">
            <a:avLst/>
          </a:prstGeom>
          <a:noFill/>
        </p:spPr>
        <p:txBody>
          <a:bodyPr wrap="square" rtlCol="1">
            <a:spAutoFit/>
          </a:bodyPr>
          <a:lstStyle/>
          <a:p>
            <a:r>
              <a:rPr lang="he-IL" sz="3600" dirty="0">
                <a:solidFill>
                  <a:schemeClr val="accent5">
                    <a:lumMod val="75000"/>
                  </a:schemeClr>
                </a:solidFill>
              </a:rPr>
              <a:t>2</a:t>
            </a:r>
          </a:p>
        </p:txBody>
      </p:sp>
      <p:sp>
        <p:nvSpPr>
          <p:cNvPr id="59" name="תיבת טקסט 58">
            <a:extLst>
              <a:ext uri="{FF2B5EF4-FFF2-40B4-BE49-F238E27FC236}">
                <a16:creationId xmlns:a16="http://schemas.microsoft.com/office/drawing/2014/main" id="{14D9415D-17E8-4455-A748-CA0708F3CC17}"/>
              </a:ext>
            </a:extLst>
          </p:cNvPr>
          <p:cNvSpPr txBox="1"/>
          <p:nvPr/>
        </p:nvSpPr>
        <p:spPr>
          <a:xfrm>
            <a:off x="10906222" y="4126882"/>
            <a:ext cx="666750" cy="646331"/>
          </a:xfrm>
          <a:prstGeom prst="rect">
            <a:avLst/>
          </a:prstGeom>
          <a:noFill/>
        </p:spPr>
        <p:txBody>
          <a:bodyPr wrap="square" rtlCol="1">
            <a:spAutoFit/>
          </a:bodyPr>
          <a:lstStyle/>
          <a:p>
            <a:r>
              <a:rPr lang="he-IL" sz="3600" dirty="0">
                <a:solidFill>
                  <a:schemeClr val="accent5">
                    <a:lumMod val="75000"/>
                  </a:schemeClr>
                </a:solidFill>
              </a:rPr>
              <a:t>2</a:t>
            </a:r>
          </a:p>
        </p:txBody>
      </p:sp>
    </p:spTree>
    <p:extLst>
      <p:ext uri="{BB962C8B-B14F-4D97-AF65-F5344CB8AC3E}">
        <p14:creationId xmlns:p14="http://schemas.microsoft.com/office/powerpoint/2010/main" val="403758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48" grpId="0"/>
      <p:bldP spid="21" grpId="0"/>
      <p:bldP spid="21" grpId="1"/>
      <p:bldP spid="2" grpId="0" animBg="1"/>
      <p:bldP spid="50" grpId="0"/>
      <p:bldP spid="35" grpId="0"/>
      <p:bldP spid="52" grpId="0"/>
      <p:bldP spid="54" grpId="0"/>
      <p:bldP spid="31" grpId="0"/>
      <p:bldP spid="57"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מציין מיקום תוכן 2">
            <a:extLst>
              <a:ext uri="{FF2B5EF4-FFF2-40B4-BE49-F238E27FC236}">
                <a16:creationId xmlns:a16="http://schemas.microsoft.com/office/drawing/2014/main" id="{DD95C858-A369-4EA5-B5FD-9815F39D4840}"/>
              </a:ext>
            </a:extLst>
          </p:cNvPr>
          <p:cNvSpPr txBox="1">
            <a:spLocks/>
          </p:cNvSpPr>
          <p:nvPr/>
        </p:nvSpPr>
        <p:spPr>
          <a:xfrm>
            <a:off x="2515479" y="192459"/>
            <a:ext cx="9531254" cy="110878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קפלו כל אחד משני המצולעים שקיבלתם לאורך הצלעות שהוצמדו זו לזו.</a:t>
            </a:r>
          </a:p>
          <a:p>
            <a:pPr marL="0" indent="0">
              <a:buNone/>
            </a:pPr>
            <a:r>
              <a:rPr lang="he-IL" dirty="0"/>
              <a:t>האם קיבלתם קובייה?</a:t>
            </a:r>
            <a:r>
              <a:rPr lang="he-IL" sz="2800" dirty="0"/>
              <a:t> </a:t>
            </a:r>
          </a:p>
        </p:txBody>
      </p:sp>
      <p:grpSp>
        <p:nvGrpSpPr>
          <p:cNvPr id="12" name="קבוצה 11">
            <a:extLst>
              <a:ext uri="{FF2B5EF4-FFF2-40B4-BE49-F238E27FC236}">
                <a16:creationId xmlns:a16="http://schemas.microsoft.com/office/drawing/2014/main" id="{4E2FAF6C-0276-43FA-9CD9-02D664951571}"/>
              </a:ext>
            </a:extLst>
          </p:cNvPr>
          <p:cNvGrpSpPr/>
          <p:nvPr/>
        </p:nvGrpSpPr>
        <p:grpSpPr>
          <a:xfrm>
            <a:off x="1020082" y="3391500"/>
            <a:ext cx="5400000" cy="1800000"/>
            <a:chOff x="4337116" y="-535618"/>
            <a:chExt cx="5400000" cy="1800000"/>
          </a:xfrm>
        </p:grpSpPr>
        <p:sp>
          <p:nvSpPr>
            <p:cNvPr id="13" name="מלבן 12">
              <a:extLst>
                <a:ext uri="{FF2B5EF4-FFF2-40B4-BE49-F238E27FC236}">
                  <a16:creationId xmlns:a16="http://schemas.microsoft.com/office/drawing/2014/main" id="{35711D2A-6C89-4941-B622-DF0F6E56A7D9}"/>
                </a:ext>
              </a:extLst>
            </p:cNvPr>
            <p:cNvSpPr/>
            <p:nvPr/>
          </p:nvSpPr>
          <p:spPr>
            <a:xfrm rot="16200000">
              <a:off x="43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6D1D6605-8664-4236-A8E3-6A587FF02D9A}"/>
                </a:ext>
              </a:extLst>
            </p:cNvPr>
            <p:cNvSpPr/>
            <p:nvPr/>
          </p:nvSpPr>
          <p:spPr>
            <a:xfrm rot="16200000">
              <a:off x="61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D1760AD8-09D2-4B2F-9F09-568A8982D331}"/>
                </a:ext>
              </a:extLst>
            </p:cNvPr>
            <p:cNvSpPr/>
            <p:nvPr/>
          </p:nvSpPr>
          <p:spPr>
            <a:xfrm rot="16200000">
              <a:off x="79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6" name="קבוצה 15">
            <a:extLst>
              <a:ext uri="{FF2B5EF4-FFF2-40B4-BE49-F238E27FC236}">
                <a16:creationId xmlns:a16="http://schemas.microsoft.com/office/drawing/2014/main" id="{51395184-6176-43F0-A7E5-5EA8A53D0C96}"/>
              </a:ext>
            </a:extLst>
          </p:cNvPr>
          <p:cNvGrpSpPr/>
          <p:nvPr/>
        </p:nvGrpSpPr>
        <p:grpSpPr>
          <a:xfrm>
            <a:off x="8112589" y="2790538"/>
            <a:ext cx="3600000" cy="3615962"/>
            <a:chOff x="4337116" y="-535618"/>
            <a:chExt cx="3600000" cy="3615962"/>
          </a:xfrm>
        </p:grpSpPr>
        <p:sp>
          <p:nvSpPr>
            <p:cNvPr id="17" name="מלבן 16">
              <a:extLst>
                <a:ext uri="{FF2B5EF4-FFF2-40B4-BE49-F238E27FC236}">
                  <a16:creationId xmlns:a16="http://schemas.microsoft.com/office/drawing/2014/main" id="{F16106BD-C6C3-4FA0-BEA0-3D1825B87B06}"/>
                </a:ext>
              </a:extLst>
            </p:cNvPr>
            <p:cNvSpPr/>
            <p:nvPr/>
          </p:nvSpPr>
          <p:spPr>
            <a:xfrm rot="16200000">
              <a:off x="43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extLst>
                <a:ext uri="{FF2B5EF4-FFF2-40B4-BE49-F238E27FC236}">
                  <a16:creationId xmlns:a16="http://schemas.microsoft.com/office/drawing/2014/main" id="{11CDF161-97D1-4DFD-AB48-2DAE36214555}"/>
                </a:ext>
              </a:extLst>
            </p:cNvPr>
            <p:cNvSpPr/>
            <p:nvPr/>
          </p:nvSpPr>
          <p:spPr>
            <a:xfrm rot="16200000">
              <a:off x="61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extLst>
                <a:ext uri="{FF2B5EF4-FFF2-40B4-BE49-F238E27FC236}">
                  <a16:creationId xmlns:a16="http://schemas.microsoft.com/office/drawing/2014/main" id="{3A68ACA0-F18A-4239-8781-ABD25BF690E0}"/>
                </a:ext>
              </a:extLst>
            </p:cNvPr>
            <p:cNvSpPr/>
            <p:nvPr/>
          </p:nvSpPr>
          <p:spPr>
            <a:xfrm rot="16200000">
              <a:off x="6137115" y="1280344"/>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972077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מציין מיקום תוכן 2">
            <a:extLst>
              <a:ext uri="{FF2B5EF4-FFF2-40B4-BE49-F238E27FC236}">
                <a16:creationId xmlns:a16="http://schemas.microsoft.com/office/drawing/2014/main" id="{DD95C858-A369-4EA5-B5FD-9815F39D4840}"/>
              </a:ext>
            </a:extLst>
          </p:cNvPr>
          <p:cNvSpPr txBox="1">
            <a:spLocks/>
          </p:cNvSpPr>
          <p:nvPr/>
        </p:nvSpPr>
        <p:spPr>
          <a:xfrm>
            <a:off x="681024" y="125887"/>
            <a:ext cx="11275444" cy="138396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1">
            <a:sp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פִּתחו את הקיפולים ויַשרו שוב למצולע.</a:t>
            </a:r>
          </a:p>
          <a:p>
            <a:pPr marL="0" indent="0">
              <a:buNone/>
            </a:pPr>
            <a:r>
              <a:rPr lang="he-IL" sz="2800" dirty="0"/>
              <a:t>הצמידו ריבוע רביעי </a:t>
            </a:r>
            <a:r>
              <a:rPr lang="he-IL" dirty="0"/>
              <a:t>לשלושת הריבועים, לאורך אחת הצלעות</a:t>
            </a:r>
            <a:r>
              <a:rPr lang="he-IL" sz="2800" dirty="0"/>
              <a:t>. </a:t>
            </a:r>
            <a:br>
              <a:rPr lang="en-US" sz="2800" dirty="0"/>
            </a:br>
            <a:r>
              <a:rPr lang="he-IL" sz="2800" dirty="0"/>
              <a:t>שימו לב, יש יותר מדרך אחת להצמיד אותו.</a:t>
            </a:r>
          </a:p>
        </p:txBody>
      </p:sp>
      <p:sp>
        <p:nvSpPr>
          <p:cNvPr id="38" name="מציין מיקום תוכן 2">
            <a:extLst>
              <a:ext uri="{FF2B5EF4-FFF2-40B4-BE49-F238E27FC236}">
                <a16:creationId xmlns:a16="http://schemas.microsoft.com/office/drawing/2014/main" id="{2ED2032A-CF45-4301-9F89-5286F5DCB82A}"/>
              </a:ext>
            </a:extLst>
          </p:cNvPr>
          <p:cNvSpPr txBox="1">
            <a:spLocks/>
          </p:cNvSpPr>
          <p:nvPr/>
        </p:nvSpPr>
        <p:spPr>
          <a:xfrm>
            <a:off x="8896350" y="1126980"/>
            <a:ext cx="2894518" cy="56303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he-IL" sz="2800" dirty="0"/>
          </a:p>
        </p:txBody>
      </p:sp>
      <p:sp>
        <p:nvSpPr>
          <p:cNvPr id="39" name="מציין מיקום תוכן 2">
            <a:extLst>
              <a:ext uri="{FF2B5EF4-FFF2-40B4-BE49-F238E27FC236}">
                <a16:creationId xmlns:a16="http://schemas.microsoft.com/office/drawing/2014/main" id="{08A22B6E-7885-4862-BF68-29B460A84155}"/>
              </a:ext>
            </a:extLst>
          </p:cNvPr>
          <p:cNvSpPr txBox="1">
            <a:spLocks/>
          </p:cNvSpPr>
          <p:nvPr/>
        </p:nvSpPr>
        <p:spPr>
          <a:xfrm>
            <a:off x="549426" y="4722345"/>
            <a:ext cx="8937596" cy="48013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1">
            <a:sp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t>בדקו: האם תוכלו לקפל לאורך הצלעות שהוצמדו זו לזו?</a:t>
            </a:r>
          </a:p>
        </p:txBody>
      </p:sp>
      <p:grpSp>
        <p:nvGrpSpPr>
          <p:cNvPr id="16" name="קבוצה 15">
            <a:extLst>
              <a:ext uri="{FF2B5EF4-FFF2-40B4-BE49-F238E27FC236}">
                <a16:creationId xmlns:a16="http://schemas.microsoft.com/office/drawing/2014/main" id="{2865BA00-1559-433F-842C-52C5F8AF5585}"/>
              </a:ext>
            </a:extLst>
          </p:cNvPr>
          <p:cNvGrpSpPr/>
          <p:nvPr/>
        </p:nvGrpSpPr>
        <p:grpSpPr>
          <a:xfrm rot="5400000">
            <a:off x="-1293363" y="3798113"/>
            <a:ext cx="4356000" cy="1440000"/>
            <a:chOff x="5057116" y="-175618"/>
            <a:chExt cx="4356000" cy="1440000"/>
          </a:xfrm>
        </p:grpSpPr>
        <p:sp>
          <p:nvSpPr>
            <p:cNvPr id="17" name="מלבן 16">
              <a:extLst>
                <a:ext uri="{FF2B5EF4-FFF2-40B4-BE49-F238E27FC236}">
                  <a16:creationId xmlns:a16="http://schemas.microsoft.com/office/drawing/2014/main" id="{9785D6C1-39F1-47D7-BC2C-261D100AE25F}"/>
                </a:ext>
              </a:extLst>
            </p:cNvPr>
            <p:cNvSpPr/>
            <p:nvPr/>
          </p:nvSpPr>
          <p:spPr>
            <a:xfrm rot="16200000">
              <a:off x="5057116" y="-175618"/>
              <a:ext cx="1440000" cy="144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extLst>
                <a:ext uri="{FF2B5EF4-FFF2-40B4-BE49-F238E27FC236}">
                  <a16:creationId xmlns:a16="http://schemas.microsoft.com/office/drawing/2014/main" id="{A76E9824-5BC2-425F-AC96-DF24E3898133}"/>
                </a:ext>
              </a:extLst>
            </p:cNvPr>
            <p:cNvSpPr/>
            <p:nvPr/>
          </p:nvSpPr>
          <p:spPr>
            <a:xfrm rot="16200000">
              <a:off x="6497116" y="-175618"/>
              <a:ext cx="1440000" cy="144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extLst>
                <a:ext uri="{FF2B5EF4-FFF2-40B4-BE49-F238E27FC236}">
                  <a16:creationId xmlns:a16="http://schemas.microsoft.com/office/drawing/2014/main" id="{9E67186B-250B-4121-981D-B74A287C908D}"/>
                </a:ext>
              </a:extLst>
            </p:cNvPr>
            <p:cNvSpPr/>
            <p:nvPr/>
          </p:nvSpPr>
          <p:spPr>
            <a:xfrm rot="16200000">
              <a:off x="7955116" y="-193618"/>
              <a:ext cx="1440000" cy="1476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2" name="קבוצה 21">
            <a:extLst>
              <a:ext uri="{FF2B5EF4-FFF2-40B4-BE49-F238E27FC236}">
                <a16:creationId xmlns:a16="http://schemas.microsoft.com/office/drawing/2014/main" id="{05AAE776-F2E2-4A4D-87F7-F9D5410BBA67}"/>
              </a:ext>
            </a:extLst>
          </p:cNvPr>
          <p:cNvGrpSpPr/>
          <p:nvPr/>
        </p:nvGrpSpPr>
        <p:grpSpPr>
          <a:xfrm>
            <a:off x="10104247" y="2055993"/>
            <a:ext cx="1448864" cy="4347477"/>
            <a:chOff x="6128252" y="-170043"/>
            <a:chExt cx="1448864" cy="4347477"/>
          </a:xfrm>
        </p:grpSpPr>
        <p:sp>
          <p:nvSpPr>
            <p:cNvPr id="23" name="מלבן 22">
              <a:extLst>
                <a:ext uri="{FF2B5EF4-FFF2-40B4-BE49-F238E27FC236}">
                  <a16:creationId xmlns:a16="http://schemas.microsoft.com/office/drawing/2014/main" id="{1D5B3534-FB1A-432E-BCE2-40760270FE70}"/>
                </a:ext>
              </a:extLst>
            </p:cNvPr>
            <p:cNvSpPr/>
            <p:nvPr/>
          </p:nvSpPr>
          <p:spPr>
            <a:xfrm rot="16200000">
              <a:off x="6137116" y="2737434"/>
              <a:ext cx="1440000" cy="144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extLst>
                <a:ext uri="{FF2B5EF4-FFF2-40B4-BE49-F238E27FC236}">
                  <a16:creationId xmlns:a16="http://schemas.microsoft.com/office/drawing/2014/main" id="{C617B899-A382-4CE9-93B5-C4EAA3167D9F}"/>
                </a:ext>
              </a:extLst>
            </p:cNvPr>
            <p:cNvSpPr/>
            <p:nvPr/>
          </p:nvSpPr>
          <p:spPr>
            <a:xfrm rot="16200000">
              <a:off x="6128252" y="-170043"/>
              <a:ext cx="1440000" cy="144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extLst>
                <a:ext uri="{FF2B5EF4-FFF2-40B4-BE49-F238E27FC236}">
                  <a16:creationId xmlns:a16="http://schemas.microsoft.com/office/drawing/2014/main" id="{2DC99142-5978-424F-9997-BFFBC78FB7AD}"/>
                </a:ext>
              </a:extLst>
            </p:cNvPr>
            <p:cNvSpPr/>
            <p:nvPr/>
          </p:nvSpPr>
          <p:spPr>
            <a:xfrm rot="16200000">
              <a:off x="6137116" y="1283696"/>
              <a:ext cx="1440000" cy="144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7" name="מלבן 26">
            <a:extLst>
              <a:ext uri="{FF2B5EF4-FFF2-40B4-BE49-F238E27FC236}">
                <a16:creationId xmlns:a16="http://schemas.microsoft.com/office/drawing/2014/main" id="{7DADEB3A-ABA0-45CC-9891-035D38965128}"/>
              </a:ext>
            </a:extLst>
          </p:cNvPr>
          <p:cNvSpPr/>
          <p:nvPr/>
        </p:nvSpPr>
        <p:spPr>
          <a:xfrm rot="16200000">
            <a:off x="5678267" y="3125503"/>
            <a:ext cx="1440000" cy="144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extLst>
              <a:ext uri="{FF2B5EF4-FFF2-40B4-BE49-F238E27FC236}">
                <a16:creationId xmlns:a16="http://schemas.microsoft.com/office/drawing/2014/main" id="{FDBD20D2-17D6-4DF0-A42A-159C64F40BB7}"/>
              </a:ext>
            </a:extLst>
          </p:cNvPr>
          <p:cNvSpPr/>
          <p:nvPr/>
        </p:nvSpPr>
        <p:spPr>
          <a:xfrm rot="16200000">
            <a:off x="3870617" y="3131365"/>
            <a:ext cx="1440000" cy="144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לחצו עלי">
            <a:extLst>
              <a:ext uri="{FF2B5EF4-FFF2-40B4-BE49-F238E27FC236}">
                <a16:creationId xmlns:a16="http://schemas.microsoft.com/office/drawing/2014/main" id="{DDC3696A-A137-4045-AB10-3D5F7DD71B1B}"/>
              </a:ext>
            </a:extLst>
          </p:cNvPr>
          <p:cNvSpPr/>
          <p:nvPr/>
        </p:nvSpPr>
        <p:spPr>
          <a:xfrm>
            <a:off x="2066354" y="5012535"/>
            <a:ext cx="2944611" cy="1649890"/>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להצגת דוגמה לאפשרות הצמדה של הריבוע הרביעי.</a:t>
            </a:r>
            <a:endParaRPr lang="en-IL" sz="2800" dirty="0"/>
          </a:p>
        </p:txBody>
      </p:sp>
      <p:grpSp>
        <p:nvGrpSpPr>
          <p:cNvPr id="4" name="קבוצה 3">
            <a:extLst>
              <a:ext uri="{FF2B5EF4-FFF2-40B4-BE49-F238E27FC236}">
                <a16:creationId xmlns:a16="http://schemas.microsoft.com/office/drawing/2014/main" id="{70DF4035-D4AC-4443-A342-4EDE1D3A65B1}"/>
              </a:ext>
            </a:extLst>
          </p:cNvPr>
          <p:cNvGrpSpPr/>
          <p:nvPr/>
        </p:nvGrpSpPr>
        <p:grpSpPr>
          <a:xfrm>
            <a:off x="4730626" y="5343175"/>
            <a:ext cx="4756396" cy="775689"/>
            <a:chOff x="5069540" y="5723166"/>
            <a:chExt cx="4756396" cy="775689"/>
          </a:xfrm>
        </p:grpSpPr>
        <p:sp>
          <p:nvSpPr>
            <p:cNvPr id="32" name="מציין מיקום תוכן 2">
              <a:extLst>
                <a:ext uri="{FF2B5EF4-FFF2-40B4-BE49-F238E27FC236}">
                  <a16:creationId xmlns:a16="http://schemas.microsoft.com/office/drawing/2014/main" id="{601E3F51-213A-40BF-9D74-BA1138E871DE}"/>
                </a:ext>
              </a:extLst>
            </p:cNvPr>
            <p:cNvSpPr txBox="1">
              <a:spLocks/>
            </p:cNvSpPr>
            <p:nvPr/>
          </p:nvSpPr>
          <p:spPr>
            <a:xfrm>
              <a:off x="5069540" y="5859742"/>
              <a:ext cx="4688543" cy="502536"/>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1">
              <a:normAutofit fontScale="6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latin typeface="Ktav Yad CLM" panose="02000603000000000000" pitchFamily="50" charset="-79"/>
                  <a:cs typeface="Ktav Yad CLM" panose="02000603000000000000" pitchFamily="50" charset="-79"/>
                </a:rPr>
                <a:t>אם לא הצלחתם לקפל, </a:t>
              </a:r>
              <a:br>
                <a:rPr lang="en-US" sz="2800" dirty="0">
                  <a:latin typeface="Ktav Yad CLM" panose="02000603000000000000" pitchFamily="50" charset="-79"/>
                  <a:cs typeface="Ktav Yad CLM" panose="02000603000000000000" pitchFamily="50" charset="-79"/>
                </a:rPr>
              </a:br>
              <a:r>
                <a:rPr lang="he-IL" sz="2800" dirty="0">
                  <a:latin typeface="Ktav Yad CLM" panose="02000603000000000000" pitchFamily="50" charset="-79"/>
                  <a:cs typeface="Ktav Yad CLM" panose="02000603000000000000" pitchFamily="50" charset="-79"/>
                </a:rPr>
                <a:t>נסו להצמיד את הריבוע במקום אחר.</a:t>
              </a:r>
            </a:p>
          </p:txBody>
        </p:sp>
        <p:pic>
          <p:nvPicPr>
            <p:cNvPr id="3" name="תמונה 2">
              <a:extLst>
                <a:ext uri="{FF2B5EF4-FFF2-40B4-BE49-F238E27FC236}">
                  <a16:creationId xmlns:a16="http://schemas.microsoft.com/office/drawing/2014/main" id="{A0667DBF-A066-4281-8BE0-0CE5DD7D0D71}"/>
                </a:ext>
              </a:extLst>
            </p:cNvPr>
            <p:cNvPicPr>
              <a:picLocks noChangeAspect="1"/>
            </p:cNvPicPr>
            <p:nvPr/>
          </p:nvPicPr>
          <p:blipFill>
            <a:blip r:embed="rId2"/>
            <a:stretch>
              <a:fillRect/>
            </a:stretch>
          </p:blipFill>
          <p:spPr>
            <a:xfrm>
              <a:off x="5159189" y="5723166"/>
              <a:ext cx="4666747" cy="775689"/>
            </a:xfrm>
            <a:prstGeom prst="rect">
              <a:avLst/>
            </a:prstGeom>
          </p:spPr>
        </p:pic>
      </p:grpSp>
    </p:spTree>
    <p:extLst>
      <p:ext uri="{BB962C8B-B14F-4D97-AF65-F5344CB8AC3E}">
        <p14:creationId xmlns:p14="http://schemas.microsoft.com/office/powerpoint/2010/main" val="35305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1"/>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hidden"/>
                                      </p:to>
                                    </p:set>
                                  </p:childTnLst>
                                </p:cTn>
                              </p:par>
                              <p:par>
                                <p:cTn id="12" presetID="63" presetClass="path" presetSubtype="0" accel="50000" decel="50000" fill="hold" grpId="0" nodeType="withEffect">
                                  <p:stCondLst>
                                    <p:cond delay="0"/>
                                  </p:stCondLst>
                                  <p:childTnLst>
                                    <p:animMotion origin="layout" path="M -2.29167E-6 -4.07407E-6 L -0.3039 -0.32453 " pathEditMode="relative" rAng="0" ptsTypes="AA">
                                      <p:cBhvr>
                                        <p:cTn id="13" dur="2000" fill="hold"/>
                                        <p:tgtEl>
                                          <p:spTgt spid="29"/>
                                        </p:tgtEl>
                                        <p:attrNameLst>
                                          <p:attrName>ppt_x</p:attrName>
                                          <p:attrName>ppt_y</p:attrName>
                                        </p:attrNameLst>
                                      </p:cBhvr>
                                      <p:rCtr x="-15195" y="-16227"/>
                                    </p:animMotion>
                                  </p:childTnLst>
                                </p:cTn>
                              </p:par>
                              <p:par>
                                <p:cTn id="14" presetID="64" presetClass="path" presetSubtype="0" accel="50000" decel="50000" fill="hold" grpId="0" nodeType="withEffect">
                                  <p:stCondLst>
                                    <p:cond delay="0"/>
                                  </p:stCondLst>
                                  <p:childTnLst>
                                    <p:animMotion origin="layout" path="M 4.16667E-7 1.85185E-6 L 0.24414 -0.15509 " pathEditMode="relative" rAng="0" ptsTypes="AA">
                                      <p:cBhvr>
                                        <p:cTn id="15" dur="2000" fill="hold"/>
                                        <p:tgtEl>
                                          <p:spTgt spid="27"/>
                                        </p:tgtEl>
                                        <p:attrNameLst>
                                          <p:attrName>ppt_x</p:attrName>
                                          <p:attrName>ppt_y</p:attrName>
                                        </p:attrNameLst>
                                      </p:cBhvr>
                                      <p:rCtr x="12201" y="-7755"/>
                                    </p:animMotion>
                                  </p:childTnLst>
                                </p:cTn>
                              </p:par>
                            </p:childTnLst>
                          </p:cTn>
                        </p:par>
                        <p:par>
                          <p:cTn id="16" fill="hold">
                            <p:stCondLst>
                              <p:cond delay="2000"/>
                            </p:stCondLst>
                            <p:childTnLst>
                              <p:par>
                                <p:cTn id="17" presetID="1" presetClass="entr" presetSubtype="0" fill="hold" grpId="0" nodeType="afterEffect">
                                  <p:stCondLst>
                                    <p:cond delay="1750"/>
                                  </p:stCondLst>
                                  <p:childTnLst>
                                    <p:set>
                                      <p:cBhvr>
                                        <p:cTn id="18" dur="1" fill="hold">
                                          <p:stCondLst>
                                            <p:cond delay="0"/>
                                          </p:stCondLst>
                                        </p:cTn>
                                        <p:tgtEl>
                                          <p:spTgt spid="39"/>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childTnLst>
        </p:cTn>
      </p:par>
    </p:tnLst>
    <p:bldLst>
      <p:bldP spid="39" grpId="0"/>
      <p:bldP spid="27" grpId="0" animBg="1"/>
      <p:bldP spid="29" grpId="0" animBg="1"/>
      <p:bldP spid="31" grpId="0" animBg="1"/>
      <p:bldP spid="3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14AC9D14-1A02-4A21-A272-22D1A2B7EDD5}"/>
              </a:ext>
            </a:extLst>
          </p:cNvPr>
          <p:cNvSpPr txBox="1"/>
          <p:nvPr/>
        </p:nvSpPr>
        <p:spPr>
          <a:xfrm>
            <a:off x="1638688" y="119950"/>
            <a:ext cx="10381598" cy="1384995"/>
          </a:xfrm>
          <a:prstGeom prst="rect">
            <a:avLst/>
          </a:prstGeom>
          <a:noFill/>
        </p:spPr>
        <p:txBody>
          <a:bodyPr wrap="square" rtlCol="1">
            <a:spAutoFit/>
          </a:bodyPr>
          <a:lstStyle/>
          <a:p>
            <a:r>
              <a:rPr lang="he-IL" sz="2800" dirty="0"/>
              <a:t>לפניכם אפשרויות שונות להצמדה של הריבוע הרביעי.</a:t>
            </a:r>
          </a:p>
          <a:p>
            <a:r>
              <a:rPr lang="he-IL" sz="2800" dirty="0"/>
              <a:t>באילו אפשרויות ניתן לקפל את הריבועים המוצמדים כדי להתחיל לבנות קובייה</a:t>
            </a:r>
            <a:r>
              <a:rPr lang="en-US" sz="2800" dirty="0"/>
              <a:t> ?</a:t>
            </a:r>
            <a:br>
              <a:rPr lang="en-US" sz="2800" dirty="0"/>
            </a:br>
            <a:r>
              <a:rPr lang="he-IL" sz="2800" dirty="0"/>
              <a:t>באיזו אפשרות לא ניתן? נסו עם ריבועי הנייר שלכם ובדקו.</a:t>
            </a:r>
          </a:p>
        </p:txBody>
      </p:sp>
      <p:sp>
        <p:nvSpPr>
          <p:cNvPr id="40" name="תיבת טקסט 39">
            <a:extLst>
              <a:ext uri="{FF2B5EF4-FFF2-40B4-BE49-F238E27FC236}">
                <a16:creationId xmlns:a16="http://schemas.microsoft.com/office/drawing/2014/main" id="{A0E63D74-CE7C-4A4B-BBD5-C9CECE7E8435}"/>
              </a:ext>
            </a:extLst>
          </p:cNvPr>
          <p:cNvSpPr txBox="1"/>
          <p:nvPr/>
        </p:nvSpPr>
        <p:spPr>
          <a:xfrm>
            <a:off x="0" y="6273137"/>
            <a:ext cx="7112846" cy="523220"/>
          </a:xfrm>
          <a:prstGeom prst="rect">
            <a:avLst/>
          </a:prstGeom>
          <a:noFill/>
        </p:spPr>
        <p:txBody>
          <a:bodyPr wrap="none" rtlCol="1">
            <a:spAutoFit/>
          </a:bodyPr>
          <a:lstStyle/>
          <a:p>
            <a:r>
              <a:rPr lang="he-IL" sz="2800" dirty="0"/>
              <a:t>לחצו על כל אחת מהאפשרויות </a:t>
            </a:r>
            <a:r>
              <a:rPr lang="he-IL" sz="2800" dirty="0" err="1"/>
              <a:t>המסורטטות</a:t>
            </a:r>
            <a:r>
              <a:rPr lang="he-IL" sz="2800" dirty="0"/>
              <a:t> כאן ובדקו.</a:t>
            </a:r>
          </a:p>
        </p:txBody>
      </p:sp>
      <p:grpSp>
        <p:nvGrpSpPr>
          <p:cNvPr id="7" name="קבוצה 6">
            <a:extLst>
              <a:ext uri="{FF2B5EF4-FFF2-40B4-BE49-F238E27FC236}">
                <a16:creationId xmlns:a16="http://schemas.microsoft.com/office/drawing/2014/main" id="{76B5EDC9-B39D-4E06-A0E6-0D46F99C8BDD}"/>
              </a:ext>
            </a:extLst>
          </p:cNvPr>
          <p:cNvGrpSpPr/>
          <p:nvPr/>
        </p:nvGrpSpPr>
        <p:grpSpPr>
          <a:xfrm>
            <a:off x="9896819" y="2230430"/>
            <a:ext cx="1601131" cy="2408795"/>
            <a:chOff x="9896819" y="2230430"/>
            <a:chExt cx="1601131" cy="2408795"/>
          </a:xfrm>
        </p:grpSpPr>
        <p:grpSp>
          <p:nvGrpSpPr>
            <p:cNvPr id="28" name="קבוצה 27">
              <a:extLst>
                <a:ext uri="{FF2B5EF4-FFF2-40B4-BE49-F238E27FC236}">
                  <a16:creationId xmlns:a16="http://schemas.microsoft.com/office/drawing/2014/main" id="{8C9ECA83-28E6-4050-9684-89DEEBEAF74F}"/>
                </a:ext>
              </a:extLst>
            </p:cNvPr>
            <p:cNvGrpSpPr/>
            <p:nvPr/>
          </p:nvGrpSpPr>
          <p:grpSpPr>
            <a:xfrm>
              <a:off x="9896819" y="2230430"/>
              <a:ext cx="1601131" cy="1608230"/>
              <a:chOff x="4337116" y="-535618"/>
              <a:chExt cx="3600000" cy="3615962"/>
            </a:xfrm>
          </p:grpSpPr>
          <p:sp>
            <p:nvSpPr>
              <p:cNvPr id="30" name="מלבן 29">
                <a:extLst>
                  <a:ext uri="{FF2B5EF4-FFF2-40B4-BE49-F238E27FC236}">
                    <a16:creationId xmlns:a16="http://schemas.microsoft.com/office/drawing/2014/main" id="{3C2EDF4F-27AC-4BA4-8252-A24F69C89EA9}"/>
                  </a:ext>
                </a:extLst>
              </p:cNvPr>
              <p:cNvSpPr/>
              <p:nvPr/>
            </p:nvSpPr>
            <p:spPr>
              <a:xfrm rot="16200000">
                <a:off x="4337116" y="-535618"/>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37">
                <a:extLst>
                  <a:ext uri="{FF2B5EF4-FFF2-40B4-BE49-F238E27FC236}">
                    <a16:creationId xmlns:a16="http://schemas.microsoft.com/office/drawing/2014/main" id="{A7415FE2-CDAF-43D7-9555-C228396398AC}"/>
                  </a:ext>
                </a:extLst>
              </p:cNvPr>
              <p:cNvSpPr/>
              <p:nvPr/>
            </p:nvSpPr>
            <p:spPr>
              <a:xfrm rot="16200000">
                <a:off x="6137116" y="-535618"/>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extLst>
                  <a:ext uri="{FF2B5EF4-FFF2-40B4-BE49-F238E27FC236}">
                    <a16:creationId xmlns:a16="http://schemas.microsoft.com/office/drawing/2014/main" id="{89D16F0E-A04C-4784-8966-3627A1027CAA}"/>
                  </a:ext>
                </a:extLst>
              </p:cNvPr>
              <p:cNvSpPr/>
              <p:nvPr/>
            </p:nvSpPr>
            <p:spPr>
              <a:xfrm rot="16200000">
                <a:off x="6137115" y="1280344"/>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47" name="מלבן 46">
              <a:extLst>
                <a:ext uri="{FF2B5EF4-FFF2-40B4-BE49-F238E27FC236}">
                  <a16:creationId xmlns:a16="http://schemas.microsoft.com/office/drawing/2014/main" id="{6826AFE7-F72C-48F0-9572-30DBAB1281DD}"/>
                </a:ext>
              </a:extLst>
            </p:cNvPr>
            <p:cNvSpPr/>
            <p:nvPr/>
          </p:nvSpPr>
          <p:spPr>
            <a:xfrm rot="16200000">
              <a:off x="10697384" y="3838660"/>
              <a:ext cx="800565" cy="800566"/>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51" name="גרפיקה 31" descr="סימן ביקורת">
            <a:extLst>
              <a:ext uri="{FF2B5EF4-FFF2-40B4-BE49-F238E27FC236}">
                <a16:creationId xmlns:a16="http://schemas.microsoft.com/office/drawing/2014/main" id="{B0F40407-2875-4869-8E96-DF9C05FA1A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92570" y="4242308"/>
            <a:ext cx="920881" cy="920881"/>
          </a:xfrm>
          <a:prstGeom prst="rect">
            <a:avLst/>
          </a:prstGeom>
        </p:spPr>
      </p:pic>
      <p:grpSp>
        <p:nvGrpSpPr>
          <p:cNvPr id="52" name="קבוצה 51">
            <a:extLst>
              <a:ext uri="{FF2B5EF4-FFF2-40B4-BE49-F238E27FC236}">
                <a16:creationId xmlns:a16="http://schemas.microsoft.com/office/drawing/2014/main" id="{6C12447E-D062-40A6-8197-1542A2F26AAA}"/>
              </a:ext>
            </a:extLst>
          </p:cNvPr>
          <p:cNvGrpSpPr/>
          <p:nvPr/>
        </p:nvGrpSpPr>
        <p:grpSpPr>
          <a:xfrm rot="19286098">
            <a:off x="5841819" y="2154567"/>
            <a:ext cx="2410757" cy="1622152"/>
            <a:chOff x="9896819" y="2230430"/>
            <a:chExt cx="2410757" cy="1622152"/>
          </a:xfrm>
        </p:grpSpPr>
        <p:grpSp>
          <p:nvGrpSpPr>
            <p:cNvPr id="53" name="קבוצה 52">
              <a:extLst>
                <a:ext uri="{FF2B5EF4-FFF2-40B4-BE49-F238E27FC236}">
                  <a16:creationId xmlns:a16="http://schemas.microsoft.com/office/drawing/2014/main" id="{292003D9-90E0-4095-97FB-7C42C7E5D37C}"/>
                </a:ext>
              </a:extLst>
            </p:cNvPr>
            <p:cNvGrpSpPr/>
            <p:nvPr/>
          </p:nvGrpSpPr>
          <p:grpSpPr>
            <a:xfrm>
              <a:off x="9896819" y="2230430"/>
              <a:ext cx="1601131" cy="1608230"/>
              <a:chOff x="4337116" y="-535618"/>
              <a:chExt cx="3600000" cy="3615962"/>
            </a:xfrm>
          </p:grpSpPr>
          <p:sp>
            <p:nvSpPr>
              <p:cNvPr id="55" name="מלבן 54">
                <a:extLst>
                  <a:ext uri="{FF2B5EF4-FFF2-40B4-BE49-F238E27FC236}">
                    <a16:creationId xmlns:a16="http://schemas.microsoft.com/office/drawing/2014/main" id="{6040B537-7271-4C64-8F95-783BCE32955F}"/>
                  </a:ext>
                </a:extLst>
              </p:cNvPr>
              <p:cNvSpPr/>
              <p:nvPr/>
            </p:nvSpPr>
            <p:spPr>
              <a:xfrm rot="16200000">
                <a:off x="4337116" y="-535618"/>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מלבן 55">
                <a:extLst>
                  <a:ext uri="{FF2B5EF4-FFF2-40B4-BE49-F238E27FC236}">
                    <a16:creationId xmlns:a16="http://schemas.microsoft.com/office/drawing/2014/main" id="{1C2E1B52-0B6C-4317-8CCB-333CFD0EC514}"/>
                  </a:ext>
                </a:extLst>
              </p:cNvPr>
              <p:cNvSpPr/>
              <p:nvPr/>
            </p:nvSpPr>
            <p:spPr>
              <a:xfrm rot="16200000">
                <a:off x="6137116" y="-535618"/>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מלבן 56">
                <a:extLst>
                  <a:ext uri="{FF2B5EF4-FFF2-40B4-BE49-F238E27FC236}">
                    <a16:creationId xmlns:a16="http://schemas.microsoft.com/office/drawing/2014/main" id="{0A6EE650-246D-4543-AB4C-0FD50EEE61C8}"/>
                  </a:ext>
                </a:extLst>
              </p:cNvPr>
              <p:cNvSpPr/>
              <p:nvPr/>
            </p:nvSpPr>
            <p:spPr>
              <a:xfrm rot="16200000">
                <a:off x="6137115" y="1280344"/>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4" name="מלבן 53">
              <a:extLst>
                <a:ext uri="{FF2B5EF4-FFF2-40B4-BE49-F238E27FC236}">
                  <a16:creationId xmlns:a16="http://schemas.microsoft.com/office/drawing/2014/main" id="{161D49C8-48E7-4C4E-8DEB-1F2BD07BCDAF}"/>
                </a:ext>
              </a:extLst>
            </p:cNvPr>
            <p:cNvSpPr/>
            <p:nvPr/>
          </p:nvSpPr>
          <p:spPr>
            <a:xfrm rot="16200000">
              <a:off x="11507010" y="3052017"/>
              <a:ext cx="800565" cy="800566"/>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58" name="גרפיקה 31" descr="סימן ביקורת">
            <a:extLst>
              <a:ext uri="{FF2B5EF4-FFF2-40B4-BE49-F238E27FC236}">
                <a16:creationId xmlns:a16="http://schemas.microsoft.com/office/drawing/2014/main" id="{0F269AC1-78D5-44D9-9F84-292196101E3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29487" y="1967235"/>
            <a:ext cx="920881" cy="920881"/>
          </a:xfrm>
          <a:prstGeom prst="rect">
            <a:avLst/>
          </a:prstGeom>
        </p:spPr>
      </p:pic>
      <p:grpSp>
        <p:nvGrpSpPr>
          <p:cNvPr id="59" name="קבוצה 58">
            <a:extLst>
              <a:ext uri="{FF2B5EF4-FFF2-40B4-BE49-F238E27FC236}">
                <a16:creationId xmlns:a16="http://schemas.microsoft.com/office/drawing/2014/main" id="{2F64994D-10D0-4234-B9DA-9E6105A92A2F}"/>
              </a:ext>
            </a:extLst>
          </p:cNvPr>
          <p:cNvGrpSpPr/>
          <p:nvPr/>
        </p:nvGrpSpPr>
        <p:grpSpPr>
          <a:xfrm>
            <a:off x="2137651" y="2144703"/>
            <a:ext cx="2404583" cy="1618094"/>
            <a:chOff x="9896819" y="2220566"/>
            <a:chExt cx="2404583" cy="1618094"/>
          </a:xfrm>
        </p:grpSpPr>
        <p:grpSp>
          <p:nvGrpSpPr>
            <p:cNvPr id="60" name="קבוצה 59">
              <a:extLst>
                <a:ext uri="{FF2B5EF4-FFF2-40B4-BE49-F238E27FC236}">
                  <a16:creationId xmlns:a16="http://schemas.microsoft.com/office/drawing/2014/main" id="{2EC63FF4-9896-4954-B348-0705BED42BA1}"/>
                </a:ext>
              </a:extLst>
            </p:cNvPr>
            <p:cNvGrpSpPr/>
            <p:nvPr/>
          </p:nvGrpSpPr>
          <p:grpSpPr>
            <a:xfrm>
              <a:off x="9896819" y="2230430"/>
              <a:ext cx="1601131" cy="1608230"/>
              <a:chOff x="4337116" y="-535618"/>
              <a:chExt cx="3600000" cy="3615962"/>
            </a:xfrm>
          </p:grpSpPr>
          <p:sp>
            <p:nvSpPr>
              <p:cNvPr id="62" name="מלבן 61">
                <a:extLst>
                  <a:ext uri="{FF2B5EF4-FFF2-40B4-BE49-F238E27FC236}">
                    <a16:creationId xmlns:a16="http://schemas.microsoft.com/office/drawing/2014/main" id="{BA613892-802D-48C3-A4D0-96F63DDE261D}"/>
                  </a:ext>
                </a:extLst>
              </p:cNvPr>
              <p:cNvSpPr/>
              <p:nvPr/>
            </p:nvSpPr>
            <p:spPr>
              <a:xfrm rot="16200000">
                <a:off x="4337116" y="-535618"/>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מלבן 62">
                <a:extLst>
                  <a:ext uri="{FF2B5EF4-FFF2-40B4-BE49-F238E27FC236}">
                    <a16:creationId xmlns:a16="http://schemas.microsoft.com/office/drawing/2014/main" id="{2E3B0A9C-5B41-470B-AB23-41532DDF01CF}"/>
                  </a:ext>
                </a:extLst>
              </p:cNvPr>
              <p:cNvSpPr/>
              <p:nvPr/>
            </p:nvSpPr>
            <p:spPr>
              <a:xfrm rot="16200000">
                <a:off x="6137116" y="-535618"/>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מלבן 63">
                <a:extLst>
                  <a:ext uri="{FF2B5EF4-FFF2-40B4-BE49-F238E27FC236}">
                    <a16:creationId xmlns:a16="http://schemas.microsoft.com/office/drawing/2014/main" id="{5D440265-1D20-4005-9E61-139922F83C35}"/>
                  </a:ext>
                </a:extLst>
              </p:cNvPr>
              <p:cNvSpPr/>
              <p:nvPr/>
            </p:nvSpPr>
            <p:spPr>
              <a:xfrm rot="16200000">
                <a:off x="6137115" y="1280344"/>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1" name="מלבן 60">
              <a:extLst>
                <a:ext uri="{FF2B5EF4-FFF2-40B4-BE49-F238E27FC236}">
                  <a16:creationId xmlns:a16="http://schemas.microsoft.com/office/drawing/2014/main" id="{D1D00461-18E5-46F7-97A0-911496191701}"/>
                </a:ext>
              </a:extLst>
            </p:cNvPr>
            <p:cNvSpPr/>
            <p:nvPr/>
          </p:nvSpPr>
          <p:spPr>
            <a:xfrm rot="16200000">
              <a:off x="11500836" y="2220566"/>
              <a:ext cx="800565" cy="800566"/>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65" name="גרפיקה 31" descr="סימן ביקורת">
            <a:extLst>
              <a:ext uri="{FF2B5EF4-FFF2-40B4-BE49-F238E27FC236}">
                <a16:creationId xmlns:a16="http://schemas.microsoft.com/office/drawing/2014/main" id="{7C56F903-723D-4F8C-93D3-85EA3268558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76697" y="2905721"/>
            <a:ext cx="920881" cy="920881"/>
          </a:xfrm>
          <a:prstGeom prst="rect">
            <a:avLst/>
          </a:prstGeom>
        </p:spPr>
      </p:pic>
      <p:grpSp>
        <p:nvGrpSpPr>
          <p:cNvPr id="66" name="קבוצה 65">
            <a:extLst>
              <a:ext uri="{FF2B5EF4-FFF2-40B4-BE49-F238E27FC236}">
                <a16:creationId xmlns:a16="http://schemas.microsoft.com/office/drawing/2014/main" id="{EE70A1EF-DB36-460E-BA62-6219D421CD45}"/>
              </a:ext>
            </a:extLst>
          </p:cNvPr>
          <p:cNvGrpSpPr/>
          <p:nvPr/>
        </p:nvGrpSpPr>
        <p:grpSpPr>
          <a:xfrm>
            <a:off x="978548" y="4187512"/>
            <a:ext cx="1601132" cy="1608230"/>
            <a:chOff x="9896818" y="2230430"/>
            <a:chExt cx="1601132" cy="1608230"/>
          </a:xfrm>
        </p:grpSpPr>
        <p:grpSp>
          <p:nvGrpSpPr>
            <p:cNvPr id="67" name="קבוצה 66">
              <a:extLst>
                <a:ext uri="{FF2B5EF4-FFF2-40B4-BE49-F238E27FC236}">
                  <a16:creationId xmlns:a16="http://schemas.microsoft.com/office/drawing/2014/main" id="{84075E9B-986E-490A-9B15-5F49600705EF}"/>
                </a:ext>
              </a:extLst>
            </p:cNvPr>
            <p:cNvGrpSpPr/>
            <p:nvPr/>
          </p:nvGrpSpPr>
          <p:grpSpPr>
            <a:xfrm>
              <a:off x="9896819" y="2230430"/>
              <a:ext cx="1601131" cy="1608230"/>
              <a:chOff x="4337116" y="-535618"/>
              <a:chExt cx="3600000" cy="3615962"/>
            </a:xfrm>
          </p:grpSpPr>
          <p:sp>
            <p:nvSpPr>
              <p:cNvPr id="69" name="מלבן 68">
                <a:extLst>
                  <a:ext uri="{FF2B5EF4-FFF2-40B4-BE49-F238E27FC236}">
                    <a16:creationId xmlns:a16="http://schemas.microsoft.com/office/drawing/2014/main" id="{91F79C08-9B78-417D-8627-596E42832818}"/>
                  </a:ext>
                </a:extLst>
              </p:cNvPr>
              <p:cNvSpPr/>
              <p:nvPr/>
            </p:nvSpPr>
            <p:spPr>
              <a:xfrm rot="16200000">
                <a:off x="4337116" y="-535618"/>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0" name="מלבן 69">
                <a:extLst>
                  <a:ext uri="{FF2B5EF4-FFF2-40B4-BE49-F238E27FC236}">
                    <a16:creationId xmlns:a16="http://schemas.microsoft.com/office/drawing/2014/main" id="{0E365527-691B-4EB0-9D16-F2BC1A9D9E23}"/>
                  </a:ext>
                </a:extLst>
              </p:cNvPr>
              <p:cNvSpPr/>
              <p:nvPr/>
            </p:nvSpPr>
            <p:spPr>
              <a:xfrm rot="16200000">
                <a:off x="6137116" y="-535618"/>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1" name="מלבן 70">
                <a:extLst>
                  <a:ext uri="{FF2B5EF4-FFF2-40B4-BE49-F238E27FC236}">
                    <a16:creationId xmlns:a16="http://schemas.microsoft.com/office/drawing/2014/main" id="{C770A569-6977-4825-956F-81FEA9DF9B72}"/>
                  </a:ext>
                </a:extLst>
              </p:cNvPr>
              <p:cNvSpPr/>
              <p:nvPr/>
            </p:nvSpPr>
            <p:spPr>
              <a:xfrm rot="16200000">
                <a:off x="6137115" y="1280344"/>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8" name="מלבן 67">
              <a:extLst>
                <a:ext uri="{FF2B5EF4-FFF2-40B4-BE49-F238E27FC236}">
                  <a16:creationId xmlns:a16="http://schemas.microsoft.com/office/drawing/2014/main" id="{5FABF670-029B-4F42-948D-385753891303}"/>
                </a:ext>
              </a:extLst>
            </p:cNvPr>
            <p:cNvSpPr/>
            <p:nvPr/>
          </p:nvSpPr>
          <p:spPr>
            <a:xfrm rot="16200000">
              <a:off x="9896818" y="3038095"/>
              <a:ext cx="800565" cy="800566"/>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8" name="קבוצה 47">
            <a:extLst>
              <a:ext uri="{FF2B5EF4-FFF2-40B4-BE49-F238E27FC236}">
                <a16:creationId xmlns:a16="http://schemas.microsoft.com/office/drawing/2014/main" id="{C99329AE-117F-4ED8-B5A0-9D55F0D5B88A}"/>
              </a:ext>
            </a:extLst>
          </p:cNvPr>
          <p:cNvGrpSpPr/>
          <p:nvPr/>
        </p:nvGrpSpPr>
        <p:grpSpPr>
          <a:xfrm>
            <a:off x="2181930" y="5166085"/>
            <a:ext cx="539999" cy="540000"/>
            <a:chOff x="7018484" y="4775740"/>
            <a:chExt cx="698937" cy="698937"/>
          </a:xfrm>
        </p:grpSpPr>
        <p:cxnSp>
          <p:nvCxnSpPr>
            <p:cNvPr id="49" name="מחבר ישר 48">
              <a:extLst>
                <a:ext uri="{FF2B5EF4-FFF2-40B4-BE49-F238E27FC236}">
                  <a16:creationId xmlns:a16="http://schemas.microsoft.com/office/drawing/2014/main" id="{ED5C9109-63B6-40AF-8EAD-07301CA90E0E}"/>
                </a:ext>
              </a:extLst>
            </p:cNvPr>
            <p:cNvCxnSpPr/>
            <p:nvPr/>
          </p:nvCxnSpPr>
          <p:spPr>
            <a:xfrm flipH="1">
              <a:off x="7080738" y="4775740"/>
              <a:ext cx="574431" cy="6989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מחבר ישר 49">
              <a:extLst>
                <a:ext uri="{FF2B5EF4-FFF2-40B4-BE49-F238E27FC236}">
                  <a16:creationId xmlns:a16="http://schemas.microsoft.com/office/drawing/2014/main" id="{70635FC7-CD28-4435-B3C4-0339D6211C97}"/>
                </a:ext>
              </a:extLst>
            </p:cNvPr>
            <p:cNvCxnSpPr>
              <a:cxnSpLocks/>
            </p:cNvCxnSpPr>
            <p:nvPr/>
          </p:nvCxnSpPr>
          <p:spPr>
            <a:xfrm rot="16200000" flipH="1">
              <a:off x="7080737" y="4775739"/>
              <a:ext cx="574431" cy="6989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2" name="קבוצה 71">
            <a:extLst>
              <a:ext uri="{FF2B5EF4-FFF2-40B4-BE49-F238E27FC236}">
                <a16:creationId xmlns:a16="http://schemas.microsoft.com/office/drawing/2014/main" id="{D9A00AAD-EF32-4B33-902C-9636DE16E706}"/>
              </a:ext>
            </a:extLst>
          </p:cNvPr>
          <p:cNvGrpSpPr/>
          <p:nvPr/>
        </p:nvGrpSpPr>
        <p:grpSpPr>
          <a:xfrm rot="5400000">
            <a:off x="7343944" y="3583340"/>
            <a:ext cx="801057" cy="3209859"/>
            <a:chOff x="10697384" y="1429366"/>
            <a:chExt cx="801057" cy="3209859"/>
          </a:xfrm>
        </p:grpSpPr>
        <p:grpSp>
          <p:nvGrpSpPr>
            <p:cNvPr id="73" name="קבוצה 72">
              <a:extLst>
                <a:ext uri="{FF2B5EF4-FFF2-40B4-BE49-F238E27FC236}">
                  <a16:creationId xmlns:a16="http://schemas.microsoft.com/office/drawing/2014/main" id="{F1DA9B50-56CF-4BC3-8070-3855BA1719EE}"/>
                </a:ext>
              </a:extLst>
            </p:cNvPr>
            <p:cNvGrpSpPr/>
            <p:nvPr/>
          </p:nvGrpSpPr>
          <p:grpSpPr>
            <a:xfrm>
              <a:off x="10697388" y="1429366"/>
              <a:ext cx="801053" cy="2409294"/>
              <a:chOff x="6137115" y="-2336739"/>
              <a:chExt cx="1801094" cy="5417083"/>
            </a:xfrm>
          </p:grpSpPr>
          <p:sp>
            <p:nvSpPr>
              <p:cNvPr id="75" name="מלבן 74">
                <a:extLst>
                  <a:ext uri="{FF2B5EF4-FFF2-40B4-BE49-F238E27FC236}">
                    <a16:creationId xmlns:a16="http://schemas.microsoft.com/office/drawing/2014/main" id="{31E8943B-B8CC-49F2-921E-1724E5FE382D}"/>
                  </a:ext>
                </a:extLst>
              </p:cNvPr>
              <p:cNvSpPr/>
              <p:nvPr/>
            </p:nvSpPr>
            <p:spPr>
              <a:xfrm rot="16200000">
                <a:off x="6138209" y="-2336739"/>
                <a:ext cx="1799999"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6" name="מלבן 75">
                <a:extLst>
                  <a:ext uri="{FF2B5EF4-FFF2-40B4-BE49-F238E27FC236}">
                    <a16:creationId xmlns:a16="http://schemas.microsoft.com/office/drawing/2014/main" id="{38F523D1-EAF8-48D8-8A3A-3C2C589B8AE5}"/>
                  </a:ext>
                </a:extLst>
              </p:cNvPr>
              <p:cNvSpPr/>
              <p:nvPr/>
            </p:nvSpPr>
            <p:spPr>
              <a:xfrm rot="16200000">
                <a:off x="6137116" y="-535618"/>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7" name="מלבן 76">
                <a:extLst>
                  <a:ext uri="{FF2B5EF4-FFF2-40B4-BE49-F238E27FC236}">
                    <a16:creationId xmlns:a16="http://schemas.microsoft.com/office/drawing/2014/main" id="{FA0CD497-7329-4E1A-BF5F-839B2DBC1252}"/>
                  </a:ext>
                </a:extLst>
              </p:cNvPr>
              <p:cNvSpPr/>
              <p:nvPr/>
            </p:nvSpPr>
            <p:spPr>
              <a:xfrm rot="16200000">
                <a:off x="6137115" y="1280344"/>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4" name="מלבן 73">
              <a:extLst>
                <a:ext uri="{FF2B5EF4-FFF2-40B4-BE49-F238E27FC236}">
                  <a16:creationId xmlns:a16="http://schemas.microsoft.com/office/drawing/2014/main" id="{9C7C209E-CB5E-4BFD-9DC8-88BA9DB822A7}"/>
                </a:ext>
              </a:extLst>
            </p:cNvPr>
            <p:cNvSpPr/>
            <p:nvPr/>
          </p:nvSpPr>
          <p:spPr>
            <a:xfrm rot="16200000">
              <a:off x="10697384" y="3838660"/>
              <a:ext cx="800565" cy="800566"/>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78" name="גרפיקה 31" descr="סימן ביקורת">
            <a:extLst>
              <a:ext uri="{FF2B5EF4-FFF2-40B4-BE49-F238E27FC236}">
                <a16:creationId xmlns:a16="http://schemas.microsoft.com/office/drawing/2014/main" id="{E4129F11-201C-44FF-8BAD-4750D27710F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5003" y="5462802"/>
            <a:ext cx="920881" cy="920881"/>
          </a:xfrm>
          <a:prstGeom prst="rect">
            <a:avLst/>
          </a:prstGeom>
        </p:spPr>
      </p:pic>
    </p:spTree>
    <p:extLst>
      <p:ext uri="{BB962C8B-B14F-4D97-AF65-F5344CB8AC3E}">
        <p14:creationId xmlns:p14="http://schemas.microsoft.com/office/powerpoint/2010/main" val="1534746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5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12" restart="whenNotActive" fill="hold" evtFilter="cancelBubble" nodeType="interactiveSeq">
                <p:stCondLst>
                  <p:cond evt="onClick" delay="0">
                    <p:tgtEl>
                      <p:spTgt spid="5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59"/>
                  </p:tgtEl>
                </p:cond>
              </p:nextCondLst>
            </p:seq>
            <p:seq concurrent="1" nextAc="seek">
              <p:cTn id="17" restart="whenNotActive" fill="hold" evtFilter="cancelBubble" nodeType="interactiveSeq">
                <p:stCondLst>
                  <p:cond evt="onClick" delay="0">
                    <p:tgtEl>
                      <p:spTgt spid="6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66"/>
                  </p:tgtEl>
                </p:cond>
              </p:nextCondLst>
            </p:seq>
            <p:seq concurrent="1" nextAc="seek">
              <p:cTn id="22" restart="whenNotActive" fill="hold" evtFilter="cancelBubble" nodeType="interactiveSeq">
                <p:stCondLst>
                  <p:cond evt="onClick" delay="0">
                    <p:tgtEl>
                      <p:spTgt spid="72"/>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childTnLst>
              </p:cTn>
              <p:nextCondLst>
                <p:cond evt="onClick" delay="0">
                  <p:tgtEl>
                    <p:spTgt spid="7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הנחיות">
            <a:extLst>
              <a:ext uri="{FF2B5EF4-FFF2-40B4-BE49-F238E27FC236}">
                <a16:creationId xmlns:a16="http://schemas.microsoft.com/office/drawing/2014/main" id="{2ED2032A-CF45-4301-9F89-5286F5DCB82A}"/>
              </a:ext>
            </a:extLst>
          </p:cNvPr>
          <p:cNvSpPr txBox="1">
            <a:spLocks/>
          </p:cNvSpPr>
          <p:nvPr/>
        </p:nvSpPr>
        <p:spPr>
          <a:xfrm>
            <a:off x="1115059" y="153170"/>
            <a:ext cx="10863420" cy="112384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t>נסכם:</a:t>
            </a:r>
          </a:p>
          <a:p>
            <a:pPr marL="0" indent="0">
              <a:buFont typeface="Arial" panose="020B0604020202020204" pitchFamily="34" charset="0"/>
              <a:buNone/>
            </a:pPr>
            <a:r>
              <a:rPr lang="he-IL" dirty="0"/>
              <a:t>השלימו את שני המשפטים בעזרת המילים במחסן.</a:t>
            </a:r>
          </a:p>
        </p:txBody>
      </p:sp>
      <p:sp>
        <p:nvSpPr>
          <p:cNvPr id="4" name="שאלה 1">
            <a:extLst>
              <a:ext uri="{FF2B5EF4-FFF2-40B4-BE49-F238E27FC236}">
                <a16:creationId xmlns:a16="http://schemas.microsoft.com/office/drawing/2014/main" id="{028D3E3E-1547-3225-FBB9-23D62C7121D9}"/>
              </a:ext>
            </a:extLst>
          </p:cNvPr>
          <p:cNvSpPr txBox="1">
            <a:spLocks/>
          </p:cNvSpPr>
          <p:nvPr/>
        </p:nvSpPr>
        <p:spPr>
          <a:xfrm>
            <a:off x="3473005" y="2416495"/>
            <a:ext cx="7891603" cy="98176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t>כאשר 4 קודקודים של 4 זוויות ישרות מתלכדים בנקודה אחת </a:t>
            </a:r>
            <a:br>
              <a:rPr lang="en-US" dirty="0"/>
            </a:br>
            <a:br>
              <a:rPr lang="en-US" dirty="0"/>
            </a:br>
            <a:r>
              <a:rPr lang="he-IL" b="1" dirty="0"/>
              <a:t>__________ </a:t>
            </a:r>
            <a:r>
              <a:rPr lang="he-IL" dirty="0"/>
              <a:t>לקפל לאורך הצלעות המוצמדות.</a:t>
            </a:r>
          </a:p>
        </p:txBody>
      </p:sp>
      <p:sp>
        <p:nvSpPr>
          <p:cNvPr id="8" name="עיגול 1">
            <a:extLst>
              <a:ext uri="{FF2B5EF4-FFF2-40B4-BE49-F238E27FC236}">
                <a16:creationId xmlns:a16="http://schemas.microsoft.com/office/drawing/2014/main" id="{2AB15183-77B5-4C95-E08A-DB936AE8608F}"/>
              </a:ext>
            </a:extLst>
          </p:cNvPr>
          <p:cNvSpPr/>
          <p:nvPr/>
        </p:nvSpPr>
        <p:spPr>
          <a:xfrm>
            <a:off x="11438479" y="2397158"/>
            <a:ext cx="468000" cy="468000"/>
          </a:xfrm>
          <a:solidFill>
            <a:srgbClr val="3FA5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endParaRPr lang="he-IL"/>
          </a:p>
        </p:txBody>
      </p:sp>
      <p:sp>
        <p:nvSpPr>
          <p:cNvPr id="9" name="לחצו על העיגולים">
            <a:extLst>
              <a:ext uri="{FF2B5EF4-FFF2-40B4-BE49-F238E27FC236}">
                <a16:creationId xmlns:a16="http://schemas.microsoft.com/office/drawing/2014/main" id="{3D6E4ACF-9513-7A9F-8926-DD12E8FD32A2}"/>
              </a:ext>
            </a:extLst>
          </p:cNvPr>
          <p:cNvSpPr txBox="1"/>
          <p:nvPr/>
        </p:nvSpPr>
        <p:spPr>
          <a:xfrm>
            <a:off x="3774511" y="1093093"/>
            <a:ext cx="8203968" cy="523220"/>
          </a:xfrm>
          <a:prstGeom prst="rect">
            <a:avLst/>
          </a:prstGeom>
          <a:noFill/>
        </p:spPr>
        <p:txBody>
          <a:bodyPr wrap="square">
            <a:spAutoFit/>
          </a:bodyPr>
          <a:lstStyle/>
          <a:p>
            <a:r>
              <a:rPr lang="he-IL" sz="2800" dirty="0">
                <a:latin typeface="Calibri" panose="020F0502020204030204" pitchFamily="34" charset="0"/>
                <a:cs typeface="Calibri" panose="020F0502020204030204" pitchFamily="34" charset="0"/>
              </a:rPr>
              <a:t>לבדיקת התשובה, לחצו על העיגולים הכחולים.</a:t>
            </a:r>
          </a:p>
        </p:txBody>
      </p:sp>
      <p:sp>
        <p:nvSpPr>
          <p:cNvPr id="10" name="עיגול 2">
            <a:extLst>
              <a:ext uri="{FF2B5EF4-FFF2-40B4-BE49-F238E27FC236}">
                <a16:creationId xmlns:a16="http://schemas.microsoft.com/office/drawing/2014/main" id="{591FCE6B-F097-FC51-FE2C-AA28BDC8581A}"/>
              </a:ext>
            </a:extLst>
          </p:cNvPr>
          <p:cNvSpPr/>
          <p:nvPr/>
        </p:nvSpPr>
        <p:spPr>
          <a:xfrm>
            <a:off x="11498213" y="3992843"/>
            <a:ext cx="468000" cy="468000"/>
          </a:xfrm>
          <a:solidFill>
            <a:srgbClr val="3FA5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endParaRPr lang="he-IL"/>
          </a:p>
        </p:txBody>
      </p:sp>
      <p:sp>
        <p:nvSpPr>
          <p:cNvPr id="11" name="אפשר">
            <a:extLst>
              <a:ext uri="{FF2B5EF4-FFF2-40B4-BE49-F238E27FC236}">
                <a16:creationId xmlns:a16="http://schemas.microsoft.com/office/drawing/2014/main" id="{4EDE6609-914E-5080-13EA-7745649B2D7A}"/>
              </a:ext>
            </a:extLst>
          </p:cNvPr>
          <p:cNvSpPr txBox="1"/>
          <p:nvPr/>
        </p:nvSpPr>
        <p:spPr>
          <a:xfrm>
            <a:off x="10084944" y="5806406"/>
            <a:ext cx="979755" cy="523220"/>
          </a:xfrm>
          <a:prstGeom prst="rect">
            <a:avLst/>
          </a:prstGeom>
          <a:noFill/>
          <a:ln w="19050">
            <a:solidFill>
              <a:srgbClr val="60A9CE"/>
            </a:solidFill>
          </a:ln>
        </p:spPr>
        <p:txBody>
          <a:bodyPr wrap="none" rtlCol="1">
            <a:spAutoFit/>
          </a:bodyPr>
          <a:lstStyle/>
          <a:p>
            <a:r>
              <a:rPr lang="he-IL" sz="2800" dirty="0"/>
              <a:t>אפשר</a:t>
            </a:r>
          </a:p>
        </p:txBody>
      </p:sp>
      <p:sp>
        <p:nvSpPr>
          <p:cNvPr id="12" name="אי אפשר">
            <a:extLst>
              <a:ext uri="{FF2B5EF4-FFF2-40B4-BE49-F238E27FC236}">
                <a16:creationId xmlns:a16="http://schemas.microsoft.com/office/drawing/2014/main" id="{871EBD40-4A09-9184-A8B7-1B4B0958965E}"/>
              </a:ext>
            </a:extLst>
          </p:cNvPr>
          <p:cNvSpPr txBox="1"/>
          <p:nvPr/>
        </p:nvSpPr>
        <p:spPr>
          <a:xfrm>
            <a:off x="7504271" y="5806406"/>
            <a:ext cx="1337226" cy="523220"/>
          </a:xfrm>
          <a:prstGeom prst="rect">
            <a:avLst/>
          </a:prstGeom>
          <a:noFill/>
          <a:ln w="19050">
            <a:solidFill>
              <a:srgbClr val="60A9CE"/>
            </a:solidFill>
          </a:ln>
        </p:spPr>
        <p:txBody>
          <a:bodyPr wrap="none" rtlCol="1">
            <a:spAutoFit/>
          </a:bodyPr>
          <a:lstStyle/>
          <a:p>
            <a:r>
              <a:rPr lang="he-IL" sz="2800" dirty="0"/>
              <a:t>אי אפשר</a:t>
            </a:r>
          </a:p>
        </p:txBody>
      </p:sp>
      <p:grpSp>
        <p:nvGrpSpPr>
          <p:cNvPr id="26" name="סרטוטים">
            <a:extLst>
              <a:ext uri="{FF2B5EF4-FFF2-40B4-BE49-F238E27FC236}">
                <a16:creationId xmlns:a16="http://schemas.microsoft.com/office/drawing/2014/main" id="{563D0FB5-118A-098A-0818-9AE9ED664A0C}"/>
              </a:ext>
            </a:extLst>
          </p:cNvPr>
          <p:cNvGrpSpPr/>
          <p:nvPr/>
        </p:nvGrpSpPr>
        <p:grpSpPr>
          <a:xfrm>
            <a:off x="819512" y="992515"/>
            <a:ext cx="2410757" cy="4721981"/>
            <a:chOff x="819512" y="992515"/>
            <a:chExt cx="2410757" cy="4721981"/>
          </a:xfrm>
        </p:grpSpPr>
        <p:grpSp>
          <p:nvGrpSpPr>
            <p:cNvPr id="7" name="קבוצה 6">
              <a:extLst>
                <a:ext uri="{FF2B5EF4-FFF2-40B4-BE49-F238E27FC236}">
                  <a16:creationId xmlns:a16="http://schemas.microsoft.com/office/drawing/2014/main" id="{185FBBB0-D8DF-DDA1-3D0A-5B1691362575}"/>
                </a:ext>
              </a:extLst>
            </p:cNvPr>
            <p:cNvGrpSpPr/>
            <p:nvPr/>
          </p:nvGrpSpPr>
          <p:grpSpPr>
            <a:xfrm>
              <a:off x="926573" y="992515"/>
              <a:ext cx="1903932" cy="1957588"/>
              <a:chOff x="7723085" y="2588742"/>
              <a:chExt cx="3600000" cy="3607575"/>
            </a:xfrm>
          </p:grpSpPr>
          <p:grpSp>
            <p:nvGrpSpPr>
              <p:cNvPr id="2" name="קבוצה 1">
                <a:extLst>
                  <a:ext uri="{FF2B5EF4-FFF2-40B4-BE49-F238E27FC236}">
                    <a16:creationId xmlns:a16="http://schemas.microsoft.com/office/drawing/2014/main" id="{B13FA00E-01CB-43AF-A31F-A46500323279}"/>
                  </a:ext>
                </a:extLst>
              </p:cNvPr>
              <p:cNvGrpSpPr/>
              <p:nvPr/>
            </p:nvGrpSpPr>
            <p:grpSpPr>
              <a:xfrm>
                <a:off x="7723085" y="2588742"/>
                <a:ext cx="3600000" cy="3607575"/>
                <a:chOff x="7713621" y="2584954"/>
                <a:chExt cx="3600000" cy="3607575"/>
              </a:xfrm>
            </p:grpSpPr>
            <p:sp>
              <p:nvSpPr>
                <p:cNvPr id="30" name="מלבן 29">
                  <a:extLst>
                    <a:ext uri="{FF2B5EF4-FFF2-40B4-BE49-F238E27FC236}">
                      <a16:creationId xmlns:a16="http://schemas.microsoft.com/office/drawing/2014/main" id="{9432F107-8C3C-4661-BAEA-3412EBE80B11}"/>
                    </a:ext>
                  </a:extLst>
                </p:cNvPr>
                <p:cNvSpPr/>
                <p:nvPr/>
              </p:nvSpPr>
              <p:spPr>
                <a:xfrm>
                  <a:off x="7713621" y="2584954"/>
                  <a:ext cx="1800000" cy="1800000"/>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מלבן 34">
                  <a:extLst>
                    <a:ext uri="{FF2B5EF4-FFF2-40B4-BE49-F238E27FC236}">
                      <a16:creationId xmlns:a16="http://schemas.microsoft.com/office/drawing/2014/main" id="{036897E7-6ADC-4157-B16D-56F9FCE61F27}"/>
                    </a:ext>
                  </a:extLst>
                </p:cNvPr>
                <p:cNvSpPr/>
                <p:nvPr/>
              </p:nvSpPr>
              <p:spPr>
                <a:xfrm rot="16200000">
                  <a:off x="7713621" y="4392529"/>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מלבן 35">
                  <a:extLst>
                    <a:ext uri="{FF2B5EF4-FFF2-40B4-BE49-F238E27FC236}">
                      <a16:creationId xmlns:a16="http://schemas.microsoft.com/office/drawing/2014/main" id="{6753BF4C-8ED6-48BC-B581-0EA5E6410B79}"/>
                    </a:ext>
                  </a:extLst>
                </p:cNvPr>
                <p:cNvSpPr/>
                <p:nvPr/>
              </p:nvSpPr>
              <p:spPr>
                <a:xfrm rot="16200000">
                  <a:off x="9513621" y="4392529"/>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36">
                  <a:extLst>
                    <a:ext uri="{FF2B5EF4-FFF2-40B4-BE49-F238E27FC236}">
                      <a16:creationId xmlns:a16="http://schemas.microsoft.com/office/drawing/2014/main" id="{089AF6E5-7357-4B60-88DB-D29A9EAE5C68}"/>
                    </a:ext>
                  </a:extLst>
                </p:cNvPr>
                <p:cNvSpPr/>
                <p:nvPr/>
              </p:nvSpPr>
              <p:spPr>
                <a:xfrm>
                  <a:off x="9513621" y="2584954"/>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 name="אליפסה 2">
                <a:extLst>
                  <a:ext uri="{FF2B5EF4-FFF2-40B4-BE49-F238E27FC236}">
                    <a16:creationId xmlns:a16="http://schemas.microsoft.com/office/drawing/2014/main" id="{E713A0ED-1297-4468-A31F-15B54C3A49FB}"/>
                  </a:ext>
                </a:extLst>
              </p:cNvPr>
              <p:cNvSpPr/>
              <p:nvPr/>
            </p:nvSpPr>
            <p:spPr>
              <a:xfrm>
                <a:off x="9355369" y="4195212"/>
                <a:ext cx="335433" cy="335433"/>
              </a:xfrm>
              <a:prstGeom prst="ellipse">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 name="קבוצה 5">
                <a:extLst>
                  <a:ext uri="{FF2B5EF4-FFF2-40B4-BE49-F238E27FC236}">
                    <a16:creationId xmlns:a16="http://schemas.microsoft.com/office/drawing/2014/main" id="{9CE668E3-B660-46CE-B6B3-41F205988208}"/>
                  </a:ext>
                </a:extLst>
              </p:cNvPr>
              <p:cNvGrpSpPr/>
              <p:nvPr/>
            </p:nvGrpSpPr>
            <p:grpSpPr>
              <a:xfrm>
                <a:off x="9093653" y="3639039"/>
                <a:ext cx="1050766" cy="1191310"/>
                <a:chOff x="9093653" y="3639039"/>
                <a:chExt cx="1050766" cy="1191310"/>
              </a:xfrm>
            </p:grpSpPr>
            <p:sp>
              <p:nvSpPr>
                <p:cNvPr id="5" name="תיבת טקסט 4">
                  <a:extLst>
                    <a:ext uri="{FF2B5EF4-FFF2-40B4-BE49-F238E27FC236}">
                      <a16:creationId xmlns:a16="http://schemas.microsoft.com/office/drawing/2014/main" id="{11C071E1-8917-4665-857F-6DFB074AF121}"/>
                    </a:ext>
                  </a:extLst>
                </p:cNvPr>
                <p:cNvSpPr txBox="1"/>
                <p:nvPr/>
              </p:nvSpPr>
              <p:spPr>
                <a:xfrm>
                  <a:off x="9093653" y="3639039"/>
                  <a:ext cx="340159" cy="461666"/>
                </a:xfrm>
                <a:prstGeom prst="rect">
                  <a:avLst/>
                </a:prstGeom>
                <a:noFill/>
              </p:spPr>
              <p:txBody>
                <a:bodyPr wrap="none" rtlCol="1">
                  <a:spAutoFit/>
                </a:bodyPr>
                <a:lstStyle/>
                <a:p>
                  <a:r>
                    <a:rPr lang="he-IL" sz="2400" dirty="0"/>
                    <a:t>1</a:t>
                  </a:r>
                </a:p>
              </p:txBody>
            </p:sp>
            <p:sp>
              <p:nvSpPr>
                <p:cNvPr id="17" name="תיבת טקסט 16">
                  <a:extLst>
                    <a:ext uri="{FF2B5EF4-FFF2-40B4-BE49-F238E27FC236}">
                      <a16:creationId xmlns:a16="http://schemas.microsoft.com/office/drawing/2014/main" id="{551CF03F-152D-4278-8134-209B78B0A4B7}"/>
                    </a:ext>
                  </a:extLst>
                </p:cNvPr>
                <p:cNvSpPr txBox="1"/>
                <p:nvPr/>
              </p:nvSpPr>
              <p:spPr>
                <a:xfrm>
                  <a:off x="9804261" y="3677946"/>
                  <a:ext cx="340158" cy="461664"/>
                </a:xfrm>
                <a:prstGeom prst="rect">
                  <a:avLst/>
                </a:prstGeom>
                <a:noFill/>
              </p:spPr>
              <p:txBody>
                <a:bodyPr wrap="none" rtlCol="1">
                  <a:spAutoFit/>
                </a:bodyPr>
                <a:lstStyle/>
                <a:p>
                  <a:r>
                    <a:rPr lang="he-IL" sz="2400" dirty="0"/>
                    <a:t>2</a:t>
                  </a:r>
                </a:p>
              </p:txBody>
            </p:sp>
            <p:sp>
              <p:nvSpPr>
                <p:cNvPr id="18" name="תיבת טקסט 17">
                  <a:extLst>
                    <a:ext uri="{FF2B5EF4-FFF2-40B4-BE49-F238E27FC236}">
                      <a16:creationId xmlns:a16="http://schemas.microsoft.com/office/drawing/2014/main" id="{38FEBB20-4263-4287-9F5E-C124824F8D2A}"/>
                    </a:ext>
                  </a:extLst>
                </p:cNvPr>
                <p:cNvSpPr txBox="1"/>
                <p:nvPr/>
              </p:nvSpPr>
              <p:spPr>
                <a:xfrm>
                  <a:off x="9153435" y="4319239"/>
                  <a:ext cx="340159" cy="461666"/>
                </a:xfrm>
                <a:prstGeom prst="rect">
                  <a:avLst/>
                </a:prstGeom>
                <a:noFill/>
              </p:spPr>
              <p:txBody>
                <a:bodyPr wrap="none" rtlCol="1">
                  <a:spAutoFit/>
                </a:bodyPr>
                <a:lstStyle/>
                <a:p>
                  <a:r>
                    <a:rPr lang="he-IL" sz="2400" dirty="0"/>
                    <a:t>4</a:t>
                  </a:r>
                </a:p>
              </p:txBody>
            </p:sp>
            <p:sp>
              <p:nvSpPr>
                <p:cNvPr id="19" name="תיבת טקסט 18">
                  <a:extLst>
                    <a:ext uri="{FF2B5EF4-FFF2-40B4-BE49-F238E27FC236}">
                      <a16:creationId xmlns:a16="http://schemas.microsoft.com/office/drawing/2014/main" id="{BDFB8A7E-200C-401F-A74C-9391858583F0}"/>
                    </a:ext>
                  </a:extLst>
                </p:cNvPr>
                <p:cNvSpPr txBox="1"/>
                <p:nvPr/>
              </p:nvSpPr>
              <p:spPr>
                <a:xfrm>
                  <a:off x="9780075" y="4368683"/>
                  <a:ext cx="340159" cy="461666"/>
                </a:xfrm>
                <a:prstGeom prst="rect">
                  <a:avLst/>
                </a:prstGeom>
                <a:noFill/>
              </p:spPr>
              <p:txBody>
                <a:bodyPr wrap="none" rtlCol="1">
                  <a:spAutoFit/>
                </a:bodyPr>
                <a:lstStyle/>
                <a:p>
                  <a:r>
                    <a:rPr lang="he-IL" sz="2400" dirty="0"/>
                    <a:t>3</a:t>
                  </a:r>
                </a:p>
              </p:txBody>
            </p:sp>
          </p:grpSp>
        </p:grpSp>
        <p:grpSp>
          <p:nvGrpSpPr>
            <p:cNvPr id="13" name="קבוצה 12">
              <a:extLst>
                <a:ext uri="{FF2B5EF4-FFF2-40B4-BE49-F238E27FC236}">
                  <a16:creationId xmlns:a16="http://schemas.microsoft.com/office/drawing/2014/main" id="{4DF5A56D-6D10-CB8A-D328-4C17EB5EFE01}"/>
                </a:ext>
              </a:extLst>
            </p:cNvPr>
            <p:cNvGrpSpPr/>
            <p:nvPr/>
          </p:nvGrpSpPr>
          <p:grpSpPr>
            <a:xfrm rot="19286098">
              <a:off x="819512" y="4092344"/>
              <a:ext cx="2410757" cy="1622152"/>
              <a:chOff x="9896819" y="2230430"/>
              <a:chExt cx="2410757" cy="1622152"/>
            </a:xfrm>
          </p:grpSpPr>
          <p:grpSp>
            <p:nvGrpSpPr>
              <p:cNvPr id="14" name="קבוצה 13">
                <a:extLst>
                  <a:ext uri="{FF2B5EF4-FFF2-40B4-BE49-F238E27FC236}">
                    <a16:creationId xmlns:a16="http://schemas.microsoft.com/office/drawing/2014/main" id="{6CE41877-2834-3E43-086B-8C980927D4C7}"/>
                  </a:ext>
                </a:extLst>
              </p:cNvPr>
              <p:cNvGrpSpPr/>
              <p:nvPr/>
            </p:nvGrpSpPr>
            <p:grpSpPr>
              <a:xfrm>
                <a:off x="9896819" y="2230430"/>
                <a:ext cx="1601131" cy="1608230"/>
                <a:chOff x="4337116" y="-535618"/>
                <a:chExt cx="3600000" cy="3615962"/>
              </a:xfrm>
            </p:grpSpPr>
            <p:sp>
              <p:nvSpPr>
                <p:cNvPr id="16" name="מלבן 15">
                  <a:extLst>
                    <a:ext uri="{FF2B5EF4-FFF2-40B4-BE49-F238E27FC236}">
                      <a16:creationId xmlns:a16="http://schemas.microsoft.com/office/drawing/2014/main" id="{7B3467BE-F3AA-BBC3-1689-0F01647A5B5D}"/>
                    </a:ext>
                  </a:extLst>
                </p:cNvPr>
                <p:cNvSpPr/>
                <p:nvPr/>
              </p:nvSpPr>
              <p:spPr>
                <a:xfrm rot="16200000">
                  <a:off x="4337116" y="-535618"/>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extLst>
                    <a:ext uri="{FF2B5EF4-FFF2-40B4-BE49-F238E27FC236}">
                      <a16:creationId xmlns:a16="http://schemas.microsoft.com/office/drawing/2014/main" id="{91BEE4CC-1A26-634B-06FB-DC0CC42B3915}"/>
                    </a:ext>
                  </a:extLst>
                </p:cNvPr>
                <p:cNvSpPr/>
                <p:nvPr/>
              </p:nvSpPr>
              <p:spPr>
                <a:xfrm rot="16200000">
                  <a:off x="6137116" y="-535618"/>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a:extLst>
                    <a:ext uri="{FF2B5EF4-FFF2-40B4-BE49-F238E27FC236}">
                      <a16:creationId xmlns:a16="http://schemas.microsoft.com/office/drawing/2014/main" id="{4DD2272E-AC35-20F7-0333-512C89F61260}"/>
                    </a:ext>
                  </a:extLst>
                </p:cNvPr>
                <p:cNvSpPr/>
                <p:nvPr/>
              </p:nvSpPr>
              <p:spPr>
                <a:xfrm rot="16200000">
                  <a:off x="6137115" y="1280344"/>
                  <a:ext cx="1800000" cy="1800000"/>
                </a:xfrm>
                <a:prstGeom prst="rect">
                  <a:avLst/>
                </a:prstGeom>
                <a:solidFill>
                  <a:schemeClr val="accent4"/>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 name="מלבן 14">
                <a:extLst>
                  <a:ext uri="{FF2B5EF4-FFF2-40B4-BE49-F238E27FC236}">
                    <a16:creationId xmlns:a16="http://schemas.microsoft.com/office/drawing/2014/main" id="{3BA90A6E-CFE6-A636-BCF0-0480AA099100}"/>
                  </a:ext>
                </a:extLst>
              </p:cNvPr>
              <p:cNvSpPr/>
              <p:nvPr/>
            </p:nvSpPr>
            <p:spPr>
              <a:xfrm rot="16200000">
                <a:off x="11507010" y="3052017"/>
                <a:ext cx="800565" cy="800566"/>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2" name="אליפסה 21">
              <a:extLst>
                <a:ext uri="{FF2B5EF4-FFF2-40B4-BE49-F238E27FC236}">
                  <a16:creationId xmlns:a16="http://schemas.microsoft.com/office/drawing/2014/main" id="{CE9E2D35-90FD-0970-D327-88312B7FE2F3}"/>
                </a:ext>
              </a:extLst>
            </p:cNvPr>
            <p:cNvSpPr/>
            <p:nvPr/>
          </p:nvSpPr>
          <p:spPr>
            <a:xfrm>
              <a:off x="1586962" y="5031239"/>
              <a:ext cx="225301" cy="232650"/>
            </a:xfrm>
            <a:prstGeom prst="ellipse">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תיבת טקסט 22">
              <a:extLst>
                <a:ext uri="{FF2B5EF4-FFF2-40B4-BE49-F238E27FC236}">
                  <a16:creationId xmlns:a16="http://schemas.microsoft.com/office/drawing/2014/main" id="{98F64AA0-DB98-F005-80C8-284DD4835AA1}"/>
                </a:ext>
              </a:extLst>
            </p:cNvPr>
            <p:cNvSpPr txBox="1"/>
            <p:nvPr/>
          </p:nvSpPr>
          <p:spPr>
            <a:xfrm>
              <a:off x="1634306" y="4654935"/>
              <a:ext cx="228475" cy="320202"/>
            </a:xfrm>
            <a:prstGeom prst="rect">
              <a:avLst/>
            </a:prstGeom>
            <a:noFill/>
          </p:spPr>
          <p:txBody>
            <a:bodyPr wrap="none" rtlCol="1">
              <a:spAutoFit/>
            </a:bodyPr>
            <a:lstStyle/>
            <a:p>
              <a:r>
                <a:rPr lang="he-IL" sz="2400" dirty="0"/>
                <a:t>1</a:t>
              </a:r>
            </a:p>
          </p:txBody>
        </p:sp>
        <p:sp>
          <p:nvSpPr>
            <p:cNvPr id="24" name="תיבת טקסט 23">
              <a:extLst>
                <a:ext uri="{FF2B5EF4-FFF2-40B4-BE49-F238E27FC236}">
                  <a16:creationId xmlns:a16="http://schemas.microsoft.com/office/drawing/2014/main" id="{104E2E9C-1864-0873-C709-EECD44376498}"/>
                </a:ext>
              </a:extLst>
            </p:cNvPr>
            <p:cNvSpPr txBox="1"/>
            <p:nvPr/>
          </p:nvSpPr>
          <p:spPr>
            <a:xfrm>
              <a:off x="1291936" y="4916798"/>
              <a:ext cx="340158" cy="461665"/>
            </a:xfrm>
            <a:prstGeom prst="rect">
              <a:avLst/>
            </a:prstGeom>
            <a:noFill/>
          </p:spPr>
          <p:txBody>
            <a:bodyPr wrap="none" rtlCol="1">
              <a:spAutoFit/>
            </a:bodyPr>
            <a:lstStyle/>
            <a:p>
              <a:r>
                <a:rPr lang="he-IL" sz="2400" dirty="0"/>
                <a:t>3</a:t>
              </a:r>
            </a:p>
          </p:txBody>
        </p:sp>
        <p:sp>
          <p:nvSpPr>
            <p:cNvPr id="25" name="תיבת טקסט 24">
              <a:extLst>
                <a:ext uri="{FF2B5EF4-FFF2-40B4-BE49-F238E27FC236}">
                  <a16:creationId xmlns:a16="http://schemas.microsoft.com/office/drawing/2014/main" id="{0CAD8F3B-DC50-DE46-749C-6ECA9C0A0D67}"/>
                </a:ext>
              </a:extLst>
            </p:cNvPr>
            <p:cNvSpPr txBox="1"/>
            <p:nvPr/>
          </p:nvSpPr>
          <p:spPr>
            <a:xfrm>
              <a:off x="1793224" y="4948969"/>
              <a:ext cx="340158" cy="461665"/>
            </a:xfrm>
            <a:prstGeom prst="rect">
              <a:avLst/>
            </a:prstGeom>
            <a:noFill/>
          </p:spPr>
          <p:txBody>
            <a:bodyPr wrap="none" rtlCol="1">
              <a:spAutoFit/>
            </a:bodyPr>
            <a:lstStyle/>
            <a:p>
              <a:r>
                <a:rPr lang="he-IL" sz="2400" dirty="0"/>
                <a:t>2</a:t>
              </a:r>
            </a:p>
          </p:txBody>
        </p:sp>
      </p:grpSp>
      <p:sp>
        <p:nvSpPr>
          <p:cNvPr id="27" name="שאלה 2">
            <a:extLst>
              <a:ext uri="{FF2B5EF4-FFF2-40B4-BE49-F238E27FC236}">
                <a16:creationId xmlns:a16="http://schemas.microsoft.com/office/drawing/2014/main" id="{F8BFBBE6-501C-9110-487D-774AE32A2A02}"/>
              </a:ext>
            </a:extLst>
          </p:cNvPr>
          <p:cNvSpPr txBox="1">
            <a:spLocks/>
          </p:cNvSpPr>
          <p:nvPr/>
        </p:nvSpPr>
        <p:spPr>
          <a:xfrm>
            <a:off x="3589867" y="3950623"/>
            <a:ext cx="7774741" cy="98176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t>כאשר 3 קודקודים של 3 זוויות ישרות מתלכדים בנקודה אחת </a:t>
            </a:r>
            <a:br>
              <a:rPr lang="en-US" dirty="0"/>
            </a:br>
            <a:br>
              <a:rPr lang="en-US" dirty="0"/>
            </a:br>
            <a:r>
              <a:rPr lang="he-IL" b="1" dirty="0"/>
              <a:t>__________ </a:t>
            </a:r>
            <a:r>
              <a:rPr lang="he-IL" dirty="0"/>
              <a:t>לקפל לאורך הצלעות המוצמדות.</a:t>
            </a:r>
          </a:p>
        </p:txBody>
      </p:sp>
      <p:sp>
        <p:nvSpPr>
          <p:cNvPr id="28" name="1">
            <a:extLst>
              <a:ext uri="{FF2B5EF4-FFF2-40B4-BE49-F238E27FC236}">
                <a16:creationId xmlns:a16="http://schemas.microsoft.com/office/drawing/2014/main" id="{66EA6FA1-2979-F979-B551-FCE73995C10E}"/>
              </a:ext>
            </a:extLst>
          </p:cNvPr>
          <p:cNvSpPr/>
          <p:nvPr/>
        </p:nvSpPr>
        <p:spPr>
          <a:xfrm>
            <a:off x="11407808" y="2351106"/>
            <a:ext cx="541871" cy="541871"/>
          </a:xfrm>
          <a:custGeom>
            <a:avLst/>
            <a:gdLst>
              <a:gd name="connsiteX0" fmla="*/ 0 w 541871"/>
              <a:gd name="connsiteY0" fmla="*/ 270936 h 541871"/>
              <a:gd name="connsiteX1" fmla="*/ 270936 w 541871"/>
              <a:gd name="connsiteY1" fmla="*/ 0 h 541871"/>
              <a:gd name="connsiteX2" fmla="*/ 541872 w 541871"/>
              <a:gd name="connsiteY2" fmla="*/ 270936 h 541871"/>
              <a:gd name="connsiteX3" fmla="*/ 270936 w 541871"/>
              <a:gd name="connsiteY3" fmla="*/ 541872 h 541871"/>
              <a:gd name="connsiteX4" fmla="*/ 0 w 541871"/>
              <a:gd name="connsiteY4" fmla="*/ 270936 h 54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71" h="541871" fill="none" extrusionOk="0">
                <a:moveTo>
                  <a:pt x="0" y="270936"/>
                </a:moveTo>
                <a:cubicBezTo>
                  <a:pt x="11887" y="119779"/>
                  <a:pt x="146573" y="13851"/>
                  <a:pt x="270936" y="0"/>
                </a:cubicBezTo>
                <a:cubicBezTo>
                  <a:pt x="378137" y="-11703"/>
                  <a:pt x="569902" y="127630"/>
                  <a:pt x="541872" y="270936"/>
                </a:cubicBezTo>
                <a:cubicBezTo>
                  <a:pt x="577128" y="417044"/>
                  <a:pt x="401176" y="562453"/>
                  <a:pt x="270936" y="541872"/>
                </a:cubicBezTo>
                <a:cubicBezTo>
                  <a:pt x="127932" y="562251"/>
                  <a:pt x="2207" y="443082"/>
                  <a:pt x="0" y="270936"/>
                </a:cubicBezTo>
                <a:close/>
              </a:path>
              <a:path w="541871" h="541871" stroke="0" extrusionOk="0">
                <a:moveTo>
                  <a:pt x="0" y="270936"/>
                </a:moveTo>
                <a:cubicBezTo>
                  <a:pt x="10964" y="111488"/>
                  <a:pt x="109690" y="10104"/>
                  <a:pt x="270936" y="0"/>
                </a:cubicBezTo>
                <a:cubicBezTo>
                  <a:pt x="419459" y="-5462"/>
                  <a:pt x="525530" y="141645"/>
                  <a:pt x="541872" y="270936"/>
                </a:cubicBezTo>
                <a:cubicBezTo>
                  <a:pt x="544227" y="426040"/>
                  <a:pt x="421200" y="521975"/>
                  <a:pt x="270936" y="541872"/>
                </a:cubicBezTo>
                <a:cubicBezTo>
                  <a:pt x="117554" y="572076"/>
                  <a:pt x="-32197" y="412058"/>
                  <a:pt x="0" y="270936"/>
                </a:cubicBezTo>
                <a:close/>
              </a:path>
            </a:pathLst>
          </a:custGeom>
          <a:solidFill>
            <a:srgbClr val="60A9CE"/>
          </a:solidFill>
          <a:ln>
            <a:solidFill>
              <a:srgbClr val="002060"/>
            </a:solidFill>
            <a:extLst>
              <a:ext uri="{C807C97D-BFC1-408E-A445-0C87EB9F89A2}">
                <ask:lineSketchStyleProps xmlns:ask="http://schemas.microsoft.com/office/drawing/2018/sketchyshapes" sd="209101877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1</a:t>
            </a:r>
            <a:endParaRPr lang="he-IL" sz="2800" dirty="0"/>
          </a:p>
        </p:txBody>
      </p:sp>
      <p:sp>
        <p:nvSpPr>
          <p:cNvPr id="29" name="2">
            <a:extLst>
              <a:ext uri="{FF2B5EF4-FFF2-40B4-BE49-F238E27FC236}">
                <a16:creationId xmlns:a16="http://schemas.microsoft.com/office/drawing/2014/main" id="{EE5DEDFD-A6F8-4DCE-A839-62545FC13EC2}"/>
              </a:ext>
            </a:extLst>
          </p:cNvPr>
          <p:cNvSpPr/>
          <p:nvPr/>
        </p:nvSpPr>
        <p:spPr>
          <a:xfrm>
            <a:off x="11407808" y="3899634"/>
            <a:ext cx="541871" cy="541871"/>
          </a:xfrm>
          <a:custGeom>
            <a:avLst/>
            <a:gdLst>
              <a:gd name="connsiteX0" fmla="*/ 0 w 541871"/>
              <a:gd name="connsiteY0" fmla="*/ 270936 h 541871"/>
              <a:gd name="connsiteX1" fmla="*/ 270936 w 541871"/>
              <a:gd name="connsiteY1" fmla="*/ 0 h 541871"/>
              <a:gd name="connsiteX2" fmla="*/ 541872 w 541871"/>
              <a:gd name="connsiteY2" fmla="*/ 270936 h 541871"/>
              <a:gd name="connsiteX3" fmla="*/ 270936 w 541871"/>
              <a:gd name="connsiteY3" fmla="*/ 541872 h 541871"/>
              <a:gd name="connsiteX4" fmla="*/ 0 w 541871"/>
              <a:gd name="connsiteY4" fmla="*/ 270936 h 54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71" h="541871" fill="none" extrusionOk="0">
                <a:moveTo>
                  <a:pt x="0" y="270936"/>
                </a:moveTo>
                <a:cubicBezTo>
                  <a:pt x="7492" y="124025"/>
                  <a:pt x="117452" y="15203"/>
                  <a:pt x="270936" y="0"/>
                </a:cubicBezTo>
                <a:cubicBezTo>
                  <a:pt x="443711" y="-31299"/>
                  <a:pt x="569047" y="108917"/>
                  <a:pt x="541872" y="270936"/>
                </a:cubicBezTo>
                <a:cubicBezTo>
                  <a:pt x="538050" y="391639"/>
                  <a:pt x="410824" y="531501"/>
                  <a:pt x="270936" y="541872"/>
                </a:cubicBezTo>
                <a:cubicBezTo>
                  <a:pt x="122973" y="526533"/>
                  <a:pt x="35436" y="442765"/>
                  <a:pt x="0" y="270936"/>
                </a:cubicBezTo>
                <a:close/>
              </a:path>
              <a:path w="541871" h="541871" stroke="0" extrusionOk="0">
                <a:moveTo>
                  <a:pt x="0" y="270936"/>
                </a:moveTo>
                <a:cubicBezTo>
                  <a:pt x="1893" y="125794"/>
                  <a:pt x="92701" y="-21325"/>
                  <a:pt x="270936" y="0"/>
                </a:cubicBezTo>
                <a:cubicBezTo>
                  <a:pt x="383170" y="4843"/>
                  <a:pt x="581602" y="115546"/>
                  <a:pt x="541872" y="270936"/>
                </a:cubicBezTo>
                <a:cubicBezTo>
                  <a:pt x="564967" y="413563"/>
                  <a:pt x="436665" y="527441"/>
                  <a:pt x="270936" y="541872"/>
                </a:cubicBezTo>
                <a:cubicBezTo>
                  <a:pt x="95100" y="544043"/>
                  <a:pt x="-8066" y="448864"/>
                  <a:pt x="0" y="270936"/>
                </a:cubicBezTo>
                <a:close/>
              </a:path>
            </a:pathLst>
          </a:custGeom>
          <a:solidFill>
            <a:srgbClr val="60A9CE"/>
          </a:solidFill>
          <a:ln>
            <a:solidFill>
              <a:srgbClr val="002060"/>
            </a:solidFill>
            <a:extLst>
              <a:ext uri="{C807C97D-BFC1-408E-A445-0C87EB9F89A2}">
                <ask:lineSketchStyleProps xmlns:ask="http://schemas.microsoft.com/office/drawing/2018/sketchyshapes" sd="57911187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2</a:t>
            </a:r>
            <a:endParaRPr lang="he-IL" sz="2800" dirty="0"/>
          </a:p>
        </p:txBody>
      </p:sp>
      <p:cxnSp>
        <p:nvCxnSpPr>
          <p:cNvPr id="32" name="מחבר ישר 31">
            <a:extLst>
              <a:ext uri="{FF2B5EF4-FFF2-40B4-BE49-F238E27FC236}">
                <a16:creationId xmlns:a16="http://schemas.microsoft.com/office/drawing/2014/main" id="{8D18092A-E26E-635A-B293-53CA21DE8516}"/>
              </a:ext>
            </a:extLst>
          </p:cNvPr>
          <p:cNvCxnSpPr>
            <a:cxnSpLocks/>
          </p:cNvCxnSpPr>
          <p:nvPr/>
        </p:nvCxnSpPr>
        <p:spPr>
          <a:xfrm flipH="1">
            <a:off x="3247200" y="5410634"/>
            <a:ext cx="8719013" cy="0"/>
          </a:xfrm>
          <a:prstGeom prst="line">
            <a:avLst/>
          </a:prstGeom>
          <a:ln w="28575">
            <a:solidFill>
              <a:srgbClr val="60A9C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249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5E-6 -2.22222E-6 L 0.18568 -0.4206 " pathEditMode="relative" rAng="0" ptsTypes="AA">
                                      <p:cBhvr>
                                        <p:cTn id="6" dur="2000" fill="hold"/>
                                        <p:tgtEl>
                                          <p:spTgt spid="12"/>
                                        </p:tgtEl>
                                        <p:attrNameLst>
                                          <p:attrName>ppt_x</p:attrName>
                                          <p:attrName>ppt_y</p:attrName>
                                        </p:attrNameLst>
                                      </p:cBhvr>
                                      <p:rCtr x="9284" y="-21042"/>
                                    </p:animMotion>
                                  </p:child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29"/>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withEffect">
                                  <p:stCondLst>
                                    <p:cond delay="0"/>
                                  </p:stCondLst>
                                  <p:childTnLst>
                                    <p:animMotion origin="layout" path="M 2.29167E-6 -2.22222E-6 L -0.01446 -0.19699 " pathEditMode="relative" rAng="0" ptsTypes="AA">
                                      <p:cBhvr>
                                        <p:cTn id="11" dur="2000" fill="hold"/>
                                        <p:tgtEl>
                                          <p:spTgt spid="11"/>
                                        </p:tgtEl>
                                        <p:attrNameLst>
                                          <p:attrName>ppt_x</p:attrName>
                                          <p:attrName>ppt_y</p:attrName>
                                        </p:attrNameLst>
                                      </p:cBhvr>
                                      <p:rCtr x="-729" y="-9861"/>
                                    </p:animMotion>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FE05ED1C-4ACD-897D-E7A5-EC58308962D0}"/>
              </a:ext>
            </a:extLst>
          </p:cNvPr>
          <p:cNvSpPr txBox="1"/>
          <p:nvPr/>
        </p:nvSpPr>
        <p:spPr>
          <a:xfrm>
            <a:off x="246917" y="288149"/>
            <a:ext cx="11698165" cy="6428298"/>
          </a:xfrm>
          <a:prstGeom prst="rect">
            <a:avLst/>
          </a:prstGeom>
          <a:noFill/>
        </p:spPr>
        <p:txBody>
          <a:bodyPr wrap="square">
            <a:spAutoFit/>
          </a:bodyPr>
          <a:lstStyle/>
          <a:p>
            <a:pPr algn="ctr" rtl="1">
              <a:lnSpc>
                <a:spcPct val="107000"/>
              </a:lnSpc>
              <a:spcAft>
                <a:spcPts val="800"/>
              </a:spcAft>
            </a:pPr>
            <a:r>
              <a:rPr lang="he-IL" sz="3600" b="1" dirty="0">
                <a:effectLst/>
                <a:latin typeface="Calibri" panose="020F0502020204030204" pitchFamily="34" charset="0"/>
                <a:ea typeface="Calibri" panose="020F0502020204030204" pitchFamily="34" charset="0"/>
                <a:cs typeface="+mj-cs"/>
              </a:rPr>
              <a:t>על היחידה</a:t>
            </a:r>
          </a:p>
          <a:p>
            <a:pPr algn="r" rtl="1">
              <a:lnSpc>
                <a:spcPct val="107000"/>
              </a:lnSpc>
              <a:spcAft>
                <a:spcPts val="800"/>
              </a:spcAft>
            </a:pPr>
            <a:r>
              <a:rPr lang="he-IL" dirty="0">
                <a:latin typeface="Calibri" panose="020F0502020204030204" pitchFamily="34" charset="0"/>
                <a:ea typeface="Calibri" panose="020F0502020204030204" pitchFamily="34" charset="0"/>
                <a:cs typeface="+mj-cs"/>
              </a:rPr>
              <a:t>היחידה עוסקת בהיכרות עם תכונות התיבה ותכונות הקובייה וכן בחישובי שטח פנים ונפח. במהלך הלמידה </a:t>
            </a:r>
            <a:r>
              <a:rPr lang="he-IL" sz="1800" dirty="0">
                <a:effectLst/>
                <a:latin typeface="Calibri" panose="020F0502020204030204" pitchFamily="34" charset="0"/>
                <a:ea typeface="Calibri" panose="020F0502020204030204" pitchFamily="34" charset="0"/>
                <a:cs typeface="+mj-cs"/>
              </a:rPr>
              <a:t>יטופלו המושגים האלה: ריבוע, מלבן, תיבה, קובייה, צלע ומקצוע, קודקוד פאה, שטח פנים</a:t>
            </a:r>
            <a:r>
              <a:rPr lang="he-IL" dirty="0">
                <a:latin typeface="Calibri" panose="020F0502020204030204" pitchFamily="34" charset="0"/>
                <a:ea typeface="Calibri" panose="020F0502020204030204" pitchFamily="34" charset="0"/>
                <a:cs typeface="+mj-cs"/>
              </a:rPr>
              <a:t> ו</a:t>
            </a:r>
            <a:r>
              <a:rPr lang="he-IL" sz="1800" dirty="0">
                <a:effectLst/>
                <a:latin typeface="Calibri" panose="020F0502020204030204" pitchFamily="34" charset="0"/>
                <a:ea typeface="Calibri" panose="020F0502020204030204" pitchFamily="34" charset="0"/>
                <a:cs typeface="+mj-cs"/>
              </a:rPr>
              <a:t>נפח. </a:t>
            </a:r>
            <a:endParaRPr lang="en-US" sz="1800" dirty="0">
              <a:effectLst/>
              <a:latin typeface="Calibri" panose="020F0502020204030204" pitchFamily="34" charset="0"/>
              <a:ea typeface="Calibri" panose="020F0502020204030204" pitchFamily="34" charset="0"/>
              <a:cs typeface="+mj-cs"/>
            </a:endParaRPr>
          </a:p>
          <a:p>
            <a:pPr algn="r" rtl="1">
              <a:lnSpc>
                <a:spcPct val="107000"/>
              </a:lnSpc>
              <a:spcAft>
                <a:spcPts val="800"/>
              </a:spcAft>
            </a:pPr>
            <a:r>
              <a:rPr lang="he-IL" dirty="0">
                <a:latin typeface="Calibri" panose="020F0502020204030204" pitchFamily="34" charset="0"/>
                <a:cs typeface="+mj-cs"/>
              </a:rPr>
              <a:t>מהלך הלמידה עובר מבנייה של קובייה מריבועים אל היכרות עם תכונות הקובייה, ומשם לעיסוק בתיבה תוך הבנה שקובייה היא תיבה שפאותיה ריבועיות. במהלך העיסוק בתכונות הקובייה והתיבה נשים דגש בדרכים שונות לפריסה. שני השיעורים הבאים ביחידה עוסקים בחישוב של שטח פנים ובחישוב נפח ביחידות מידה שרירותיות וביחידות מידה מוסכמות.</a:t>
            </a:r>
            <a:br>
              <a:rPr lang="en-US" dirty="0">
                <a:latin typeface="Calibri" panose="020F0502020204030204" pitchFamily="34" charset="0"/>
                <a:cs typeface="+mj-cs"/>
              </a:rPr>
            </a:br>
            <a:r>
              <a:rPr lang="he-IL" dirty="0">
                <a:latin typeface="Calibri" panose="020F0502020204030204" pitchFamily="34" charset="0"/>
                <a:cs typeface="+mj-cs"/>
              </a:rPr>
              <a:t>השיעורים מבוססים על חקר וגילוי תוך התנסות פיזית בגזירה, בקיפול, בצביעה ובמילוי, וכן התנסות ביישומונים הממחישים מעבר מפריסה לתיבה, וההפך.</a:t>
            </a:r>
          </a:p>
          <a:p>
            <a:pPr algn="r" rtl="1">
              <a:lnSpc>
                <a:spcPct val="107000"/>
              </a:lnSpc>
              <a:spcAft>
                <a:spcPts val="800"/>
              </a:spcAft>
            </a:pPr>
            <a:r>
              <a:rPr lang="he-IL" dirty="0">
                <a:latin typeface="Calibri" panose="020F0502020204030204" pitchFamily="34" charset="0"/>
                <a:cs typeface="+mj-cs"/>
              </a:rPr>
              <a:t>יש לצייד את הילדים בדוגמאות של תיבות שונות להמחשה, בקוביות זהות שגודלן 1 סמ"ק שיהיה אפשר למלא תיבות בהן לצורך מדידה או בנייה של תיבות, וכן בדפי עבודה שמיועדים לגזירה, לצביעה ולהדבקה (מצורפים להורדה).</a:t>
            </a:r>
          </a:p>
          <a:p>
            <a:pPr algn="r" rtl="1">
              <a:lnSpc>
                <a:spcPct val="107000"/>
              </a:lnSpc>
              <a:spcAft>
                <a:spcPts val="800"/>
              </a:spcAft>
            </a:pPr>
            <a:r>
              <a:rPr lang="he-IL" dirty="0">
                <a:latin typeface="Calibri" panose="020F0502020204030204" pitchFamily="34" charset="0"/>
                <a:cs typeface="+mj-cs"/>
              </a:rPr>
              <a:t>בשיעור הראשון נעסוק בקובייה: נתמקד בתכונות הקובייה המורכבת מ־6 ריבועים, נדגים פריסות שונות ונכיר מושגים כמו פאה, פאה נגדית ומקצוע.</a:t>
            </a:r>
          </a:p>
          <a:p>
            <a:pPr algn="r" rtl="1">
              <a:lnSpc>
                <a:spcPct val="107000"/>
              </a:lnSpc>
              <a:spcAft>
                <a:spcPts val="800"/>
              </a:spcAft>
            </a:pPr>
            <a:r>
              <a:rPr lang="he-IL" dirty="0">
                <a:latin typeface="Calibri" panose="020F0502020204030204" pitchFamily="34" charset="0"/>
                <a:cs typeface="+mj-cs"/>
              </a:rPr>
              <a:t>בשיעור השני נעבור מקובייה לתיבה ונבין את ההבדלים בין הקובייה, שהיא תיבה מיוחדת, ובין תיבה כלשהי. גם בשיעור זה נעסוק בתכונות, נחזור על המושגים ונכיר סוגים שונים של פריסות המתאימים לתיבה. השיעור מהווה בסיס לשיעור הבא שעוסק בשטח פנים.</a:t>
            </a:r>
          </a:p>
          <a:p>
            <a:pPr algn="r" rtl="1">
              <a:lnSpc>
                <a:spcPct val="107000"/>
              </a:lnSpc>
              <a:spcAft>
                <a:spcPts val="800"/>
              </a:spcAft>
            </a:pPr>
            <a:r>
              <a:rPr lang="he-IL" dirty="0">
                <a:latin typeface="Calibri" panose="020F0502020204030204" pitchFamily="34" charset="0"/>
                <a:cs typeface="+mj-cs"/>
              </a:rPr>
              <a:t>בשיעור השלישי נכיר את המושג 'שטח פנים' ונלמד לחשב אותו. כחלק מהפעילות בשיעור נבדוק מה קורה לשטח הפנים כאשר משנים את אחת המידות בתיבה.</a:t>
            </a:r>
          </a:p>
          <a:p>
            <a:pPr>
              <a:lnSpc>
                <a:spcPct val="107000"/>
              </a:lnSpc>
              <a:spcAft>
                <a:spcPts val="800"/>
              </a:spcAft>
            </a:pPr>
            <a:r>
              <a:rPr lang="he-IL" dirty="0">
                <a:latin typeface="Calibri" panose="020F0502020204030204" pitchFamily="34" charset="0"/>
                <a:cs typeface="+mj-cs"/>
              </a:rPr>
              <a:t>השיעור הרביעי מתמקד בנפח תיבה. חישוב הנפח נעשה ביחידות מידה שרירותיות וביחידות מידה מוסכמות (סמ"ק). את חישוב נפח התיבה נקשֵר למשמעות של פעולת הכפל: לחוק הקיבוץ ולקשר בין גורמים ובין מכפלה.</a:t>
            </a:r>
          </a:p>
        </p:txBody>
      </p:sp>
    </p:spTree>
    <p:extLst>
      <p:ext uri="{BB962C8B-B14F-4D97-AF65-F5344CB8AC3E}">
        <p14:creationId xmlns:p14="http://schemas.microsoft.com/office/powerpoint/2010/main" val="2539085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35EED5CF-2144-4650-AFD7-23AE0C94385B}"/>
              </a:ext>
            </a:extLst>
          </p:cNvPr>
          <p:cNvGrpSpPr/>
          <p:nvPr/>
        </p:nvGrpSpPr>
        <p:grpSpPr>
          <a:xfrm>
            <a:off x="6462777" y="2416998"/>
            <a:ext cx="3209590" cy="2149212"/>
            <a:chOff x="5742735" y="3708184"/>
            <a:chExt cx="3209590" cy="2149212"/>
          </a:xfrm>
        </p:grpSpPr>
        <p:grpSp>
          <p:nvGrpSpPr>
            <p:cNvPr id="28" name="קבוצה 27">
              <a:extLst>
                <a:ext uri="{FF2B5EF4-FFF2-40B4-BE49-F238E27FC236}">
                  <a16:creationId xmlns:a16="http://schemas.microsoft.com/office/drawing/2014/main" id="{8C9ECA83-28E6-4050-9684-89DEEBEAF74F}"/>
                </a:ext>
              </a:extLst>
            </p:cNvPr>
            <p:cNvGrpSpPr/>
            <p:nvPr/>
          </p:nvGrpSpPr>
          <p:grpSpPr>
            <a:xfrm>
              <a:off x="6812600" y="3708184"/>
              <a:ext cx="2139725" cy="2149212"/>
              <a:chOff x="4337116" y="-535618"/>
              <a:chExt cx="3600000" cy="3615962"/>
            </a:xfrm>
          </p:grpSpPr>
          <p:sp>
            <p:nvSpPr>
              <p:cNvPr id="30" name="מלבן 29">
                <a:extLst>
                  <a:ext uri="{FF2B5EF4-FFF2-40B4-BE49-F238E27FC236}">
                    <a16:creationId xmlns:a16="http://schemas.microsoft.com/office/drawing/2014/main" id="{3C2EDF4F-27AC-4BA4-8252-A24F69C89EA9}"/>
                  </a:ext>
                </a:extLst>
              </p:cNvPr>
              <p:cNvSpPr/>
              <p:nvPr/>
            </p:nvSpPr>
            <p:spPr>
              <a:xfrm rot="16200000">
                <a:off x="43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37">
                <a:extLst>
                  <a:ext uri="{FF2B5EF4-FFF2-40B4-BE49-F238E27FC236}">
                    <a16:creationId xmlns:a16="http://schemas.microsoft.com/office/drawing/2014/main" id="{A7415FE2-CDAF-43D7-9555-C228396398AC}"/>
                  </a:ext>
                </a:extLst>
              </p:cNvPr>
              <p:cNvSpPr/>
              <p:nvPr/>
            </p:nvSpPr>
            <p:spPr>
              <a:xfrm rot="16200000">
                <a:off x="61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extLst>
                  <a:ext uri="{FF2B5EF4-FFF2-40B4-BE49-F238E27FC236}">
                    <a16:creationId xmlns:a16="http://schemas.microsoft.com/office/drawing/2014/main" id="{89D16F0E-A04C-4784-8966-3627A1027CAA}"/>
                  </a:ext>
                </a:extLst>
              </p:cNvPr>
              <p:cNvSpPr/>
              <p:nvPr/>
            </p:nvSpPr>
            <p:spPr>
              <a:xfrm rot="16200000">
                <a:off x="6137115" y="1280344"/>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4" name="מלבן 33">
              <a:extLst>
                <a:ext uri="{FF2B5EF4-FFF2-40B4-BE49-F238E27FC236}">
                  <a16:creationId xmlns:a16="http://schemas.microsoft.com/office/drawing/2014/main" id="{3B9D3526-3521-4F8E-AB52-02CBBD603220}"/>
                </a:ext>
              </a:extLst>
            </p:cNvPr>
            <p:cNvSpPr/>
            <p:nvPr/>
          </p:nvSpPr>
          <p:spPr>
            <a:xfrm rot="16200000">
              <a:off x="5742736" y="3708183"/>
              <a:ext cx="1069862" cy="1069863"/>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6" name="קבוצה 35">
            <a:extLst>
              <a:ext uri="{FF2B5EF4-FFF2-40B4-BE49-F238E27FC236}">
                <a16:creationId xmlns:a16="http://schemas.microsoft.com/office/drawing/2014/main" id="{9CAFAD5E-E0E5-4CD5-8AD8-B46445BFAA32}"/>
              </a:ext>
            </a:extLst>
          </p:cNvPr>
          <p:cNvGrpSpPr/>
          <p:nvPr/>
        </p:nvGrpSpPr>
        <p:grpSpPr>
          <a:xfrm rot="16200000">
            <a:off x="1347627" y="2416999"/>
            <a:ext cx="3209590" cy="2139724"/>
            <a:chOff x="5742736" y="3705435"/>
            <a:chExt cx="3209590" cy="2139724"/>
          </a:xfrm>
        </p:grpSpPr>
        <p:grpSp>
          <p:nvGrpSpPr>
            <p:cNvPr id="37" name="קבוצה 36">
              <a:extLst>
                <a:ext uri="{FF2B5EF4-FFF2-40B4-BE49-F238E27FC236}">
                  <a16:creationId xmlns:a16="http://schemas.microsoft.com/office/drawing/2014/main" id="{DFDE0A89-6D55-4E0E-A78E-9D8A07BDF848}"/>
                </a:ext>
              </a:extLst>
            </p:cNvPr>
            <p:cNvGrpSpPr/>
            <p:nvPr/>
          </p:nvGrpSpPr>
          <p:grpSpPr>
            <a:xfrm>
              <a:off x="6812600" y="3708184"/>
              <a:ext cx="2139726" cy="2136975"/>
              <a:chOff x="4337116" y="-535618"/>
              <a:chExt cx="3600002" cy="3595374"/>
            </a:xfrm>
          </p:grpSpPr>
          <p:sp>
            <p:nvSpPr>
              <p:cNvPr id="47" name="מלבן 46">
                <a:extLst>
                  <a:ext uri="{FF2B5EF4-FFF2-40B4-BE49-F238E27FC236}">
                    <a16:creationId xmlns:a16="http://schemas.microsoft.com/office/drawing/2014/main" id="{FF4D9FDF-9C86-408C-9307-4842D9358E00}"/>
                  </a:ext>
                </a:extLst>
              </p:cNvPr>
              <p:cNvSpPr/>
              <p:nvPr/>
            </p:nvSpPr>
            <p:spPr>
              <a:xfrm rot="16200000">
                <a:off x="43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מלבן 47">
                <a:extLst>
                  <a:ext uri="{FF2B5EF4-FFF2-40B4-BE49-F238E27FC236}">
                    <a16:creationId xmlns:a16="http://schemas.microsoft.com/office/drawing/2014/main" id="{3CAF9D95-D869-4AA7-ADB5-E97746DEACF8}"/>
                  </a:ext>
                </a:extLst>
              </p:cNvPr>
              <p:cNvSpPr/>
              <p:nvPr/>
            </p:nvSpPr>
            <p:spPr>
              <a:xfrm rot="16200000">
                <a:off x="6137116" y="-53561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a:extLst>
                  <a:ext uri="{FF2B5EF4-FFF2-40B4-BE49-F238E27FC236}">
                    <a16:creationId xmlns:a16="http://schemas.microsoft.com/office/drawing/2014/main" id="{74C1C18D-2C8E-4A64-ABFD-3B5A659A2097}"/>
                  </a:ext>
                </a:extLst>
              </p:cNvPr>
              <p:cNvSpPr/>
              <p:nvPr/>
            </p:nvSpPr>
            <p:spPr>
              <a:xfrm rot="16200000">
                <a:off x="6137118" y="1259756"/>
                <a:ext cx="1799999" cy="1800001"/>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40" name="מלבן 39">
              <a:extLst>
                <a:ext uri="{FF2B5EF4-FFF2-40B4-BE49-F238E27FC236}">
                  <a16:creationId xmlns:a16="http://schemas.microsoft.com/office/drawing/2014/main" id="{CD5EAE2E-6006-424D-9026-D8A962B56375}"/>
                </a:ext>
              </a:extLst>
            </p:cNvPr>
            <p:cNvSpPr/>
            <p:nvPr/>
          </p:nvSpPr>
          <p:spPr>
            <a:xfrm rot="16200000">
              <a:off x="5742737" y="3705434"/>
              <a:ext cx="1069862" cy="1069863"/>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8" name="תיבת טקסט 7">
            <a:extLst>
              <a:ext uri="{FF2B5EF4-FFF2-40B4-BE49-F238E27FC236}">
                <a16:creationId xmlns:a16="http://schemas.microsoft.com/office/drawing/2014/main" id="{EE89AA84-45FE-46FC-80ED-6581B5E89D2D}"/>
              </a:ext>
            </a:extLst>
          </p:cNvPr>
          <p:cNvSpPr txBox="1"/>
          <p:nvPr/>
        </p:nvSpPr>
        <p:spPr>
          <a:xfrm>
            <a:off x="4573433" y="83365"/>
            <a:ext cx="7465506" cy="954107"/>
          </a:xfrm>
          <a:prstGeom prst="rect">
            <a:avLst/>
          </a:prstGeom>
          <a:noFill/>
        </p:spPr>
        <p:txBody>
          <a:bodyPr wrap="none" rtlCol="1">
            <a:spAutoFit/>
          </a:bodyPr>
          <a:lstStyle/>
          <a:p>
            <a:r>
              <a:rPr lang="he-IL" sz="2800" dirty="0"/>
              <a:t>דן ורונה חושבים שהם הצמידו את הריבועים בצורה שונה.</a:t>
            </a:r>
          </a:p>
          <a:p>
            <a:r>
              <a:rPr lang="he-IL" sz="2800" dirty="0"/>
              <a:t>מה דעתכם?</a:t>
            </a:r>
          </a:p>
        </p:txBody>
      </p:sp>
      <p:sp>
        <p:nvSpPr>
          <p:cNvPr id="51" name="לחצו עלי">
            <a:extLst>
              <a:ext uri="{FF2B5EF4-FFF2-40B4-BE49-F238E27FC236}">
                <a16:creationId xmlns:a16="http://schemas.microsoft.com/office/drawing/2014/main" id="{38B72566-4BDB-4528-97F0-7C18446F9BB6}"/>
              </a:ext>
            </a:extLst>
          </p:cNvPr>
          <p:cNvSpPr/>
          <p:nvPr/>
        </p:nvSpPr>
        <p:spPr>
          <a:xfrm>
            <a:off x="3800895" y="5509386"/>
            <a:ext cx="2944611"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לבדיקה.</a:t>
            </a:r>
            <a:endParaRPr lang="en-IL" sz="2800" dirty="0"/>
          </a:p>
        </p:txBody>
      </p:sp>
      <p:sp>
        <p:nvSpPr>
          <p:cNvPr id="52" name="תיבת טקסט 51">
            <a:extLst>
              <a:ext uri="{FF2B5EF4-FFF2-40B4-BE49-F238E27FC236}">
                <a16:creationId xmlns:a16="http://schemas.microsoft.com/office/drawing/2014/main" id="{98811366-FB2B-4714-A8DF-6392A20079E4}"/>
              </a:ext>
            </a:extLst>
          </p:cNvPr>
          <p:cNvSpPr txBox="1"/>
          <p:nvPr/>
        </p:nvSpPr>
        <p:spPr>
          <a:xfrm>
            <a:off x="3736095" y="4888936"/>
            <a:ext cx="2892138" cy="523220"/>
          </a:xfrm>
          <a:prstGeom prst="rect">
            <a:avLst/>
          </a:prstGeom>
          <a:noFill/>
        </p:spPr>
        <p:txBody>
          <a:bodyPr wrap="none" rtlCol="1">
            <a:spAutoFit/>
          </a:bodyPr>
          <a:lstStyle/>
          <a:p>
            <a:r>
              <a:rPr lang="he-IL" sz="2800" dirty="0"/>
              <a:t>שני המצולעים זהים.</a:t>
            </a:r>
          </a:p>
        </p:txBody>
      </p:sp>
      <p:grpSp>
        <p:nvGrpSpPr>
          <p:cNvPr id="5" name="קבוצה 4">
            <a:extLst>
              <a:ext uri="{FF2B5EF4-FFF2-40B4-BE49-F238E27FC236}">
                <a16:creationId xmlns:a16="http://schemas.microsoft.com/office/drawing/2014/main" id="{71D29DE0-532E-4AAE-AFE0-9AD98124ED13}"/>
              </a:ext>
            </a:extLst>
          </p:cNvPr>
          <p:cNvGrpSpPr/>
          <p:nvPr/>
        </p:nvGrpSpPr>
        <p:grpSpPr>
          <a:xfrm>
            <a:off x="9015341" y="5091655"/>
            <a:ext cx="2483436" cy="494388"/>
            <a:chOff x="9015341" y="5091655"/>
            <a:chExt cx="2483436" cy="494388"/>
          </a:xfrm>
        </p:grpSpPr>
        <p:sp>
          <p:nvSpPr>
            <p:cNvPr id="9" name="תיבת טקסט 8">
              <a:extLst>
                <a:ext uri="{FF2B5EF4-FFF2-40B4-BE49-F238E27FC236}">
                  <a16:creationId xmlns:a16="http://schemas.microsoft.com/office/drawing/2014/main" id="{23250ADE-D6DF-482F-AF4E-93C779482C53}"/>
                </a:ext>
              </a:extLst>
            </p:cNvPr>
            <p:cNvSpPr txBox="1"/>
            <p:nvPr/>
          </p:nvSpPr>
          <p:spPr>
            <a:xfrm>
              <a:off x="9357119" y="5204819"/>
              <a:ext cx="1967206" cy="369332"/>
            </a:xfrm>
            <a:prstGeom prst="rect">
              <a:avLst/>
            </a:prstGeom>
            <a:noFill/>
          </p:spPr>
          <p:txBody>
            <a:bodyPr wrap="none" rtlCol="1">
              <a:spAutoFit/>
            </a:bodyPr>
            <a:lstStyle/>
            <a:p>
              <a:r>
                <a:rPr lang="he-IL" dirty="0">
                  <a:latin typeface="Ktav Yad CLM" panose="02000603000000000000" pitchFamily="50" charset="-79"/>
                  <a:cs typeface="Ktav Yad CLM" panose="02000603000000000000" pitchFamily="50" charset="-79"/>
                </a:rPr>
                <a:t>המצולע של רונה</a:t>
              </a:r>
            </a:p>
          </p:txBody>
        </p:sp>
        <p:pic>
          <p:nvPicPr>
            <p:cNvPr id="4" name="תמונה 3">
              <a:extLst>
                <a:ext uri="{FF2B5EF4-FFF2-40B4-BE49-F238E27FC236}">
                  <a16:creationId xmlns:a16="http://schemas.microsoft.com/office/drawing/2014/main" id="{A35791A1-DCAC-446E-87A3-7E322E769012}"/>
                </a:ext>
              </a:extLst>
            </p:cNvPr>
            <p:cNvPicPr>
              <a:picLocks noChangeAspect="1"/>
            </p:cNvPicPr>
            <p:nvPr/>
          </p:nvPicPr>
          <p:blipFill>
            <a:blip r:embed="rId2"/>
            <a:stretch>
              <a:fillRect/>
            </a:stretch>
          </p:blipFill>
          <p:spPr>
            <a:xfrm>
              <a:off x="9015341" y="5091655"/>
              <a:ext cx="2483436" cy="494388"/>
            </a:xfrm>
            <a:prstGeom prst="rect">
              <a:avLst/>
            </a:prstGeom>
          </p:spPr>
        </p:pic>
      </p:grpSp>
      <p:grpSp>
        <p:nvGrpSpPr>
          <p:cNvPr id="13" name="קבוצה 12">
            <a:extLst>
              <a:ext uri="{FF2B5EF4-FFF2-40B4-BE49-F238E27FC236}">
                <a16:creationId xmlns:a16="http://schemas.microsoft.com/office/drawing/2014/main" id="{07A41BC4-51C8-45CE-AAAA-DAD451E80E52}"/>
              </a:ext>
            </a:extLst>
          </p:cNvPr>
          <p:cNvGrpSpPr/>
          <p:nvPr/>
        </p:nvGrpSpPr>
        <p:grpSpPr>
          <a:xfrm>
            <a:off x="1950041" y="1195997"/>
            <a:ext cx="2105096" cy="499694"/>
            <a:chOff x="1950041" y="1195997"/>
            <a:chExt cx="2105096" cy="499694"/>
          </a:xfrm>
        </p:grpSpPr>
        <p:sp>
          <p:nvSpPr>
            <p:cNvPr id="50" name="תיבת טקסט 49">
              <a:extLst>
                <a:ext uri="{FF2B5EF4-FFF2-40B4-BE49-F238E27FC236}">
                  <a16:creationId xmlns:a16="http://schemas.microsoft.com/office/drawing/2014/main" id="{CECF17C2-D61B-4852-A9E8-6099D8D5E78F}"/>
                </a:ext>
              </a:extLst>
            </p:cNvPr>
            <p:cNvSpPr txBox="1"/>
            <p:nvPr/>
          </p:nvSpPr>
          <p:spPr>
            <a:xfrm>
              <a:off x="2339603" y="1288590"/>
              <a:ext cx="1715534" cy="369332"/>
            </a:xfrm>
            <a:prstGeom prst="rect">
              <a:avLst/>
            </a:prstGeom>
            <a:noFill/>
          </p:spPr>
          <p:txBody>
            <a:bodyPr wrap="none" rtlCol="1">
              <a:spAutoFit/>
            </a:bodyPr>
            <a:lstStyle/>
            <a:p>
              <a:r>
                <a:rPr lang="he-IL" dirty="0">
                  <a:latin typeface="Ktav Yad CLM" panose="02000603000000000000" pitchFamily="50" charset="-79"/>
                  <a:cs typeface="Ktav Yad CLM" panose="02000603000000000000" pitchFamily="50" charset="-79"/>
                </a:rPr>
                <a:t>המצולע של דן</a:t>
              </a:r>
            </a:p>
          </p:txBody>
        </p:sp>
        <p:pic>
          <p:nvPicPr>
            <p:cNvPr id="10" name="תמונה 9">
              <a:extLst>
                <a:ext uri="{FF2B5EF4-FFF2-40B4-BE49-F238E27FC236}">
                  <a16:creationId xmlns:a16="http://schemas.microsoft.com/office/drawing/2014/main" id="{D3ED5855-F7F2-4989-B7E9-051EBBF4E611}"/>
                </a:ext>
              </a:extLst>
            </p:cNvPr>
            <p:cNvPicPr>
              <a:picLocks noChangeAspect="1"/>
            </p:cNvPicPr>
            <p:nvPr/>
          </p:nvPicPr>
          <p:blipFill>
            <a:blip r:embed="rId3"/>
            <a:stretch>
              <a:fillRect/>
            </a:stretch>
          </p:blipFill>
          <p:spPr>
            <a:xfrm>
              <a:off x="1950041" y="1195997"/>
              <a:ext cx="2105096" cy="499694"/>
            </a:xfrm>
            <a:prstGeom prst="rect">
              <a:avLst/>
            </a:prstGeom>
          </p:spPr>
        </p:pic>
      </p:grpSp>
    </p:spTree>
    <p:extLst>
      <p:ext uri="{BB962C8B-B14F-4D97-AF65-F5344CB8AC3E}">
        <p14:creationId xmlns:p14="http://schemas.microsoft.com/office/powerpoint/2010/main" val="3264576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hidden"/>
                                      </p:to>
                                    </p:set>
                                  </p:childTnLst>
                                </p:cTn>
                              </p:par>
                              <p:par>
                                <p:cTn id="7" presetID="8" presetClass="emph" presetSubtype="0" fill="hold" nodeType="withEffect">
                                  <p:stCondLst>
                                    <p:cond delay="0"/>
                                  </p:stCondLst>
                                  <p:childTnLst>
                                    <p:animRot by="-5400000">
                                      <p:cBhvr>
                                        <p:cTn id="8" dur="2000" fill="hold"/>
                                        <p:tgtEl>
                                          <p:spTgt spid="7"/>
                                        </p:tgtEl>
                                        <p:attrNameLst>
                                          <p:attrName>r</p:attrName>
                                        </p:attrNameLst>
                                      </p:cBhvr>
                                    </p:animRot>
                                  </p:childTnLst>
                                </p:cTn>
                              </p:par>
                            </p:childTnLst>
                          </p:cTn>
                        </p:par>
                        <p:par>
                          <p:cTn id="9" fill="hold">
                            <p:stCondLst>
                              <p:cond delay="2000"/>
                            </p:stCondLst>
                            <p:childTnLst>
                              <p:par>
                                <p:cTn id="10" presetID="35" presetClass="path" presetSubtype="0" accel="50000" decel="50000" fill="hold" nodeType="afterEffect">
                                  <p:stCondLst>
                                    <p:cond delay="0"/>
                                  </p:stCondLst>
                                  <p:childTnLst>
                                    <p:animMotion origin="layout" path="M 1.25E-6 2.22222E-6 L -0.41784 -0.0044 " pathEditMode="relative" rAng="0" ptsTypes="AA">
                                      <p:cBhvr>
                                        <p:cTn id="11" dur="2000" fill="hold"/>
                                        <p:tgtEl>
                                          <p:spTgt spid="7"/>
                                        </p:tgtEl>
                                        <p:attrNameLst>
                                          <p:attrName>ppt_x</p:attrName>
                                          <p:attrName>ppt_y</p:attrName>
                                        </p:attrNameLst>
                                      </p:cBhvr>
                                      <p:rCtr x="-20898" y="-231"/>
                                    </p:animMotion>
                                  </p:childTnLst>
                                </p:cTn>
                              </p:par>
                              <p:par>
                                <p:cTn id="12" presetID="35" presetClass="path" presetSubtype="0" accel="50000" decel="50000" fill="hold" nodeType="withEffect">
                                  <p:stCondLst>
                                    <p:cond delay="0"/>
                                  </p:stCondLst>
                                  <p:childTnLst>
                                    <p:animMotion origin="layout" path="M 3.95833E-6 -2.22222E-6 L -0.64935 0.02662 " pathEditMode="relative" rAng="0" ptsTypes="AA">
                                      <p:cBhvr>
                                        <p:cTn id="13" dur="2000" fill="hold"/>
                                        <p:tgtEl>
                                          <p:spTgt spid="5"/>
                                        </p:tgtEl>
                                        <p:attrNameLst>
                                          <p:attrName>ppt_x</p:attrName>
                                          <p:attrName>ppt_y</p:attrName>
                                        </p:attrNameLst>
                                      </p:cBhvr>
                                      <p:rCtr x="-32474" y="1319"/>
                                    </p:animMotion>
                                  </p:childTnLst>
                                </p:cTn>
                              </p:par>
                            </p:childTnLst>
                          </p:cTn>
                        </p:par>
                        <p:par>
                          <p:cTn id="14" fill="hold">
                            <p:stCondLst>
                              <p:cond delay="4000"/>
                            </p:stCondLst>
                            <p:childTnLst>
                              <p:par>
                                <p:cTn id="15" presetID="1" presetClass="entr" presetSubtype="0"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childTnLst>
        </p:cTn>
      </p:par>
    </p:tnLst>
    <p:bldLst>
      <p:bldP spid="51" grpId="0" animBg="1"/>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קבוצה 5">
            <a:extLst>
              <a:ext uri="{FF2B5EF4-FFF2-40B4-BE49-F238E27FC236}">
                <a16:creationId xmlns:a16="http://schemas.microsoft.com/office/drawing/2014/main" id="{5EB11322-D978-4355-BAD2-C40670EC050C}"/>
              </a:ext>
            </a:extLst>
          </p:cNvPr>
          <p:cNvGrpSpPr/>
          <p:nvPr/>
        </p:nvGrpSpPr>
        <p:grpSpPr>
          <a:xfrm rot="16200000">
            <a:off x="-771748" y="3047080"/>
            <a:ext cx="3622059" cy="1066772"/>
            <a:chOff x="534427" y="2228850"/>
            <a:chExt cx="5277937" cy="1200150"/>
          </a:xfrm>
          <a:solidFill>
            <a:schemeClr val="accent4"/>
          </a:solidFill>
        </p:grpSpPr>
        <p:sp>
          <p:nvSpPr>
            <p:cNvPr id="35" name="מלבן 34">
              <a:extLst>
                <a:ext uri="{FF2B5EF4-FFF2-40B4-BE49-F238E27FC236}">
                  <a16:creationId xmlns:a16="http://schemas.microsoft.com/office/drawing/2014/main" id="{41972DC4-5BAD-4D18-94B4-E266217DA24A}"/>
                </a:ext>
              </a:extLst>
            </p:cNvPr>
            <p:cNvSpPr/>
            <p:nvPr/>
          </p:nvSpPr>
          <p:spPr>
            <a:xfrm>
              <a:off x="4476751" y="2228850"/>
              <a:ext cx="1335613" cy="1200149"/>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 name="קבוצה 2">
              <a:extLst>
                <a:ext uri="{FF2B5EF4-FFF2-40B4-BE49-F238E27FC236}">
                  <a16:creationId xmlns:a16="http://schemas.microsoft.com/office/drawing/2014/main" id="{79D342FD-3FC6-488E-AA13-6596729B0363}"/>
                </a:ext>
              </a:extLst>
            </p:cNvPr>
            <p:cNvGrpSpPr/>
            <p:nvPr/>
          </p:nvGrpSpPr>
          <p:grpSpPr>
            <a:xfrm>
              <a:off x="534427" y="2228850"/>
              <a:ext cx="3942326" cy="1200150"/>
              <a:chOff x="534427" y="2228850"/>
              <a:chExt cx="3942326" cy="1200150"/>
            </a:xfrm>
            <a:grpFill/>
          </p:grpSpPr>
          <p:sp>
            <p:nvSpPr>
              <p:cNvPr id="38" name="מלבן 37">
                <a:extLst>
                  <a:ext uri="{FF2B5EF4-FFF2-40B4-BE49-F238E27FC236}">
                    <a16:creationId xmlns:a16="http://schemas.microsoft.com/office/drawing/2014/main" id="{41C2FAFC-AD86-4227-BCF6-D0723C6577E4}"/>
                  </a:ext>
                </a:extLst>
              </p:cNvPr>
              <p:cNvSpPr/>
              <p:nvPr/>
            </p:nvSpPr>
            <p:spPr>
              <a:xfrm rot="16200000">
                <a:off x="1894438" y="2179141"/>
                <a:ext cx="1194782" cy="1304935"/>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extLst>
                  <a:ext uri="{FF2B5EF4-FFF2-40B4-BE49-F238E27FC236}">
                    <a16:creationId xmlns:a16="http://schemas.microsoft.com/office/drawing/2014/main" id="{2E111CE5-7A92-4E81-8E22-709484CEEC6B}"/>
                  </a:ext>
                </a:extLst>
              </p:cNvPr>
              <p:cNvSpPr/>
              <p:nvPr/>
            </p:nvSpPr>
            <p:spPr>
              <a:xfrm rot="16200000">
                <a:off x="589504" y="2179141"/>
                <a:ext cx="1194782" cy="1304935"/>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a:extLst>
                  <a:ext uri="{FF2B5EF4-FFF2-40B4-BE49-F238E27FC236}">
                    <a16:creationId xmlns:a16="http://schemas.microsoft.com/office/drawing/2014/main" id="{9CC0DED4-9AF9-49CC-BE23-824D569CC43C}"/>
                  </a:ext>
                </a:extLst>
              </p:cNvPr>
              <p:cNvSpPr/>
              <p:nvPr/>
            </p:nvSpPr>
            <p:spPr>
              <a:xfrm>
                <a:off x="3141140" y="2228850"/>
                <a:ext cx="1335613" cy="1200149"/>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grpSp>
        <p:nvGrpSpPr>
          <p:cNvPr id="7" name="קבוצה 6">
            <a:extLst>
              <a:ext uri="{FF2B5EF4-FFF2-40B4-BE49-F238E27FC236}">
                <a16:creationId xmlns:a16="http://schemas.microsoft.com/office/drawing/2014/main" id="{524184B7-EAD2-4A18-8246-E7E41BA33859}"/>
              </a:ext>
            </a:extLst>
          </p:cNvPr>
          <p:cNvGrpSpPr/>
          <p:nvPr/>
        </p:nvGrpSpPr>
        <p:grpSpPr>
          <a:xfrm rot="5400000">
            <a:off x="2007260" y="864924"/>
            <a:ext cx="3047681" cy="2143125"/>
            <a:chOff x="520665" y="3750046"/>
            <a:chExt cx="3942326" cy="2400298"/>
          </a:xfrm>
          <a:solidFill>
            <a:schemeClr val="accent4"/>
          </a:solidFill>
        </p:grpSpPr>
        <p:grpSp>
          <p:nvGrpSpPr>
            <p:cNvPr id="46" name="קבוצה 45">
              <a:extLst>
                <a:ext uri="{FF2B5EF4-FFF2-40B4-BE49-F238E27FC236}">
                  <a16:creationId xmlns:a16="http://schemas.microsoft.com/office/drawing/2014/main" id="{77A9C912-72BA-433D-9449-95BD85CA2EC6}"/>
                </a:ext>
              </a:extLst>
            </p:cNvPr>
            <p:cNvGrpSpPr/>
            <p:nvPr/>
          </p:nvGrpSpPr>
          <p:grpSpPr>
            <a:xfrm>
              <a:off x="520665" y="3750046"/>
              <a:ext cx="3942326" cy="1200150"/>
              <a:chOff x="534427" y="2228850"/>
              <a:chExt cx="3942326" cy="1200150"/>
            </a:xfrm>
            <a:grpFill/>
          </p:grpSpPr>
          <p:sp>
            <p:nvSpPr>
              <p:cNvPr id="47" name="מלבן 46">
                <a:extLst>
                  <a:ext uri="{FF2B5EF4-FFF2-40B4-BE49-F238E27FC236}">
                    <a16:creationId xmlns:a16="http://schemas.microsoft.com/office/drawing/2014/main" id="{E6686E4B-DF5B-45AC-8203-34DAC3150A42}"/>
                  </a:ext>
                </a:extLst>
              </p:cNvPr>
              <p:cNvSpPr/>
              <p:nvPr/>
            </p:nvSpPr>
            <p:spPr>
              <a:xfrm rot="16200000">
                <a:off x="1894438" y="2179141"/>
                <a:ext cx="1194782" cy="1304935"/>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מלבן 47">
                <a:extLst>
                  <a:ext uri="{FF2B5EF4-FFF2-40B4-BE49-F238E27FC236}">
                    <a16:creationId xmlns:a16="http://schemas.microsoft.com/office/drawing/2014/main" id="{7CC8B458-04F6-4AE7-88EE-0DE154AA1E12}"/>
                  </a:ext>
                </a:extLst>
              </p:cNvPr>
              <p:cNvSpPr/>
              <p:nvPr/>
            </p:nvSpPr>
            <p:spPr>
              <a:xfrm rot="16200000">
                <a:off x="589504" y="2179141"/>
                <a:ext cx="1194782" cy="1304935"/>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a:extLst>
                  <a:ext uri="{FF2B5EF4-FFF2-40B4-BE49-F238E27FC236}">
                    <a16:creationId xmlns:a16="http://schemas.microsoft.com/office/drawing/2014/main" id="{444DE4AF-B032-4D44-A0DA-A9F52CA7F53F}"/>
                  </a:ext>
                </a:extLst>
              </p:cNvPr>
              <p:cNvSpPr/>
              <p:nvPr/>
            </p:nvSpPr>
            <p:spPr>
              <a:xfrm>
                <a:off x="3141140" y="2228850"/>
                <a:ext cx="1335613" cy="1200149"/>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0" name="מלבן 49">
              <a:extLst>
                <a:ext uri="{FF2B5EF4-FFF2-40B4-BE49-F238E27FC236}">
                  <a16:creationId xmlns:a16="http://schemas.microsoft.com/office/drawing/2014/main" id="{D3E281D6-FBC3-47C1-B151-901A99DCEAB2}"/>
                </a:ext>
              </a:extLst>
            </p:cNvPr>
            <p:cNvSpPr/>
            <p:nvPr/>
          </p:nvSpPr>
          <p:spPr>
            <a:xfrm>
              <a:off x="3127378" y="4950195"/>
              <a:ext cx="1335613" cy="1200149"/>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8" name="קבוצה 7">
            <a:extLst>
              <a:ext uri="{FF2B5EF4-FFF2-40B4-BE49-F238E27FC236}">
                <a16:creationId xmlns:a16="http://schemas.microsoft.com/office/drawing/2014/main" id="{44A83A9A-5148-474C-8BDE-7F246E321E86}"/>
              </a:ext>
            </a:extLst>
          </p:cNvPr>
          <p:cNvGrpSpPr/>
          <p:nvPr/>
        </p:nvGrpSpPr>
        <p:grpSpPr>
          <a:xfrm rot="5400000">
            <a:off x="3191951" y="3683994"/>
            <a:ext cx="2143124" cy="3047681"/>
            <a:chOff x="1893273" y="3258149"/>
            <a:chExt cx="2143124" cy="3047681"/>
          </a:xfrm>
          <a:solidFill>
            <a:schemeClr val="accent4"/>
          </a:solidFill>
        </p:grpSpPr>
        <p:grpSp>
          <p:nvGrpSpPr>
            <p:cNvPr id="64" name="קבוצה 63">
              <a:extLst>
                <a:ext uri="{FF2B5EF4-FFF2-40B4-BE49-F238E27FC236}">
                  <a16:creationId xmlns:a16="http://schemas.microsoft.com/office/drawing/2014/main" id="{8ED41E65-AF94-49B6-BD4C-399EFF94E455}"/>
                </a:ext>
              </a:extLst>
            </p:cNvPr>
            <p:cNvGrpSpPr/>
            <p:nvPr/>
          </p:nvGrpSpPr>
          <p:grpSpPr>
            <a:xfrm rot="5400000">
              <a:off x="1976775" y="4246208"/>
              <a:ext cx="3047681" cy="1071563"/>
              <a:chOff x="534427" y="2228850"/>
              <a:chExt cx="3942326" cy="1200150"/>
            </a:xfrm>
            <a:grpFill/>
          </p:grpSpPr>
          <p:sp>
            <p:nvSpPr>
              <p:cNvPr id="66" name="מלבן 65">
                <a:extLst>
                  <a:ext uri="{FF2B5EF4-FFF2-40B4-BE49-F238E27FC236}">
                    <a16:creationId xmlns:a16="http://schemas.microsoft.com/office/drawing/2014/main" id="{4D881FC1-6601-4403-93BF-A48697332977}"/>
                  </a:ext>
                </a:extLst>
              </p:cNvPr>
              <p:cNvSpPr/>
              <p:nvPr/>
            </p:nvSpPr>
            <p:spPr>
              <a:xfrm rot="16200000">
                <a:off x="1894438" y="2179141"/>
                <a:ext cx="1194782" cy="1304935"/>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מלבן 66">
                <a:extLst>
                  <a:ext uri="{FF2B5EF4-FFF2-40B4-BE49-F238E27FC236}">
                    <a16:creationId xmlns:a16="http://schemas.microsoft.com/office/drawing/2014/main" id="{707FB404-8601-48FE-A5DB-5F53D6C4AA19}"/>
                  </a:ext>
                </a:extLst>
              </p:cNvPr>
              <p:cNvSpPr/>
              <p:nvPr/>
            </p:nvSpPr>
            <p:spPr>
              <a:xfrm rot="16200000">
                <a:off x="589504" y="2179141"/>
                <a:ext cx="1194782" cy="1304935"/>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מלבן 67">
                <a:extLst>
                  <a:ext uri="{FF2B5EF4-FFF2-40B4-BE49-F238E27FC236}">
                    <a16:creationId xmlns:a16="http://schemas.microsoft.com/office/drawing/2014/main" id="{3AD3C543-7237-4485-87E8-AD254E98D2B9}"/>
                  </a:ext>
                </a:extLst>
              </p:cNvPr>
              <p:cNvSpPr/>
              <p:nvPr/>
            </p:nvSpPr>
            <p:spPr>
              <a:xfrm>
                <a:off x="3141140" y="2228850"/>
                <a:ext cx="1335613" cy="1200149"/>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5" name="מלבן 64">
              <a:extLst>
                <a:ext uri="{FF2B5EF4-FFF2-40B4-BE49-F238E27FC236}">
                  <a16:creationId xmlns:a16="http://schemas.microsoft.com/office/drawing/2014/main" id="{1284F933-259B-4DA9-8361-39776CB4EDC3}"/>
                </a:ext>
              </a:extLst>
            </p:cNvPr>
            <p:cNvSpPr/>
            <p:nvPr/>
          </p:nvSpPr>
          <p:spPr>
            <a:xfrm rot="5400000">
              <a:off x="1912796" y="4242565"/>
              <a:ext cx="1032518" cy="1071563"/>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9" name="קבוצה 8">
            <a:extLst>
              <a:ext uri="{FF2B5EF4-FFF2-40B4-BE49-F238E27FC236}">
                <a16:creationId xmlns:a16="http://schemas.microsoft.com/office/drawing/2014/main" id="{0433A2E0-21D3-4729-AA86-4450F3D82FF6}"/>
              </a:ext>
            </a:extLst>
          </p:cNvPr>
          <p:cNvGrpSpPr/>
          <p:nvPr/>
        </p:nvGrpSpPr>
        <p:grpSpPr>
          <a:xfrm>
            <a:off x="6414688" y="2521644"/>
            <a:ext cx="3066652" cy="2152804"/>
            <a:chOff x="4905096" y="1604776"/>
            <a:chExt cx="3066652" cy="2152804"/>
          </a:xfrm>
          <a:solidFill>
            <a:schemeClr val="accent4"/>
          </a:solidFill>
        </p:grpSpPr>
        <p:sp>
          <p:nvSpPr>
            <p:cNvPr id="72" name="מלבן 71">
              <a:extLst>
                <a:ext uri="{FF2B5EF4-FFF2-40B4-BE49-F238E27FC236}">
                  <a16:creationId xmlns:a16="http://schemas.microsoft.com/office/drawing/2014/main" id="{C0EDEF57-339F-4B41-8C1D-FB67AC339878}"/>
                </a:ext>
              </a:extLst>
            </p:cNvPr>
            <p:cNvSpPr/>
            <p:nvPr/>
          </p:nvSpPr>
          <p:spPr>
            <a:xfrm rot="5400000">
              <a:off x="5906190" y="2715002"/>
              <a:ext cx="1066770" cy="1008802"/>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3" name="מלבן 72">
              <a:extLst>
                <a:ext uri="{FF2B5EF4-FFF2-40B4-BE49-F238E27FC236}">
                  <a16:creationId xmlns:a16="http://schemas.microsoft.com/office/drawing/2014/main" id="{F913DF7F-C4B3-4411-B8FC-78760F35444F}"/>
                </a:ext>
              </a:extLst>
            </p:cNvPr>
            <p:cNvSpPr/>
            <p:nvPr/>
          </p:nvSpPr>
          <p:spPr>
            <a:xfrm rot="5400000">
              <a:off x="6933962" y="1633760"/>
              <a:ext cx="1066770" cy="1008802"/>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מלבן 73">
              <a:extLst>
                <a:ext uri="{FF2B5EF4-FFF2-40B4-BE49-F238E27FC236}">
                  <a16:creationId xmlns:a16="http://schemas.microsoft.com/office/drawing/2014/main" id="{6A3DA66B-2095-4EF5-9D8D-A9C5C139E516}"/>
                </a:ext>
              </a:extLst>
            </p:cNvPr>
            <p:cNvSpPr/>
            <p:nvPr/>
          </p:nvSpPr>
          <p:spPr>
            <a:xfrm rot="10800000">
              <a:off x="4905096" y="2686018"/>
              <a:ext cx="1032518" cy="1071562"/>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1" name="מלבן 70">
              <a:extLst>
                <a:ext uri="{FF2B5EF4-FFF2-40B4-BE49-F238E27FC236}">
                  <a16:creationId xmlns:a16="http://schemas.microsoft.com/office/drawing/2014/main" id="{18FEEE6D-F1ED-427B-B295-3EB5527CDB7B}"/>
                </a:ext>
              </a:extLst>
            </p:cNvPr>
            <p:cNvSpPr/>
            <p:nvPr/>
          </p:nvSpPr>
          <p:spPr>
            <a:xfrm rot="10800000">
              <a:off x="5927623" y="1609555"/>
              <a:ext cx="1032518" cy="1071563"/>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5" name="מציין מיקום תוכן 2">
            <a:extLst>
              <a:ext uri="{FF2B5EF4-FFF2-40B4-BE49-F238E27FC236}">
                <a16:creationId xmlns:a16="http://schemas.microsoft.com/office/drawing/2014/main" id="{995E9A26-4B74-47A0-871C-F713D322D03B}"/>
              </a:ext>
            </a:extLst>
          </p:cNvPr>
          <p:cNvSpPr txBox="1">
            <a:spLocks/>
          </p:cNvSpPr>
          <p:nvPr/>
        </p:nvSpPr>
        <p:spPr>
          <a:xfrm>
            <a:off x="5076627" y="194479"/>
            <a:ext cx="6978711" cy="110878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t>כמה ריבועים צריך להוסיף כדי לקבל קובייה?</a:t>
            </a:r>
          </a:p>
          <a:p>
            <a:pPr marL="0" indent="0">
              <a:buFont typeface="Arial" panose="020B0604020202020204" pitchFamily="34" charset="0"/>
              <a:buNone/>
            </a:pPr>
            <a:r>
              <a:rPr lang="he-IL" dirty="0"/>
              <a:t>נסו להוסיף ריבועים כדי שתוכלו לקפל את המצולע לקובייה.</a:t>
            </a:r>
          </a:p>
        </p:txBody>
      </p:sp>
      <p:sp>
        <p:nvSpPr>
          <p:cNvPr id="26" name="מציין מיקום תוכן 2">
            <a:extLst>
              <a:ext uri="{FF2B5EF4-FFF2-40B4-BE49-F238E27FC236}">
                <a16:creationId xmlns:a16="http://schemas.microsoft.com/office/drawing/2014/main" id="{0BD5F04B-A330-4F1E-87D4-10AD990F75E2}"/>
              </a:ext>
            </a:extLst>
          </p:cNvPr>
          <p:cNvSpPr txBox="1">
            <a:spLocks/>
          </p:cNvSpPr>
          <p:nvPr/>
        </p:nvSpPr>
        <p:spPr>
          <a:xfrm>
            <a:off x="7017035" y="5468332"/>
            <a:ext cx="5038303" cy="110878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t>שִמרו בצד מצולעים שיצרתם ולא הצלחתם לקפל אותם לקובייה.</a:t>
            </a:r>
            <a:endParaRPr lang="he-IL" sz="2800" dirty="0"/>
          </a:p>
        </p:txBody>
      </p:sp>
    </p:spTree>
    <p:extLst>
      <p:ext uri="{BB962C8B-B14F-4D97-AF65-F5344CB8AC3E}">
        <p14:creationId xmlns:p14="http://schemas.microsoft.com/office/powerpoint/2010/main" val="1308100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מציין מיקום תוכן 2">
            <a:extLst>
              <a:ext uri="{FF2B5EF4-FFF2-40B4-BE49-F238E27FC236}">
                <a16:creationId xmlns:a16="http://schemas.microsoft.com/office/drawing/2014/main" id="{995E9A26-4B74-47A0-871C-F713D322D03B}"/>
              </a:ext>
            </a:extLst>
          </p:cNvPr>
          <p:cNvSpPr txBox="1">
            <a:spLocks/>
          </p:cNvSpPr>
          <p:nvPr/>
        </p:nvSpPr>
        <p:spPr>
          <a:xfrm>
            <a:off x="2334980" y="155382"/>
            <a:ext cx="9724441" cy="110878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dirty="0"/>
              <a:t>סרטטו על דף משובץ את כל המצולעים שיצרתם.</a:t>
            </a:r>
            <a:br>
              <a:rPr lang="en-US" dirty="0"/>
            </a:br>
            <a:r>
              <a:rPr lang="he-IL" dirty="0"/>
              <a:t>כל משבצת בדף תייצג ריבוע אחד שגזרתם.</a:t>
            </a:r>
          </a:p>
          <a:p>
            <a:pPr marL="514350" indent="-514350">
              <a:buFont typeface="+mj-lt"/>
              <a:buAutoNum type="arabicPeriod"/>
            </a:pPr>
            <a:r>
              <a:rPr lang="he-IL" dirty="0"/>
              <a:t>כתבו ליד כל אחד אם היה אפשר לקפל אותו לקובייה או לא.</a:t>
            </a:r>
          </a:p>
          <a:p>
            <a:pPr marL="514350" indent="-514350">
              <a:buFont typeface="+mj-lt"/>
              <a:buAutoNum type="arabicPeriod"/>
            </a:pPr>
            <a:r>
              <a:rPr lang="he-IL" dirty="0"/>
              <a:t>כתבו הסבר ליד מצולע שלא הצלחתם לקפל.</a:t>
            </a:r>
          </a:p>
        </p:txBody>
      </p:sp>
      <p:grpSp>
        <p:nvGrpSpPr>
          <p:cNvPr id="4" name="קבוצה 3">
            <a:extLst>
              <a:ext uri="{FF2B5EF4-FFF2-40B4-BE49-F238E27FC236}">
                <a16:creationId xmlns:a16="http://schemas.microsoft.com/office/drawing/2014/main" id="{54ACB2E3-5C1D-434B-B80A-80DA97976F88}"/>
              </a:ext>
            </a:extLst>
          </p:cNvPr>
          <p:cNvGrpSpPr/>
          <p:nvPr/>
        </p:nvGrpSpPr>
        <p:grpSpPr>
          <a:xfrm>
            <a:off x="6751986" y="3612425"/>
            <a:ext cx="896435" cy="1162848"/>
            <a:chOff x="6751986" y="3612425"/>
            <a:chExt cx="896435" cy="1162848"/>
          </a:xfrm>
        </p:grpSpPr>
        <p:pic>
          <p:nvPicPr>
            <p:cNvPr id="20" name="תמונה 19" descr="תמונה שמכילה ריבוע&#10;&#10;התיאור נוצר באופן אוטומטי">
              <a:extLst>
                <a:ext uri="{FF2B5EF4-FFF2-40B4-BE49-F238E27FC236}">
                  <a16:creationId xmlns:a16="http://schemas.microsoft.com/office/drawing/2014/main" id="{0B9DD6A5-18A2-4E2C-8B61-87C6D7973CF9}"/>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tretch>
              <a:fillRect/>
            </a:stretch>
          </p:blipFill>
          <p:spPr>
            <a:xfrm>
              <a:off x="7051988" y="3612425"/>
              <a:ext cx="290426" cy="276704"/>
            </a:xfrm>
            <a:prstGeom prst="rect">
              <a:avLst/>
            </a:prstGeom>
            <a:ln>
              <a:solidFill>
                <a:schemeClr val="tx1"/>
              </a:solidFill>
            </a:ln>
          </p:spPr>
        </p:pic>
        <p:pic>
          <p:nvPicPr>
            <p:cNvPr id="21" name="תמונה 20" descr="תמונה שמכילה ריבוע&#10;&#10;התיאור נוצר באופן אוטומטי">
              <a:extLst>
                <a:ext uri="{FF2B5EF4-FFF2-40B4-BE49-F238E27FC236}">
                  <a16:creationId xmlns:a16="http://schemas.microsoft.com/office/drawing/2014/main" id="{352FD25D-95EE-4522-A477-9953A013A958}"/>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tretch>
              <a:fillRect/>
            </a:stretch>
          </p:blipFill>
          <p:spPr>
            <a:xfrm>
              <a:off x="7051988" y="4498569"/>
              <a:ext cx="290426" cy="276704"/>
            </a:xfrm>
            <a:prstGeom prst="rect">
              <a:avLst/>
            </a:prstGeom>
            <a:ln>
              <a:solidFill>
                <a:schemeClr val="tx1"/>
              </a:solidFill>
            </a:ln>
          </p:spPr>
        </p:pic>
        <p:pic>
          <p:nvPicPr>
            <p:cNvPr id="22" name="תמונה 21" descr="תמונה שמכילה ריבוע&#10;&#10;התיאור נוצר באופן אוטומטי">
              <a:extLst>
                <a:ext uri="{FF2B5EF4-FFF2-40B4-BE49-F238E27FC236}">
                  <a16:creationId xmlns:a16="http://schemas.microsoft.com/office/drawing/2014/main" id="{3F483CA6-3C5C-450E-B136-8E97FF790ED5}"/>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tretch>
              <a:fillRect/>
            </a:stretch>
          </p:blipFill>
          <p:spPr>
            <a:xfrm>
              <a:off x="7051988" y="4207535"/>
              <a:ext cx="290426" cy="276704"/>
            </a:xfrm>
            <a:prstGeom prst="rect">
              <a:avLst/>
            </a:prstGeom>
            <a:ln>
              <a:solidFill>
                <a:schemeClr val="tx1"/>
              </a:solidFill>
            </a:ln>
          </p:spPr>
        </p:pic>
        <p:pic>
          <p:nvPicPr>
            <p:cNvPr id="23" name="תמונה 22" descr="תמונה שמכילה ריבוע&#10;&#10;התיאור נוצר באופן אוטומטי">
              <a:extLst>
                <a:ext uri="{FF2B5EF4-FFF2-40B4-BE49-F238E27FC236}">
                  <a16:creationId xmlns:a16="http://schemas.microsoft.com/office/drawing/2014/main" id="{8CA85427-AACE-47CA-BBD8-DE7F52D7825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tretch>
              <a:fillRect/>
            </a:stretch>
          </p:blipFill>
          <p:spPr>
            <a:xfrm>
              <a:off x="6751986" y="4221865"/>
              <a:ext cx="290426" cy="276704"/>
            </a:xfrm>
            <a:prstGeom prst="rect">
              <a:avLst/>
            </a:prstGeom>
            <a:ln>
              <a:solidFill>
                <a:schemeClr val="tx1"/>
              </a:solidFill>
            </a:ln>
          </p:spPr>
        </p:pic>
        <p:pic>
          <p:nvPicPr>
            <p:cNvPr id="24" name="תמונה 23" descr="תמונה שמכילה ריבוע&#10;&#10;התיאור נוצר באופן אוטומטי">
              <a:extLst>
                <a:ext uri="{FF2B5EF4-FFF2-40B4-BE49-F238E27FC236}">
                  <a16:creationId xmlns:a16="http://schemas.microsoft.com/office/drawing/2014/main" id="{E4DBCFAE-EBDB-42EB-B289-2224A1E9E9D5}"/>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tretch>
              <a:fillRect/>
            </a:stretch>
          </p:blipFill>
          <p:spPr>
            <a:xfrm>
              <a:off x="7357995" y="3616507"/>
              <a:ext cx="290426" cy="276704"/>
            </a:xfrm>
            <a:prstGeom prst="rect">
              <a:avLst/>
            </a:prstGeom>
            <a:ln>
              <a:solidFill>
                <a:schemeClr val="tx1"/>
              </a:solidFill>
            </a:ln>
          </p:spPr>
        </p:pic>
        <p:pic>
          <p:nvPicPr>
            <p:cNvPr id="25" name="תמונה 24" descr="תמונה שמכילה ריבוע&#10;&#10;התיאור נוצר באופן אוטומטי">
              <a:extLst>
                <a:ext uri="{FF2B5EF4-FFF2-40B4-BE49-F238E27FC236}">
                  <a16:creationId xmlns:a16="http://schemas.microsoft.com/office/drawing/2014/main" id="{A078CB28-07C2-4B89-9917-7987CE27A67D}"/>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tretch>
              <a:fillRect/>
            </a:stretch>
          </p:blipFill>
          <p:spPr>
            <a:xfrm>
              <a:off x="7051988" y="3909980"/>
              <a:ext cx="290426" cy="276704"/>
            </a:xfrm>
            <a:prstGeom prst="rect">
              <a:avLst/>
            </a:prstGeom>
            <a:ln>
              <a:solidFill>
                <a:schemeClr val="tx1"/>
              </a:solidFill>
            </a:ln>
          </p:spPr>
        </p:pic>
      </p:grpSp>
      <p:sp>
        <p:nvSpPr>
          <p:cNvPr id="2" name="מלבן 1">
            <a:extLst>
              <a:ext uri="{FF2B5EF4-FFF2-40B4-BE49-F238E27FC236}">
                <a16:creationId xmlns:a16="http://schemas.microsoft.com/office/drawing/2014/main" id="{61057751-9B61-4EF7-B627-F9A62C31B0A5}"/>
              </a:ext>
            </a:extLst>
          </p:cNvPr>
          <p:cNvSpPr/>
          <p:nvPr/>
        </p:nvSpPr>
        <p:spPr>
          <a:xfrm>
            <a:off x="1929973" y="2095368"/>
            <a:ext cx="955755" cy="95575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37">
            <a:extLst>
              <a:ext uri="{FF2B5EF4-FFF2-40B4-BE49-F238E27FC236}">
                <a16:creationId xmlns:a16="http://schemas.microsoft.com/office/drawing/2014/main" id="{1A907A51-AA9B-4026-86AB-1881A610AE7A}"/>
              </a:ext>
            </a:extLst>
          </p:cNvPr>
          <p:cNvSpPr/>
          <p:nvPr/>
        </p:nvSpPr>
        <p:spPr>
          <a:xfrm>
            <a:off x="1929973" y="3060615"/>
            <a:ext cx="955755" cy="95575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extLst>
              <a:ext uri="{FF2B5EF4-FFF2-40B4-BE49-F238E27FC236}">
                <a16:creationId xmlns:a16="http://schemas.microsoft.com/office/drawing/2014/main" id="{7241153B-B971-4609-8933-1974C73CC28D}"/>
              </a:ext>
            </a:extLst>
          </p:cNvPr>
          <p:cNvSpPr/>
          <p:nvPr/>
        </p:nvSpPr>
        <p:spPr>
          <a:xfrm>
            <a:off x="1929973" y="4025862"/>
            <a:ext cx="955755" cy="95575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מלבן 40">
            <a:extLst>
              <a:ext uri="{FF2B5EF4-FFF2-40B4-BE49-F238E27FC236}">
                <a16:creationId xmlns:a16="http://schemas.microsoft.com/office/drawing/2014/main" id="{8568E84A-CA68-46EF-A7E1-6B18D2664FB1}"/>
              </a:ext>
            </a:extLst>
          </p:cNvPr>
          <p:cNvSpPr/>
          <p:nvPr/>
        </p:nvSpPr>
        <p:spPr>
          <a:xfrm>
            <a:off x="1929973" y="4991109"/>
            <a:ext cx="955755" cy="95575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41">
            <a:extLst>
              <a:ext uri="{FF2B5EF4-FFF2-40B4-BE49-F238E27FC236}">
                <a16:creationId xmlns:a16="http://schemas.microsoft.com/office/drawing/2014/main" id="{EA4B2375-6CFF-487A-AEF6-D19B6763A3CF}"/>
              </a:ext>
            </a:extLst>
          </p:cNvPr>
          <p:cNvSpPr/>
          <p:nvPr/>
        </p:nvSpPr>
        <p:spPr>
          <a:xfrm>
            <a:off x="2885727" y="2095368"/>
            <a:ext cx="955755" cy="95575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מלבן 42">
            <a:extLst>
              <a:ext uri="{FF2B5EF4-FFF2-40B4-BE49-F238E27FC236}">
                <a16:creationId xmlns:a16="http://schemas.microsoft.com/office/drawing/2014/main" id="{A351853E-7050-4072-917D-A83AF6874A02}"/>
              </a:ext>
            </a:extLst>
          </p:cNvPr>
          <p:cNvSpPr/>
          <p:nvPr/>
        </p:nvSpPr>
        <p:spPr>
          <a:xfrm>
            <a:off x="971151" y="4047458"/>
            <a:ext cx="955755" cy="95575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601548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מציין מיקום תוכן 2">
            <a:extLst>
              <a:ext uri="{FF2B5EF4-FFF2-40B4-BE49-F238E27FC236}">
                <a16:creationId xmlns:a16="http://schemas.microsoft.com/office/drawing/2014/main" id="{6E1F27FC-BD2C-4B77-94BE-581E5F952799}"/>
              </a:ext>
            </a:extLst>
          </p:cNvPr>
          <p:cNvSpPr txBox="1">
            <a:spLocks/>
          </p:cNvSpPr>
          <p:nvPr/>
        </p:nvSpPr>
        <p:spPr>
          <a:xfrm>
            <a:off x="2380884" y="153011"/>
            <a:ext cx="9632423" cy="279922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t>נבדוק יחד את המסקנות שלכם בעזרת יישומון.</a:t>
            </a:r>
          </a:p>
          <a:p>
            <a:pPr marL="514350" indent="-514350">
              <a:buFont typeface="+mj-lt"/>
              <a:buAutoNum type="arabicPeriod"/>
            </a:pPr>
            <a:r>
              <a:rPr lang="he-IL" dirty="0"/>
              <a:t>צרו בעזרת פס הגרירה השמאלי מצולעים שונים שמורכבים מ־6 ריבועים זהים שהוצמדו זה לזה.</a:t>
            </a:r>
          </a:p>
          <a:p>
            <a:pPr marL="514350" indent="-514350">
              <a:buFont typeface="+mj-lt"/>
              <a:buAutoNum type="arabicPeriod"/>
            </a:pPr>
            <a:r>
              <a:rPr lang="he-IL" dirty="0"/>
              <a:t>קפלו כל מצולע בעזרת פס הגרירה הימני.</a:t>
            </a:r>
          </a:p>
        </p:txBody>
      </p:sp>
      <p:sp>
        <p:nvSpPr>
          <p:cNvPr id="2" name="תיבת טקסט 1">
            <a:extLst>
              <a:ext uri="{FF2B5EF4-FFF2-40B4-BE49-F238E27FC236}">
                <a16:creationId xmlns:a16="http://schemas.microsoft.com/office/drawing/2014/main" id="{E1D7B417-FC4A-6901-3C2A-440E8858E8DF}"/>
              </a:ext>
            </a:extLst>
          </p:cNvPr>
          <p:cNvSpPr txBox="1"/>
          <p:nvPr/>
        </p:nvSpPr>
        <p:spPr>
          <a:xfrm>
            <a:off x="7479721" y="6213084"/>
            <a:ext cx="4519186" cy="523220"/>
          </a:xfrm>
          <a:prstGeom prst="rect">
            <a:avLst/>
          </a:prstGeom>
          <a:noFill/>
        </p:spPr>
        <p:txBody>
          <a:bodyPr wrap="none" rtlCol="1">
            <a:spAutoFit/>
          </a:bodyPr>
          <a:lstStyle/>
          <a:p>
            <a:r>
              <a:rPr lang="he-IL" sz="2800" dirty="0"/>
              <a:t>לחצו על </a:t>
            </a:r>
            <a:r>
              <a:rPr lang="he-IL" sz="2800" dirty="0">
                <a:hlinkClick r:id="rId3"/>
              </a:rPr>
              <a:t>הקישור</a:t>
            </a:r>
            <a:r>
              <a:rPr lang="he-IL" sz="2800" dirty="0"/>
              <a:t> למעבר ליישומון.</a:t>
            </a:r>
          </a:p>
        </p:txBody>
      </p:sp>
      <p:grpSp>
        <p:nvGrpSpPr>
          <p:cNvPr id="3" name="קבוצה 2">
            <a:extLst>
              <a:ext uri="{FF2B5EF4-FFF2-40B4-BE49-F238E27FC236}">
                <a16:creationId xmlns:a16="http://schemas.microsoft.com/office/drawing/2014/main" id="{32D46A47-3401-86D6-1A82-5F400CEEDEF3}"/>
              </a:ext>
            </a:extLst>
          </p:cNvPr>
          <p:cNvGrpSpPr/>
          <p:nvPr/>
        </p:nvGrpSpPr>
        <p:grpSpPr>
          <a:xfrm>
            <a:off x="619012" y="2253836"/>
            <a:ext cx="10671512" cy="2805063"/>
            <a:chOff x="790787" y="5450812"/>
            <a:chExt cx="10671512" cy="2805063"/>
          </a:xfrm>
        </p:grpSpPr>
        <p:sp>
          <p:nvSpPr>
            <p:cNvPr id="5" name="תיבת טקסט 4">
              <a:extLst>
                <a:ext uri="{FF2B5EF4-FFF2-40B4-BE49-F238E27FC236}">
                  <a16:creationId xmlns:a16="http://schemas.microsoft.com/office/drawing/2014/main" id="{FE2EE988-B1F8-9602-C251-B1B9A176C0EB}"/>
                </a:ext>
              </a:extLst>
            </p:cNvPr>
            <p:cNvSpPr txBox="1"/>
            <p:nvPr/>
          </p:nvSpPr>
          <p:spPr>
            <a:xfrm>
              <a:off x="790787" y="5450812"/>
              <a:ext cx="10671512" cy="2805063"/>
            </a:xfrm>
            <a:prstGeom prst="rect">
              <a:avLst/>
            </a:prstGeom>
            <a:solidFill>
              <a:schemeClr val="bg1"/>
            </a:solidFill>
            <a:ln w="19050">
              <a:solidFill>
                <a:srgbClr val="3FA594"/>
              </a:solidFill>
            </a:ln>
          </p:spPr>
          <p:txBody>
            <a:bodyPr wrap="none" rtlCol="1">
              <a:spAutoFit/>
            </a:bodyPr>
            <a:lstStyle/>
            <a:p>
              <a:pPr marL="457200" algn="just" rtl="1">
                <a:lnSpc>
                  <a:spcPct val="150000"/>
                </a:lnSpc>
                <a:spcAft>
                  <a:spcPts val="0"/>
                </a:spcAft>
              </a:pPr>
              <a:r>
                <a:rPr lang="he-IL" sz="2400" u="sng"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הדרכה לשימוש ביישומון </a:t>
              </a:r>
              <a:endParaRPr lang="en-US" sz="2400" dirty="0">
                <a:effectLst/>
                <a:latin typeface="Times New Roman" panose="02020603050405020304" pitchFamily="18" charset="0"/>
                <a:ea typeface="Times New Roman" panose="02020603050405020304" pitchFamily="18" charset="0"/>
              </a:endParaRPr>
            </a:p>
            <a:p>
              <a:pPr lvl="0" algn="just" rtl="1">
                <a:lnSpc>
                  <a:spcPct val="150000"/>
                </a:lnSpc>
                <a:spcAft>
                  <a:spcPts val="0"/>
                </a:spcAft>
              </a:pP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א. הזזה של העיגול האדום לאורך הקטע שבין </a:t>
              </a: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OPEN</a:t>
              </a: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ל־</a:t>
              </a: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CLOSE </a:t>
              </a: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e-IL"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ו</a:t>
              </a: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בחזרה</a:t>
              </a:r>
              <a:b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מקפלת את הפריסה לקובייה ופותחת את הקובייה לפריסה.</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lvl="0" algn="just" rtl="1">
                <a:lnSpc>
                  <a:spcPct val="150000"/>
                </a:lnSpc>
                <a:spcAft>
                  <a:spcPts val="0"/>
                </a:spcAft>
              </a:pP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ב. הזזה של העיגול הכחול מתחת ל־</a:t>
              </a: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PATTERN </a:t>
              </a: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מעבירה בין פריסות שונות של קובייה </a:t>
              </a:r>
              <a:b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(מצבים שבהם הוצמדו 6 ריבועים זה לזה באופן שיתאפשר לקפל לקובייה את המצולע שמתקבל).</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6" name="גרפיקה 5" descr="סגור עם מילוי מלא">
              <a:extLst>
                <a:ext uri="{FF2B5EF4-FFF2-40B4-BE49-F238E27FC236}">
                  <a16:creationId xmlns:a16="http://schemas.microsoft.com/office/drawing/2014/main" id="{1CD0565F-F5AE-E5E9-B9CE-BE1F9FA115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258" y="5575954"/>
              <a:ext cx="662730" cy="662730"/>
            </a:xfrm>
            <a:prstGeom prst="rect">
              <a:avLst/>
            </a:prstGeom>
          </p:spPr>
        </p:pic>
      </p:grpSp>
      <p:sp>
        <p:nvSpPr>
          <p:cNvPr id="7" name="פאות נגדיות">
            <a:extLst>
              <a:ext uri="{FF2B5EF4-FFF2-40B4-BE49-F238E27FC236}">
                <a16:creationId xmlns:a16="http://schemas.microsoft.com/office/drawing/2014/main" id="{8EE06478-8043-178C-0E80-B3608C729306}"/>
              </a:ext>
            </a:extLst>
          </p:cNvPr>
          <p:cNvSpPr txBox="1"/>
          <p:nvPr/>
        </p:nvSpPr>
        <p:spPr>
          <a:xfrm>
            <a:off x="7966639" y="5631784"/>
            <a:ext cx="3945868" cy="523220"/>
          </a:xfrm>
          <a:prstGeom prst="rect">
            <a:avLst/>
          </a:prstGeom>
          <a:solidFill>
            <a:schemeClr val="bg1"/>
          </a:solidFill>
        </p:spPr>
        <p:txBody>
          <a:bodyPr wrap="square" lIns="0" rIns="0">
            <a:spAutoFit/>
          </a:bodyPr>
          <a:lstStyle/>
          <a:p>
            <a:r>
              <a:rPr lang="he-IL" sz="2800" u="sng" dirty="0">
                <a:solidFill>
                  <a:schemeClr val="accent1"/>
                </a:solidFill>
              </a:rPr>
              <a:t>הדרכה לשימוש ביישומון</a:t>
            </a:r>
          </a:p>
        </p:txBody>
      </p:sp>
    </p:spTree>
    <p:extLst>
      <p:ext uri="{BB962C8B-B14F-4D97-AF65-F5344CB8AC3E}">
        <p14:creationId xmlns:p14="http://schemas.microsoft.com/office/powerpoint/2010/main" val="151839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31" presetClass="exit" presetSubtype="0" fill="hold" nodeType="withEffect">
                                  <p:stCondLst>
                                    <p:cond delay="0"/>
                                  </p:stCondLst>
                                  <p:childTnLst>
                                    <p:anim calcmode="lin" valueType="num">
                                      <p:cBhvr>
                                        <p:cTn id="11" dur="1000"/>
                                        <p:tgtEl>
                                          <p:spTgt spid="3"/>
                                        </p:tgtEl>
                                        <p:attrNameLst>
                                          <p:attrName>ppt_w</p:attrName>
                                        </p:attrNameLst>
                                      </p:cBhvr>
                                      <p:tavLst>
                                        <p:tav tm="0">
                                          <p:val>
                                            <p:strVal val="ppt_w"/>
                                          </p:val>
                                        </p:tav>
                                        <p:tav tm="100000">
                                          <p:val>
                                            <p:fltVal val="0"/>
                                          </p:val>
                                        </p:tav>
                                      </p:tavLst>
                                    </p:anim>
                                    <p:anim calcmode="lin" valueType="num">
                                      <p:cBhvr>
                                        <p:cTn id="12" dur="1000"/>
                                        <p:tgtEl>
                                          <p:spTgt spid="3"/>
                                        </p:tgtEl>
                                        <p:attrNameLst>
                                          <p:attrName>ppt_h</p:attrName>
                                        </p:attrNameLst>
                                      </p:cBhvr>
                                      <p:tavLst>
                                        <p:tav tm="0">
                                          <p:val>
                                            <p:strVal val="ppt_h"/>
                                          </p:val>
                                        </p:tav>
                                        <p:tav tm="100000">
                                          <p:val>
                                            <p:fltVal val="0"/>
                                          </p:val>
                                        </p:tav>
                                      </p:tavLst>
                                    </p:anim>
                                    <p:anim calcmode="lin" valueType="num">
                                      <p:cBhvr>
                                        <p:cTn id="13" dur="1000"/>
                                        <p:tgtEl>
                                          <p:spTgt spid="3"/>
                                        </p:tgtEl>
                                        <p:attrNameLst>
                                          <p:attrName>style.rotation</p:attrName>
                                        </p:attrNameLst>
                                      </p:cBhvr>
                                      <p:tavLst>
                                        <p:tav tm="0">
                                          <p:val>
                                            <p:fltVal val="0"/>
                                          </p:val>
                                        </p:tav>
                                        <p:tav tm="100000">
                                          <p:val>
                                            <p:fltVal val="90"/>
                                          </p:val>
                                        </p:tav>
                                      </p:tavLst>
                                    </p:anim>
                                    <p:animEffect transition="out" filter="fade">
                                      <p:cBhvr>
                                        <p:cTn id="14" dur="1000"/>
                                        <p:tgtEl>
                                          <p:spTgt spid="3"/>
                                        </p:tgtEl>
                                      </p:cBhvr>
                                    </p:animEffect>
                                    <p:set>
                                      <p:cBhvr>
                                        <p:cTn id="15"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3" presetClass="emph" presetSubtype="2" fill="hold" grpId="0" nodeType="withEffect">
                                  <p:stCondLst>
                                    <p:cond delay="0"/>
                                  </p:stCondLst>
                                  <p:childTnLst>
                                    <p:animClr clrSpc="rgb" dir="cw">
                                      <p:cBhvr override="childStyle">
                                        <p:cTn id="20" dur="2000" fill="hold"/>
                                        <p:tgtEl>
                                          <p:spTgt spid="7"/>
                                        </p:tgtEl>
                                        <p:attrNameLst>
                                          <p:attrName>style.color</p:attrName>
                                        </p:attrNameLst>
                                      </p:cBhvr>
                                      <p:to>
                                        <a:srgbClr val="B4C6E7"/>
                                      </p:to>
                                    </p:animClr>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835B5236-59BF-23F8-A253-1145C882FA5C}"/>
              </a:ext>
            </a:extLst>
          </p:cNvPr>
          <p:cNvSpPr>
            <a:spLocks noGrp="1"/>
          </p:cNvSpPr>
          <p:nvPr>
            <p:ph type="title"/>
          </p:nvPr>
        </p:nvSpPr>
        <p:spPr/>
        <p:txBody>
          <a:bodyPr/>
          <a:lstStyle/>
          <a:p>
            <a:r>
              <a:rPr lang="he-IL" dirty="0"/>
              <a:t>סיכום הצעה 1</a:t>
            </a:r>
          </a:p>
        </p:txBody>
      </p:sp>
      <p:sp>
        <p:nvSpPr>
          <p:cNvPr id="4" name="מציין מיקום תוכן 3">
            <a:extLst>
              <a:ext uri="{FF2B5EF4-FFF2-40B4-BE49-F238E27FC236}">
                <a16:creationId xmlns:a16="http://schemas.microsoft.com/office/drawing/2014/main" id="{53466BA8-97E8-7FF6-E90E-9D9EF407591F}"/>
              </a:ext>
            </a:extLst>
          </p:cNvPr>
          <p:cNvSpPr>
            <a:spLocks noGrp="1"/>
          </p:cNvSpPr>
          <p:nvPr>
            <p:ph sz="quarter" idx="13"/>
          </p:nvPr>
        </p:nvSpPr>
        <p:spPr/>
        <p:txBody>
          <a:bodyPr/>
          <a:lstStyle/>
          <a:p>
            <a:pPr>
              <a:lnSpc>
                <a:spcPct val="150000"/>
              </a:lnSpc>
            </a:pPr>
            <a:r>
              <a:rPr lang="he-IL" dirty="0"/>
              <a:t>בחלק האחרון של השיעור נאפשר לתלמידים לחקור את תכונות הקובייה שבנו לאורך השיעור.</a:t>
            </a:r>
          </a:p>
          <a:p>
            <a:pPr>
              <a:lnSpc>
                <a:spcPct val="150000"/>
              </a:lnSpc>
            </a:pPr>
            <a:r>
              <a:rPr lang="he-IL" dirty="0"/>
              <a:t>חשוב שבמהלך הפעילות תונח קובייה לפני כל תלמיד כדי שיוכל להתבונן בה ולענות על השאלות. רצוי להחזיק קובייה גדולה פיזית כדי להדגים עליה את התשובות.</a:t>
            </a:r>
          </a:p>
          <a:p>
            <a:pPr>
              <a:lnSpc>
                <a:spcPct val="150000"/>
              </a:lnSpc>
            </a:pPr>
            <a:r>
              <a:rPr lang="he-IL" dirty="0"/>
              <a:t>במהלך הפעילות נלמד מושגים שקשורים לקובייה: פאה, מקצוע וקודקוד.</a:t>
            </a:r>
          </a:p>
        </p:txBody>
      </p:sp>
      <p:sp>
        <p:nvSpPr>
          <p:cNvPr id="5" name="מציין מיקום תוכן 4">
            <a:extLst>
              <a:ext uri="{FF2B5EF4-FFF2-40B4-BE49-F238E27FC236}">
                <a16:creationId xmlns:a16="http://schemas.microsoft.com/office/drawing/2014/main" id="{3F366CC8-053D-4E77-1617-438701BFF555}"/>
              </a:ext>
            </a:extLst>
          </p:cNvPr>
          <p:cNvSpPr>
            <a:spLocks noGrp="1"/>
          </p:cNvSpPr>
          <p:nvPr>
            <p:ph sz="quarter" idx="14"/>
          </p:nvPr>
        </p:nvSpPr>
        <p:spPr/>
        <p:txBody>
          <a:bodyPr/>
          <a:lstStyle/>
          <a:p>
            <a:r>
              <a:rPr lang="he-IL" dirty="0"/>
              <a:t>תכונות הקובייה</a:t>
            </a:r>
          </a:p>
        </p:txBody>
      </p:sp>
    </p:spTree>
    <p:extLst>
      <p:ext uri="{BB962C8B-B14F-4D97-AF65-F5344CB8AC3E}">
        <p14:creationId xmlns:p14="http://schemas.microsoft.com/office/powerpoint/2010/main" val="932378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קבוצה 66">
            <a:extLst>
              <a:ext uri="{FF2B5EF4-FFF2-40B4-BE49-F238E27FC236}">
                <a16:creationId xmlns:a16="http://schemas.microsoft.com/office/drawing/2014/main" id="{A4742B92-F335-951F-F2CC-D5F271FFD3BF}"/>
              </a:ext>
            </a:extLst>
          </p:cNvPr>
          <p:cNvGrpSpPr/>
          <p:nvPr/>
        </p:nvGrpSpPr>
        <p:grpSpPr>
          <a:xfrm>
            <a:off x="240666" y="495528"/>
            <a:ext cx="7548562" cy="5404261"/>
            <a:chOff x="240666" y="495528"/>
            <a:chExt cx="7548562" cy="5404261"/>
          </a:xfrm>
        </p:grpSpPr>
        <p:sp>
          <p:nvSpPr>
            <p:cNvPr id="5" name="קוביה 4">
              <a:extLst>
                <a:ext uri="{FF2B5EF4-FFF2-40B4-BE49-F238E27FC236}">
                  <a16:creationId xmlns:a16="http://schemas.microsoft.com/office/drawing/2014/main" id="{DCE1336D-4673-9B17-AEBD-E5EF7962FA75}"/>
                </a:ext>
              </a:extLst>
            </p:cNvPr>
            <p:cNvSpPr/>
            <p:nvPr/>
          </p:nvSpPr>
          <p:spPr>
            <a:xfrm>
              <a:off x="2019533" y="1061657"/>
              <a:ext cx="3522965" cy="3522965"/>
            </a:xfrm>
            <a:prstGeom prst="cub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89F58151-921B-E914-2C87-77F22FACB17F}"/>
                </a:ext>
              </a:extLst>
            </p:cNvPr>
            <p:cNvSpPr/>
            <p:nvPr/>
          </p:nvSpPr>
          <p:spPr>
            <a:xfrm>
              <a:off x="2019533" y="1921119"/>
              <a:ext cx="2659053" cy="266350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7" name="מחבר ישר 6">
              <a:extLst>
                <a:ext uri="{FF2B5EF4-FFF2-40B4-BE49-F238E27FC236}">
                  <a16:creationId xmlns:a16="http://schemas.microsoft.com/office/drawing/2014/main" id="{BC428F9C-DD80-54FD-7E28-D0D365CDBBBF}"/>
                </a:ext>
              </a:extLst>
            </p:cNvPr>
            <p:cNvCxnSpPr>
              <a:cxnSpLocks/>
            </p:cNvCxnSpPr>
            <p:nvPr/>
          </p:nvCxnSpPr>
          <p:spPr>
            <a:xfrm flipV="1">
              <a:off x="4647732" y="1921119"/>
              <a:ext cx="30854" cy="266350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אליפסה 8">
              <a:extLst>
                <a:ext uri="{FF2B5EF4-FFF2-40B4-BE49-F238E27FC236}">
                  <a16:creationId xmlns:a16="http://schemas.microsoft.com/office/drawing/2014/main" id="{EEE0E7B6-2FE5-51DB-263C-B16B4A32D120}"/>
                </a:ext>
              </a:extLst>
            </p:cNvPr>
            <p:cNvSpPr/>
            <p:nvPr/>
          </p:nvSpPr>
          <p:spPr>
            <a:xfrm>
              <a:off x="1920428" y="1840020"/>
              <a:ext cx="258051" cy="2580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4" name="קבוצה 13">
              <a:extLst>
                <a:ext uri="{FF2B5EF4-FFF2-40B4-BE49-F238E27FC236}">
                  <a16:creationId xmlns:a16="http://schemas.microsoft.com/office/drawing/2014/main" id="{40F045F2-03D9-03F0-0B2B-1A3135824A36}"/>
                </a:ext>
              </a:extLst>
            </p:cNvPr>
            <p:cNvGrpSpPr/>
            <p:nvPr/>
          </p:nvGrpSpPr>
          <p:grpSpPr>
            <a:xfrm>
              <a:off x="2803825" y="4685598"/>
              <a:ext cx="1954379" cy="1214191"/>
              <a:chOff x="8883786" y="1360714"/>
              <a:chExt cx="2266950" cy="1524000"/>
            </a:xfrm>
          </p:grpSpPr>
          <p:sp>
            <p:nvSpPr>
              <p:cNvPr id="11" name="תיבת טקסט 10">
                <a:extLst>
                  <a:ext uri="{FF2B5EF4-FFF2-40B4-BE49-F238E27FC236}">
                    <a16:creationId xmlns:a16="http://schemas.microsoft.com/office/drawing/2014/main" id="{B65B3046-0F7B-9A20-06F5-22BE046A00E7}"/>
                  </a:ext>
                </a:extLst>
              </p:cNvPr>
              <p:cNvSpPr txBox="1"/>
              <p:nvPr/>
            </p:nvSpPr>
            <p:spPr>
              <a:xfrm>
                <a:off x="9229287" y="1799549"/>
                <a:ext cx="1143263" cy="646331"/>
              </a:xfrm>
              <a:prstGeom prst="rect">
                <a:avLst/>
              </a:prstGeom>
              <a:noFill/>
            </p:spPr>
            <p:txBody>
              <a:bodyPr wrap="none" rtlCol="1">
                <a:spAutoFit/>
              </a:bodyPr>
              <a:lstStyle/>
              <a:p>
                <a:r>
                  <a:rPr lang="he-IL" sz="3600" dirty="0">
                    <a:latin typeface="Ktav Yad CLM" panose="02000603000000000000" pitchFamily="50" charset="-79"/>
                    <a:cs typeface="Ktav Yad CLM" panose="02000603000000000000" pitchFamily="50" charset="-79"/>
                  </a:rPr>
                  <a:t>פאה</a:t>
                </a:r>
                <a:endParaRPr lang="he-IL" dirty="0">
                  <a:latin typeface="Ktav Yad CLM" panose="02000603000000000000" pitchFamily="50" charset="-79"/>
                  <a:cs typeface="Ktav Yad CLM" panose="02000603000000000000" pitchFamily="50" charset="-79"/>
                </a:endParaRPr>
              </a:p>
            </p:txBody>
          </p:sp>
          <p:pic>
            <p:nvPicPr>
              <p:cNvPr id="13" name="תמונה 12">
                <a:extLst>
                  <a:ext uri="{FF2B5EF4-FFF2-40B4-BE49-F238E27FC236}">
                    <a16:creationId xmlns:a16="http://schemas.microsoft.com/office/drawing/2014/main" id="{291FA1EA-5FD0-C241-0B53-992EA76A6208}"/>
                  </a:ext>
                </a:extLst>
              </p:cNvPr>
              <p:cNvPicPr>
                <a:picLocks noChangeAspect="1"/>
              </p:cNvPicPr>
              <p:nvPr/>
            </p:nvPicPr>
            <p:blipFill>
              <a:blip r:embed="rId2"/>
              <a:stretch>
                <a:fillRect/>
              </a:stretch>
            </p:blipFill>
            <p:spPr>
              <a:xfrm>
                <a:off x="8883786" y="1360714"/>
                <a:ext cx="2266950" cy="1524000"/>
              </a:xfrm>
              <a:prstGeom prst="rect">
                <a:avLst/>
              </a:prstGeom>
            </p:spPr>
          </p:pic>
        </p:grpSp>
        <p:cxnSp>
          <p:nvCxnSpPr>
            <p:cNvPr id="16" name="מחבר חץ ישר 15">
              <a:extLst>
                <a:ext uri="{FF2B5EF4-FFF2-40B4-BE49-F238E27FC236}">
                  <a16:creationId xmlns:a16="http://schemas.microsoft.com/office/drawing/2014/main" id="{0575C736-BFF2-8CC6-9D88-439CA8A3B466}"/>
                </a:ext>
              </a:extLst>
            </p:cNvPr>
            <p:cNvCxnSpPr>
              <a:cxnSpLocks/>
            </p:cNvCxnSpPr>
            <p:nvPr/>
          </p:nvCxnSpPr>
          <p:spPr>
            <a:xfrm flipH="1">
              <a:off x="4694013" y="2238317"/>
              <a:ext cx="1566541" cy="9761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7">
              <a:extLst>
                <a:ext uri="{FF2B5EF4-FFF2-40B4-BE49-F238E27FC236}">
                  <a16:creationId xmlns:a16="http://schemas.microsoft.com/office/drawing/2014/main" id="{8D1F2135-4003-B5CF-7FBF-F145926C1ED2}"/>
                </a:ext>
              </a:extLst>
            </p:cNvPr>
            <p:cNvCxnSpPr>
              <a:cxnSpLocks/>
            </p:cNvCxnSpPr>
            <p:nvPr/>
          </p:nvCxnSpPr>
          <p:spPr>
            <a:xfrm flipV="1">
              <a:off x="3500525" y="3637913"/>
              <a:ext cx="23374" cy="13973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28" name="קבוצה 27">
              <a:extLst>
                <a:ext uri="{FF2B5EF4-FFF2-40B4-BE49-F238E27FC236}">
                  <a16:creationId xmlns:a16="http://schemas.microsoft.com/office/drawing/2014/main" id="{16D9CCA4-484A-4B72-B0BF-1D44D6FAD9DE}"/>
                </a:ext>
              </a:extLst>
            </p:cNvPr>
            <p:cNvGrpSpPr/>
            <p:nvPr/>
          </p:nvGrpSpPr>
          <p:grpSpPr>
            <a:xfrm>
              <a:off x="6138002" y="1422725"/>
              <a:ext cx="1651226" cy="1057528"/>
              <a:chOff x="8836324" y="2028585"/>
              <a:chExt cx="1651226" cy="1057528"/>
            </a:xfrm>
          </p:grpSpPr>
          <p:sp>
            <p:nvSpPr>
              <p:cNvPr id="24" name="תיבת טקסט 23">
                <a:extLst>
                  <a:ext uri="{FF2B5EF4-FFF2-40B4-BE49-F238E27FC236}">
                    <a16:creationId xmlns:a16="http://schemas.microsoft.com/office/drawing/2014/main" id="{4C74A16F-0941-C72A-996C-E405FA56D807}"/>
                  </a:ext>
                </a:extLst>
              </p:cNvPr>
              <p:cNvSpPr txBox="1"/>
              <p:nvPr/>
            </p:nvSpPr>
            <p:spPr>
              <a:xfrm>
                <a:off x="8836324" y="2270520"/>
                <a:ext cx="1475084" cy="646331"/>
              </a:xfrm>
              <a:prstGeom prst="rect">
                <a:avLst/>
              </a:prstGeom>
              <a:noFill/>
            </p:spPr>
            <p:txBody>
              <a:bodyPr wrap="none" rtlCol="1">
                <a:spAutoFit/>
              </a:bodyPr>
              <a:lstStyle/>
              <a:p>
                <a:r>
                  <a:rPr lang="he-IL" sz="3600" dirty="0">
                    <a:latin typeface="Ktav Yad CLM" panose="02000603000000000000" pitchFamily="50" charset="-79"/>
                    <a:cs typeface="Ktav Yad CLM" panose="02000603000000000000" pitchFamily="50" charset="-79"/>
                  </a:rPr>
                  <a:t>מקצוע</a:t>
                </a:r>
                <a:endParaRPr lang="he-IL" dirty="0">
                  <a:latin typeface="Ktav Yad CLM" panose="02000603000000000000" pitchFamily="50" charset="-79"/>
                  <a:cs typeface="Ktav Yad CLM" panose="02000603000000000000" pitchFamily="50" charset="-79"/>
                </a:endParaRPr>
              </a:p>
            </p:txBody>
          </p:sp>
          <p:pic>
            <p:nvPicPr>
              <p:cNvPr id="27" name="תמונה 26">
                <a:extLst>
                  <a:ext uri="{FF2B5EF4-FFF2-40B4-BE49-F238E27FC236}">
                    <a16:creationId xmlns:a16="http://schemas.microsoft.com/office/drawing/2014/main" id="{55983983-255B-4A1C-C0F2-2B9C03606A19}"/>
                  </a:ext>
                </a:extLst>
              </p:cNvPr>
              <p:cNvPicPr>
                <a:picLocks noChangeAspect="1"/>
              </p:cNvPicPr>
              <p:nvPr/>
            </p:nvPicPr>
            <p:blipFill>
              <a:blip r:embed="rId3"/>
              <a:stretch>
                <a:fillRect/>
              </a:stretch>
            </p:blipFill>
            <p:spPr>
              <a:xfrm>
                <a:off x="8901258" y="2028585"/>
                <a:ext cx="1586292" cy="1057528"/>
              </a:xfrm>
              <a:prstGeom prst="rect">
                <a:avLst/>
              </a:prstGeom>
            </p:spPr>
          </p:pic>
        </p:grpSp>
        <p:grpSp>
          <p:nvGrpSpPr>
            <p:cNvPr id="33" name="קבוצה 32">
              <a:extLst>
                <a:ext uri="{FF2B5EF4-FFF2-40B4-BE49-F238E27FC236}">
                  <a16:creationId xmlns:a16="http://schemas.microsoft.com/office/drawing/2014/main" id="{5EE6CD3C-77F6-19DB-CE45-CEEBFA6E789C}"/>
                </a:ext>
              </a:extLst>
            </p:cNvPr>
            <p:cNvGrpSpPr/>
            <p:nvPr/>
          </p:nvGrpSpPr>
          <p:grpSpPr>
            <a:xfrm>
              <a:off x="240666" y="495528"/>
              <a:ext cx="1808787" cy="934209"/>
              <a:chOff x="2460929" y="2236826"/>
              <a:chExt cx="1808787" cy="934209"/>
            </a:xfrm>
          </p:grpSpPr>
          <p:sp>
            <p:nvSpPr>
              <p:cNvPr id="29" name="תיבת טקסט 28">
                <a:extLst>
                  <a:ext uri="{FF2B5EF4-FFF2-40B4-BE49-F238E27FC236}">
                    <a16:creationId xmlns:a16="http://schemas.microsoft.com/office/drawing/2014/main" id="{3C43C85D-7BA9-0E4C-289A-E02F1521546F}"/>
                  </a:ext>
                </a:extLst>
              </p:cNvPr>
              <p:cNvSpPr txBox="1"/>
              <p:nvPr/>
            </p:nvSpPr>
            <p:spPr>
              <a:xfrm>
                <a:off x="2510668" y="2270520"/>
                <a:ext cx="1601721" cy="646331"/>
              </a:xfrm>
              <a:prstGeom prst="rect">
                <a:avLst/>
              </a:prstGeom>
              <a:noFill/>
            </p:spPr>
            <p:txBody>
              <a:bodyPr wrap="none" rtlCol="1">
                <a:spAutoFit/>
              </a:bodyPr>
              <a:lstStyle/>
              <a:p>
                <a:r>
                  <a:rPr lang="he-IL" sz="3600" dirty="0">
                    <a:latin typeface="Ktav Yad CLM" panose="02000603000000000000" pitchFamily="50" charset="-79"/>
                    <a:cs typeface="Ktav Yad CLM" panose="02000603000000000000" pitchFamily="50" charset="-79"/>
                  </a:rPr>
                  <a:t>קודקוד</a:t>
                </a:r>
                <a:endParaRPr lang="he-IL" dirty="0">
                  <a:latin typeface="Ktav Yad CLM" panose="02000603000000000000" pitchFamily="50" charset="-79"/>
                  <a:cs typeface="Ktav Yad CLM" panose="02000603000000000000" pitchFamily="50" charset="-79"/>
                </a:endParaRPr>
              </a:p>
            </p:txBody>
          </p:sp>
          <p:pic>
            <p:nvPicPr>
              <p:cNvPr id="32" name="תמונה 31">
                <a:extLst>
                  <a:ext uri="{FF2B5EF4-FFF2-40B4-BE49-F238E27FC236}">
                    <a16:creationId xmlns:a16="http://schemas.microsoft.com/office/drawing/2014/main" id="{4C5286E7-C317-890C-A382-DB45B1F389C0}"/>
                  </a:ext>
                </a:extLst>
              </p:cNvPr>
              <p:cNvPicPr>
                <a:picLocks noChangeAspect="1"/>
              </p:cNvPicPr>
              <p:nvPr/>
            </p:nvPicPr>
            <p:blipFill>
              <a:blip r:embed="rId4"/>
              <a:stretch>
                <a:fillRect/>
              </a:stretch>
            </p:blipFill>
            <p:spPr>
              <a:xfrm>
                <a:off x="2460929" y="2236826"/>
                <a:ext cx="1808787" cy="934209"/>
              </a:xfrm>
              <a:prstGeom prst="rect">
                <a:avLst/>
              </a:prstGeom>
            </p:spPr>
          </p:pic>
        </p:grpSp>
        <p:cxnSp>
          <p:nvCxnSpPr>
            <p:cNvPr id="34" name="מחבר חץ ישר 33">
              <a:extLst>
                <a:ext uri="{FF2B5EF4-FFF2-40B4-BE49-F238E27FC236}">
                  <a16:creationId xmlns:a16="http://schemas.microsoft.com/office/drawing/2014/main" id="{48EEC9EC-4C76-D0EB-D8DE-48784FB54786}"/>
                </a:ext>
              </a:extLst>
            </p:cNvPr>
            <p:cNvCxnSpPr>
              <a:cxnSpLocks/>
            </p:cNvCxnSpPr>
            <p:nvPr/>
          </p:nvCxnSpPr>
          <p:spPr>
            <a:xfrm>
              <a:off x="1176502" y="1320944"/>
              <a:ext cx="743049" cy="5436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36" name="תיבת טקסט 35">
            <a:extLst>
              <a:ext uri="{FF2B5EF4-FFF2-40B4-BE49-F238E27FC236}">
                <a16:creationId xmlns:a16="http://schemas.microsoft.com/office/drawing/2014/main" id="{FA07ADFB-B982-1646-3FA5-FD8B39821C22}"/>
              </a:ext>
            </a:extLst>
          </p:cNvPr>
          <p:cNvSpPr txBox="1"/>
          <p:nvPr/>
        </p:nvSpPr>
        <p:spPr>
          <a:xfrm>
            <a:off x="3288617" y="113381"/>
            <a:ext cx="8768747" cy="523220"/>
          </a:xfrm>
          <a:prstGeom prst="rect">
            <a:avLst/>
          </a:prstGeom>
          <a:noFill/>
        </p:spPr>
        <p:txBody>
          <a:bodyPr wrap="none" rtlCol="1">
            <a:spAutoFit/>
          </a:bodyPr>
          <a:lstStyle/>
          <a:p>
            <a:r>
              <a:rPr lang="he-IL" sz="2800" dirty="0"/>
              <a:t>התבוננו בשמות חלקי הקובייה ובקובייה שבידכם וענו על השאלות.</a:t>
            </a:r>
          </a:p>
        </p:txBody>
      </p:sp>
      <p:sp>
        <p:nvSpPr>
          <p:cNvPr id="37" name="שאלה 1">
            <a:extLst>
              <a:ext uri="{FF2B5EF4-FFF2-40B4-BE49-F238E27FC236}">
                <a16:creationId xmlns:a16="http://schemas.microsoft.com/office/drawing/2014/main" id="{3DA7F031-7202-D068-653C-8C13396D9A40}"/>
              </a:ext>
            </a:extLst>
          </p:cNvPr>
          <p:cNvSpPr txBox="1"/>
          <p:nvPr/>
        </p:nvSpPr>
        <p:spPr>
          <a:xfrm>
            <a:off x="8902520" y="3155173"/>
            <a:ext cx="2760692" cy="523220"/>
          </a:xfrm>
          <a:prstGeom prst="rect">
            <a:avLst/>
          </a:prstGeom>
          <a:noFill/>
        </p:spPr>
        <p:txBody>
          <a:bodyPr wrap="none" rtlCol="1">
            <a:spAutoFit/>
          </a:bodyPr>
          <a:lstStyle/>
          <a:p>
            <a:r>
              <a:rPr lang="he-IL" sz="2800" dirty="0"/>
              <a:t>כמה פאות לקובייה?</a:t>
            </a:r>
          </a:p>
        </p:txBody>
      </p:sp>
      <p:sp>
        <p:nvSpPr>
          <p:cNvPr id="38" name="לחצו עלי שאלה 1">
            <a:extLst>
              <a:ext uri="{FF2B5EF4-FFF2-40B4-BE49-F238E27FC236}">
                <a16:creationId xmlns:a16="http://schemas.microsoft.com/office/drawing/2014/main" id="{761E9A1E-5551-D812-541D-D42981327D87}"/>
              </a:ext>
            </a:extLst>
          </p:cNvPr>
          <p:cNvSpPr/>
          <p:nvPr/>
        </p:nvSpPr>
        <p:spPr>
          <a:xfrm>
            <a:off x="9563189" y="5231022"/>
            <a:ext cx="2209231"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t>לחצו עליי להצגת שאלה.</a:t>
            </a:r>
            <a:endParaRPr lang="en-IL" sz="2800" dirty="0"/>
          </a:p>
        </p:txBody>
      </p:sp>
      <p:sp>
        <p:nvSpPr>
          <p:cNvPr id="39" name="לחצו עלי תשובה 1">
            <a:extLst>
              <a:ext uri="{FF2B5EF4-FFF2-40B4-BE49-F238E27FC236}">
                <a16:creationId xmlns:a16="http://schemas.microsoft.com/office/drawing/2014/main" id="{81BB7D29-F4EF-A8C6-D825-84BCF5BB5C20}"/>
              </a:ext>
            </a:extLst>
          </p:cNvPr>
          <p:cNvSpPr/>
          <p:nvPr/>
        </p:nvSpPr>
        <p:spPr>
          <a:xfrm>
            <a:off x="6703201" y="5232600"/>
            <a:ext cx="2328502"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FA594"/>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להצגת התשובה.</a:t>
            </a:r>
            <a:endParaRPr lang="en-IL" sz="2800" dirty="0"/>
          </a:p>
        </p:txBody>
      </p:sp>
      <p:sp>
        <p:nvSpPr>
          <p:cNvPr id="42" name="לחצו עלי שאלה 2">
            <a:extLst>
              <a:ext uri="{FF2B5EF4-FFF2-40B4-BE49-F238E27FC236}">
                <a16:creationId xmlns:a16="http://schemas.microsoft.com/office/drawing/2014/main" id="{FC9385BC-D74E-7780-DA07-EE6E640AA811}"/>
              </a:ext>
            </a:extLst>
          </p:cNvPr>
          <p:cNvSpPr/>
          <p:nvPr/>
        </p:nvSpPr>
        <p:spPr>
          <a:xfrm>
            <a:off x="9563189" y="5231022"/>
            <a:ext cx="2209231"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t>לחצו עליי להצגת שאלה.</a:t>
            </a:r>
            <a:endParaRPr lang="en-IL" sz="2800" dirty="0"/>
          </a:p>
        </p:txBody>
      </p:sp>
      <p:sp>
        <p:nvSpPr>
          <p:cNvPr id="40" name="תשובה 1">
            <a:extLst>
              <a:ext uri="{FF2B5EF4-FFF2-40B4-BE49-F238E27FC236}">
                <a16:creationId xmlns:a16="http://schemas.microsoft.com/office/drawing/2014/main" id="{636B05A9-DC6C-9867-3914-0BCC79FA1154}"/>
              </a:ext>
            </a:extLst>
          </p:cNvPr>
          <p:cNvSpPr txBox="1"/>
          <p:nvPr/>
        </p:nvSpPr>
        <p:spPr>
          <a:xfrm>
            <a:off x="9291412" y="4108579"/>
            <a:ext cx="2284600" cy="523220"/>
          </a:xfrm>
          <a:prstGeom prst="rect">
            <a:avLst/>
          </a:prstGeom>
          <a:noFill/>
        </p:spPr>
        <p:txBody>
          <a:bodyPr wrap="none" rtlCol="1">
            <a:spAutoFit/>
          </a:bodyPr>
          <a:lstStyle/>
          <a:p>
            <a:r>
              <a:rPr lang="he-IL" sz="2800" dirty="0">
                <a:solidFill>
                  <a:srgbClr val="358779"/>
                </a:solidFill>
              </a:rPr>
              <a:t>לקובייה 6 פאות.</a:t>
            </a:r>
          </a:p>
        </p:txBody>
      </p:sp>
      <p:sp>
        <p:nvSpPr>
          <p:cNvPr id="41" name="שאלה 2">
            <a:extLst>
              <a:ext uri="{FF2B5EF4-FFF2-40B4-BE49-F238E27FC236}">
                <a16:creationId xmlns:a16="http://schemas.microsoft.com/office/drawing/2014/main" id="{6B4DC1C3-0127-2A02-B99F-B933576F54CF}"/>
              </a:ext>
            </a:extLst>
          </p:cNvPr>
          <p:cNvSpPr txBox="1"/>
          <p:nvPr/>
        </p:nvSpPr>
        <p:spPr>
          <a:xfrm>
            <a:off x="7724312" y="3155173"/>
            <a:ext cx="3938900" cy="523220"/>
          </a:xfrm>
          <a:prstGeom prst="rect">
            <a:avLst/>
          </a:prstGeom>
          <a:noFill/>
        </p:spPr>
        <p:txBody>
          <a:bodyPr wrap="none" rtlCol="1">
            <a:spAutoFit/>
          </a:bodyPr>
          <a:lstStyle/>
          <a:p>
            <a:r>
              <a:rPr lang="he-IL" sz="2800" dirty="0"/>
              <a:t>איזו צורה יש לפאות הקובייה?</a:t>
            </a:r>
          </a:p>
        </p:txBody>
      </p:sp>
      <p:sp>
        <p:nvSpPr>
          <p:cNvPr id="43" name="לחצו עלי תשובה 2">
            <a:extLst>
              <a:ext uri="{FF2B5EF4-FFF2-40B4-BE49-F238E27FC236}">
                <a16:creationId xmlns:a16="http://schemas.microsoft.com/office/drawing/2014/main" id="{64399971-7F21-71CB-57B2-C28D095CAE11}"/>
              </a:ext>
            </a:extLst>
          </p:cNvPr>
          <p:cNvSpPr/>
          <p:nvPr/>
        </p:nvSpPr>
        <p:spPr>
          <a:xfrm>
            <a:off x="6703201" y="5232600"/>
            <a:ext cx="2328502"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FA594"/>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להצגת התשובה.</a:t>
            </a:r>
            <a:endParaRPr lang="en-IL" sz="2800" dirty="0"/>
          </a:p>
        </p:txBody>
      </p:sp>
      <p:sp>
        <p:nvSpPr>
          <p:cNvPr id="44" name="תשובה 2">
            <a:extLst>
              <a:ext uri="{FF2B5EF4-FFF2-40B4-BE49-F238E27FC236}">
                <a16:creationId xmlns:a16="http://schemas.microsoft.com/office/drawing/2014/main" id="{C686E70D-2C2C-01BE-24B5-B01C1B9874FB}"/>
              </a:ext>
            </a:extLst>
          </p:cNvPr>
          <p:cNvSpPr txBox="1"/>
          <p:nvPr/>
        </p:nvSpPr>
        <p:spPr>
          <a:xfrm>
            <a:off x="6348937" y="4005135"/>
            <a:ext cx="5314275" cy="523220"/>
          </a:xfrm>
          <a:prstGeom prst="rect">
            <a:avLst/>
          </a:prstGeom>
          <a:noFill/>
        </p:spPr>
        <p:txBody>
          <a:bodyPr wrap="none" rtlCol="1">
            <a:spAutoFit/>
          </a:bodyPr>
          <a:lstStyle/>
          <a:p>
            <a:r>
              <a:rPr lang="he-IL" sz="2800" dirty="0">
                <a:solidFill>
                  <a:srgbClr val="358779"/>
                </a:solidFill>
              </a:rPr>
              <a:t>לקובייה 6 פאות חופפות שצורתן ריבוע.</a:t>
            </a:r>
          </a:p>
        </p:txBody>
      </p:sp>
      <p:sp>
        <p:nvSpPr>
          <p:cNvPr id="45" name="שאלה 3">
            <a:extLst>
              <a:ext uri="{FF2B5EF4-FFF2-40B4-BE49-F238E27FC236}">
                <a16:creationId xmlns:a16="http://schemas.microsoft.com/office/drawing/2014/main" id="{24BFD970-03C1-B249-BC0E-36BAB6D4B8A9}"/>
              </a:ext>
            </a:extLst>
          </p:cNvPr>
          <p:cNvSpPr txBox="1"/>
          <p:nvPr/>
        </p:nvSpPr>
        <p:spPr>
          <a:xfrm>
            <a:off x="6518854" y="3155173"/>
            <a:ext cx="5144358" cy="523220"/>
          </a:xfrm>
          <a:prstGeom prst="rect">
            <a:avLst/>
          </a:prstGeom>
          <a:noFill/>
        </p:spPr>
        <p:txBody>
          <a:bodyPr wrap="none" rtlCol="1">
            <a:spAutoFit/>
          </a:bodyPr>
          <a:lstStyle/>
          <a:p>
            <a:r>
              <a:rPr lang="he-IL" sz="2800" dirty="0"/>
              <a:t>כמה פאות צמודות לכל אחת מהפאות?</a:t>
            </a:r>
          </a:p>
        </p:txBody>
      </p:sp>
      <p:sp>
        <p:nvSpPr>
          <p:cNvPr id="46" name="לחצו עלי שאלה 3">
            <a:extLst>
              <a:ext uri="{FF2B5EF4-FFF2-40B4-BE49-F238E27FC236}">
                <a16:creationId xmlns:a16="http://schemas.microsoft.com/office/drawing/2014/main" id="{1B7EA636-4193-1312-4A71-29DFC218280A}"/>
              </a:ext>
            </a:extLst>
          </p:cNvPr>
          <p:cNvSpPr/>
          <p:nvPr/>
        </p:nvSpPr>
        <p:spPr>
          <a:xfrm>
            <a:off x="9563189" y="5231022"/>
            <a:ext cx="2209231"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t>לחצו עליי להצגת שאלה.</a:t>
            </a:r>
            <a:endParaRPr lang="en-IL" sz="2800" dirty="0"/>
          </a:p>
        </p:txBody>
      </p:sp>
      <p:sp>
        <p:nvSpPr>
          <p:cNvPr id="47" name="לחצו עלי תשובה 3">
            <a:extLst>
              <a:ext uri="{FF2B5EF4-FFF2-40B4-BE49-F238E27FC236}">
                <a16:creationId xmlns:a16="http://schemas.microsoft.com/office/drawing/2014/main" id="{5DC7CC9C-C61E-22A9-501D-5C5ACB773C3F}"/>
              </a:ext>
            </a:extLst>
          </p:cNvPr>
          <p:cNvSpPr/>
          <p:nvPr/>
        </p:nvSpPr>
        <p:spPr>
          <a:xfrm>
            <a:off x="6703201" y="5232600"/>
            <a:ext cx="2328502"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FA594"/>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להצגת התשובה.</a:t>
            </a:r>
            <a:endParaRPr lang="en-IL" sz="2800" dirty="0"/>
          </a:p>
        </p:txBody>
      </p:sp>
      <p:sp>
        <p:nvSpPr>
          <p:cNvPr id="48" name="תשובה 3">
            <a:extLst>
              <a:ext uri="{FF2B5EF4-FFF2-40B4-BE49-F238E27FC236}">
                <a16:creationId xmlns:a16="http://schemas.microsoft.com/office/drawing/2014/main" id="{6BD6332D-6568-F73C-293A-2810CBA3FB56}"/>
              </a:ext>
            </a:extLst>
          </p:cNvPr>
          <p:cNvSpPr txBox="1"/>
          <p:nvPr/>
        </p:nvSpPr>
        <p:spPr>
          <a:xfrm>
            <a:off x="8085739" y="4086002"/>
            <a:ext cx="3459601" cy="523220"/>
          </a:xfrm>
          <a:prstGeom prst="rect">
            <a:avLst/>
          </a:prstGeom>
          <a:noFill/>
        </p:spPr>
        <p:txBody>
          <a:bodyPr wrap="none" rtlCol="1">
            <a:spAutoFit/>
          </a:bodyPr>
          <a:lstStyle/>
          <a:p>
            <a:r>
              <a:rPr lang="he-IL" sz="2800" dirty="0">
                <a:solidFill>
                  <a:srgbClr val="358779"/>
                </a:solidFill>
              </a:rPr>
              <a:t>לכל פאה צמודות 4 פאות.</a:t>
            </a:r>
          </a:p>
        </p:txBody>
      </p:sp>
      <p:sp>
        <p:nvSpPr>
          <p:cNvPr id="49" name="שאלה 4">
            <a:extLst>
              <a:ext uri="{FF2B5EF4-FFF2-40B4-BE49-F238E27FC236}">
                <a16:creationId xmlns:a16="http://schemas.microsoft.com/office/drawing/2014/main" id="{17444BB2-96A3-F0B8-595F-A00DB6A199AA}"/>
              </a:ext>
            </a:extLst>
          </p:cNvPr>
          <p:cNvSpPr txBox="1"/>
          <p:nvPr/>
        </p:nvSpPr>
        <p:spPr>
          <a:xfrm>
            <a:off x="8428031" y="3155173"/>
            <a:ext cx="3235181" cy="523220"/>
          </a:xfrm>
          <a:prstGeom prst="rect">
            <a:avLst/>
          </a:prstGeom>
          <a:noFill/>
        </p:spPr>
        <p:txBody>
          <a:bodyPr wrap="none" rtlCol="1">
            <a:spAutoFit/>
          </a:bodyPr>
          <a:lstStyle/>
          <a:p>
            <a:r>
              <a:rPr lang="he-IL" sz="2800" dirty="0"/>
              <a:t>כמה קודקודים לקובייה?</a:t>
            </a:r>
          </a:p>
        </p:txBody>
      </p:sp>
      <p:sp>
        <p:nvSpPr>
          <p:cNvPr id="50" name="לחצו עלי שאלה 4">
            <a:extLst>
              <a:ext uri="{FF2B5EF4-FFF2-40B4-BE49-F238E27FC236}">
                <a16:creationId xmlns:a16="http://schemas.microsoft.com/office/drawing/2014/main" id="{FEFA4942-9875-67C5-60A5-5F5EAB4731B3}"/>
              </a:ext>
            </a:extLst>
          </p:cNvPr>
          <p:cNvSpPr/>
          <p:nvPr/>
        </p:nvSpPr>
        <p:spPr>
          <a:xfrm>
            <a:off x="9563189" y="5231022"/>
            <a:ext cx="2209231"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t>לחצו עליי להצגת שאלה.</a:t>
            </a:r>
            <a:endParaRPr lang="en-IL" sz="2800" dirty="0"/>
          </a:p>
        </p:txBody>
      </p:sp>
      <p:sp>
        <p:nvSpPr>
          <p:cNvPr id="51" name="לחצו עלי תשובה 4">
            <a:extLst>
              <a:ext uri="{FF2B5EF4-FFF2-40B4-BE49-F238E27FC236}">
                <a16:creationId xmlns:a16="http://schemas.microsoft.com/office/drawing/2014/main" id="{FD7649C8-A0D6-5FAA-165C-621D19D417E0}"/>
              </a:ext>
            </a:extLst>
          </p:cNvPr>
          <p:cNvSpPr/>
          <p:nvPr/>
        </p:nvSpPr>
        <p:spPr>
          <a:xfrm>
            <a:off x="6703201" y="5232600"/>
            <a:ext cx="2328502"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FA594"/>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להצגת התשובה.</a:t>
            </a:r>
            <a:endParaRPr lang="en-IL" sz="2800" dirty="0"/>
          </a:p>
        </p:txBody>
      </p:sp>
      <p:sp>
        <p:nvSpPr>
          <p:cNvPr id="52" name="תשובה 4">
            <a:extLst>
              <a:ext uri="{FF2B5EF4-FFF2-40B4-BE49-F238E27FC236}">
                <a16:creationId xmlns:a16="http://schemas.microsoft.com/office/drawing/2014/main" id="{E0E43DC0-A6CA-1D38-86E9-BF284A628211}"/>
              </a:ext>
            </a:extLst>
          </p:cNvPr>
          <p:cNvSpPr txBox="1"/>
          <p:nvPr/>
        </p:nvSpPr>
        <p:spPr>
          <a:xfrm>
            <a:off x="8593936" y="4055955"/>
            <a:ext cx="2850460" cy="523220"/>
          </a:xfrm>
          <a:prstGeom prst="rect">
            <a:avLst/>
          </a:prstGeom>
          <a:noFill/>
        </p:spPr>
        <p:txBody>
          <a:bodyPr wrap="none" rtlCol="1">
            <a:spAutoFit/>
          </a:bodyPr>
          <a:lstStyle/>
          <a:p>
            <a:r>
              <a:rPr lang="he-IL" sz="2800" dirty="0">
                <a:solidFill>
                  <a:srgbClr val="358779"/>
                </a:solidFill>
              </a:rPr>
              <a:t>לקובייה 8 קודקודים.</a:t>
            </a:r>
          </a:p>
        </p:txBody>
      </p:sp>
      <p:sp>
        <p:nvSpPr>
          <p:cNvPr id="53" name="שאלה 5">
            <a:extLst>
              <a:ext uri="{FF2B5EF4-FFF2-40B4-BE49-F238E27FC236}">
                <a16:creationId xmlns:a16="http://schemas.microsoft.com/office/drawing/2014/main" id="{68DEEEE9-0D9F-B607-C1A6-339CC9EA8C59}"/>
              </a:ext>
            </a:extLst>
          </p:cNvPr>
          <p:cNvSpPr txBox="1"/>
          <p:nvPr/>
        </p:nvSpPr>
        <p:spPr>
          <a:xfrm>
            <a:off x="7280282" y="3155173"/>
            <a:ext cx="4382930" cy="523220"/>
          </a:xfrm>
          <a:prstGeom prst="rect">
            <a:avLst/>
          </a:prstGeom>
          <a:noFill/>
        </p:spPr>
        <p:txBody>
          <a:bodyPr wrap="none" rtlCol="1">
            <a:spAutoFit/>
          </a:bodyPr>
          <a:lstStyle/>
          <a:p>
            <a:r>
              <a:rPr lang="he-IL" sz="2800" dirty="0"/>
              <a:t>כמה פאות צמודות לכל קודקוד?</a:t>
            </a:r>
          </a:p>
        </p:txBody>
      </p:sp>
      <p:sp>
        <p:nvSpPr>
          <p:cNvPr id="54" name="לחצו עלי שאלה 5">
            <a:extLst>
              <a:ext uri="{FF2B5EF4-FFF2-40B4-BE49-F238E27FC236}">
                <a16:creationId xmlns:a16="http://schemas.microsoft.com/office/drawing/2014/main" id="{E650D828-D076-F9D9-685B-E4C8A5796770}"/>
              </a:ext>
            </a:extLst>
          </p:cNvPr>
          <p:cNvSpPr/>
          <p:nvPr/>
        </p:nvSpPr>
        <p:spPr>
          <a:xfrm>
            <a:off x="9563189" y="5231022"/>
            <a:ext cx="2209231"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t>לחצו עליי להצגת שאלה.</a:t>
            </a:r>
            <a:endParaRPr lang="en-IL" sz="2800" dirty="0"/>
          </a:p>
        </p:txBody>
      </p:sp>
      <p:sp>
        <p:nvSpPr>
          <p:cNvPr id="55" name="לחצו עלי תשובה 5">
            <a:extLst>
              <a:ext uri="{FF2B5EF4-FFF2-40B4-BE49-F238E27FC236}">
                <a16:creationId xmlns:a16="http://schemas.microsoft.com/office/drawing/2014/main" id="{EBD4773F-A200-CE1F-44CF-1E85D9C102FE}"/>
              </a:ext>
            </a:extLst>
          </p:cNvPr>
          <p:cNvSpPr/>
          <p:nvPr/>
        </p:nvSpPr>
        <p:spPr>
          <a:xfrm>
            <a:off x="6703201" y="5232600"/>
            <a:ext cx="2328502"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FA594"/>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להצגת התשובה.</a:t>
            </a:r>
            <a:endParaRPr lang="en-IL" sz="2800" dirty="0"/>
          </a:p>
        </p:txBody>
      </p:sp>
      <p:sp>
        <p:nvSpPr>
          <p:cNvPr id="56" name="תשובה 5">
            <a:extLst>
              <a:ext uri="{FF2B5EF4-FFF2-40B4-BE49-F238E27FC236}">
                <a16:creationId xmlns:a16="http://schemas.microsoft.com/office/drawing/2014/main" id="{096E17A5-9541-ABBA-4B67-FF6F45C40AC8}"/>
              </a:ext>
            </a:extLst>
          </p:cNvPr>
          <p:cNvSpPr txBox="1"/>
          <p:nvPr/>
        </p:nvSpPr>
        <p:spPr>
          <a:xfrm>
            <a:off x="7704270" y="3995564"/>
            <a:ext cx="3740126" cy="523220"/>
          </a:xfrm>
          <a:prstGeom prst="rect">
            <a:avLst/>
          </a:prstGeom>
          <a:noFill/>
        </p:spPr>
        <p:txBody>
          <a:bodyPr wrap="none" rtlCol="1">
            <a:spAutoFit/>
          </a:bodyPr>
          <a:lstStyle/>
          <a:p>
            <a:r>
              <a:rPr lang="he-IL" sz="2800" dirty="0">
                <a:solidFill>
                  <a:srgbClr val="358779"/>
                </a:solidFill>
              </a:rPr>
              <a:t>לכל קודקוד צמודות 3 פאות.</a:t>
            </a:r>
          </a:p>
        </p:txBody>
      </p:sp>
      <p:sp>
        <p:nvSpPr>
          <p:cNvPr id="57" name="שאלה 6">
            <a:extLst>
              <a:ext uri="{FF2B5EF4-FFF2-40B4-BE49-F238E27FC236}">
                <a16:creationId xmlns:a16="http://schemas.microsoft.com/office/drawing/2014/main" id="{6EEB6F44-7022-17A8-C104-7B1573288803}"/>
              </a:ext>
            </a:extLst>
          </p:cNvPr>
          <p:cNvSpPr txBox="1"/>
          <p:nvPr/>
        </p:nvSpPr>
        <p:spPr>
          <a:xfrm>
            <a:off x="8442459" y="3155173"/>
            <a:ext cx="3220753" cy="523220"/>
          </a:xfrm>
          <a:prstGeom prst="rect">
            <a:avLst/>
          </a:prstGeom>
          <a:noFill/>
        </p:spPr>
        <p:txBody>
          <a:bodyPr wrap="none" rtlCol="1">
            <a:spAutoFit/>
          </a:bodyPr>
          <a:lstStyle/>
          <a:p>
            <a:r>
              <a:rPr lang="he-IL" sz="2800" dirty="0"/>
              <a:t>כמה מקצועות לקובייה?</a:t>
            </a:r>
          </a:p>
        </p:txBody>
      </p:sp>
      <p:sp>
        <p:nvSpPr>
          <p:cNvPr id="58" name="לחצו עלי שאלה 6">
            <a:extLst>
              <a:ext uri="{FF2B5EF4-FFF2-40B4-BE49-F238E27FC236}">
                <a16:creationId xmlns:a16="http://schemas.microsoft.com/office/drawing/2014/main" id="{50167433-6968-4793-09D3-49A5B3028D94}"/>
              </a:ext>
            </a:extLst>
          </p:cNvPr>
          <p:cNvSpPr/>
          <p:nvPr/>
        </p:nvSpPr>
        <p:spPr>
          <a:xfrm>
            <a:off x="9563189" y="5231022"/>
            <a:ext cx="2209231"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t>לחצו עליי להצגת שאלה.</a:t>
            </a:r>
            <a:endParaRPr lang="en-IL" sz="2800" dirty="0"/>
          </a:p>
        </p:txBody>
      </p:sp>
      <p:sp>
        <p:nvSpPr>
          <p:cNvPr id="59" name="לחצו עלי תשובה 6">
            <a:extLst>
              <a:ext uri="{FF2B5EF4-FFF2-40B4-BE49-F238E27FC236}">
                <a16:creationId xmlns:a16="http://schemas.microsoft.com/office/drawing/2014/main" id="{B3518E35-4C27-378B-3355-ED8630E0D54C}"/>
              </a:ext>
            </a:extLst>
          </p:cNvPr>
          <p:cNvSpPr/>
          <p:nvPr/>
        </p:nvSpPr>
        <p:spPr>
          <a:xfrm>
            <a:off x="6703201" y="5232600"/>
            <a:ext cx="2328502"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FA594"/>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להצגת התשובה.</a:t>
            </a:r>
            <a:endParaRPr lang="en-IL" sz="2800" dirty="0"/>
          </a:p>
        </p:txBody>
      </p:sp>
      <p:sp>
        <p:nvSpPr>
          <p:cNvPr id="60" name="תשובה 6">
            <a:extLst>
              <a:ext uri="{FF2B5EF4-FFF2-40B4-BE49-F238E27FC236}">
                <a16:creationId xmlns:a16="http://schemas.microsoft.com/office/drawing/2014/main" id="{B81BF4F5-6B3A-6C8F-2070-AD8ED88CEF70}"/>
              </a:ext>
            </a:extLst>
          </p:cNvPr>
          <p:cNvSpPr txBox="1"/>
          <p:nvPr/>
        </p:nvSpPr>
        <p:spPr>
          <a:xfrm>
            <a:off x="8458489" y="4061402"/>
            <a:ext cx="3018775" cy="523220"/>
          </a:xfrm>
          <a:prstGeom prst="rect">
            <a:avLst/>
          </a:prstGeom>
          <a:noFill/>
        </p:spPr>
        <p:txBody>
          <a:bodyPr wrap="none" rtlCol="1">
            <a:spAutoFit/>
          </a:bodyPr>
          <a:lstStyle/>
          <a:p>
            <a:r>
              <a:rPr lang="he-IL" sz="2800" dirty="0">
                <a:solidFill>
                  <a:srgbClr val="358779"/>
                </a:solidFill>
              </a:rPr>
              <a:t>לקובייה 12 מקצועות.</a:t>
            </a:r>
          </a:p>
        </p:txBody>
      </p:sp>
      <p:sp>
        <p:nvSpPr>
          <p:cNvPr id="61" name="שאלה 7">
            <a:extLst>
              <a:ext uri="{FF2B5EF4-FFF2-40B4-BE49-F238E27FC236}">
                <a16:creationId xmlns:a16="http://schemas.microsoft.com/office/drawing/2014/main" id="{E10364D6-F65C-1373-4DCF-72A0D38A22C9}"/>
              </a:ext>
            </a:extLst>
          </p:cNvPr>
          <p:cNvSpPr txBox="1"/>
          <p:nvPr/>
        </p:nvSpPr>
        <p:spPr>
          <a:xfrm>
            <a:off x="7095936" y="3155173"/>
            <a:ext cx="4567276" cy="523220"/>
          </a:xfrm>
          <a:prstGeom prst="rect">
            <a:avLst/>
          </a:prstGeom>
          <a:noFill/>
        </p:spPr>
        <p:txBody>
          <a:bodyPr wrap="none" rtlCol="1">
            <a:spAutoFit/>
          </a:bodyPr>
          <a:lstStyle/>
          <a:p>
            <a:r>
              <a:rPr lang="he-IL" sz="2800" dirty="0"/>
              <a:t>כמה פאות מחוברות לכל מקצוע?</a:t>
            </a:r>
          </a:p>
        </p:txBody>
      </p:sp>
      <p:sp>
        <p:nvSpPr>
          <p:cNvPr id="62" name="לחצו עלי שאלה 7">
            <a:extLst>
              <a:ext uri="{FF2B5EF4-FFF2-40B4-BE49-F238E27FC236}">
                <a16:creationId xmlns:a16="http://schemas.microsoft.com/office/drawing/2014/main" id="{40AC9D00-EB0B-AD44-56C1-74DA6968BFF3}"/>
              </a:ext>
            </a:extLst>
          </p:cNvPr>
          <p:cNvSpPr/>
          <p:nvPr/>
        </p:nvSpPr>
        <p:spPr>
          <a:xfrm>
            <a:off x="9564029" y="5231022"/>
            <a:ext cx="2210400"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t>לחצו עליי להצגת שאלה.</a:t>
            </a:r>
            <a:endParaRPr lang="en-IL" sz="2800" dirty="0"/>
          </a:p>
        </p:txBody>
      </p:sp>
      <p:sp>
        <p:nvSpPr>
          <p:cNvPr id="63" name="לחצו עלי תשובה 7">
            <a:extLst>
              <a:ext uri="{FF2B5EF4-FFF2-40B4-BE49-F238E27FC236}">
                <a16:creationId xmlns:a16="http://schemas.microsoft.com/office/drawing/2014/main" id="{DB54D167-75CF-BC1C-2073-536506FFB500}"/>
              </a:ext>
            </a:extLst>
          </p:cNvPr>
          <p:cNvSpPr/>
          <p:nvPr/>
        </p:nvSpPr>
        <p:spPr>
          <a:xfrm>
            <a:off x="6703201" y="5232600"/>
            <a:ext cx="2328502"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FA594"/>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להצגת התשובה.</a:t>
            </a:r>
            <a:endParaRPr lang="en-IL" sz="2800" dirty="0"/>
          </a:p>
        </p:txBody>
      </p:sp>
      <p:sp>
        <p:nvSpPr>
          <p:cNvPr id="64" name="תשובה 7">
            <a:extLst>
              <a:ext uri="{FF2B5EF4-FFF2-40B4-BE49-F238E27FC236}">
                <a16:creationId xmlns:a16="http://schemas.microsoft.com/office/drawing/2014/main" id="{C1D4FBEA-A03C-7E18-8C6F-057A2E160BC7}"/>
              </a:ext>
            </a:extLst>
          </p:cNvPr>
          <p:cNvSpPr txBox="1"/>
          <p:nvPr/>
        </p:nvSpPr>
        <p:spPr>
          <a:xfrm>
            <a:off x="7702362" y="4089437"/>
            <a:ext cx="3924472" cy="523220"/>
          </a:xfrm>
          <a:prstGeom prst="rect">
            <a:avLst/>
          </a:prstGeom>
          <a:noFill/>
        </p:spPr>
        <p:txBody>
          <a:bodyPr wrap="none" rtlCol="1">
            <a:spAutoFit/>
          </a:bodyPr>
          <a:lstStyle/>
          <a:p>
            <a:r>
              <a:rPr lang="he-IL" sz="2800" dirty="0">
                <a:solidFill>
                  <a:srgbClr val="358779"/>
                </a:solidFill>
              </a:rPr>
              <a:t>לכל מקצוע מחוברות 2 פאות.</a:t>
            </a:r>
          </a:p>
        </p:txBody>
      </p:sp>
    </p:spTree>
    <p:extLst>
      <p:ext uri="{BB962C8B-B14F-4D97-AF65-F5344CB8AC3E}">
        <p14:creationId xmlns:p14="http://schemas.microsoft.com/office/powerpoint/2010/main" val="293334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grpId="1" nodeType="after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17" restart="whenNotActive" fill="hold" evtFilter="cancelBubble" nodeType="interactiveSeq">
                <p:stCondLst>
                  <p:cond evt="onClick" delay="0">
                    <p:tgtEl>
                      <p:spTgt spid="39"/>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1" nodeType="after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9" restart="whenNotActive" fill="hold" evtFilter="cancelBubble" nodeType="interactiveSeq">
                <p:stCondLst>
                  <p:cond evt="onClick" delay="0">
                    <p:tgtEl>
                      <p:spTgt spid="42"/>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40"/>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1" nodeType="after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41" restart="whenNotActive" fill="hold" evtFilter="cancelBubble" nodeType="interactiveSeq">
                <p:stCondLst>
                  <p:cond evt="onClick" delay="0">
                    <p:tgtEl>
                      <p:spTgt spid="43"/>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par>
                                <p:cTn id="48" presetID="1" presetClass="exit" presetSubtype="0" fill="hold" grpId="1" nodeType="withEffect">
                                  <p:stCondLst>
                                    <p:cond delay="0"/>
                                  </p:stCondLst>
                                  <p:childTnLst>
                                    <p:set>
                                      <p:cBhvr>
                                        <p:cTn id="49" dur="1" fill="hold">
                                          <p:stCondLst>
                                            <p:cond delay="0"/>
                                          </p:stCondLst>
                                        </p:cTn>
                                        <p:tgtEl>
                                          <p:spTgt spid="41"/>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1" nodeType="after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53" restart="whenNotActive" fill="hold" evtFilter="cancelBubble" nodeType="interactiveSeq">
                <p:stCondLst>
                  <p:cond evt="onClick" delay="0">
                    <p:tgtEl>
                      <p:spTgt spid="46"/>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44"/>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1" nodeType="after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65" restart="whenNotActive" fill="hold" evtFilter="cancelBubble" nodeType="interactiveSeq">
                <p:stCondLst>
                  <p:cond evt="onClick" delay="0">
                    <p:tgtEl>
                      <p:spTgt spid="47"/>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par>
                                <p:cTn id="72" presetID="1" presetClass="exit" presetSubtype="0" fill="hold" grpId="1" nodeType="withEffect">
                                  <p:stCondLst>
                                    <p:cond delay="0"/>
                                  </p:stCondLst>
                                  <p:childTnLst>
                                    <p:set>
                                      <p:cBhvr>
                                        <p:cTn id="73" dur="1" fill="hold">
                                          <p:stCondLst>
                                            <p:cond delay="0"/>
                                          </p:stCondLst>
                                        </p:cTn>
                                        <p:tgtEl>
                                          <p:spTgt spid="45"/>
                                        </p:tgtEl>
                                        <p:attrNameLst>
                                          <p:attrName>style.visibility</p:attrName>
                                        </p:attrNameLst>
                                      </p:cBhvr>
                                      <p:to>
                                        <p:strVal val="hidden"/>
                                      </p:to>
                                    </p:set>
                                  </p:childTnLst>
                                </p:cTn>
                              </p:par>
                            </p:childTnLst>
                          </p:cTn>
                        </p:par>
                        <p:par>
                          <p:cTn id="74" fill="hold">
                            <p:stCondLst>
                              <p:cond delay="0"/>
                            </p:stCondLst>
                            <p:childTnLst>
                              <p:par>
                                <p:cTn id="75" presetID="1" presetClass="entr" presetSubtype="0" fill="hold" grpId="1" nodeType="after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77" restart="whenNotActive" fill="hold" evtFilter="cancelBubble" nodeType="interactiveSeq">
                <p:stCondLst>
                  <p:cond evt="onClick" delay="0">
                    <p:tgtEl>
                      <p:spTgt spid="50"/>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withEffect">
                                  <p:stCondLst>
                                    <p:cond delay="0"/>
                                  </p:stCondLst>
                                  <p:childTnLst>
                                    <p:set>
                                      <p:cBhvr>
                                        <p:cTn id="81" dur="1" fill="hold">
                                          <p:stCondLst>
                                            <p:cond delay="0"/>
                                          </p:stCondLst>
                                        </p:cTn>
                                        <p:tgtEl>
                                          <p:spTgt spid="50"/>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48"/>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par>
                          <p:cTn id="86" fill="hold">
                            <p:stCondLst>
                              <p:cond delay="0"/>
                            </p:stCondLst>
                            <p:childTnLst>
                              <p:par>
                                <p:cTn id="87" presetID="1" presetClass="entr" presetSubtype="0" fill="hold" grpId="1" nodeType="afterEffect">
                                  <p:stCondLst>
                                    <p:cond delay="0"/>
                                  </p:stCondLst>
                                  <p:childTnLst>
                                    <p:set>
                                      <p:cBhvr>
                                        <p:cTn id="88"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50"/>
                  </p:tgtEl>
                </p:cond>
              </p:nextCondLst>
            </p:seq>
            <p:seq concurrent="1" nextAc="seek">
              <p:cTn id="89" restart="whenNotActive" fill="hold" evtFilter="cancelBubble" nodeType="interactiveSeq">
                <p:stCondLst>
                  <p:cond evt="onClick" delay="0">
                    <p:tgtEl>
                      <p:spTgt spid="51"/>
                    </p:tgtEl>
                  </p:cond>
                </p:stCondLst>
                <p:endSync evt="end" delay="0">
                  <p:rtn val="all"/>
                </p:endSync>
                <p:childTnLst>
                  <p:par>
                    <p:cTn id="90" fill="hold">
                      <p:stCondLst>
                        <p:cond delay="0"/>
                      </p:stCondLst>
                      <p:childTnLst>
                        <p:par>
                          <p:cTn id="91" fill="hold">
                            <p:stCondLst>
                              <p:cond delay="0"/>
                            </p:stCondLst>
                            <p:childTnLst>
                              <p:par>
                                <p:cTn id="92" presetID="1" presetClass="exit" presetSubtype="0" fill="hold" grpId="0" nodeType="withEffect">
                                  <p:stCondLst>
                                    <p:cond delay="0"/>
                                  </p:stCondLst>
                                  <p:childTnLst>
                                    <p:set>
                                      <p:cBhvr>
                                        <p:cTn id="93" dur="1" fill="hold">
                                          <p:stCondLst>
                                            <p:cond delay="0"/>
                                          </p:stCondLst>
                                        </p:cTn>
                                        <p:tgtEl>
                                          <p:spTgt spid="51"/>
                                        </p:tgtEl>
                                        <p:attrNameLst>
                                          <p:attrName>style.visibility</p:attrName>
                                        </p:attrNameLst>
                                      </p:cBhvr>
                                      <p:to>
                                        <p:strVal val="hidden"/>
                                      </p:to>
                                    </p:set>
                                  </p:childTnLst>
                                </p:cTn>
                              </p:par>
                              <p:par>
                                <p:cTn id="94" presetID="1"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childTnLst>
                                </p:cTn>
                              </p:par>
                              <p:par>
                                <p:cTn id="96" presetID="1" presetClass="exit" presetSubtype="0" fill="hold" grpId="1" nodeType="withEffect">
                                  <p:stCondLst>
                                    <p:cond delay="0"/>
                                  </p:stCondLst>
                                  <p:childTnLst>
                                    <p:set>
                                      <p:cBhvr>
                                        <p:cTn id="97" dur="1" fill="hold">
                                          <p:stCondLst>
                                            <p:cond delay="0"/>
                                          </p:stCondLst>
                                        </p:cTn>
                                        <p:tgtEl>
                                          <p:spTgt spid="49"/>
                                        </p:tgtEl>
                                        <p:attrNameLst>
                                          <p:attrName>style.visibility</p:attrName>
                                        </p:attrNameLst>
                                      </p:cBhvr>
                                      <p:to>
                                        <p:strVal val="hidden"/>
                                      </p:to>
                                    </p:set>
                                  </p:childTnLst>
                                </p:cTn>
                              </p:par>
                            </p:childTnLst>
                          </p:cTn>
                        </p:par>
                        <p:par>
                          <p:cTn id="98" fill="hold">
                            <p:stCondLst>
                              <p:cond delay="0"/>
                            </p:stCondLst>
                            <p:childTnLst>
                              <p:par>
                                <p:cTn id="99" presetID="1" presetClass="entr" presetSubtype="0" fill="hold" grpId="1" nodeType="afterEffect">
                                  <p:stCondLst>
                                    <p:cond delay="0"/>
                                  </p:stCondLst>
                                  <p:childTnLst>
                                    <p:set>
                                      <p:cBhvr>
                                        <p:cTn id="100"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101" restart="whenNotActive" fill="hold" evtFilter="cancelBubble" nodeType="interactiveSeq">
                <p:stCondLst>
                  <p:cond evt="onClick" delay="0">
                    <p:tgtEl>
                      <p:spTgt spid="54"/>
                    </p:tgtEl>
                  </p:cond>
                </p:stCondLst>
                <p:endSync evt="end" delay="0">
                  <p:rtn val="all"/>
                </p:endSync>
                <p:childTnLst>
                  <p:par>
                    <p:cTn id="102" fill="hold">
                      <p:stCondLst>
                        <p:cond delay="0"/>
                      </p:stCondLst>
                      <p:childTnLst>
                        <p:par>
                          <p:cTn id="103" fill="hold">
                            <p:stCondLst>
                              <p:cond delay="0"/>
                            </p:stCondLst>
                            <p:childTnLst>
                              <p:par>
                                <p:cTn id="104" presetID="1" presetClass="exit" presetSubtype="0" fill="hold" grpId="0" nodeType="withEffect">
                                  <p:stCondLst>
                                    <p:cond delay="0"/>
                                  </p:stCondLst>
                                  <p:childTnLst>
                                    <p:set>
                                      <p:cBhvr>
                                        <p:cTn id="105" dur="1" fill="hold">
                                          <p:stCondLst>
                                            <p:cond delay="0"/>
                                          </p:stCondLst>
                                        </p:cTn>
                                        <p:tgtEl>
                                          <p:spTgt spid="5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52"/>
                                        </p:tgtEl>
                                        <p:attrNameLst>
                                          <p:attrName>style.visibility</p:attrName>
                                        </p:attrNameLst>
                                      </p:cBhvr>
                                      <p:to>
                                        <p:strVal val="hidden"/>
                                      </p:to>
                                    </p:set>
                                  </p:childTnLst>
                                </p:cTn>
                              </p:par>
                              <p:par>
                                <p:cTn id="108" presetID="1" presetClass="entr" presetSubtype="0" fill="hold" grpId="0" nodeType="withEffect">
                                  <p:stCondLst>
                                    <p:cond delay="0"/>
                                  </p:stCondLst>
                                  <p:childTnLst>
                                    <p:set>
                                      <p:cBhvr>
                                        <p:cTn id="109" dur="1" fill="hold">
                                          <p:stCondLst>
                                            <p:cond delay="0"/>
                                          </p:stCondLst>
                                        </p:cTn>
                                        <p:tgtEl>
                                          <p:spTgt spid="53"/>
                                        </p:tgtEl>
                                        <p:attrNameLst>
                                          <p:attrName>style.visibility</p:attrName>
                                        </p:attrNameLst>
                                      </p:cBhvr>
                                      <p:to>
                                        <p:strVal val="visible"/>
                                      </p:to>
                                    </p:set>
                                  </p:childTnLst>
                                </p:cTn>
                              </p:par>
                            </p:childTnLst>
                          </p:cTn>
                        </p:par>
                        <p:par>
                          <p:cTn id="110" fill="hold">
                            <p:stCondLst>
                              <p:cond delay="0"/>
                            </p:stCondLst>
                            <p:childTnLst>
                              <p:par>
                                <p:cTn id="111" presetID="1" presetClass="entr" presetSubtype="0" fill="hold" grpId="1" nodeType="afterEffect">
                                  <p:stCondLst>
                                    <p:cond delay="0"/>
                                  </p:stCondLst>
                                  <p:childTnLst>
                                    <p:set>
                                      <p:cBhvr>
                                        <p:cTn id="112"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54"/>
                  </p:tgtEl>
                </p:cond>
              </p:nextCondLst>
            </p:seq>
            <p:seq concurrent="1" nextAc="seek">
              <p:cTn id="113" restart="whenNotActive" fill="hold" evtFilter="cancelBubble" nodeType="interactiveSeq">
                <p:stCondLst>
                  <p:cond evt="onClick" delay="0">
                    <p:tgtEl>
                      <p:spTgt spid="55"/>
                    </p:tgtEl>
                  </p:cond>
                </p:stCondLst>
                <p:endSync evt="end" delay="0">
                  <p:rtn val="all"/>
                </p:endSync>
                <p:childTnLst>
                  <p:par>
                    <p:cTn id="114" fill="hold">
                      <p:stCondLst>
                        <p:cond delay="0"/>
                      </p:stCondLst>
                      <p:childTnLst>
                        <p:par>
                          <p:cTn id="115" fill="hold">
                            <p:stCondLst>
                              <p:cond delay="0"/>
                            </p:stCondLst>
                            <p:childTnLst>
                              <p:par>
                                <p:cTn id="116" presetID="1" presetClass="exit" presetSubtype="0" fill="hold" grpId="0" nodeType="withEffect">
                                  <p:stCondLst>
                                    <p:cond delay="0"/>
                                  </p:stCondLst>
                                  <p:childTnLst>
                                    <p:set>
                                      <p:cBhvr>
                                        <p:cTn id="117" dur="1" fill="hold">
                                          <p:stCondLst>
                                            <p:cond delay="0"/>
                                          </p:stCondLst>
                                        </p:cTn>
                                        <p:tgtEl>
                                          <p:spTgt spid="55"/>
                                        </p:tgtEl>
                                        <p:attrNameLst>
                                          <p:attrName>style.visibility</p:attrName>
                                        </p:attrNameLst>
                                      </p:cBhvr>
                                      <p:to>
                                        <p:strVal val="hidden"/>
                                      </p:to>
                                    </p:set>
                                  </p:childTnLst>
                                </p:cTn>
                              </p:par>
                              <p:par>
                                <p:cTn id="118" presetID="1" presetClass="entr" presetSubtype="0" fill="hold" grpId="0" nodeType="withEffect">
                                  <p:stCondLst>
                                    <p:cond delay="0"/>
                                  </p:stCondLst>
                                  <p:childTnLst>
                                    <p:set>
                                      <p:cBhvr>
                                        <p:cTn id="119" dur="1" fill="hold">
                                          <p:stCondLst>
                                            <p:cond delay="0"/>
                                          </p:stCondLst>
                                        </p:cTn>
                                        <p:tgtEl>
                                          <p:spTgt spid="56"/>
                                        </p:tgtEl>
                                        <p:attrNameLst>
                                          <p:attrName>style.visibility</p:attrName>
                                        </p:attrNameLst>
                                      </p:cBhvr>
                                      <p:to>
                                        <p:strVal val="visible"/>
                                      </p:to>
                                    </p:set>
                                  </p:childTnLst>
                                </p:cTn>
                              </p:par>
                              <p:par>
                                <p:cTn id="120" presetID="1" presetClass="exit" presetSubtype="0" fill="hold" grpId="1" nodeType="withEffect">
                                  <p:stCondLst>
                                    <p:cond delay="0"/>
                                  </p:stCondLst>
                                  <p:childTnLst>
                                    <p:set>
                                      <p:cBhvr>
                                        <p:cTn id="121" dur="1" fill="hold">
                                          <p:stCondLst>
                                            <p:cond delay="0"/>
                                          </p:stCondLst>
                                        </p:cTn>
                                        <p:tgtEl>
                                          <p:spTgt spid="53"/>
                                        </p:tgtEl>
                                        <p:attrNameLst>
                                          <p:attrName>style.visibility</p:attrName>
                                        </p:attrNameLst>
                                      </p:cBhvr>
                                      <p:to>
                                        <p:strVal val="hidden"/>
                                      </p:to>
                                    </p:set>
                                  </p:childTnLst>
                                </p:cTn>
                              </p:par>
                            </p:childTnLst>
                          </p:cTn>
                        </p:par>
                        <p:par>
                          <p:cTn id="122" fill="hold">
                            <p:stCondLst>
                              <p:cond delay="0"/>
                            </p:stCondLst>
                            <p:childTnLst>
                              <p:par>
                                <p:cTn id="123" presetID="1" presetClass="entr" presetSubtype="0" fill="hold" grpId="1" nodeType="afterEffect">
                                  <p:stCondLst>
                                    <p:cond delay="0"/>
                                  </p:stCondLst>
                                  <p:childTnLst>
                                    <p:set>
                                      <p:cBhvr>
                                        <p:cTn id="124"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55"/>
                  </p:tgtEl>
                </p:cond>
              </p:nextCondLst>
            </p:seq>
            <p:seq concurrent="1" nextAc="seek">
              <p:cTn id="125" restart="whenNotActive" fill="hold" evtFilter="cancelBubble" nodeType="interactiveSeq">
                <p:stCondLst>
                  <p:cond evt="onClick" delay="0">
                    <p:tgtEl>
                      <p:spTgt spid="58"/>
                    </p:tgtEl>
                  </p:cond>
                </p:stCondLst>
                <p:endSync evt="end" delay="0">
                  <p:rtn val="all"/>
                </p:endSync>
                <p:childTnLst>
                  <p:par>
                    <p:cTn id="126" fill="hold">
                      <p:stCondLst>
                        <p:cond delay="0"/>
                      </p:stCondLst>
                      <p:childTnLst>
                        <p:par>
                          <p:cTn id="127" fill="hold">
                            <p:stCondLst>
                              <p:cond delay="0"/>
                            </p:stCondLst>
                            <p:childTnLst>
                              <p:par>
                                <p:cTn id="128" presetID="1" presetClass="exit" presetSubtype="0" fill="hold" grpId="0" nodeType="withEffect">
                                  <p:stCondLst>
                                    <p:cond delay="0"/>
                                  </p:stCondLst>
                                  <p:childTnLst>
                                    <p:set>
                                      <p:cBhvr>
                                        <p:cTn id="129" dur="1" fill="hold">
                                          <p:stCondLst>
                                            <p:cond delay="0"/>
                                          </p:stCondLst>
                                        </p:cTn>
                                        <p:tgtEl>
                                          <p:spTgt spid="58"/>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56"/>
                                        </p:tgtEl>
                                        <p:attrNameLst>
                                          <p:attrName>style.visibility</p:attrName>
                                        </p:attrNameLst>
                                      </p:cBhvr>
                                      <p:to>
                                        <p:strVal val="hidden"/>
                                      </p:to>
                                    </p:set>
                                  </p:childTnLst>
                                </p:cTn>
                              </p:par>
                              <p:par>
                                <p:cTn id="132" presetID="1" presetClass="entr" presetSubtype="0" fill="hold" grpId="0" nodeType="withEffect">
                                  <p:stCondLst>
                                    <p:cond delay="0"/>
                                  </p:stCondLst>
                                  <p:childTnLst>
                                    <p:set>
                                      <p:cBhvr>
                                        <p:cTn id="133" dur="1" fill="hold">
                                          <p:stCondLst>
                                            <p:cond delay="0"/>
                                          </p:stCondLst>
                                        </p:cTn>
                                        <p:tgtEl>
                                          <p:spTgt spid="57"/>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grpId="1" nodeType="afterEffect">
                                  <p:stCondLst>
                                    <p:cond delay="0"/>
                                  </p:stCondLst>
                                  <p:childTnLst>
                                    <p:set>
                                      <p:cBhvr>
                                        <p:cTn id="136"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58"/>
                  </p:tgtEl>
                </p:cond>
              </p:nextCondLst>
            </p:seq>
            <p:seq concurrent="1" nextAc="seek">
              <p:cTn id="137" restart="whenNotActive" fill="hold" evtFilter="cancelBubble" nodeType="interactiveSeq">
                <p:stCondLst>
                  <p:cond evt="onClick" delay="0">
                    <p:tgtEl>
                      <p:spTgt spid="59"/>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grpId="0" nodeType="withEffect">
                                  <p:stCondLst>
                                    <p:cond delay="0"/>
                                  </p:stCondLst>
                                  <p:childTnLst>
                                    <p:set>
                                      <p:cBhvr>
                                        <p:cTn id="141" dur="1" fill="hold">
                                          <p:stCondLst>
                                            <p:cond delay="0"/>
                                          </p:stCondLst>
                                        </p:cTn>
                                        <p:tgtEl>
                                          <p:spTgt spid="59"/>
                                        </p:tgtEl>
                                        <p:attrNameLst>
                                          <p:attrName>style.visibility</p:attrName>
                                        </p:attrNameLst>
                                      </p:cBhvr>
                                      <p:to>
                                        <p:strVal val="hidden"/>
                                      </p:to>
                                    </p:set>
                                  </p:childTnLst>
                                </p:cTn>
                              </p:par>
                            </p:childTnLst>
                          </p:cTn>
                        </p:par>
                        <p:par>
                          <p:cTn id="142" fill="hold">
                            <p:stCondLst>
                              <p:cond delay="0"/>
                            </p:stCondLst>
                            <p:childTnLst>
                              <p:par>
                                <p:cTn id="143" presetID="1" presetClass="entr" presetSubtype="0" fill="hold" grpId="1" nodeType="afterEffect">
                                  <p:stCondLst>
                                    <p:cond delay="0"/>
                                  </p:stCondLst>
                                  <p:childTnLst>
                                    <p:set>
                                      <p:cBhvr>
                                        <p:cTn id="144" dur="1" fill="hold">
                                          <p:stCondLst>
                                            <p:cond delay="0"/>
                                          </p:stCondLst>
                                        </p:cTn>
                                        <p:tgtEl>
                                          <p:spTgt spid="62"/>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childTnLst>
                                </p:cTn>
                              </p:par>
                              <p:par>
                                <p:cTn id="147" presetID="1" presetClass="exit" presetSubtype="0" fill="hold" grpId="1" nodeType="withEffect">
                                  <p:stCondLst>
                                    <p:cond delay="0"/>
                                  </p:stCondLst>
                                  <p:childTnLst>
                                    <p:set>
                                      <p:cBhvr>
                                        <p:cTn id="148"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49" restart="whenNotActive" fill="hold" evtFilter="cancelBubble" nodeType="interactiveSeq">
                <p:stCondLst>
                  <p:cond evt="onClick" delay="0">
                    <p:tgtEl>
                      <p:spTgt spid="62"/>
                    </p:tgtEl>
                  </p:cond>
                </p:stCondLst>
                <p:endSync evt="end" delay="0">
                  <p:rtn val="all"/>
                </p:endSync>
                <p:childTnLst>
                  <p:par>
                    <p:cTn id="150" fill="hold">
                      <p:stCondLst>
                        <p:cond delay="0"/>
                      </p:stCondLst>
                      <p:childTnLst>
                        <p:par>
                          <p:cTn id="151" fill="hold">
                            <p:stCondLst>
                              <p:cond delay="0"/>
                            </p:stCondLst>
                            <p:childTnLst>
                              <p:par>
                                <p:cTn id="152" presetID="1" presetClass="exit" presetSubtype="0" fill="hold" grpId="0" nodeType="withEffect">
                                  <p:stCondLst>
                                    <p:cond delay="0"/>
                                  </p:stCondLst>
                                  <p:childTnLst>
                                    <p:set>
                                      <p:cBhvr>
                                        <p:cTn id="153" dur="1" fill="hold">
                                          <p:stCondLst>
                                            <p:cond delay="0"/>
                                          </p:stCondLst>
                                        </p:cTn>
                                        <p:tgtEl>
                                          <p:spTgt spid="62"/>
                                        </p:tgtEl>
                                        <p:attrNameLst>
                                          <p:attrName>style.visibility</p:attrName>
                                        </p:attrNameLst>
                                      </p:cBhvr>
                                      <p:to>
                                        <p:strVal val="hidden"/>
                                      </p:to>
                                    </p:set>
                                  </p:childTnLst>
                                </p:cTn>
                              </p:par>
                              <p:par>
                                <p:cTn id="154" presetID="1" presetClass="entr" presetSubtype="0" fill="hold" grpId="0" nodeType="withEffect">
                                  <p:stCondLst>
                                    <p:cond delay="0"/>
                                  </p:stCondLst>
                                  <p:childTnLst>
                                    <p:set>
                                      <p:cBhvr>
                                        <p:cTn id="155" dur="1" fill="hold">
                                          <p:stCondLst>
                                            <p:cond delay="0"/>
                                          </p:stCondLst>
                                        </p:cTn>
                                        <p:tgtEl>
                                          <p:spTgt spid="61"/>
                                        </p:tgtEl>
                                        <p:attrNameLst>
                                          <p:attrName>style.visibility</p:attrName>
                                        </p:attrNameLst>
                                      </p:cBhvr>
                                      <p:to>
                                        <p:strVal val="visible"/>
                                      </p:to>
                                    </p:set>
                                  </p:childTnLst>
                                </p:cTn>
                              </p:par>
                              <p:par>
                                <p:cTn id="156" presetID="1" presetClass="exit" presetSubtype="0" fill="hold" grpId="1" nodeType="withEffect">
                                  <p:stCondLst>
                                    <p:cond delay="0"/>
                                  </p:stCondLst>
                                  <p:childTnLst>
                                    <p:set>
                                      <p:cBhvr>
                                        <p:cTn id="157" dur="1" fill="hold">
                                          <p:stCondLst>
                                            <p:cond delay="0"/>
                                          </p:stCondLst>
                                        </p:cTn>
                                        <p:tgtEl>
                                          <p:spTgt spid="60"/>
                                        </p:tgtEl>
                                        <p:attrNameLst>
                                          <p:attrName>style.visibility</p:attrName>
                                        </p:attrNameLst>
                                      </p:cBhvr>
                                      <p:to>
                                        <p:strVal val="hidden"/>
                                      </p:to>
                                    </p:set>
                                  </p:childTnLst>
                                </p:cTn>
                              </p:par>
                            </p:childTnLst>
                          </p:cTn>
                        </p:par>
                        <p:par>
                          <p:cTn id="158" fill="hold">
                            <p:stCondLst>
                              <p:cond delay="0"/>
                            </p:stCondLst>
                            <p:childTnLst>
                              <p:par>
                                <p:cTn id="159" presetID="1" presetClass="entr" presetSubtype="0" fill="hold" grpId="1" nodeType="afterEffect">
                                  <p:stCondLst>
                                    <p:cond delay="0"/>
                                  </p:stCondLst>
                                  <p:childTnLst>
                                    <p:set>
                                      <p:cBhvr>
                                        <p:cTn id="160"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62"/>
                  </p:tgtEl>
                </p:cond>
              </p:nextCondLst>
            </p:seq>
            <p:seq concurrent="1" nextAc="seek">
              <p:cTn id="161" restart="whenNotActive" fill="hold" evtFilter="cancelBubble" nodeType="interactiveSeq">
                <p:stCondLst>
                  <p:cond evt="onClick" delay="0">
                    <p:tgtEl>
                      <p:spTgt spid="63"/>
                    </p:tgtEl>
                  </p:cond>
                </p:stCondLst>
                <p:endSync evt="end" delay="0">
                  <p:rtn val="all"/>
                </p:endSync>
                <p:childTnLst>
                  <p:par>
                    <p:cTn id="162" fill="hold">
                      <p:stCondLst>
                        <p:cond delay="0"/>
                      </p:stCondLst>
                      <p:childTnLst>
                        <p:par>
                          <p:cTn id="163" fill="hold">
                            <p:stCondLst>
                              <p:cond delay="0"/>
                            </p:stCondLst>
                            <p:childTnLst>
                              <p:par>
                                <p:cTn id="164" presetID="1" presetClass="exit" presetSubtype="0" fill="hold" grpId="0" nodeType="withEffect">
                                  <p:stCondLst>
                                    <p:cond delay="0"/>
                                  </p:stCondLst>
                                  <p:childTnLst>
                                    <p:set>
                                      <p:cBhvr>
                                        <p:cTn id="165" dur="1" fill="hold">
                                          <p:stCondLst>
                                            <p:cond delay="0"/>
                                          </p:stCondLst>
                                        </p:cTn>
                                        <p:tgtEl>
                                          <p:spTgt spid="63"/>
                                        </p:tgtEl>
                                        <p:attrNameLst>
                                          <p:attrName>style.visibility</p:attrName>
                                        </p:attrNameLst>
                                      </p:cBhvr>
                                      <p:to>
                                        <p:strVal val="hidden"/>
                                      </p:to>
                                    </p:set>
                                  </p:childTnLst>
                                </p:cTn>
                              </p:par>
                              <p:par>
                                <p:cTn id="166" presetID="1" presetClass="entr" presetSubtype="0" fill="hold" grpId="0" nodeType="withEffect">
                                  <p:stCondLst>
                                    <p:cond delay="0"/>
                                  </p:stCondLst>
                                  <p:childTnLst>
                                    <p:set>
                                      <p:cBhvr>
                                        <p:cTn id="167" dur="1" fill="hold">
                                          <p:stCondLst>
                                            <p:cond delay="0"/>
                                          </p:stCondLst>
                                        </p:cTn>
                                        <p:tgtEl>
                                          <p:spTgt spid="64"/>
                                        </p:tgtEl>
                                        <p:attrNameLst>
                                          <p:attrName>style.visibility</p:attrName>
                                        </p:attrNameLst>
                                      </p:cBhvr>
                                      <p:to>
                                        <p:strVal val="visible"/>
                                      </p:to>
                                    </p:set>
                                  </p:childTnLst>
                                </p:cTn>
                              </p:par>
                              <p:par>
                                <p:cTn id="168" presetID="1" presetClass="exit" presetSubtype="0" fill="hold" grpId="1" nodeType="withEffect">
                                  <p:stCondLst>
                                    <p:cond delay="0"/>
                                  </p:stCondLst>
                                  <p:childTnLst>
                                    <p:set>
                                      <p:cBhvr>
                                        <p:cTn id="169"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37" grpId="0"/>
      <p:bldP spid="37" grpId="1"/>
      <p:bldP spid="38" grpId="0" animBg="1"/>
      <p:bldP spid="39" grpId="0" animBg="1"/>
      <p:bldP spid="39" grpId="1" animBg="1"/>
      <p:bldP spid="42" grpId="0" animBg="1"/>
      <p:bldP spid="42" grpId="1" animBg="1"/>
      <p:bldP spid="40" grpId="0"/>
      <p:bldP spid="40" grpId="1"/>
      <p:bldP spid="41" grpId="0"/>
      <p:bldP spid="41" grpId="1"/>
      <p:bldP spid="43" grpId="0" animBg="1"/>
      <p:bldP spid="43" grpId="1" animBg="1"/>
      <p:bldP spid="44" grpId="0"/>
      <p:bldP spid="44" grpId="1"/>
      <p:bldP spid="45" grpId="0"/>
      <p:bldP spid="45" grpId="1"/>
      <p:bldP spid="46" grpId="0" animBg="1"/>
      <p:bldP spid="46" grpId="1" animBg="1"/>
      <p:bldP spid="47" grpId="0" animBg="1"/>
      <p:bldP spid="47" grpId="1" animBg="1"/>
      <p:bldP spid="48" grpId="0"/>
      <p:bldP spid="48" grpId="1"/>
      <p:bldP spid="49" grpId="0"/>
      <p:bldP spid="49" grpId="1"/>
      <p:bldP spid="50" grpId="0" animBg="1"/>
      <p:bldP spid="50" grpId="1" animBg="1"/>
      <p:bldP spid="51" grpId="0" animBg="1"/>
      <p:bldP spid="51" grpId="1" animBg="1"/>
      <p:bldP spid="52" grpId="0"/>
      <p:bldP spid="52" grpId="1"/>
      <p:bldP spid="53" grpId="0"/>
      <p:bldP spid="53" grpId="1"/>
      <p:bldP spid="54" grpId="0" animBg="1"/>
      <p:bldP spid="54" grpId="1" animBg="1"/>
      <p:bldP spid="55" grpId="0" animBg="1"/>
      <p:bldP spid="55" grpId="1" animBg="1"/>
      <p:bldP spid="56" grpId="0"/>
      <p:bldP spid="56" grpId="1"/>
      <p:bldP spid="57" grpId="0"/>
      <p:bldP spid="57" grpId="1"/>
      <p:bldP spid="58" grpId="0" animBg="1"/>
      <p:bldP spid="58" grpId="1" animBg="1"/>
      <p:bldP spid="59" grpId="0" animBg="1"/>
      <p:bldP spid="59" grpId="1" animBg="1"/>
      <p:bldP spid="60" grpId="0"/>
      <p:bldP spid="60" grpId="1"/>
      <p:bldP spid="61" grpId="0"/>
      <p:bldP spid="61" grpId="1"/>
      <p:bldP spid="62" grpId="0" animBg="1"/>
      <p:bldP spid="62" grpId="1" animBg="1"/>
      <p:bldP spid="63" grpId="0" animBg="1"/>
      <p:bldP spid="63" grpId="1" animBg="1"/>
      <p:bldP spid="64" grpId="0"/>
      <p:bldP spid="6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835B5236-59BF-23F8-A253-1145C882FA5C}"/>
              </a:ext>
            </a:extLst>
          </p:cNvPr>
          <p:cNvSpPr>
            <a:spLocks noGrp="1"/>
          </p:cNvSpPr>
          <p:nvPr>
            <p:ph type="title"/>
          </p:nvPr>
        </p:nvSpPr>
        <p:spPr/>
        <p:txBody>
          <a:bodyPr/>
          <a:lstStyle/>
          <a:p>
            <a:r>
              <a:rPr lang="he-IL" dirty="0"/>
              <a:t>פתיח הצעה 2</a:t>
            </a:r>
          </a:p>
        </p:txBody>
      </p:sp>
      <p:sp>
        <p:nvSpPr>
          <p:cNvPr id="4" name="מציין מיקום תוכן 3">
            <a:extLst>
              <a:ext uri="{FF2B5EF4-FFF2-40B4-BE49-F238E27FC236}">
                <a16:creationId xmlns:a16="http://schemas.microsoft.com/office/drawing/2014/main" id="{53466BA8-97E8-7FF6-E90E-9D9EF407591F}"/>
              </a:ext>
            </a:extLst>
          </p:cNvPr>
          <p:cNvSpPr>
            <a:spLocks noGrp="1"/>
          </p:cNvSpPr>
          <p:nvPr>
            <p:ph sz="quarter" idx="13"/>
          </p:nvPr>
        </p:nvSpPr>
        <p:spPr/>
        <p:txBody>
          <a:bodyPr>
            <a:normAutofit/>
          </a:bodyPr>
          <a:lstStyle/>
          <a:p>
            <a:pPr>
              <a:lnSpc>
                <a:spcPct val="150000"/>
              </a:lnSpc>
            </a:pPr>
            <a:r>
              <a:rPr lang="he-IL" dirty="0"/>
              <a:t>חשוב להניח קוביית משחק על כל אחד משולחנות התלמידים כדי שיוכלו להיעזר בה לתשובות.</a:t>
            </a:r>
          </a:p>
          <a:p>
            <a:pPr>
              <a:lnSpc>
                <a:spcPct val="150000"/>
              </a:lnSpc>
            </a:pPr>
            <a:r>
              <a:rPr lang="he-IL" dirty="0"/>
              <a:t>בפתיח נלמד כמה מושגים שיהוו בסיס לפעילות במהלך השיעור: פאות, פאות נגדיות וקודקודים.</a:t>
            </a:r>
          </a:p>
          <a:p>
            <a:pPr>
              <a:lnSpc>
                <a:spcPct val="150000"/>
              </a:lnSpc>
            </a:pPr>
            <a:r>
              <a:rPr lang="he-IL" dirty="0"/>
              <a:t>את הפעילות נבסס על קוביית משחק. סכום הנקודות בפאות נגדיות בקוביית המשחק הוא תמיד 7. בסיכום השיעור נחזר על מידע זה כאשר נעסוק בפריסות.</a:t>
            </a:r>
          </a:p>
        </p:txBody>
      </p:sp>
      <p:sp>
        <p:nvSpPr>
          <p:cNvPr id="5" name="מציין מיקום תוכן 4">
            <a:extLst>
              <a:ext uri="{FF2B5EF4-FFF2-40B4-BE49-F238E27FC236}">
                <a16:creationId xmlns:a16="http://schemas.microsoft.com/office/drawing/2014/main" id="{3F366CC8-053D-4E77-1617-438701BFF555}"/>
              </a:ext>
            </a:extLst>
          </p:cNvPr>
          <p:cNvSpPr>
            <a:spLocks noGrp="1"/>
          </p:cNvSpPr>
          <p:nvPr>
            <p:ph sz="quarter" idx="14"/>
          </p:nvPr>
        </p:nvSpPr>
        <p:spPr/>
        <p:txBody>
          <a:bodyPr/>
          <a:lstStyle/>
          <a:p>
            <a:r>
              <a:rPr lang="he-IL" dirty="0"/>
              <a:t>נזכרים במושגים</a:t>
            </a:r>
          </a:p>
        </p:txBody>
      </p:sp>
    </p:spTree>
    <p:extLst>
      <p:ext uri="{BB962C8B-B14F-4D97-AF65-F5344CB8AC3E}">
        <p14:creationId xmlns:p14="http://schemas.microsoft.com/office/powerpoint/2010/main" val="3671405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ציין מיקום תוכן 2">
            <a:extLst>
              <a:ext uri="{FF2B5EF4-FFF2-40B4-BE49-F238E27FC236}">
                <a16:creationId xmlns:a16="http://schemas.microsoft.com/office/drawing/2014/main" id="{58378D8C-2AC5-4F3F-86B2-DCF8218847A1}"/>
              </a:ext>
            </a:extLst>
          </p:cNvPr>
          <p:cNvSpPr txBox="1">
            <a:spLocks/>
          </p:cNvSpPr>
          <p:nvPr/>
        </p:nvSpPr>
        <p:spPr>
          <a:xfrm>
            <a:off x="6241488" y="1807419"/>
            <a:ext cx="5784154" cy="704827"/>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t>תכונות הקובייה:</a:t>
            </a:r>
            <a:endParaRPr lang="he-IL" sz="2800" dirty="0"/>
          </a:p>
        </p:txBody>
      </p:sp>
      <p:sp>
        <p:nvSpPr>
          <p:cNvPr id="17" name="מציין מיקום תוכן 2">
            <a:extLst>
              <a:ext uri="{FF2B5EF4-FFF2-40B4-BE49-F238E27FC236}">
                <a16:creationId xmlns:a16="http://schemas.microsoft.com/office/drawing/2014/main" id="{CEA4A879-0254-46AE-96C8-C35DFE64F282}"/>
              </a:ext>
            </a:extLst>
          </p:cNvPr>
          <p:cNvSpPr txBox="1">
            <a:spLocks/>
          </p:cNvSpPr>
          <p:nvPr/>
        </p:nvSpPr>
        <p:spPr>
          <a:xfrm>
            <a:off x="7245887" y="4955758"/>
            <a:ext cx="4104000" cy="54000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לתיבה יש __ </a:t>
            </a:r>
            <a:r>
              <a:rPr lang="he-IL" dirty="0">
                <a:solidFill>
                  <a:schemeClr val="bg1"/>
                </a:solidFill>
              </a:rPr>
              <a:t>מקצועות</a:t>
            </a:r>
            <a:r>
              <a:rPr lang="he-IL" sz="2800" dirty="0">
                <a:solidFill>
                  <a:schemeClr val="bg1"/>
                </a:solidFill>
              </a:rPr>
              <a:t>.</a:t>
            </a:r>
          </a:p>
        </p:txBody>
      </p:sp>
      <p:sp>
        <p:nvSpPr>
          <p:cNvPr id="18" name="מציין מיקום תוכן 2">
            <a:extLst>
              <a:ext uri="{FF2B5EF4-FFF2-40B4-BE49-F238E27FC236}">
                <a16:creationId xmlns:a16="http://schemas.microsoft.com/office/drawing/2014/main" id="{347BBBA6-117E-4388-BA40-8227A6B56B09}"/>
              </a:ext>
            </a:extLst>
          </p:cNvPr>
          <p:cNvSpPr txBox="1">
            <a:spLocks/>
          </p:cNvSpPr>
          <p:nvPr/>
        </p:nvSpPr>
        <p:spPr>
          <a:xfrm>
            <a:off x="6044980" y="2495283"/>
            <a:ext cx="5304907" cy="7752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לקובייה יש __ </a:t>
            </a:r>
            <a:r>
              <a:rPr lang="he-IL" sz="2800" dirty="0">
                <a:solidFill>
                  <a:schemeClr val="bg1"/>
                </a:solidFill>
              </a:rPr>
              <a:t>פאות</a:t>
            </a:r>
            <a:r>
              <a:rPr lang="he-IL" sz="2800" dirty="0"/>
              <a:t> ריבועיות חופפות. </a:t>
            </a:r>
          </a:p>
        </p:txBody>
      </p:sp>
      <p:sp>
        <p:nvSpPr>
          <p:cNvPr id="19" name="מציין מיקום תוכן 2">
            <a:extLst>
              <a:ext uri="{FF2B5EF4-FFF2-40B4-BE49-F238E27FC236}">
                <a16:creationId xmlns:a16="http://schemas.microsoft.com/office/drawing/2014/main" id="{3DA0592E-2F7A-407B-AC88-6B312A6D194A}"/>
              </a:ext>
            </a:extLst>
          </p:cNvPr>
          <p:cNvSpPr txBox="1">
            <a:spLocks/>
          </p:cNvSpPr>
          <p:nvPr/>
        </p:nvSpPr>
        <p:spPr>
          <a:xfrm>
            <a:off x="6280252" y="3776343"/>
            <a:ext cx="5087246" cy="70482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לקובייה יש __ </a:t>
            </a:r>
            <a:r>
              <a:rPr lang="he-IL" sz="2800" dirty="0">
                <a:solidFill>
                  <a:schemeClr val="bg1"/>
                </a:solidFill>
              </a:rPr>
              <a:t>קודקודים. </a:t>
            </a:r>
          </a:p>
        </p:txBody>
      </p:sp>
      <p:sp>
        <p:nvSpPr>
          <p:cNvPr id="3" name="תיבת טקסט 2">
            <a:extLst>
              <a:ext uri="{FF2B5EF4-FFF2-40B4-BE49-F238E27FC236}">
                <a16:creationId xmlns:a16="http://schemas.microsoft.com/office/drawing/2014/main" id="{EE3C6889-B589-4B0D-B280-44C88B677EDE}"/>
              </a:ext>
            </a:extLst>
          </p:cNvPr>
          <p:cNvSpPr txBox="1"/>
          <p:nvPr/>
        </p:nvSpPr>
        <p:spPr>
          <a:xfrm>
            <a:off x="9446041" y="2456049"/>
            <a:ext cx="367408" cy="523220"/>
          </a:xfrm>
          <a:prstGeom prst="rect">
            <a:avLst/>
          </a:prstGeom>
          <a:noFill/>
        </p:spPr>
        <p:txBody>
          <a:bodyPr wrap="none" rtlCol="1">
            <a:spAutoFit/>
          </a:bodyPr>
          <a:lstStyle/>
          <a:p>
            <a:r>
              <a:rPr lang="en-US" sz="2800" dirty="0"/>
              <a:t>6</a:t>
            </a:r>
            <a:endParaRPr lang="he-IL" sz="2800" dirty="0"/>
          </a:p>
        </p:txBody>
      </p:sp>
      <p:sp>
        <p:nvSpPr>
          <p:cNvPr id="16" name="תיבת טקסט 15">
            <a:extLst>
              <a:ext uri="{FF2B5EF4-FFF2-40B4-BE49-F238E27FC236}">
                <a16:creationId xmlns:a16="http://schemas.microsoft.com/office/drawing/2014/main" id="{E028721A-BF3F-4A9C-AFC4-C8B0D460E961}"/>
              </a:ext>
            </a:extLst>
          </p:cNvPr>
          <p:cNvSpPr txBox="1"/>
          <p:nvPr/>
        </p:nvSpPr>
        <p:spPr>
          <a:xfrm>
            <a:off x="9461615" y="3721745"/>
            <a:ext cx="449162" cy="523220"/>
          </a:xfrm>
          <a:prstGeom prst="rect">
            <a:avLst/>
          </a:prstGeom>
          <a:noFill/>
          <a:ln>
            <a:noFill/>
          </a:ln>
        </p:spPr>
        <p:txBody>
          <a:bodyPr wrap="none" rtlCol="1">
            <a:spAutoFit/>
          </a:bodyPr>
          <a:lstStyle/>
          <a:p>
            <a:r>
              <a:rPr lang="en-US" sz="2800" dirty="0"/>
              <a:t>8 </a:t>
            </a:r>
            <a:endParaRPr lang="he-IL" sz="2800" dirty="0"/>
          </a:p>
        </p:txBody>
      </p:sp>
      <p:sp>
        <p:nvSpPr>
          <p:cNvPr id="22" name="תיבת טקסט 21">
            <a:extLst>
              <a:ext uri="{FF2B5EF4-FFF2-40B4-BE49-F238E27FC236}">
                <a16:creationId xmlns:a16="http://schemas.microsoft.com/office/drawing/2014/main" id="{4E5C5AF0-B815-423F-9EA0-CF5C47D297BB}"/>
              </a:ext>
            </a:extLst>
          </p:cNvPr>
          <p:cNvSpPr txBox="1"/>
          <p:nvPr/>
        </p:nvSpPr>
        <p:spPr>
          <a:xfrm>
            <a:off x="9487913" y="4918223"/>
            <a:ext cx="550152" cy="523220"/>
          </a:xfrm>
          <a:prstGeom prst="rect">
            <a:avLst/>
          </a:prstGeom>
          <a:noFill/>
          <a:ln>
            <a:noFill/>
          </a:ln>
        </p:spPr>
        <p:txBody>
          <a:bodyPr wrap="none" rtlCol="1">
            <a:spAutoFit/>
          </a:bodyPr>
          <a:lstStyle/>
          <a:p>
            <a:r>
              <a:rPr lang="en-US" sz="2800" dirty="0"/>
              <a:t>12</a:t>
            </a:r>
            <a:endParaRPr lang="he-IL" sz="2800" dirty="0"/>
          </a:p>
        </p:txBody>
      </p:sp>
      <p:sp>
        <p:nvSpPr>
          <p:cNvPr id="5" name="תיבת טקסט 4">
            <a:extLst>
              <a:ext uri="{FF2B5EF4-FFF2-40B4-BE49-F238E27FC236}">
                <a16:creationId xmlns:a16="http://schemas.microsoft.com/office/drawing/2014/main" id="{316D8DDE-360F-4911-9605-EAE956A415F6}"/>
              </a:ext>
            </a:extLst>
          </p:cNvPr>
          <p:cNvSpPr txBox="1"/>
          <p:nvPr/>
        </p:nvSpPr>
        <p:spPr>
          <a:xfrm>
            <a:off x="8731869" y="123778"/>
            <a:ext cx="3259226" cy="523220"/>
          </a:xfrm>
          <a:prstGeom prst="rect">
            <a:avLst/>
          </a:prstGeom>
          <a:noFill/>
        </p:spPr>
        <p:txBody>
          <a:bodyPr wrap="none" rtlCol="1">
            <a:spAutoFit/>
          </a:bodyPr>
          <a:lstStyle/>
          <a:p>
            <a:r>
              <a:rPr lang="he-IL" sz="2800" dirty="0"/>
              <a:t>השלימו את המשפטים. </a:t>
            </a:r>
          </a:p>
        </p:txBody>
      </p:sp>
      <p:sp>
        <p:nvSpPr>
          <p:cNvPr id="35" name="תיבת טקסט 34">
            <a:extLst>
              <a:ext uri="{FF2B5EF4-FFF2-40B4-BE49-F238E27FC236}">
                <a16:creationId xmlns:a16="http://schemas.microsoft.com/office/drawing/2014/main" id="{312B9C75-C396-4A7C-ABA5-66625C6B9FFE}"/>
              </a:ext>
            </a:extLst>
          </p:cNvPr>
          <p:cNvSpPr txBox="1"/>
          <p:nvPr/>
        </p:nvSpPr>
        <p:spPr>
          <a:xfrm>
            <a:off x="-44774" y="6239356"/>
            <a:ext cx="7159332" cy="523220"/>
          </a:xfrm>
          <a:prstGeom prst="rect">
            <a:avLst/>
          </a:prstGeom>
          <a:noFill/>
        </p:spPr>
        <p:txBody>
          <a:bodyPr wrap="none" rtlCol="1">
            <a:spAutoFit/>
          </a:bodyPr>
          <a:lstStyle/>
          <a:p>
            <a:r>
              <a:rPr lang="he-IL" sz="2800" dirty="0"/>
              <a:t>לחצו על העיגולים הצבעוניים כדי לבדוק את התשובות. </a:t>
            </a:r>
          </a:p>
        </p:txBody>
      </p:sp>
      <p:sp>
        <p:nvSpPr>
          <p:cNvPr id="20" name="1">
            <a:extLst>
              <a:ext uri="{FF2B5EF4-FFF2-40B4-BE49-F238E27FC236}">
                <a16:creationId xmlns:a16="http://schemas.microsoft.com/office/drawing/2014/main" id="{D27944C3-CBCE-1BAB-B378-56F11647C666}"/>
              </a:ext>
            </a:extLst>
          </p:cNvPr>
          <p:cNvSpPr/>
          <p:nvPr/>
        </p:nvSpPr>
        <p:spPr>
          <a:xfrm>
            <a:off x="11453517" y="2448136"/>
            <a:ext cx="523220" cy="523220"/>
          </a:xfrm>
          <a:custGeom>
            <a:avLst/>
            <a:gdLst>
              <a:gd name="connsiteX0" fmla="*/ 0 w 523220"/>
              <a:gd name="connsiteY0" fmla="*/ 261610 h 523220"/>
              <a:gd name="connsiteX1" fmla="*/ 261610 w 523220"/>
              <a:gd name="connsiteY1" fmla="*/ 0 h 523220"/>
              <a:gd name="connsiteX2" fmla="*/ 523220 w 523220"/>
              <a:gd name="connsiteY2" fmla="*/ 261610 h 523220"/>
              <a:gd name="connsiteX3" fmla="*/ 261610 w 523220"/>
              <a:gd name="connsiteY3" fmla="*/ 523220 h 523220"/>
              <a:gd name="connsiteX4" fmla="*/ 0 w 523220"/>
              <a:gd name="connsiteY4" fmla="*/ 26161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220" h="523220" fill="none" extrusionOk="0">
                <a:moveTo>
                  <a:pt x="0" y="261610"/>
                </a:moveTo>
                <a:cubicBezTo>
                  <a:pt x="30116" y="142295"/>
                  <a:pt x="94024" y="-28972"/>
                  <a:pt x="261610" y="0"/>
                </a:cubicBezTo>
                <a:cubicBezTo>
                  <a:pt x="366717" y="2472"/>
                  <a:pt x="520985" y="126160"/>
                  <a:pt x="523220" y="261610"/>
                </a:cubicBezTo>
                <a:cubicBezTo>
                  <a:pt x="523313" y="378266"/>
                  <a:pt x="365163" y="537227"/>
                  <a:pt x="261610" y="523220"/>
                </a:cubicBezTo>
                <a:cubicBezTo>
                  <a:pt x="114704" y="520085"/>
                  <a:pt x="24572" y="392311"/>
                  <a:pt x="0" y="261610"/>
                </a:cubicBezTo>
                <a:close/>
              </a:path>
              <a:path w="523220" h="523220" stroke="0" extrusionOk="0">
                <a:moveTo>
                  <a:pt x="0" y="261610"/>
                </a:moveTo>
                <a:cubicBezTo>
                  <a:pt x="-2716" y="112120"/>
                  <a:pt x="124674" y="-3366"/>
                  <a:pt x="261610" y="0"/>
                </a:cubicBezTo>
                <a:cubicBezTo>
                  <a:pt x="411578" y="11628"/>
                  <a:pt x="506426" y="124957"/>
                  <a:pt x="523220" y="261610"/>
                </a:cubicBezTo>
                <a:cubicBezTo>
                  <a:pt x="502321" y="387958"/>
                  <a:pt x="429134" y="514657"/>
                  <a:pt x="261610" y="523220"/>
                </a:cubicBezTo>
                <a:cubicBezTo>
                  <a:pt x="113261" y="519190"/>
                  <a:pt x="8216" y="412319"/>
                  <a:pt x="0" y="261610"/>
                </a:cubicBezTo>
                <a:close/>
              </a:path>
            </a:pathLst>
          </a:custGeom>
          <a:solidFill>
            <a:srgbClr val="75A794"/>
          </a:solidFill>
          <a:ln>
            <a:extLst>
              <a:ext uri="{C807C97D-BFC1-408E-A445-0C87EB9F89A2}">
                <ask:lineSketchStyleProps xmlns:ask="http://schemas.microsoft.com/office/drawing/2018/sketchyshapes" sd="397824804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t>1</a:t>
            </a:r>
          </a:p>
        </p:txBody>
      </p:sp>
      <p:sp>
        <p:nvSpPr>
          <p:cNvPr id="26" name="2">
            <a:extLst>
              <a:ext uri="{FF2B5EF4-FFF2-40B4-BE49-F238E27FC236}">
                <a16:creationId xmlns:a16="http://schemas.microsoft.com/office/drawing/2014/main" id="{88D2C7E7-DEBA-2FE4-4321-7CFF6944A5D2}"/>
              </a:ext>
            </a:extLst>
          </p:cNvPr>
          <p:cNvSpPr/>
          <p:nvPr/>
        </p:nvSpPr>
        <p:spPr>
          <a:xfrm>
            <a:off x="11453517" y="3659220"/>
            <a:ext cx="523220" cy="523220"/>
          </a:xfrm>
          <a:custGeom>
            <a:avLst/>
            <a:gdLst>
              <a:gd name="connsiteX0" fmla="*/ 0 w 523220"/>
              <a:gd name="connsiteY0" fmla="*/ 261610 h 523220"/>
              <a:gd name="connsiteX1" fmla="*/ 261610 w 523220"/>
              <a:gd name="connsiteY1" fmla="*/ 0 h 523220"/>
              <a:gd name="connsiteX2" fmla="*/ 523220 w 523220"/>
              <a:gd name="connsiteY2" fmla="*/ 261610 h 523220"/>
              <a:gd name="connsiteX3" fmla="*/ 261610 w 523220"/>
              <a:gd name="connsiteY3" fmla="*/ 523220 h 523220"/>
              <a:gd name="connsiteX4" fmla="*/ 0 w 523220"/>
              <a:gd name="connsiteY4" fmla="*/ 26161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220" h="523220" fill="none" extrusionOk="0">
                <a:moveTo>
                  <a:pt x="0" y="261610"/>
                </a:moveTo>
                <a:cubicBezTo>
                  <a:pt x="30116" y="142295"/>
                  <a:pt x="94024" y="-28972"/>
                  <a:pt x="261610" y="0"/>
                </a:cubicBezTo>
                <a:cubicBezTo>
                  <a:pt x="366717" y="2472"/>
                  <a:pt x="520985" y="126160"/>
                  <a:pt x="523220" y="261610"/>
                </a:cubicBezTo>
                <a:cubicBezTo>
                  <a:pt x="523313" y="378266"/>
                  <a:pt x="365163" y="537227"/>
                  <a:pt x="261610" y="523220"/>
                </a:cubicBezTo>
                <a:cubicBezTo>
                  <a:pt x="114704" y="520085"/>
                  <a:pt x="24572" y="392311"/>
                  <a:pt x="0" y="261610"/>
                </a:cubicBezTo>
                <a:close/>
              </a:path>
              <a:path w="523220" h="523220" stroke="0" extrusionOk="0">
                <a:moveTo>
                  <a:pt x="0" y="261610"/>
                </a:moveTo>
                <a:cubicBezTo>
                  <a:pt x="-2716" y="112120"/>
                  <a:pt x="124674" y="-3366"/>
                  <a:pt x="261610" y="0"/>
                </a:cubicBezTo>
                <a:cubicBezTo>
                  <a:pt x="411578" y="11628"/>
                  <a:pt x="506426" y="124957"/>
                  <a:pt x="523220" y="261610"/>
                </a:cubicBezTo>
                <a:cubicBezTo>
                  <a:pt x="502321" y="387958"/>
                  <a:pt x="429134" y="514657"/>
                  <a:pt x="261610" y="523220"/>
                </a:cubicBezTo>
                <a:cubicBezTo>
                  <a:pt x="113261" y="519190"/>
                  <a:pt x="8216" y="412319"/>
                  <a:pt x="0" y="261610"/>
                </a:cubicBezTo>
                <a:close/>
              </a:path>
            </a:pathLst>
          </a:custGeom>
          <a:solidFill>
            <a:srgbClr val="75A794"/>
          </a:solidFill>
          <a:ln>
            <a:extLst>
              <a:ext uri="{C807C97D-BFC1-408E-A445-0C87EB9F89A2}">
                <ask:lineSketchStyleProps xmlns:ask="http://schemas.microsoft.com/office/drawing/2018/sketchyshapes" sd="397824804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t>2</a:t>
            </a:r>
          </a:p>
        </p:txBody>
      </p:sp>
      <p:sp>
        <p:nvSpPr>
          <p:cNvPr id="29" name="3">
            <a:extLst>
              <a:ext uri="{FF2B5EF4-FFF2-40B4-BE49-F238E27FC236}">
                <a16:creationId xmlns:a16="http://schemas.microsoft.com/office/drawing/2014/main" id="{C1AA322B-A464-3D87-94AD-4BD5CFC1129D}"/>
              </a:ext>
            </a:extLst>
          </p:cNvPr>
          <p:cNvSpPr/>
          <p:nvPr/>
        </p:nvSpPr>
        <p:spPr>
          <a:xfrm>
            <a:off x="11468792" y="4870304"/>
            <a:ext cx="523220" cy="523220"/>
          </a:xfrm>
          <a:custGeom>
            <a:avLst/>
            <a:gdLst>
              <a:gd name="connsiteX0" fmla="*/ 0 w 523220"/>
              <a:gd name="connsiteY0" fmla="*/ 261610 h 523220"/>
              <a:gd name="connsiteX1" fmla="*/ 261610 w 523220"/>
              <a:gd name="connsiteY1" fmla="*/ 0 h 523220"/>
              <a:gd name="connsiteX2" fmla="*/ 523220 w 523220"/>
              <a:gd name="connsiteY2" fmla="*/ 261610 h 523220"/>
              <a:gd name="connsiteX3" fmla="*/ 261610 w 523220"/>
              <a:gd name="connsiteY3" fmla="*/ 523220 h 523220"/>
              <a:gd name="connsiteX4" fmla="*/ 0 w 523220"/>
              <a:gd name="connsiteY4" fmla="*/ 26161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220" h="523220" fill="none" extrusionOk="0">
                <a:moveTo>
                  <a:pt x="0" y="261610"/>
                </a:moveTo>
                <a:cubicBezTo>
                  <a:pt x="30116" y="142295"/>
                  <a:pt x="94024" y="-28972"/>
                  <a:pt x="261610" y="0"/>
                </a:cubicBezTo>
                <a:cubicBezTo>
                  <a:pt x="366717" y="2472"/>
                  <a:pt x="520985" y="126160"/>
                  <a:pt x="523220" y="261610"/>
                </a:cubicBezTo>
                <a:cubicBezTo>
                  <a:pt x="523313" y="378266"/>
                  <a:pt x="365163" y="537227"/>
                  <a:pt x="261610" y="523220"/>
                </a:cubicBezTo>
                <a:cubicBezTo>
                  <a:pt x="114704" y="520085"/>
                  <a:pt x="24572" y="392311"/>
                  <a:pt x="0" y="261610"/>
                </a:cubicBezTo>
                <a:close/>
              </a:path>
              <a:path w="523220" h="523220" stroke="0" extrusionOk="0">
                <a:moveTo>
                  <a:pt x="0" y="261610"/>
                </a:moveTo>
                <a:cubicBezTo>
                  <a:pt x="-2716" y="112120"/>
                  <a:pt x="124674" y="-3366"/>
                  <a:pt x="261610" y="0"/>
                </a:cubicBezTo>
                <a:cubicBezTo>
                  <a:pt x="411578" y="11628"/>
                  <a:pt x="506426" y="124957"/>
                  <a:pt x="523220" y="261610"/>
                </a:cubicBezTo>
                <a:cubicBezTo>
                  <a:pt x="502321" y="387958"/>
                  <a:pt x="429134" y="514657"/>
                  <a:pt x="261610" y="523220"/>
                </a:cubicBezTo>
                <a:cubicBezTo>
                  <a:pt x="113261" y="519190"/>
                  <a:pt x="8216" y="412319"/>
                  <a:pt x="0" y="261610"/>
                </a:cubicBezTo>
                <a:close/>
              </a:path>
            </a:pathLst>
          </a:custGeom>
          <a:solidFill>
            <a:srgbClr val="75A794"/>
          </a:solidFill>
          <a:ln>
            <a:extLst>
              <a:ext uri="{C807C97D-BFC1-408E-A445-0C87EB9F89A2}">
                <ask:lineSketchStyleProps xmlns:ask="http://schemas.microsoft.com/office/drawing/2018/sketchyshapes" sd="397824804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t>3</a:t>
            </a:r>
          </a:p>
        </p:txBody>
      </p:sp>
      <p:grpSp>
        <p:nvGrpSpPr>
          <p:cNvPr id="53" name="פאה ימין ושמאל">
            <a:extLst>
              <a:ext uri="{FF2B5EF4-FFF2-40B4-BE49-F238E27FC236}">
                <a16:creationId xmlns:a16="http://schemas.microsoft.com/office/drawing/2014/main" id="{22A86178-324B-DC1A-C597-6613D2C4C1E5}"/>
              </a:ext>
            </a:extLst>
          </p:cNvPr>
          <p:cNvGrpSpPr/>
          <p:nvPr/>
        </p:nvGrpSpPr>
        <p:grpSpPr>
          <a:xfrm>
            <a:off x="1075920" y="999064"/>
            <a:ext cx="2464046" cy="2455162"/>
            <a:chOff x="3216059" y="480241"/>
            <a:chExt cx="2454489" cy="2306357"/>
          </a:xfrm>
          <a:solidFill>
            <a:schemeClr val="accent4"/>
          </a:solidFill>
        </p:grpSpPr>
        <p:sp>
          <p:nvSpPr>
            <p:cNvPr id="44" name="מלבן 31">
              <a:extLst>
                <a:ext uri="{FF2B5EF4-FFF2-40B4-BE49-F238E27FC236}">
                  <a16:creationId xmlns:a16="http://schemas.microsoft.com/office/drawing/2014/main" id="{61013195-5678-5272-429B-AA65ECF5FFB4}"/>
                </a:ext>
              </a:extLst>
            </p:cNvPr>
            <p:cNvSpPr/>
            <p:nvPr/>
          </p:nvSpPr>
          <p:spPr>
            <a:xfrm>
              <a:off x="5065112" y="503506"/>
              <a:ext cx="605436" cy="2255829"/>
            </a:xfrm>
            <a:custGeom>
              <a:avLst/>
              <a:gdLst>
                <a:gd name="connsiteX0" fmla="*/ 0 w 986590"/>
                <a:gd name="connsiteY0" fmla="*/ 0 h 3098132"/>
                <a:gd name="connsiteX1" fmla="*/ 986590 w 986590"/>
                <a:gd name="connsiteY1" fmla="*/ 0 h 3098132"/>
                <a:gd name="connsiteX2" fmla="*/ 986590 w 986590"/>
                <a:gd name="connsiteY2" fmla="*/ 3098132 h 3098132"/>
                <a:gd name="connsiteX3" fmla="*/ 0 w 986590"/>
                <a:gd name="connsiteY3" fmla="*/ 3098132 h 3098132"/>
                <a:gd name="connsiteX4" fmla="*/ 0 w 986590"/>
                <a:gd name="connsiteY4" fmla="*/ 0 h 3098132"/>
                <a:gd name="connsiteX0" fmla="*/ 36095 w 1022685"/>
                <a:gd name="connsiteY0" fmla="*/ 0 h 3627521"/>
                <a:gd name="connsiteX1" fmla="*/ 1022685 w 1022685"/>
                <a:gd name="connsiteY1" fmla="*/ 0 h 3627521"/>
                <a:gd name="connsiteX2" fmla="*/ 1022685 w 1022685"/>
                <a:gd name="connsiteY2" fmla="*/ 3098132 h 3627521"/>
                <a:gd name="connsiteX3" fmla="*/ 0 w 1022685"/>
                <a:gd name="connsiteY3" fmla="*/ 3627521 h 3627521"/>
                <a:gd name="connsiteX4" fmla="*/ 36095 w 1022685"/>
                <a:gd name="connsiteY4" fmla="*/ 0 h 3627521"/>
                <a:gd name="connsiteX0" fmla="*/ 0 w 1022685"/>
                <a:gd name="connsiteY0" fmla="*/ 533400 h 3627521"/>
                <a:gd name="connsiteX1" fmla="*/ 1022685 w 1022685"/>
                <a:gd name="connsiteY1" fmla="*/ 0 h 3627521"/>
                <a:gd name="connsiteX2" fmla="*/ 1022685 w 1022685"/>
                <a:gd name="connsiteY2" fmla="*/ 3098132 h 3627521"/>
                <a:gd name="connsiteX3" fmla="*/ 0 w 1022685"/>
                <a:gd name="connsiteY3" fmla="*/ 3627521 h 3627521"/>
                <a:gd name="connsiteX4" fmla="*/ 0 w 1022685"/>
                <a:gd name="connsiteY4" fmla="*/ 533400 h 3627521"/>
                <a:gd name="connsiteX0" fmla="*/ 0 w 1022685"/>
                <a:gd name="connsiteY0" fmla="*/ 990900 h 4085021"/>
                <a:gd name="connsiteX1" fmla="*/ 969070 w 1022685"/>
                <a:gd name="connsiteY1" fmla="*/ 0 h 4085021"/>
                <a:gd name="connsiteX2" fmla="*/ 1022685 w 1022685"/>
                <a:gd name="connsiteY2" fmla="*/ 3555632 h 4085021"/>
                <a:gd name="connsiteX3" fmla="*/ 0 w 1022685"/>
                <a:gd name="connsiteY3" fmla="*/ 4085021 h 4085021"/>
                <a:gd name="connsiteX4" fmla="*/ 0 w 1022685"/>
                <a:gd name="connsiteY4" fmla="*/ 990900 h 4085021"/>
                <a:gd name="connsiteX0" fmla="*/ 0 w 969070"/>
                <a:gd name="connsiteY0" fmla="*/ 990900 h 4085021"/>
                <a:gd name="connsiteX1" fmla="*/ 969070 w 969070"/>
                <a:gd name="connsiteY1" fmla="*/ 0 h 4085021"/>
                <a:gd name="connsiteX2" fmla="*/ 881946 w 969070"/>
                <a:gd name="connsiteY2" fmla="*/ 3182005 h 4085021"/>
                <a:gd name="connsiteX3" fmla="*/ 0 w 969070"/>
                <a:gd name="connsiteY3" fmla="*/ 4085021 h 4085021"/>
                <a:gd name="connsiteX4" fmla="*/ 0 w 969070"/>
                <a:gd name="connsiteY4" fmla="*/ 990900 h 4085021"/>
                <a:gd name="connsiteX0" fmla="*/ 0 w 908753"/>
                <a:gd name="connsiteY0" fmla="*/ 990900 h 4085021"/>
                <a:gd name="connsiteX1" fmla="*/ 908753 w 908753"/>
                <a:gd name="connsiteY1" fmla="*/ 0 h 4085021"/>
                <a:gd name="connsiteX2" fmla="*/ 881946 w 908753"/>
                <a:gd name="connsiteY2" fmla="*/ 3182005 h 4085021"/>
                <a:gd name="connsiteX3" fmla="*/ 0 w 908753"/>
                <a:gd name="connsiteY3" fmla="*/ 4085021 h 4085021"/>
                <a:gd name="connsiteX4" fmla="*/ 0 w 908753"/>
                <a:gd name="connsiteY4" fmla="*/ 990900 h 408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753" h="4085021">
                  <a:moveTo>
                    <a:pt x="0" y="990900"/>
                  </a:moveTo>
                  <a:lnTo>
                    <a:pt x="908753" y="0"/>
                  </a:lnTo>
                  <a:lnTo>
                    <a:pt x="881946" y="3182005"/>
                  </a:lnTo>
                  <a:lnTo>
                    <a:pt x="0" y="4085021"/>
                  </a:lnTo>
                  <a:lnTo>
                    <a:pt x="0" y="99090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מלבן 31">
              <a:extLst>
                <a:ext uri="{FF2B5EF4-FFF2-40B4-BE49-F238E27FC236}">
                  <a16:creationId xmlns:a16="http://schemas.microsoft.com/office/drawing/2014/main" id="{7755D0A7-C4C4-9515-D84F-752900CA2F35}"/>
                </a:ext>
              </a:extLst>
            </p:cNvPr>
            <p:cNvSpPr/>
            <p:nvPr/>
          </p:nvSpPr>
          <p:spPr>
            <a:xfrm>
              <a:off x="3216059" y="480241"/>
              <a:ext cx="642919" cy="2306357"/>
            </a:xfrm>
            <a:custGeom>
              <a:avLst/>
              <a:gdLst>
                <a:gd name="connsiteX0" fmla="*/ 0 w 986590"/>
                <a:gd name="connsiteY0" fmla="*/ 0 h 3098132"/>
                <a:gd name="connsiteX1" fmla="*/ 986590 w 986590"/>
                <a:gd name="connsiteY1" fmla="*/ 0 h 3098132"/>
                <a:gd name="connsiteX2" fmla="*/ 986590 w 986590"/>
                <a:gd name="connsiteY2" fmla="*/ 3098132 h 3098132"/>
                <a:gd name="connsiteX3" fmla="*/ 0 w 986590"/>
                <a:gd name="connsiteY3" fmla="*/ 3098132 h 3098132"/>
                <a:gd name="connsiteX4" fmla="*/ 0 w 986590"/>
                <a:gd name="connsiteY4" fmla="*/ 0 h 3098132"/>
                <a:gd name="connsiteX0" fmla="*/ 36095 w 1022685"/>
                <a:gd name="connsiteY0" fmla="*/ 0 h 3627521"/>
                <a:gd name="connsiteX1" fmla="*/ 1022685 w 1022685"/>
                <a:gd name="connsiteY1" fmla="*/ 0 h 3627521"/>
                <a:gd name="connsiteX2" fmla="*/ 1022685 w 1022685"/>
                <a:gd name="connsiteY2" fmla="*/ 3098132 h 3627521"/>
                <a:gd name="connsiteX3" fmla="*/ 0 w 1022685"/>
                <a:gd name="connsiteY3" fmla="*/ 3627521 h 3627521"/>
                <a:gd name="connsiteX4" fmla="*/ 36095 w 1022685"/>
                <a:gd name="connsiteY4" fmla="*/ 0 h 3627521"/>
                <a:gd name="connsiteX0" fmla="*/ 0 w 1022685"/>
                <a:gd name="connsiteY0" fmla="*/ 533400 h 3627521"/>
                <a:gd name="connsiteX1" fmla="*/ 1022685 w 1022685"/>
                <a:gd name="connsiteY1" fmla="*/ 0 h 3627521"/>
                <a:gd name="connsiteX2" fmla="*/ 1022685 w 1022685"/>
                <a:gd name="connsiteY2" fmla="*/ 3098132 h 3627521"/>
                <a:gd name="connsiteX3" fmla="*/ 0 w 1022685"/>
                <a:gd name="connsiteY3" fmla="*/ 3627521 h 3627521"/>
                <a:gd name="connsiteX4" fmla="*/ 0 w 1022685"/>
                <a:gd name="connsiteY4" fmla="*/ 533400 h 3627521"/>
                <a:gd name="connsiteX0" fmla="*/ 0 w 1022685"/>
                <a:gd name="connsiteY0" fmla="*/ 1082400 h 4176521"/>
                <a:gd name="connsiteX1" fmla="*/ 981776 w 1022685"/>
                <a:gd name="connsiteY1" fmla="*/ 0 h 4176521"/>
                <a:gd name="connsiteX2" fmla="*/ 1022685 w 1022685"/>
                <a:gd name="connsiteY2" fmla="*/ 3647132 h 4176521"/>
                <a:gd name="connsiteX3" fmla="*/ 0 w 1022685"/>
                <a:gd name="connsiteY3" fmla="*/ 4176521 h 4176521"/>
                <a:gd name="connsiteX4" fmla="*/ 0 w 1022685"/>
                <a:gd name="connsiteY4" fmla="*/ 1082400 h 4176521"/>
                <a:gd name="connsiteX0" fmla="*/ 0 w 981776"/>
                <a:gd name="connsiteY0" fmla="*/ 1082400 h 4176521"/>
                <a:gd name="connsiteX1" fmla="*/ 981776 w 981776"/>
                <a:gd name="connsiteY1" fmla="*/ 0 h 4176521"/>
                <a:gd name="connsiteX2" fmla="*/ 981776 w 981776"/>
                <a:gd name="connsiteY2" fmla="*/ 3075256 h 4176521"/>
                <a:gd name="connsiteX3" fmla="*/ 0 w 981776"/>
                <a:gd name="connsiteY3" fmla="*/ 4176521 h 4176521"/>
                <a:gd name="connsiteX4" fmla="*/ 0 w 981776"/>
                <a:gd name="connsiteY4" fmla="*/ 1082400 h 4176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776" h="4176521">
                  <a:moveTo>
                    <a:pt x="0" y="1082400"/>
                  </a:moveTo>
                  <a:lnTo>
                    <a:pt x="981776" y="0"/>
                  </a:lnTo>
                  <a:lnTo>
                    <a:pt x="981776" y="3075256"/>
                  </a:lnTo>
                  <a:lnTo>
                    <a:pt x="0" y="4176521"/>
                  </a:lnTo>
                  <a:lnTo>
                    <a:pt x="0" y="108240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52" name="פאה קדמית ואחורית">
            <a:extLst>
              <a:ext uri="{FF2B5EF4-FFF2-40B4-BE49-F238E27FC236}">
                <a16:creationId xmlns:a16="http://schemas.microsoft.com/office/drawing/2014/main" id="{9C792CAB-E97D-9F07-82F9-3FCE504BA27D}"/>
              </a:ext>
            </a:extLst>
          </p:cNvPr>
          <p:cNvGrpSpPr/>
          <p:nvPr/>
        </p:nvGrpSpPr>
        <p:grpSpPr>
          <a:xfrm>
            <a:off x="1073988" y="1003538"/>
            <a:ext cx="2493813" cy="2446251"/>
            <a:chOff x="4067709" y="-60543"/>
            <a:chExt cx="2493813" cy="2384744"/>
          </a:xfrm>
          <a:solidFill>
            <a:schemeClr val="accent4"/>
          </a:solidFill>
        </p:grpSpPr>
        <p:sp>
          <p:nvSpPr>
            <p:cNvPr id="47" name="מלבן 31">
              <a:extLst>
                <a:ext uri="{FF2B5EF4-FFF2-40B4-BE49-F238E27FC236}">
                  <a16:creationId xmlns:a16="http://schemas.microsoft.com/office/drawing/2014/main" id="{58E2AE8A-E53C-CCEB-58AF-F20015593459}"/>
                </a:ext>
              </a:extLst>
            </p:cNvPr>
            <p:cNvSpPr/>
            <p:nvPr/>
          </p:nvSpPr>
          <p:spPr>
            <a:xfrm>
              <a:off x="4725427" y="-60543"/>
              <a:ext cx="1836095" cy="1818270"/>
            </a:xfrm>
            <a:custGeom>
              <a:avLst/>
              <a:gdLst>
                <a:gd name="connsiteX0" fmla="*/ 0 w 986590"/>
                <a:gd name="connsiteY0" fmla="*/ 0 h 3098132"/>
                <a:gd name="connsiteX1" fmla="*/ 986590 w 986590"/>
                <a:gd name="connsiteY1" fmla="*/ 0 h 3098132"/>
                <a:gd name="connsiteX2" fmla="*/ 986590 w 986590"/>
                <a:gd name="connsiteY2" fmla="*/ 3098132 h 3098132"/>
                <a:gd name="connsiteX3" fmla="*/ 0 w 986590"/>
                <a:gd name="connsiteY3" fmla="*/ 3098132 h 3098132"/>
                <a:gd name="connsiteX4" fmla="*/ 0 w 986590"/>
                <a:gd name="connsiteY4" fmla="*/ 0 h 3098132"/>
                <a:gd name="connsiteX0" fmla="*/ 36095 w 1022685"/>
                <a:gd name="connsiteY0" fmla="*/ 0 h 3627521"/>
                <a:gd name="connsiteX1" fmla="*/ 1022685 w 1022685"/>
                <a:gd name="connsiteY1" fmla="*/ 0 h 3627521"/>
                <a:gd name="connsiteX2" fmla="*/ 1022685 w 1022685"/>
                <a:gd name="connsiteY2" fmla="*/ 3098132 h 3627521"/>
                <a:gd name="connsiteX3" fmla="*/ 0 w 1022685"/>
                <a:gd name="connsiteY3" fmla="*/ 3627521 h 3627521"/>
                <a:gd name="connsiteX4" fmla="*/ 36095 w 1022685"/>
                <a:gd name="connsiteY4" fmla="*/ 0 h 3627521"/>
                <a:gd name="connsiteX0" fmla="*/ 0 w 1022685"/>
                <a:gd name="connsiteY0" fmla="*/ 533400 h 3627521"/>
                <a:gd name="connsiteX1" fmla="*/ 1022685 w 1022685"/>
                <a:gd name="connsiteY1" fmla="*/ 0 h 3627521"/>
                <a:gd name="connsiteX2" fmla="*/ 1022685 w 1022685"/>
                <a:gd name="connsiteY2" fmla="*/ 3098132 h 3627521"/>
                <a:gd name="connsiteX3" fmla="*/ 0 w 1022685"/>
                <a:gd name="connsiteY3" fmla="*/ 3627521 h 3627521"/>
                <a:gd name="connsiteX4" fmla="*/ 0 w 1022685"/>
                <a:gd name="connsiteY4" fmla="*/ 533400 h 3627521"/>
                <a:gd name="connsiteX0" fmla="*/ 0 w 1032401"/>
                <a:gd name="connsiteY0" fmla="*/ 0 h 4725357"/>
                <a:gd name="connsiteX1" fmla="*/ 1032401 w 1032401"/>
                <a:gd name="connsiteY1" fmla="*/ 1097836 h 4725357"/>
                <a:gd name="connsiteX2" fmla="*/ 1032401 w 1032401"/>
                <a:gd name="connsiteY2" fmla="*/ 4195968 h 4725357"/>
                <a:gd name="connsiteX3" fmla="*/ 9716 w 1032401"/>
                <a:gd name="connsiteY3" fmla="*/ 4725357 h 4725357"/>
                <a:gd name="connsiteX4" fmla="*/ 0 w 1032401"/>
                <a:gd name="connsiteY4" fmla="*/ 0 h 4725357"/>
                <a:gd name="connsiteX0" fmla="*/ 0 w 1042117"/>
                <a:gd name="connsiteY0" fmla="*/ 0 h 4725357"/>
                <a:gd name="connsiteX1" fmla="*/ 1042117 w 1042117"/>
                <a:gd name="connsiteY1" fmla="*/ 1097836 h 4725357"/>
                <a:gd name="connsiteX2" fmla="*/ 1042117 w 1042117"/>
                <a:gd name="connsiteY2" fmla="*/ 4195968 h 4725357"/>
                <a:gd name="connsiteX3" fmla="*/ 19432 w 1042117"/>
                <a:gd name="connsiteY3" fmla="*/ 4725357 h 4725357"/>
                <a:gd name="connsiteX4" fmla="*/ 0 w 1042117"/>
                <a:gd name="connsiteY4" fmla="*/ 0 h 4725357"/>
                <a:gd name="connsiteX0" fmla="*/ 937 w 1023620"/>
                <a:gd name="connsiteY0" fmla="*/ 0 h 4843754"/>
                <a:gd name="connsiteX1" fmla="*/ 1023620 w 1023620"/>
                <a:gd name="connsiteY1" fmla="*/ 1216233 h 4843754"/>
                <a:gd name="connsiteX2" fmla="*/ 1023620 w 1023620"/>
                <a:gd name="connsiteY2" fmla="*/ 4314365 h 4843754"/>
                <a:gd name="connsiteX3" fmla="*/ 935 w 1023620"/>
                <a:gd name="connsiteY3" fmla="*/ 4843754 h 4843754"/>
                <a:gd name="connsiteX4" fmla="*/ 937 w 1023620"/>
                <a:gd name="connsiteY4" fmla="*/ 0 h 4843754"/>
                <a:gd name="connsiteX0" fmla="*/ 937 w 1028478"/>
                <a:gd name="connsiteY0" fmla="*/ 0 h 5985065"/>
                <a:gd name="connsiteX1" fmla="*/ 1023620 w 1028478"/>
                <a:gd name="connsiteY1" fmla="*/ 1216233 h 5985065"/>
                <a:gd name="connsiteX2" fmla="*/ 1028478 w 1028478"/>
                <a:gd name="connsiteY2" fmla="*/ 5985065 h 5985065"/>
                <a:gd name="connsiteX3" fmla="*/ 935 w 1028478"/>
                <a:gd name="connsiteY3" fmla="*/ 4843754 h 5985065"/>
                <a:gd name="connsiteX4" fmla="*/ 937 w 1028478"/>
                <a:gd name="connsiteY4" fmla="*/ 0 h 5985065"/>
                <a:gd name="connsiteX0" fmla="*/ 937 w 1842756"/>
                <a:gd name="connsiteY0" fmla="*/ 72460 h 6057525"/>
                <a:gd name="connsiteX1" fmla="*/ 1842754 w 1842756"/>
                <a:gd name="connsiteY1" fmla="*/ 123193 h 6057525"/>
                <a:gd name="connsiteX2" fmla="*/ 1028478 w 1842756"/>
                <a:gd name="connsiteY2" fmla="*/ 6057525 h 6057525"/>
                <a:gd name="connsiteX3" fmla="*/ 935 w 1842756"/>
                <a:gd name="connsiteY3" fmla="*/ 4916214 h 6057525"/>
                <a:gd name="connsiteX4" fmla="*/ 937 w 1842756"/>
                <a:gd name="connsiteY4" fmla="*/ 72460 h 6057525"/>
                <a:gd name="connsiteX0" fmla="*/ 937 w 1842756"/>
                <a:gd name="connsiteY0" fmla="*/ 0 h 5985065"/>
                <a:gd name="connsiteX1" fmla="*/ 1842754 w 1842756"/>
                <a:gd name="connsiteY1" fmla="*/ 50733 h 5985065"/>
                <a:gd name="connsiteX2" fmla="*/ 1028478 w 1842756"/>
                <a:gd name="connsiteY2" fmla="*/ 5985065 h 5985065"/>
                <a:gd name="connsiteX3" fmla="*/ 935 w 1842756"/>
                <a:gd name="connsiteY3" fmla="*/ 4843754 h 5985065"/>
                <a:gd name="connsiteX4" fmla="*/ 937 w 1842756"/>
                <a:gd name="connsiteY4" fmla="*/ 0 h 5985065"/>
                <a:gd name="connsiteX0" fmla="*/ 937 w 1842756"/>
                <a:gd name="connsiteY0" fmla="*/ 0 h 5985065"/>
                <a:gd name="connsiteX1" fmla="*/ 1842754 w 1842756"/>
                <a:gd name="connsiteY1" fmla="*/ 50733 h 5985065"/>
                <a:gd name="connsiteX2" fmla="*/ 1028478 w 1842756"/>
                <a:gd name="connsiteY2" fmla="*/ 5985065 h 5985065"/>
                <a:gd name="connsiteX3" fmla="*/ 935 w 1842756"/>
                <a:gd name="connsiteY3" fmla="*/ 4843754 h 5985065"/>
                <a:gd name="connsiteX4" fmla="*/ 937 w 1842756"/>
                <a:gd name="connsiteY4" fmla="*/ 0 h 5985065"/>
                <a:gd name="connsiteX0" fmla="*/ 937 w 1842756"/>
                <a:gd name="connsiteY0" fmla="*/ 1852 h 5986917"/>
                <a:gd name="connsiteX1" fmla="*/ 1842754 w 1842756"/>
                <a:gd name="connsiteY1" fmla="*/ 52585 h 5986917"/>
                <a:gd name="connsiteX2" fmla="*/ 1028478 w 1842756"/>
                <a:gd name="connsiteY2" fmla="*/ 5986917 h 5986917"/>
                <a:gd name="connsiteX3" fmla="*/ 935 w 1842756"/>
                <a:gd name="connsiteY3" fmla="*/ 4845606 h 5986917"/>
                <a:gd name="connsiteX4" fmla="*/ 937 w 1842756"/>
                <a:gd name="connsiteY4" fmla="*/ 1852 h 5986917"/>
                <a:gd name="connsiteX0" fmla="*/ 937 w 1842756"/>
                <a:gd name="connsiteY0" fmla="*/ 0 h 5985065"/>
                <a:gd name="connsiteX1" fmla="*/ 1842754 w 1842756"/>
                <a:gd name="connsiteY1" fmla="*/ 50733 h 5985065"/>
                <a:gd name="connsiteX2" fmla="*/ 1028478 w 1842756"/>
                <a:gd name="connsiteY2" fmla="*/ 5985065 h 5985065"/>
                <a:gd name="connsiteX3" fmla="*/ 935 w 1842756"/>
                <a:gd name="connsiteY3" fmla="*/ 4843754 h 5985065"/>
                <a:gd name="connsiteX4" fmla="*/ 937 w 1842756"/>
                <a:gd name="connsiteY4" fmla="*/ 0 h 5985065"/>
                <a:gd name="connsiteX0" fmla="*/ 937 w 1842756"/>
                <a:gd name="connsiteY0" fmla="*/ 0 h 5985065"/>
                <a:gd name="connsiteX1" fmla="*/ 1842754 w 1842756"/>
                <a:gd name="connsiteY1" fmla="*/ 50733 h 5985065"/>
                <a:gd name="connsiteX2" fmla="*/ 1028478 w 1842756"/>
                <a:gd name="connsiteY2" fmla="*/ 5985065 h 5985065"/>
                <a:gd name="connsiteX3" fmla="*/ 935 w 1842756"/>
                <a:gd name="connsiteY3" fmla="*/ 4843754 h 5985065"/>
                <a:gd name="connsiteX4" fmla="*/ 937 w 1842756"/>
                <a:gd name="connsiteY4" fmla="*/ 0 h 5985065"/>
                <a:gd name="connsiteX0" fmla="*/ 937 w 1852162"/>
                <a:gd name="connsiteY0" fmla="*/ 0 h 4999797"/>
                <a:gd name="connsiteX1" fmla="*/ 1842754 w 1852162"/>
                <a:gd name="connsiteY1" fmla="*/ 50733 h 4999797"/>
                <a:gd name="connsiteX2" fmla="*/ 1852162 w 1852162"/>
                <a:gd name="connsiteY2" fmla="*/ 4999797 h 4999797"/>
                <a:gd name="connsiteX3" fmla="*/ 935 w 1852162"/>
                <a:gd name="connsiteY3" fmla="*/ 4843754 h 4999797"/>
                <a:gd name="connsiteX4" fmla="*/ 937 w 1852162"/>
                <a:gd name="connsiteY4" fmla="*/ 0 h 4999797"/>
                <a:gd name="connsiteX0" fmla="*/ 937 w 1852162"/>
                <a:gd name="connsiteY0" fmla="*/ 0 h 4999797"/>
                <a:gd name="connsiteX1" fmla="*/ 1842754 w 1852162"/>
                <a:gd name="connsiteY1" fmla="*/ 50733 h 4999797"/>
                <a:gd name="connsiteX2" fmla="*/ 1852162 w 1852162"/>
                <a:gd name="connsiteY2" fmla="*/ 4999797 h 4999797"/>
                <a:gd name="connsiteX3" fmla="*/ 935 w 1852162"/>
                <a:gd name="connsiteY3" fmla="*/ 4867785 h 4999797"/>
                <a:gd name="connsiteX4" fmla="*/ 937 w 1852162"/>
                <a:gd name="connsiteY4" fmla="*/ 0 h 4999797"/>
                <a:gd name="connsiteX0" fmla="*/ 937 w 1852162"/>
                <a:gd name="connsiteY0" fmla="*/ 0 h 4999797"/>
                <a:gd name="connsiteX1" fmla="*/ 1842754 w 1852162"/>
                <a:gd name="connsiteY1" fmla="*/ 50733 h 4999797"/>
                <a:gd name="connsiteX2" fmla="*/ 1852162 w 1852162"/>
                <a:gd name="connsiteY2" fmla="*/ 4999797 h 4999797"/>
                <a:gd name="connsiteX3" fmla="*/ 935 w 1852162"/>
                <a:gd name="connsiteY3" fmla="*/ 4939877 h 4999797"/>
                <a:gd name="connsiteX4" fmla="*/ 937 w 1852162"/>
                <a:gd name="connsiteY4" fmla="*/ 0 h 4999797"/>
                <a:gd name="connsiteX0" fmla="*/ 937 w 1852162"/>
                <a:gd name="connsiteY0" fmla="*/ 0 h 4999797"/>
                <a:gd name="connsiteX1" fmla="*/ 1842754 w 1852162"/>
                <a:gd name="connsiteY1" fmla="*/ 50733 h 4999797"/>
                <a:gd name="connsiteX2" fmla="*/ 1852162 w 1852162"/>
                <a:gd name="connsiteY2" fmla="*/ 4999797 h 4999797"/>
                <a:gd name="connsiteX3" fmla="*/ 935 w 1852162"/>
                <a:gd name="connsiteY3" fmla="*/ 4939877 h 4999797"/>
                <a:gd name="connsiteX4" fmla="*/ 937 w 1852162"/>
                <a:gd name="connsiteY4" fmla="*/ 0 h 4999797"/>
                <a:gd name="connsiteX0" fmla="*/ 937 w 1852162"/>
                <a:gd name="connsiteY0" fmla="*/ 0 h 4999797"/>
                <a:gd name="connsiteX1" fmla="*/ 1842754 w 1852162"/>
                <a:gd name="connsiteY1" fmla="*/ 50733 h 4999797"/>
                <a:gd name="connsiteX2" fmla="*/ 1852162 w 1852162"/>
                <a:gd name="connsiteY2" fmla="*/ 4999797 h 4999797"/>
                <a:gd name="connsiteX3" fmla="*/ 935 w 1852162"/>
                <a:gd name="connsiteY3" fmla="*/ 4939877 h 4999797"/>
                <a:gd name="connsiteX4" fmla="*/ 937 w 1852162"/>
                <a:gd name="connsiteY4" fmla="*/ 0 h 4999797"/>
                <a:gd name="connsiteX0" fmla="*/ 937 w 1852162"/>
                <a:gd name="connsiteY0" fmla="*/ 0 h 4999797"/>
                <a:gd name="connsiteX1" fmla="*/ 1842754 w 1852162"/>
                <a:gd name="connsiteY1" fmla="*/ 50733 h 4999797"/>
                <a:gd name="connsiteX2" fmla="*/ 1852162 w 1852162"/>
                <a:gd name="connsiteY2" fmla="*/ 4999797 h 4999797"/>
                <a:gd name="connsiteX3" fmla="*/ 935 w 1852162"/>
                <a:gd name="connsiteY3" fmla="*/ 4939877 h 4999797"/>
                <a:gd name="connsiteX4" fmla="*/ 937 w 1852162"/>
                <a:gd name="connsiteY4" fmla="*/ 0 h 4999797"/>
                <a:gd name="connsiteX0" fmla="*/ 12884 w 1864109"/>
                <a:gd name="connsiteY0" fmla="*/ 0 h 4999797"/>
                <a:gd name="connsiteX1" fmla="*/ 1854701 w 1864109"/>
                <a:gd name="connsiteY1" fmla="*/ 50733 h 4999797"/>
                <a:gd name="connsiteX2" fmla="*/ 1864109 w 1864109"/>
                <a:gd name="connsiteY2" fmla="*/ 4999797 h 4999797"/>
                <a:gd name="connsiteX3" fmla="*/ 12882 w 1864109"/>
                <a:gd name="connsiteY3" fmla="*/ 4939877 h 4999797"/>
                <a:gd name="connsiteX4" fmla="*/ 12884 w 1864109"/>
                <a:gd name="connsiteY4" fmla="*/ 0 h 4999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109" h="4999797">
                  <a:moveTo>
                    <a:pt x="12884" y="0"/>
                  </a:moveTo>
                  <a:cubicBezTo>
                    <a:pt x="435691" y="20917"/>
                    <a:pt x="1459199" y="29819"/>
                    <a:pt x="1854701" y="50733"/>
                  </a:cubicBezTo>
                  <a:cubicBezTo>
                    <a:pt x="1856320" y="1640344"/>
                    <a:pt x="1862490" y="3410186"/>
                    <a:pt x="1864109" y="4999797"/>
                  </a:cubicBezTo>
                  <a:cubicBezTo>
                    <a:pt x="1247033" y="4979824"/>
                    <a:pt x="625408" y="4899772"/>
                    <a:pt x="12882" y="4939877"/>
                  </a:cubicBezTo>
                  <a:cubicBezTo>
                    <a:pt x="-17661" y="3364758"/>
                    <a:pt x="16123" y="1575119"/>
                    <a:pt x="12884"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8" name="מלבן 31">
              <a:extLst>
                <a:ext uri="{FF2B5EF4-FFF2-40B4-BE49-F238E27FC236}">
                  <a16:creationId xmlns:a16="http://schemas.microsoft.com/office/drawing/2014/main" id="{AD2BECBF-B153-5990-B652-4FEBE8954F5C}"/>
                </a:ext>
              </a:extLst>
            </p:cNvPr>
            <p:cNvSpPr/>
            <p:nvPr/>
          </p:nvSpPr>
          <p:spPr>
            <a:xfrm>
              <a:off x="4067709" y="540483"/>
              <a:ext cx="1879363" cy="1783718"/>
            </a:xfrm>
            <a:custGeom>
              <a:avLst/>
              <a:gdLst>
                <a:gd name="connsiteX0" fmla="*/ 0 w 986590"/>
                <a:gd name="connsiteY0" fmla="*/ 0 h 3098132"/>
                <a:gd name="connsiteX1" fmla="*/ 986590 w 986590"/>
                <a:gd name="connsiteY1" fmla="*/ 0 h 3098132"/>
                <a:gd name="connsiteX2" fmla="*/ 986590 w 986590"/>
                <a:gd name="connsiteY2" fmla="*/ 3098132 h 3098132"/>
                <a:gd name="connsiteX3" fmla="*/ 0 w 986590"/>
                <a:gd name="connsiteY3" fmla="*/ 3098132 h 3098132"/>
                <a:gd name="connsiteX4" fmla="*/ 0 w 986590"/>
                <a:gd name="connsiteY4" fmla="*/ 0 h 3098132"/>
                <a:gd name="connsiteX0" fmla="*/ 36095 w 1022685"/>
                <a:gd name="connsiteY0" fmla="*/ 0 h 3627521"/>
                <a:gd name="connsiteX1" fmla="*/ 1022685 w 1022685"/>
                <a:gd name="connsiteY1" fmla="*/ 0 h 3627521"/>
                <a:gd name="connsiteX2" fmla="*/ 1022685 w 1022685"/>
                <a:gd name="connsiteY2" fmla="*/ 3098132 h 3627521"/>
                <a:gd name="connsiteX3" fmla="*/ 0 w 1022685"/>
                <a:gd name="connsiteY3" fmla="*/ 3627521 h 3627521"/>
                <a:gd name="connsiteX4" fmla="*/ 36095 w 1022685"/>
                <a:gd name="connsiteY4" fmla="*/ 0 h 3627521"/>
                <a:gd name="connsiteX0" fmla="*/ 0 w 1022685"/>
                <a:gd name="connsiteY0" fmla="*/ 533400 h 3627521"/>
                <a:gd name="connsiteX1" fmla="*/ 1022685 w 1022685"/>
                <a:gd name="connsiteY1" fmla="*/ 0 h 3627521"/>
                <a:gd name="connsiteX2" fmla="*/ 1022685 w 1022685"/>
                <a:gd name="connsiteY2" fmla="*/ 3098132 h 3627521"/>
                <a:gd name="connsiteX3" fmla="*/ 0 w 1022685"/>
                <a:gd name="connsiteY3" fmla="*/ 3627521 h 3627521"/>
                <a:gd name="connsiteX4" fmla="*/ 0 w 1022685"/>
                <a:gd name="connsiteY4" fmla="*/ 533400 h 3627521"/>
                <a:gd name="connsiteX0" fmla="*/ 0 w 1032401"/>
                <a:gd name="connsiteY0" fmla="*/ 0 h 4725357"/>
                <a:gd name="connsiteX1" fmla="*/ 1032401 w 1032401"/>
                <a:gd name="connsiteY1" fmla="*/ 1097836 h 4725357"/>
                <a:gd name="connsiteX2" fmla="*/ 1032401 w 1032401"/>
                <a:gd name="connsiteY2" fmla="*/ 4195968 h 4725357"/>
                <a:gd name="connsiteX3" fmla="*/ 9716 w 1032401"/>
                <a:gd name="connsiteY3" fmla="*/ 4725357 h 4725357"/>
                <a:gd name="connsiteX4" fmla="*/ 0 w 1032401"/>
                <a:gd name="connsiteY4" fmla="*/ 0 h 4725357"/>
                <a:gd name="connsiteX0" fmla="*/ 0 w 1042117"/>
                <a:gd name="connsiteY0" fmla="*/ 0 h 4725357"/>
                <a:gd name="connsiteX1" fmla="*/ 1042117 w 1042117"/>
                <a:gd name="connsiteY1" fmla="*/ 1097836 h 4725357"/>
                <a:gd name="connsiteX2" fmla="*/ 1042117 w 1042117"/>
                <a:gd name="connsiteY2" fmla="*/ 4195968 h 4725357"/>
                <a:gd name="connsiteX3" fmla="*/ 19432 w 1042117"/>
                <a:gd name="connsiteY3" fmla="*/ 4725357 h 4725357"/>
                <a:gd name="connsiteX4" fmla="*/ 0 w 1042117"/>
                <a:gd name="connsiteY4" fmla="*/ 0 h 4725357"/>
                <a:gd name="connsiteX0" fmla="*/ 937 w 1023620"/>
                <a:gd name="connsiteY0" fmla="*/ 0 h 4843754"/>
                <a:gd name="connsiteX1" fmla="*/ 1023620 w 1023620"/>
                <a:gd name="connsiteY1" fmla="*/ 1216233 h 4843754"/>
                <a:gd name="connsiteX2" fmla="*/ 1023620 w 1023620"/>
                <a:gd name="connsiteY2" fmla="*/ 4314365 h 4843754"/>
                <a:gd name="connsiteX3" fmla="*/ 935 w 1023620"/>
                <a:gd name="connsiteY3" fmla="*/ 4843754 h 4843754"/>
                <a:gd name="connsiteX4" fmla="*/ 937 w 1023620"/>
                <a:gd name="connsiteY4" fmla="*/ 0 h 4843754"/>
                <a:gd name="connsiteX0" fmla="*/ 937 w 1028478"/>
                <a:gd name="connsiteY0" fmla="*/ 0 h 5985065"/>
                <a:gd name="connsiteX1" fmla="*/ 1023620 w 1028478"/>
                <a:gd name="connsiteY1" fmla="*/ 1216233 h 5985065"/>
                <a:gd name="connsiteX2" fmla="*/ 1028478 w 1028478"/>
                <a:gd name="connsiteY2" fmla="*/ 5985065 h 5985065"/>
                <a:gd name="connsiteX3" fmla="*/ 935 w 1028478"/>
                <a:gd name="connsiteY3" fmla="*/ 4843754 h 5985065"/>
                <a:gd name="connsiteX4" fmla="*/ 937 w 1028478"/>
                <a:gd name="connsiteY4" fmla="*/ 0 h 5985065"/>
                <a:gd name="connsiteX0" fmla="*/ 937 w 1028478"/>
                <a:gd name="connsiteY0" fmla="*/ 0 h 6132516"/>
                <a:gd name="connsiteX1" fmla="*/ 1023620 w 1028478"/>
                <a:gd name="connsiteY1" fmla="*/ 1363684 h 6132516"/>
                <a:gd name="connsiteX2" fmla="*/ 1028478 w 1028478"/>
                <a:gd name="connsiteY2" fmla="*/ 6132516 h 6132516"/>
                <a:gd name="connsiteX3" fmla="*/ 935 w 1028478"/>
                <a:gd name="connsiteY3" fmla="*/ 4991205 h 6132516"/>
                <a:gd name="connsiteX4" fmla="*/ 937 w 1028478"/>
                <a:gd name="connsiteY4" fmla="*/ 0 h 6132516"/>
                <a:gd name="connsiteX0" fmla="*/ 937 w 1824858"/>
                <a:gd name="connsiteY0" fmla="*/ 0 h 5002076"/>
                <a:gd name="connsiteX1" fmla="*/ 1023620 w 1824858"/>
                <a:gd name="connsiteY1" fmla="*/ 1363684 h 5002076"/>
                <a:gd name="connsiteX2" fmla="*/ 1824858 w 1824858"/>
                <a:gd name="connsiteY2" fmla="*/ 5002076 h 5002076"/>
                <a:gd name="connsiteX3" fmla="*/ 935 w 1824858"/>
                <a:gd name="connsiteY3" fmla="*/ 4991205 h 5002076"/>
                <a:gd name="connsiteX4" fmla="*/ 937 w 1824858"/>
                <a:gd name="connsiteY4" fmla="*/ 0 h 5002076"/>
                <a:gd name="connsiteX0" fmla="*/ 937 w 1833802"/>
                <a:gd name="connsiteY0" fmla="*/ 52679 h 5054755"/>
                <a:gd name="connsiteX1" fmla="*/ 1833652 w 1833802"/>
                <a:gd name="connsiteY1" fmla="*/ 126189 h 5054755"/>
                <a:gd name="connsiteX2" fmla="*/ 1824858 w 1833802"/>
                <a:gd name="connsiteY2" fmla="*/ 5054755 h 5054755"/>
                <a:gd name="connsiteX3" fmla="*/ 935 w 1833802"/>
                <a:gd name="connsiteY3" fmla="*/ 5043884 h 5054755"/>
                <a:gd name="connsiteX4" fmla="*/ 937 w 1833802"/>
                <a:gd name="connsiteY4" fmla="*/ 52679 h 5054755"/>
                <a:gd name="connsiteX0" fmla="*/ 937 w 1870097"/>
                <a:gd name="connsiteY0" fmla="*/ 63334 h 5065410"/>
                <a:gd name="connsiteX1" fmla="*/ 1870058 w 1870097"/>
                <a:gd name="connsiteY1" fmla="*/ 124555 h 5065410"/>
                <a:gd name="connsiteX2" fmla="*/ 1824858 w 1870097"/>
                <a:gd name="connsiteY2" fmla="*/ 5065410 h 5065410"/>
                <a:gd name="connsiteX3" fmla="*/ 935 w 1870097"/>
                <a:gd name="connsiteY3" fmla="*/ 5054539 h 5065410"/>
                <a:gd name="connsiteX4" fmla="*/ 937 w 1870097"/>
                <a:gd name="connsiteY4" fmla="*/ 63334 h 5065410"/>
                <a:gd name="connsiteX0" fmla="*/ 937 w 1888569"/>
                <a:gd name="connsiteY0" fmla="*/ 63334 h 5054538"/>
                <a:gd name="connsiteX1" fmla="*/ 1870058 w 1888569"/>
                <a:gd name="connsiteY1" fmla="*/ 124555 h 5054538"/>
                <a:gd name="connsiteX2" fmla="*/ 1888569 w 1888569"/>
                <a:gd name="connsiteY2" fmla="*/ 5040834 h 5054538"/>
                <a:gd name="connsiteX3" fmla="*/ 935 w 1888569"/>
                <a:gd name="connsiteY3" fmla="*/ 5054539 h 5054538"/>
                <a:gd name="connsiteX4" fmla="*/ 937 w 1888569"/>
                <a:gd name="connsiteY4" fmla="*/ 63334 h 5054538"/>
                <a:gd name="connsiteX0" fmla="*/ 937 w 1888569"/>
                <a:gd name="connsiteY0" fmla="*/ 42079 h 5057855"/>
                <a:gd name="connsiteX1" fmla="*/ 1870058 w 1888569"/>
                <a:gd name="connsiteY1" fmla="*/ 127872 h 5057855"/>
                <a:gd name="connsiteX2" fmla="*/ 1888569 w 1888569"/>
                <a:gd name="connsiteY2" fmla="*/ 5044151 h 5057855"/>
                <a:gd name="connsiteX3" fmla="*/ 935 w 1888569"/>
                <a:gd name="connsiteY3" fmla="*/ 5057856 h 5057855"/>
                <a:gd name="connsiteX4" fmla="*/ 937 w 1888569"/>
                <a:gd name="connsiteY4" fmla="*/ 42079 h 5057855"/>
                <a:gd name="connsiteX0" fmla="*/ 937 w 1888569"/>
                <a:gd name="connsiteY0" fmla="*/ 72093 h 5087869"/>
                <a:gd name="connsiteX1" fmla="*/ 1870058 w 1888569"/>
                <a:gd name="connsiteY1" fmla="*/ 157886 h 5087869"/>
                <a:gd name="connsiteX2" fmla="*/ 1888569 w 1888569"/>
                <a:gd name="connsiteY2" fmla="*/ 5074165 h 5087869"/>
                <a:gd name="connsiteX3" fmla="*/ 935 w 1888569"/>
                <a:gd name="connsiteY3" fmla="*/ 5087870 h 5087869"/>
                <a:gd name="connsiteX4" fmla="*/ 937 w 1888569"/>
                <a:gd name="connsiteY4" fmla="*/ 72093 h 5087869"/>
                <a:gd name="connsiteX0" fmla="*/ 937 w 1888569"/>
                <a:gd name="connsiteY0" fmla="*/ 45124 h 5060900"/>
                <a:gd name="connsiteX1" fmla="*/ 1870058 w 1888569"/>
                <a:gd name="connsiteY1" fmla="*/ 130917 h 5060900"/>
                <a:gd name="connsiteX2" fmla="*/ 1888569 w 1888569"/>
                <a:gd name="connsiteY2" fmla="*/ 5047196 h 5060900"/>
                <a:gd name="connsiteX3" fmla="*/ 935 w 1888569"/>
                <a:gd name="connsiteY3" fmla="*/ 5060901 h 5060900"/>
                <a:gd name="connsiteX4" fmla="*/ 937 w 1888569"/>
                <a:gd name="connsiteY4" fmla="*/ 45124 h 5060900"/>
                <a:gd name="connsiteX0" fmla="*/ 937 w 1888569"/>
                <a:gd name="connsiteY0" fmla="*/ 0 h 5015776"/>
                <a:gd name="connsiteX1" fmla="*/ 1870058 w 1888569"/>
                <a:gd name="connsiteY1" fmla="*/ 85793 h 5015776"/>
                <a:gd name="connsiteX2" fmla="*/ 1888569 w 1888569"/>
                <a:gd name="connsiteY2" fmla="*/ 5002072 h 5015776"/>
                <a:gd name="connsiteX3" fmla="*/ 935 w 1888569"/>
                <a:gd name="connsiteY3" fmla="*/ 5015777 h 5015776"/>
                <a:gd name="connsiteX4" fmla="*/ 937 w 1888569"/>
                <a:gd name="connsiteY4" fmla="*/ 0 h 5015776"/>
                <a:gd name="connsiteX0" fmla="*/ 937 w 1888569"/>
                <a:gd name="connsiteY0" fmla="*/ 22802 h 5038578"/>
                <a:gd name="connsiteX1" fmla="*/ 1870058 w 1888569"/>
                <a:gd name="connsiteY1" fmla="*/ 108595 h 5038578"/>
                <a:gd name="connsiteX2" fmla="*/ 1888569 w 1888569"/>
                <a:gd name="connsiteY2" fmla="*/ 5024874 h 5038578"/>
                <a:gd name="connsiteX3" fmla="*/ 935 w 1888569"/>
                <a:gd name="connsiteY3" fmla="*/ 5038579 h 5038578"/>
                <a:gd name="connsiteX4" fmla="*/ 937 w 1888569"/>
                <a:gd name="connsiteY4" fmla="*/ 22802 h 5038578"/>
                <a:gd name="connsiteX0" fmla="*/ 937 w 1888569"/>
                <a:gd name="connsiteY0" fmla="*/ 0 h 5015776"/>
                <a:gd name="connsiteX1" fmla="*/ 1870058 w 1888569"/>
                <a:gd name="connsiteY1" fmla="*/ 85793 h 5015776"/>
                <a:gd name="connsiteX2" fmla="*/ 1888569 w 1888569"/>
                <a:gd name="connsiteY2" fmla="*/ 5002072 h 5015776"/>
                <a:gd name="connsiteX3" fmla="*/ 935 w 1888569"/>
                <a:gd name="connsiteY3" fmla="*/ 5015777 h 5015776"/>
                <a:gd name="connsiteX4" fmla="*/ 937 w 1888569"/>
                <a:gd name="connsiteY4" fmla="*/ 0 h 5015776"/>
                <a:gd name="connsiteX0" fmla="*/ 937 w 1888569"/>
                <a:gd name="connsiteY0" fmla="*/ 0 h 5015776"/>
                <a:gd name="connsiteX1" fmla="*/ 1870058 w 1888569"/>
                <a:gd name="connsiteY1" fmla="*/ 85793 h 5015776"/>
                <a:gd name="connsiteX2" fmla="*/ 1888569 w 1888569"/>
                <a:gd name="connsiteY2" fmla="*/ 5002072 h 5015776"/>
                <a:gd name="connsiteX3" fmla="*/ 935 w 1888569"/>
                <a:gd name="connsiteY3" fmla="*/ 5015777 h 5015776"/>
                <a:gd name="connsiteX4" fmla="*/ 937 w 1888569"/>
                <a:gd name="connsiteY4" fmla="*/ 0 h 5015776"/>
                <a:gd name="connsiteX0" fmla="*/ 937 w 1888569"/>
                <a:gd name="connsiteY0" fmla="*/ 0 h 5015776"/>
                <a:gd name="connsiteX1" fmla="*/ 1870058 w 1888569"/>
                <a:gd name="connsiteY1" fmla="*/ 85793 h 5015776"/>
                <a:gd name="connsiteX2" fmla="*/ 1888569 w 1888569"/>
                <a:gd name="connsiteY2" fmla="*/ 5002072 h 5015776"/>
                <a:gd name="connsiteX3" fmla="*/ 935 w 1888569"/>
                <a:gd name="connsiteY3" fmla="*/ 5015777 h 5015776"/>
                <a:gd name="connsiteX4" fmla="*/ 937 w 1888569"/>
                <a:gd name="connsiteY4" fmla="*/ 0 h 5015776"/>
                <a:gd name="connsiteX0" fmla="*/ 937 w 1908037"/>
                <a:gd name="connsiteY0" fmla="*/ 0 h 5015776"/>
                <a:gd name="connsiteX1" fmla="*/ 1901914 w 1908037"/>
                <a:gd name="connsiteY1" fmla="*/ 48932 h 5015776"/>
                <a:gd name="connsiteX2" fmla="*/ 1888569 w 1908037"/>
                <a:gd name="connsiteY2" fmla="*/ 5002072 h 5015776"/>
                <a:gd name="connsiteX3" fmla="*/ 935 w 1908037"/>
                <a:gd name="connsiteY3" fmla="*/ 5015777 h 5015776"/>
                <a:gd name="connsiteX4" fmla="*/ 937 w 1908037"/>
                <a:gd name="connsiteY4" fmla="*/ 0 h 501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037" h="5015776">
                  <a:moveTo>
                    <a:pt x="937" y="0"/>
                  </a:moveTo>
                  <a:cubicBezTo>
                    <a:pt x="428295" y="24502"/>
                    <a:pt x="1470004" y="73580"/>
                    <a:pt x="1901914" y="48932"/>
                  </a:cubicBezTo>
                  <a:cubicBezTo>
                    <a:pt x="1921736" y="1601682"/>
                    <a:pt x="1886950" y="3412461"/>
                    <a:pt x="1888569" y="5002072"/>
                  </a:cubicBezTo>
                  <a:lnTo>
                    <a:pt x="935" y="5015777"/>
                  </a:lnTo>
                  <a:cubicBezTo>
                    <a:pt x="-2304" y="3440658"/>
                    <a:pt x="4176" y="1575119"/>
                    <a:pt x="93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51" name="פאה עליונה ותחתונה">
            <a:extLst>
              <a:ext uri="{FF2B5EF4-FFF2-40B4-BE49-F238E27FC236}">
                <a16:creationId xmlns:a16="http://schemas.microsoft.com/office/drawing/2014/main" id="{0B4EA7DF-7F39-8AF4-3261-34A3A65A22BA}"/>
              </a:ext>
            </a:extLst>
          </p:cNvPr>
          <p:cNvGrpSpPr/>
          <p:nvPr/>
        </p:nvGrpSpPr>
        <p:grpSpPr>
          <a:xfrm>
            <a:off x="1086864" y="993071"/>
            <a:ext cx="2471825" cy="2456182"/>
            <a:chOff x="4098167" y="-43079"/>
            <a:chExt cx="2426998" cy="2494101"/>
          </a:xfrm>
          <a:solidFill>
            <a:schemeClr val="accent4"/>
          </a:solidFill>
        </p:grpSpPr>
        <p:sp>
          <p:nvSpPr>
            <p:cNvPr id="49" name="מלבן 31">
              <a:extLst>
                <a:ext uri="{FF2B5EF4-FFF2-40B4-BE49-F238E27FC236}">
                  <a16:creationId xmlns:a16="http://schemas.microsoft.com/office/drawing/2014/main" id="{FD605A3C-01D2-72FB-0844-C14418B7F1A1}"/>
                </a:ext>
              </a:extLst>
            </p:cNvPr>
            <p:cNvSpPr/>
            <p:nvPr/>
          </p:nvSpPr>
          <p:spPr>
            <a:xfrm>
              <a:off x="4098167" y="-43079"/>
              <a:ext cx="2403633" cy="640722"/>
            </a:xfrm>
            <a:custGeom>
              <a:avLst/>
              <a:gdLst>
                <a:gd name="connsiteX0" fmla="*/ 0 w 986590"/>
                <a:gd name="connsiteY0" fmla="*/ 0 h 3098132"/>
                <a:gd name="connsiteX1" fmla="*/ 986590 w 986590"/>
                <a:gd name="connsiteY1" fmla="*/ 0 h 3098132"/>
                <a:gd name="connsiteX2" fmla="*/ 986590 w 986590"/>
                <a:gd name="connsiteY2" fmla="*/ 3098132 h 3098132"/>
                <a:gd name="connsiteX3" fmla="*/ 0 w 986590"/>
                <a:gd name="connsiteY3" fmla="*/ 3098132 h 3098132"/>
                <a:gd name="connsiteX4" fmla="*/ 0 w 986590"/>
                <a:gd name="connsiteY4" fmla="*/ 0 h 3098132"/>
                <a:gd name="connsiteX0" fmla="*/ 36095 w 1022685"/>
                <a:gd name="connsiteY0" fmla="*/ 0 h 3627521"/>
                <a:gd name="connsiteX1" fmla="*/ 1022685 w 1022685"/>
                <a:gd name="connsiteY1" fmla="*/ 0 h 3627521"/>
                <a:gd name="connsiteX2" fmla="*/ 1022685 w 1022685"/>
                <a:gd name="connsiteY2" fmla="*/ 3098132 h 3627521"/>
                <a:gd name="connsiteX3" fmla="*/ 0 w 1022685"/>
                <a:gd name="connsiteY3" fmla="*/ 3627521 h 3627521"/>
                <a:gd name="connsiteX4" fmla="*/ 36095 w 1022685"/>
                <a:gd name="connsiteY4" fmla="*/ 0 h 3627521"/>
                <a:gd name="connsiteX0" fmla="*/ 0 w 1022685"/>
                <a:gd name="connsiteY0" fmla="*/ 533400 h 3627521"/>
                <a:gd name="connsiteX1" fmla="*/ 1022685 w 1022685"/>
                <a:gd name="connsiteY1" fmla="*/ 0 h 3627521"/>
                <a:gd name="connsiteX2" fmla="*/ 1022685 w 1022685"/>
                <a:gd name="connsiteY2" fmla="*/ 3098132 h 3627521"/>
                <a:gd name="connsiteX3" fmla="*/ 0 w 1022685"/>
                <a:gd name="connsiteY3" fmla="*/ 3627521 h 3627521"/>
                <a:gd name="connsiteX4" fmla="*/ 0 w 1022685"/>
                <a:gd name="connsiteY4" fmla="*/ 533400 h 3627521"/>
                <a:gd name="connsiteX0" fmla="*/ 0 w 2451789"/>
                <a:gd name="connsiteY0" fmla="*/ 533400 h 3627521"/>
                <a:gd name="connsiteX1" fmla="*/ 1022685 w 2451789"/>
                <a:gd name="connsiteY1" fmla="*/ 0 h 3627521"/>
                <a:gd name="connsiteX2" fmla="*/ 2451789 w 2451789"/>
                <a:gd name="connsiteY2" fmla="*/ 802733 h 3627521"/>
                <a:gd name="connsiteX3" fmla="*/ 0 w 2451789"/>
                <a:gd name="connsiteY3" fmla="*/ 3627521 h 3627521"/>
                <a:gd name="connsiteX4" fmla="*/ 0 w 2451789"/>
                <a:gd name="connsiteY4" fmla="*/ 533400 h 3627521"/>
                <a:gd name="connsiteX0" fmla="*/ 0 w 2451789"/>
                <a:gd name="connsiteY0" fmla="*/ 533400 h 1358109"/>
                <a:gd name="connsiteX1" fmla="*/ 1022685 w 2451789"/>
                <a:gd name="connsiteY1" fmla="*/ 0 h 1358109"/>
                <a:gd name="connsiteX2" fmla="*/ 2451789 w 2451789"/>
                <a:gd name="connsiteY2" fmla="*/ 802733 h 1358109"/>
                <a:gd name="connsiteX3" fmla="*/ 1521077 w 2451789"/>
                <a:gd name="connsiteY3" fmla="*/ 1358109 h 1358109"/>
                <a:gd name="connsiteX4" fmla="*/ 0 w 2451789"/>
                <a:gd name="connsiteY4" fmla="*/ 533400 h 1358109"/>
                <a:gd name="connsiteX0" fmla="*/ 0 w 2451789"/>
                <a:gd name="connsiteY0" fmla="*/ 533400 h 1318973"/>
                <a:gd name="connsiteX1" fmla="*/ 1022685 w 2451789"/>
                <a:gd name="connsiteY1" fmla="*/ 0 h 1318973"/>
                <a:gd name="connsiteX2" fmla="*/ 2451789 w 2451789"/>
                <a:gd name="connsiteY2" fmla="*/ 802733 h 1318973"/>
                <a:gd name="connsiteX3" fmla="*/ 1508713 w 2451789"/>
                <a:gd name="connsiteY3" fmla="*/ 1318973 h 1318973"/>
                <a:gd name="connsiteX4" fmla="*/ 0 w 2451789"/>
                <a:gd name="connsiteY4" fmla="*/ 533400 h 1318973"/>
                <a:gd name="connsiteX0" fmla="*/ 0 w 2451789"/>
                <a:gd name="connsiteY0" fmla="*/ 1177462 h 1963035"/>
                <a:gd name="connsiteX1" fmla="*/ 936808 w 2451789"/>
                <a:gd name="connsiteY1" fmla="*/ 0 h 1963035"/>
                <a:gd name="connsiteX2" fmla="*/ 2451789 w 2451789"/>
                <a:gd name="connsiteY2" fmla="*/ 1446795 h 1963035"/>
                <a:gd name="connsiteX3" fmla="*/ 1508713 w 2451789"/>
                <a:gd name="connsiteY3" fmla="*/ 1963035 h 1963035"/>
                <a:gd name="connsiteX4" fmla="*/ 0 w 2451789"/>
                <a:gd name="connsiteY4" fmla="*/ 1177462 h 1963035"/>
                <a:gd name="connsiteX0" fmla="*/ 0 w 3607832"/>
                <a:gd name="connsiteY0" fmla="*/ 1177462 h 1963035"/>
                <a:gd name="connsiteX1" fmla="*/ 936808 w 3607832"/>
                <a:gd name="connsiteY1" fmla="*/ 0 h 1963035"/>
                <a:gd name="connsiteX2" fmla="*/ 3607832 w 3607832"/>
                <a:gd name="connsiteY2" fmla="*/ 66662 h 1963035"/>
                <a:gd name="connsiteX3" fmla="*/ 1508713 w 3607832"/>
                <a:gd name="connsiteY3" fmla="*/ 1963035 h 1963035"/>
                <a:gd name="connsiteX4" fmla="*/ 0 w 3607832"/>
                <a:gd name="connsiteY4" fmla="*/ 1177462 h 1963035"/>
                <a:gd name="connsiteX0" fmla="*/ 0 w 3607832"/>
                <a:gd name="connsiteY0" fmla="*/ 1177462 h 1177463"/>
                <a:gd name="connsiteX1" fmla="*/ 936808 w 3607832"/>
                <a:gd name="connsiteY1" fmla="*/ 0 h 1177463"/>
                <a:gd name="connsiteX2" fmla="*/ 3607832 w 3607832"/>
                <a:gd name="connsiteY2" fmla="*/ 66662 h 1177463"/>
                <a:gd name="connsiteX3" fmla="*/ 2730815 w 3607832"/>
                <a:gd name="connsiteY3" fmla="*/ 1160048 h 1177463"/>
                <a:gd name="connsiteX4" fmla="*/ 0 w 3607832"/>
                <a:gd name="connsiteY4" fmla="*/ 1177462 h 1177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832" h="1177463">
                  <a:moveTo>
                    <a:pt x="0" y="1177462"/>
                  </a:moveTo>
                  <a:lnTo>
                    <a:pt x="936808" y="0"/>
                  </a:lnTo>
                  <a:lnTo>
                    <a:pt x="3607832" y="66662"/>
                  </a:lnTo>
                  <a:lnTo>
                    <a:pt x="2730815" y="1160048"/>
                  </a:lnTo>
                  <a:lnTo>
                    <a:pt x="0" y="1177462"/>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31">
              <a:extLst>
                <a:ext uri="{FF2B5EF4-FFF2-40B4-BE49-F238E27FC236}">
                  <a16:creationId xmlns:a16="http://schemas.microsoft.com/office/drawing/2014/main" id="{7AFE8728-C95C-3267-0FC9-D697EC2DE09B}"/>
                </a:ext>
              </a:extLst>
            </p:cNvPr>
            <p:cNvSpPr/>
            <p:nvPr/>
          </p:nvSpPr>
          <p:spPr>
            <a:xfrm>
              <a:off x="4107319" y="1783950"/>
              <a:ext cx="2417846" cy="667072"/>
            </a:xfrm>
            <a:custGeom>
              <a:avLst/>
              <a:gdLst>
                <a:gd name="connsiteX0" fmla="*/ 0 w 986590"/>
                <a:gd name="connsiteY0" fmla="*/ 0 h 3098132"/>
                <a:gd name="connsiteX1" fmla="*/ 986590 w 986590"/>
                <a:gd name="connsiteY1" fmla="*/ 0 h 3098132"/>
                <a:gd name="connsiteX2" fmla="*/ 986590 w 986590"/>
                <a:gd name="connsiteY2" fmla="*/ 3098132 h 3098132"/>
                <a:gd name="connsiteX3" fmla="*/ 0 w 986590"/>
                <a:gd name="connsiteY3" fmla="*/ 3098132 h 3098132"/>
                <a:gd name="connsiteX4" fmla="*/ 0 w 986590"/>
                <a:gd name="connsiteY4" fmla="*/ 0 h 3098132"/>
                <a:gd name="connsiteX0" fmla="*/ 36095 w 1022685"/>
                <a:gd name="connsiteY0" fmla="*/ 0 h 3627521"/>
                <a:gd name="connsiteX1" fmla="*/ 1022685 w 1022685"/>
                <a:gd name="connsiteY1" fmla="*/ 0 h 3627521"/>
                <a:gd name="connsiteX2" fmla="*/ 1022685 w 1022685"/>
                <a:gd name="connsiteY2" fmla="*/ 3098132 h 3627521"/>
                <a:gd name="connsiteX3" fmla="*/ 0 w 1022685"/>
                <a:gd name="connsiteY3" fmla="*/ 3627521 h 3627521"/>
                <a:gd name="connsiteX4" fmla="*/ 36095 w 1022685"/>
                <a:gd name="connsiteY4" fmla="*/ 0 h 3627521"/>
                <a:gd name="connsiteX0" fmla="*/ 0 w 1022685"/>
                <a:gd name="connsiteY0" fmla="*/ 533400 h 3627521"/>
                <a:gd name="connsiteX1" fmla="*/ 1022685 w 1022685"/>
                <a:gd name="connsiteY1" fmla="*/ 0 h 3627521"/>
                <a:gd name="connsiteX2" fmla="*/ 1022685 w 1022685"/>
                <a:gd name="connsiteY2" fmla="*/ 3098132 h 3627521"/>
                <a:gd name="connsiteX3" fmla="*/ 0 w 1022685"/>
                <a:gd name="connsiteY3" fmla="*/ 3627521 h 3627521"/>
                <a:gd name="connsiteX4" fmla="*/ 0 w 1022685"/>
                <a:gd name="connsiteY4" fmla="*/ 533400 h 3627521"/>
                <a:gd name="connsiteX0" fmla="*/ 0 w 2451789"/>
                <a:gd name="connsiteY0" fmla="*/ 533400 h 3627521"/>
                <a:gd name="connsiteX1" fmla="*/ 1022685 w 2451789"/>
                <a:gd name="connsiteY1" fmla="*/ 0 h 3627521"/>
                <a:gd name="connsiteX2" fmla="*/ 2451789 w 2451789"/>
                <a:gd name="connsiteY2" fmla="*/ 802733 h 3627521"/>
                <a:gd name="connsiteX3" fmla="*/ 0 w 2451789"/>
                <a:gd name="connsiteY3" fmla="*/ 3627521 h 3627521"/>
                <a:gd name="connsiteX4" fmla="*/ 0 w 2451789"/>
                <a:gd name="connsiteY4" fmla="*/ 533400 h 3627521"/>
                <a:gd name="connsiteX0" fmla="*/ 0 w 2451789"/>
                <a:gd name="connsiteY0" fmla="*/ 533400 h 1358109"/>
                <a:gd name="connsiteX1" fmla="*/ 1022685 w 2451789"/>
                <a:gd name="connsiteY1" fmla="*/ 0 h 1358109"/>
                <a:gd name="connsiteX2" fmla="*/ 2451789 w 2451789"/>
                <a:gd name="connsiteY2" fmla="*/ 802733 h 1358109"/>
                <a:gd name="connsiteX3" fmla="*/ 1521077 w 2451789"/>
                <a:gd name="connsiteY3" fmla="*/ 1358109 h 1358109"/>
                <a:gd name="connsiteX4" fmla="*/ 0 w 2451789"/>
                <a:gd name="connsiteY4" fmla="*/ 533400 h 1358109"/>
                <a:gd name="connsiteX0" fmla="*/ 0 w 2451789"/>
                <a:gd name="connsiteY0" fmla="*/ 576709 h 1358109"/>
                <a:gd name="connsiteX1" fmla="*/ 1022685 w 2451789"/>
                <a:gd name="connsiteY1" fmla="*/ 0 h 1358109"/>
                <a:gd name="connsiteX2" fmla="*/ 2451789 w 2451789"/>
                <a:gd name="connsiteY2" fmla="*/ 802733 h 1358109"/>
                <a:gd name="connsiteX3" fmla="*/ 1521077 w 2451789"/>
                <a:gd name="connsiteY3" fmla="*/ 1358109 h 1358109"/>
                <a:gd name="connsiteX4" fmla="*/ 0 w 2451789"/>
                <a:gd name="connsiteY4" fmla="*/ 576709 h 1358109"/>
                <a:gd name="connsiteX0" fmla="*/ 0 w 2525970"/>
                <a:gd name="connsiteY0" fmla="*/ 576709 h 1358109"/>
                <a:gd name="connsiteX1" fmla="*/ 1022685 w 2525970"/>
                <a:gd name="connsiteY1" fmla="*/ 0 h 1358109"/>
                <a:gd name="connsiteX2" fmla="*/ 2525970 w 2525970"/>
                <a:gd name="connsiteY2" fmla="*/ 818387 h 1358109"/>
                <a:gd name="connsiteX3" fmla="*/ 1521077 w 2525970"/>
                <a:gd name="connsiteY3" fmla="*/ 1358109 h 1358109"/>
                <a:gd name="connsiteX4" fmla="*/ 0 w 2525970"/>
                <a:gd name="connsiteY4" fmla="*/ 576709 h 1358109"/>
                <a:gd name="connsiteX0" fmla="*/ 0 w 2525970"/>
                <a:gd name="connsiteY0" fmla="*/ 553226 h 1334626"/>
                <a:gd name="connsiteX1" fmla="*/ 1022685 w 2525970"/>
                <a:gd name="connsiteY1" fmla="*/ 0 h 1334626"/>
                <a:gd name="connsiteX2" fmla="*/ 2525970 w 2525970"/>
                <a:gd name="connsiteY2" fmla="*/ 794904 h 1334626"/>
                <a:gd name="connsiteX3" fmla="*/ 1521077 w 2525970"/>
                <a:gd name="connsiteY3" fmla="*/ 1334626 h 1334626"/>
                <a:gd name="connsiteX4" fmla="*/ 0 w 2525970"/>
                <a:gd name="connsiteY4" fmla="*/ 553226 h 1334626"/>
                <a:gd name="connsiteX0" fmla="*/ 0 w 2466517"/>
                <a:gd name="connsiteY0" fmla="*/ 804160 h 1334626"/>
                <a:gd name="connsiteX1" fmla="*/ 963232 w 2466517"/>
                <a:gd name="connsiteY1" fmla="*/ 0 h 1334626"/>
                <a:gd name="connsiteX2" fmla="*/ 2466517 w 2466517"/>
                <a:gd name="connsiteY2" fmla="*/ 794904 h 1334626"/>
                <a:gd name="connsiteX3" fmla="*/ 1461624 w 2466517"/>
                <a:gd name="connsiteY3" fmla="*/ 1334626 h 1334626"/>
                <a:gd name="connsiteX4" fmla="*/ 0 w 2466517"/>
                <a:gd name="connsiteY4" fmla="*/ 804160 h 1334626"/>
                <a:gd name="connsiteX0" fmla="*/ 0 w 2466517"/>
                <a:gd name="connsiteY0" fmla="*/ 1222383 h 1752849"/>
                <a:gd name="connsiteX1" fmla="*/ 956624 w 2466517"/>
                <a:gd name="connsiteY1" fmla="*/ 0 h 1752849"/>
                <a:gd name="connsiteX2" fmla="*/ 2466517 w 2466517"/>
                <a:gd name="connsiteY2" fmla="*/ 1213127 h 1752849"/>
                <a:gd name="connsiteX3" fmla="*/ 1461624 w 2466517"/>
                <a:gd name="connsiteY3" fmla="*/ 1752849 h 1752849"/>
                <a:gd name="connsiteX4" fmla="*/ 0 w 2466517"/>
                <a:gd name="connsiteY4" fmla="*/ 1222383 h 1752849"/>
                <a:gd name="connsiteX0" fmla="*/ 0 w 3629166"/>
                <a:gd name="connsiteY0" fmla="*/ 1222383 h 1752849"/>
                <a:gd name="connsiteX1" fmla="*/ 956624 w 3629166"/>
                <a:gd name="connsiteY1" fmla="*/ 0 h 1752849"/>
                <a:gd name="connsiteX2" fmla="*/ 3629166 w 3629166"/>
                <a:gd name="connsiteY2" fmla="*/ 134112 h 1752849"/>
                <a:gd name="connsiteX3" fmla="*/ 1461624 w 3629166"/>
                <a:gd name="connsiteY3" fmla="*/ 1752849 h 1752849"/>
                <a:gd name="connsiteX4" fmla="*/ 0 w 3629166"/>
                <a:gd name="connsiteY4" fmla="*/ 1222383 h 1752849"/>
                <a:gd name="connsiteX0" fmla="*/ 0 w 3629166"/>
                <a:gd name="connsiteY0" fmla="*/ 1222383 h 1225887"/>
                <a:gd name="connsiteX1" fmla="*/ 956624 w 3629166"/>
                <a:gd name="connsiteY1" fmla="*/ 0 h 1225887"/>
                <a:gd name="connsiteX2" fmla="*/ 3629166 w 3629166"/>
                <a:gd name="connsiteY2" fmla="*/ 134112 h 1225887"/>
                <a:gd name="connsiteX3" fmla="*/ 2769604 w 3629166"/>
                <a:gd name="connsiteY3" fmla="*/ 1225887 h 1225887"/>
                <a:gd name="connsiteX4" fmla="*/ 0 w 3629166"/>
                <a:gd name="connsiteY4" fmla="*/ 1222383 h 122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166" h="1225887">
                  <a:moveTo>
                    <a:pt x="0" y="1222383"/>
                  </a:moveTo>
                  <a:lnTo>
                    <a:pt x="956624" y="0"/>
                  </a:lnTo>
                  <a:lnTo>
                    <a:pt x="3629166" y="134112"/>
                  </a:lnTo>
                  <a:lnTo>
                    <a:pt x="2769604" y="1225887"/>
                  </a:lnTo>
                  <a:lnTo>
                    <a:pt x="0" y="1222383"/>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3" name="פנים הקובייה">
            <a:extLst>
              <a:ext uri="{FF2B5EF4-FFF2-40B4-BE49-F238E27FC236}">
                <a16:creationId xmlns:a16="http://schemas.microsoft.com/office/drawing/2014/main" id="{3291A566-EED7-BF42-2B3C-87C2F4F085E4}"/>
              </a:ext>
            </a:extLst>
          </p:cNvPr>
          <p:cNvGrpSpPr/>
          <p:nvPr/>
        </p:nvGrpSpPr>
        <p:grpSpPr>
          <a:xfrm>
            <a:off x="1092244" y="1023830"/>
            <a:ext cx="2442649" cy="2456564"/>
            <a:chOff x="3783106" y="1881884"/>
            <a:chExt cx="2202745" cy="2211625"/>
          </a:xfrm>
        </p:grpSpPr>
        <p:cxnSp>
          <p:nvCxnSpPr>
            <p:cNvPr id="8" name="מחבר ישר 7">
              <a:extLst>
                <a:ext uri="{FF2B5EF4-FFF2-40B4-BE49-F238E27FC236}">
                  <a16:creationId xmlns:a16="http://schemas.microsoft.com/office/drawing/2014/main" id="{CFE84174-C78B-ADA0-BB69-11076E14D6E3}"/>
                </a:ext>
              </a:extLst>
            </p:cNvPr>
            <p:cNvCxnSpPr/>
            <p:nvPr/>
          </p:nvCxnSpPr>
          <p:spPr>
            <a:xfrm flipH="1">
              <a:off x="3783106" y="3521978"/>
              <a:ext cx="551330" cy="571531"/>
            </a:xfrm>
            <a:prstGeom prst="line">
              <a:avLst/>
            </a:prstGeom>
            <a:ln w="28575">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מחבר ישר 9">
              <a:extLst>
                <a:ext uri="{FF2B5EF4-FFF2-40B4-BE49-F238E27FC236}">
                  <a16:creationId xmlns:a16="http://schemas.microsoft.com/office/drawing/2014/main" id="{1945A9C7-1146-158F-8C0A-0D8178DEB8E9}"/>
                </a:ext>
              </a:extLst>
            </p:cNvPr>
            <p:cNvCxnSpPr/>
            <p:nvPr/>
          </p:nvCxnSpPr>
          <p:spPr>
            <a:xfrm flipH="1">
              <a:off x="4327381" y="3503051"/>
              <a:ext cx="1658470" cy="0"/>
            </a:xfrm>
            <a:prstGeom prst="line">
              <a:avLst/>
            </a:prstGeom>
            <a:ln w="28575">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מחבר ישר 11">
              <a:extLst>
                <a:ext uri="{FF2B5EF4-FFF2-40B4-BE49-F238E27FC236}">
                  <a16:creationId xmlns:a16="http://schemas.microsoft.com/office/drawing/2014/main" id="{C4D14D13-C707-929D-50FE-A4B416F24A93}"/>
                </a:ext>
              </a:extLst>
            </p:cNvPr>
            <p:cNvCxnSpPr/>
            <p:nvPr/>
          </p:nvCxnSpPr>
          <p:spPr>
            <a:xfrm>
              <a:off x="4369450" y="1881884"/>
              <a:ext cx="0" cy="1640094"/>
            </a:xfrm>
            <a:prstGeom prst="line">
              <a:avLst/>
            </a:prstGeom>
            <a:ln w="28575">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קוביה 1">
            <a:extLst>
              <a:ext uri="{FF2B5EF4-FFF2-40B4-BE49-F238E27FC236}">
                <a16:creationId xmlns:a16="http://schemas.microsoft.com/office/drawing/2014/main" id="{E819B02A-5627-CEE4-8C4F-89BE6BF2AD3F}"/>
              </a:ext>
            </a:extLst>
          </p:cNvPr>
          <p:cNvSpPr/>
          <p:nvPr/>
        </p:nvSpPr>
        <p:spPr>
          <a:xfrm>
            <a:off x="1075525" y="999064"/>
            <a:ext cx="2470705" cy="2470705"/>
          </a:xfrm>
          <a:prstGeom prst="cub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81" name="מקצועות 3">
            <a:extLst>
              <a:ext uri="{FF2B5EF4-FFF2-40B4-BE49-F238E27FC236}">
                <a16:creationId xmlns:a16="http://schemas.microsoft.com/office/drawing/2014/main" id="{D2E4A55C-C4AD-4213-FAA6-590B8BAEB19B}"/>
              </a:ext>
            </a:extLst>
          </p:cNvPr>
          <p:cNvGrpSpPr/>
          <p:nvPr/>
        </p:nvGrpSpPr>
        <p:grpSpPr>
          <a:xfrm>
            <a:off x="1064745" y="972757"/>
            <a:ext cx="2508533" cy="2510847"/>
            <a:chOff x="1037195" y="989580"/>
            <a:chExt cx="2508533" cy="2510847"/>
          </a:xfrm>
        </p:grpSpPr>
        <p:cxnSp>
          <p:nvCxnSpPr>
            <p:cNvPr id="77" name="מחבר ישר 76">
              <a:extLst>
                <a:ext uri="{FF2B5EF4-FFF2-40B4-BE49-F238E27FC236}">
                  <a16:creationId xmlns:a16="http://schemas.microsoft.com/office/drawing/2014/main" id="{01C3E022-8FB4-3FD0-C0B6-B75E358404ED}"/>
                </a:ext>
              </a:extLst>
            </p:cNvPr>
            <p:cNvCxnSpPr>
              <a:cxnSpLocks/>
            </p:cNvCxnSpPr>
            <p:nvPr/>
          </p:nvCxnSpPr>
          <p:spPr>
            <a:xfrm flipH="1">
              <a:off x="2897678" y="2841268"/>
              <a:ext cx="648050" cy="65915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8" name="מחבר ישר 77">
              <a:extLst>
                <a:ext uri="{FF2B5EF4-FFF2-40B4-BE49-F238E27FC236}">
                  <a16:creationId xmlns:a16="http://schemas.microsoft.com/office/drawing/2014/main" id="{9F2891EC-A4E6-61C3-F910-512D4AC89B82}"/>
                </a:ext>
              </a:extLst>
            </p:cNvPr>
            <p:cNvCxnSpPr>
              <a:cxnSpLocks/>
            </p:cNvCxnSpPr>
            <p:nvPr/>
          </p:nvCxnSpPr>
          <p:spPr>
            <a:xfrm flipH="1">
              <a:off x="1065385" y="989580"/>
              <a:ext cx="630435" cy="61032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מחבר ישר 78">
              <a:extLst>
                <a:ext uri="{FF2B5EF4-FFF2-40B4-BE49-F238E27FC236}">
                  <a16:creationId xmlns:a16="http://schemas.microsoft.com/office/drawing/2014/main" id="{CF34CA07-92E8-DA94-E664-97EECC93B909}"/>
                </a:ext>
              </a:extLst>
            </p:cNvPr>
            <p:cNvCxnSpPr>
              <a:cxnSpLocks/>
            </p:cNvCxnSpPr>
            <p:nvPr/>
          </p:nvCxnSpPr>
          <p:spPr>
            <a:xfrm flipH="1">
              <a:off x="1037195" y="2837476"/>
              <a:ext cx="667300" cy="65928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מחבר ישר 73">
              <a:extLst>
                <a:ext uri="{FF2B5EF4-FFF2-40B4-BE49-F238E27FC236}">
                  <a16:creationId xmlns:a16="http://schemas.microsoft.com/office/drawing/2014/main" id="{7EC58A80-4E36-EFC8-58EA-D1F93BB1E9D2}"/>
                </a:ext>
              </a:extLst>
            </p:cNvPr>
            <p:cNvCxnSpPr>
              <a:cxnSpLocks/>
            </p:cNvCxnSpPr>
            <p:nvPr/>
          </p:nvCxnSpPr>
          <p:spPr>
            <a:xfrm flipH="1">
              <a:off x="2897678" y="1009685"/>
              <a:ext cx="631366" cy="63786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82" name="מקצועות  - 2">
            <a:extLst>
              <a:ext uri="{FF2B5EF4-FFF2-40B4-BE49-F238E27FC236}">
                <a16:creationId xmlns:a16="http://schemas.microsoft.com/office/drawing/2014/main" id="{44E34E07-B1A1-AB18-6589-35E4F0DD0BB1}"/>
              </a:ext>
            </a:extLst>
          </p:cNvPr>
          <p:cNvGrpSpPr/>
          <p:nvPr/>
        </p:nvGrpSpPr>
        <p:grpSpPr>
          <a:xfrm>
            <a:off x="1081880" y="990050"/>
            <a:ext cx="2490031" cy="2487502"/>
            <a:chOff x="937628" y="-319196"/>
            <a:chExt cx="2490031" cy="2487502"/>
          </a:xfrm>
        </p:grpSpPr>
        <p:cxnSp>
          <p:nvCxnSpPr>
            <p:cNvPr id="68" name="מחבר ישר 67">
              <a:extLst>
                <a:ext uri="{FF2B5EF4-FFF2-40B4-BE49-F238E27FC236}">
                  <a16:creationId xmlns:a16="http://schemas.microsoft.com/office/drawing/2014/main" id="{51214245-D9B6-C799-572F-43760BB8174A}"/>
                </a:ext>
              </a:extLst>
            </p:cNvPr>
            <p:cNvCxnSpPr>
              <a:cxnSpLocks/>
            </p:cNvCxnSpPr>
            <p:nvPr/>
          </p:nvCxnSpPr>
          <p:spPr>
            <a:xfrm flipH="1" flipV="1">
              <a:off x="1578202" y="-319196"/>
              <a:ext cx="1835913" cy="1232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מחבר ישר 70">
              <a:extLst>
                <a:ext uri="{FF2B5EF4-FFF2-40B4-BE49-F238E27FC236}">
                  <a16:creationId xmlns:a16="http://schemas.microsoft.com/office/drawing/2014/main" id="{151D1006-799C-2F1D-132C-7FC1CE535450}"/>
                </a:ext>
              </a:extLst>
            </p:cNvPr>
            <p:cNvCxnSpPr>
              <a:cxnSpLocks/>
            </p:cNvCxnSpPr>
            <p:nvPr/>
          </p:nvCxnSpPr>
          <p:spPr>
            <a:xfrm flipH="1" flipV="1">
              <a:off x="975896" y="294854"/>
              <a:ext cx="1789923" cy="1311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מחבר ישר 71">
              <a:extLst>
                <a:ext uri="{FF2B5EF4-FFF2-40B4-BE49-F238E27FC236}">
                  <a16:creationId xmlns:a16="http://schemas.microsoft.com/office/drawing/2014/main" id="{A4C08B0A-E2C8-341A-5672-BAEDB3EEB7FC}"/>
                </a:ext>
              </a:extLst>
            </p:cNvPr>
            <p:cNvCxnSpPr>
              <a:cxnSpLocks/>
            </p:cNvCxnSpPr>
            <p:nvPr/>
          </p:nvCxnSpPr>
          <p:spPr>
            <a:xfrm flipH="1" flipV="1">
              <a:off x="1602382" y="1504134"/>
              <a:ext cx="1825277" cy="1454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מחבר ישר 72">
              <a:extLst>
                <a:ext uri="{FF2B5EF4-FFF2-40B4-BE49-F238E27FC236}">
                  <a16:creationId xmlns:a16="http://schemas.microsoft.com/office/drawing/2014/main" id="{20228EC0-FE1B-2D5E-C933-1F3346870CAB}"/>
                </a:ext>
              </a:extLst>
            </p:cNvPr>
            <p:cNvCxnSpPr>
              <a:cxnSpLocks/>
            </p:cNvCxnSpPr>
            <p:nvPr/>
          </p:nvCxnSpPr>
          <p:spPr>
            <a:xfrm flipH="1">
              <a:off x="937628" y="2168306"/>
              <a:ext cx="180668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80" name="מקצועות - 1">
            <a:extLst>
              <a:ext uri="{FF2B5EF4-FFF2-40B4-BE49-F238E27FC236}">
                <a16:creationId xmlns:a16="http://schemas.microsoft.com/office/drawing/2014/main" id="{54168BC7-24A0-AD6E-7CEF-6B7A3A35C8A3}"/>
              </a:ext>
            </a:extLst>
          </p:cNvPr>
          <p:cNvGrpSpPr/>
          <p:nvPr/>
        </p:nvGrpSpPr>
        <p:grpSpPr>
          <a:xfrm>
            <a:off x="1081595" y="1005757"/>
            <a:ext cx="2468066" cy="2488010"/>
            <a:chOff x="978145" y="-38116"/>
            <a:chExt cx="2468066" cy="2247927"/>
          </a:xfrm>
        </p:grpSpPr>
        <p:cxnSp>
          <p:nvCxnSpPr>
            <p:cNvPr id="65" name="מחבר ישר 64">
              <a:extLst>
                <a:ext uri="{FF2B5EF4-FFF2-40B4-BE49-F238E27FC236}">
                  <a16:creationId xmlns:a16="http://schemas.microsoft.com/office/drawing/2014/main" id="{FB2CB06D-1561-3BC5-02A3-273E21FCC01E}"/>
                </a:ext>
              </a:extLst>
            </p:cNvPr>
            <p:cNvCxnSpPr>
              <a:cxnSpLocks/>
            </p:cNvCxnSpPr>
            <p:nvPr/>
          </p:nvCxnSpPr>
          <p:spPr>
            <a:xfrm>
              <a:off x="2824455" y="541499"/>
              <a:ext cx="0" cy="166831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מחבר ישר 65">
              <a:extLst>
                <a:ext uri="{FF2B5EF4-FFF2-40B4-BE49-F238E27FC236}">
                  <a16:creationId xmlns:a16="http://schemas.microsoft.com/office/drawing/2014/main" id="{62809EA5-DA2A-DF0E-1A68-1A9448CA92EA}"/>
                </a:ext>
              </a:extLst>
            </p:cNvPr>
            <p:cNvCxnSpPr>
              <a:cxnSpLocks/>
            </p:cNvCxnSpPr>
            <p:nvPr/>
          </p:nvCxnSpPr>
          <p:spPr>
            <a:xfrm>
              <a:off x="1643184" y="-35600"/>
              <a:ext cx="568" cy="165975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מחבר ישר 66">
              <a:extLst>
                <a:ext uri="{FF2B5EF4-FFF2-40B4-BE49-F238E27FC236}">
                  <a16:creationId xmlns:a16="http://schemas.microsoft.com/office/drawing/2014/main" id="{264A0349-25AA-D422-4A3A-72D673C8F565}"/>
                </a:ext>
              </a:extLst>
            </p:cNvPr>
            <p:cNvCxnSpPr/>
            <p:nvPr/>
          </p:nvCxnSpPr>
          <p:spPr>
            <a:xfrm>
              <a:off x="978145" y="465977"/>
              <a:ext cx="0" cy="169136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מחבר ישר 63">
              <a:extLst>
                <a:ext uri="{FF2B5EF4-FFF2-40B4-BE49-F238E27FC236}">
                  <a16:creationId xmlns:a16="http://schemas.microsoft.com/office/drawing/2014/main" id="{0A2ED542-B6F8-82EA-CB7D-4BA988EE3B85}"/>
                </a:ext>
              </a:extLst>
            </p:cNvPr>
            <p:cNvCxnSpPr>
              <a:cxnSpLocks/>
            </p:cNvCxnSpPr>
            <p:nvPr/>
          </p:nvCxnSpPr>
          <p:spPr>
            <a:xfrm flipH="1">
              <a:off x="3441806" y="-38116"/>
              <a:ext cx="4405" cy="163616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62" name="קודקודים">
            <a:extLst>
              <a:ext uri="{FF2B5EF4-FFF2-40B4-BE49-F238E27FC236}">
                <a16:creationId xmlns:a16="http://schemas.microsoft.com/office/drawing/2014/main" id="{EE9D5DCF-B4B5-673B-36CF-0B85CB015217}"/>
              </a:ext>
            </a:extLst>
          </p:cNvPr>
          <p:cNvGrpSpPr/>
          <p:nvPr/>
        </p:nvGrpSpPr>
        <p:grpSpPr>
          <a:xfrm>
            <a:off x="1033354" y="947284"/>
            <a:ext cx="2565971" cy="2563032"/>
            <a:chOff x="982197" y="930473"/>
            <a:chExt cx="2617594" cy="2467532"/>
          </a:xfrm>
        </p:grpSpPr>
        <p:sp>
          <p:nvSpPr>
            <p:cNvPr id="54" name="אליפסה 53">
              <a:extLst>
                <a:ext uri="{FF2B5EF4-FFF2-40B4-BE49-F238E27FC236}">
                  <a16:creationId xmlns:a16="http://schemas.microsoft.com/office/drawing/2014/main" id="{44AA3E66-FD33-9C5A-6C45-852092FAF31F}"/>
                </a:ext>
              </a:extLst>
            </p:cNvPr>
            <p:cNvSpPr/>
            <p:nvPr/>
          </p:nvSpPr>
          <p:spPr>
            <a:xfrm>
              <a:off x="3468137" y="958511"/>
              <a:ext cx="108000" cy="10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אליפסה 54">
              <a:extLst>
                <a:ext uri="{FF2B5EF4-FFF2-40B4-BE49-F238E27FC236}">
                  <a16:creationId xmlns:a16="http://schemas.microsoft.com/office/drawing/2014/main" id="{CCD3920D-C0E1-96CC-814A-E48E56520E70}"/>
                </a:ext>
              </a:extLst>
            </p:cNvPr>
            <p:cNvSpPr/>
            <p:nvPr/>
          </p:nvSpPr>
          <p:spPr>
            <a:xfrm>
              <a:off x="3491791" y="2737878"/>
              <a:ext cx="108000" cy="10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אליפסה 55">
              <a:extLst>
                <a:ext uri="{FF2B5EF4-FFF2-40B4-BE49-F238E27FC236}">
                  <a16:creationId xmlns:a16="http://schemas.microsoft.com/office/drawing/2014/main" id="{F33DC355-3933-EB1D-4D48-0367F7F67015}"/>
                </a:ext>
              </a:extLst>
            </p:cNvPr>
            <p:cNvSpPr/>
            <p:nvPr/>
          </p:nvSpPr>
          <p:spPr>
            <a:xfrm>
              <a:off x="2862497" y="3290005"/>
              <a:ext cx="108000" cy="10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אליפסה 56">
              <a:extLst>
                <a:ext uri="{FF2B5EF4-FFF2-40B4-BE49-F238E27FC236}">
                  <a16:creationId xmlns:a16="http://schemas.microsoft.com/office/drawing/2014/main" id="{FD5D607F-0BA8-A2F9-AB35-DE5F7A296591}"/>
                </a:ext>
              </a:extLst>
            </p:cNvPr>
            <p:cNvSpPr/>
            <p:nvPr/>
          </p:nvSpPr>
          <p:spPr>
            <a:xfrm>
              <a:off x="1617979" y="930473"/>
              <a:ext cx="108000" cy="10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אליפסה 57">
              <a:extLst>
                <a:ext uri="{FF2B5EF4-FFF2-40B4-BE49-F238E27FC236}">
                  <a16:creationId xmlns:a16="http://schemas.microsoft.com/office/drawing/2014/main" id="{E78F2490-E5F3-B822-8ADE-48B2A6F46038}"/>
                </a:ext>
              </a:extLst>
            </p:cNvPr>
            <p:cNvSpPr/>
            <p:nvPr/>
          </p:nvSpPr>
          <p:spPr>
            <a:xfrm>
              <a:off x="2860863" y="1519915"/>
              <a:ext cx="108000" cy="10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אליפסה 58">
              <a:extLst>
                <a:ext uri="{FF2B5EF4-FFF2-40B4-BE49-F238E27FC236}">
                  <a16:creationId xmlns:a16="http://schemas.microsoft.com/office/drawing/2014/main" id="{3E05041C-5868-6E05-E3CD-E66506C908FA}"/>
                </a:ext>
              </a:extLst>
            </p:cNvPr>
            <p:cNvSpPr/>
            <p:nvPr/>
          </p:nvSpPr>
          <p:spPr>
            <a:xfrm>
              <a:off x="995607" y="3288097"/>
              <a:ext cx="108000" cy="10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אליפסה 59">
              <a:extLst>
                <a:ext uri="{FF2B5EF4-FFF2-40B4-BE49-F238E27FC236}">
                  <a16:creationId xmlns:a16="http://schemas.microsoft.com/office/drawing/2014/main" id="{5A4D7FFF-48E8-9AE9-A5C7-3006F4ED990C}"/>
                </a:ext>
              </a:extLst>
            </p:cNvPr>
            <p:cNvSpPr/>
            <p:nvPr/>
          </p:nvSpPr>
          <p:spPr>
            <a:xfrm>
              <a:off x="982197" y="1513358"/>
              <a:ext cx="108000" cy="10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אליפסה 60">
              <a:extLst>
                <a:ext uri="{FF2B5EF4-FFF2-40B4-BE49-F238E27FC236}">
                  <a16:creationId xmlns:a16="http://schemas.microsoft.com/office/drawing/2014/main" id="{264A88B6-844C-EA05-5A8E-B60F3EEAE842}"/>
                </a:ext>
              </a:extLst>
            </p:cNvPr>
            <p:cNvSpPr/>
            <p:nvPr/>
          </p:nvSpPr>
          <p:spPr>
            <a:xfrm>
              <a:off x="1636325" y="2676205"/>
              <a:ext cx="108000" cy="10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0" name="מילה חמה - פאות">
            <a:extLst>
              <a:ext uri="{FF2B5EF4-FFF2-40B4-BE49-F238E27FC236}">
                <a16:creationId xmlns:a16="http://schemas.microsoft.com/office/drawing/2014/main" id="{B38A32A4-6C5F-4BE2-CD88-CE049BA7AEBE}"/>
              </a:ext>
            </a:extLst>
          </p:cNvPr>
          <p:cNvSpPr txBox="1"/>
          <p:nvPr/>
        </p:nvSpPr>
        <p:spPr>
          <a:xfrm>
            <a:off x="8580027" y="2456049"/>
            <a:ext cx="872355" cy="523220"/>
          </a:xfrm>
          <a:prstGeom prst="rect">
            <a:avLst/>
          </a:prstGeom>
          <a:noFill/>
        </p:spPr>
        <p:txBody>
          <a:bodyPr wrap="none" rtlCol="1">
            <a:spAutoFit/>
          </a:bodyPr>
          <a:lstStyle/>
          <a:p>
            <a:r>
              <a:rPr lang="he-IL" sz="2800" u="sng" dirty="0">
                <a:solidFill>
                  <a:schemeClr val="accent1"/>
                </a:solidFill>
              </a:rPr>
              <a:t>פאות</a:t>
            </a:r>
          </a:p>
        </p:txBody>
      </p:sp>
      <p:grpSp>
        <p:nvGrpSpPr>
          <p:cNvPr id="91" name="הסבר על פאה">
            <a:extLst>
              <a:ext uri="{FF2B5EF4-FFF2-40B4-BE49-F238E27FC236}">
                <a16:creationId xmlns:a16="http://schemas.microsoft.com/office/drawing/2014/main" id="{85524093-E67C-869E-7981-9137FD3B5B91}"/>
              </a:ext>
            </a:extLst>
          </p:cNvPr>
          <p:cNvGrpSpPr/>
          <p:nvPr/>
        </p:nvGrpSpPr>
        <p:grpSpPr>
          <a:xfrm>
            <a:off x="309287" y="227389"/>
            <a:ext cx="5020231" cy="3663146"/>
            <a:chOff x="309287" y="245466"/>
            <a:chExt cx="5020231" cy="3663146"/>
          </a:xfrm>
        </p:grpSpPr>
        <p:sp>
          <p:nvSpPr>
            <p:cNvPr id="76" name="מלבן 75">
              <a:extLst>
                <a:ext uri="{FF2B5EF4-FFF2-40B4-BE49-F238E27FC236}">
                  <a16:creationId xmlns:a16="http://schemas.microsoft.com/office/drawing/2014/main" id="{4D6EA1E9-23F7-D78C-D195-6B5F79BD3AC9}"/>
                </a:ext>
              </a:extLst>
            </p:cNvPr>
            <p:cNvSpPr/>
            <p:nvPr/>
          </p:nvSpPr>
          <p:spPr>
            <a:xfrm>
              <a:off x="337012" y="245466"/>
              <a:ext cx="4992506" cy="366314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5" name="תיבת טקסט 84">
              <a:extLst>
                <a:ext uri="{FF2B5EF4-FFF2-40B4-BE49-F238E27FC236}">
                  <a16:creationId xmlns:a16="http://schemas.microsoft.com/office/drawing/2014/main" id="{51977208-2E56-1450-B7E8-32C68D848BF9}"/>
                </a:ext>
              </a:extLst>
            </p:cNvPr>
            <p:cNvSpPr txBox="1"/>
            <p:nvPr/>
          </p:nvSpPr>
          <p:spPr>
            <a:xfrm>
              <a:off x="1743203" y="558739"/>
              <a:ext cx="2895343" cy="523220"/>
            </a:xfrm>
            <a:prstGeom prst="rect">
              <a:avLst/>
            </a:prstGeom>
            <a:noFill/>
          </p:spPr>
          <p:txBody>
            <a:bodyPr wrap="none" rtlCol="1">
              <a:spAutoFit/>
            </a:bodyPr>
            <a:lstStyle/>
            <a:p>
              <a:r>
                <a:rPr lang="he-IL" sz="2800" dirty="0"/>
                <a:t>זוהי פאה של קובייה. </a:t>
              </a:r>
            </a:p>
          </p:txBody>
        </p:sp>
        <p:pic>
          <p:nvPicPr>
            <p:cNvPr id="86" name="גרפיקה 85" descr="סגור עם מילוי מלא">
              <a:extLst>
                <a:ext uri="{FF2B5EF4-FFF2-40B4-BE49-F238E27FC236}">
                  <a16:creationId xmlns:a16="http://schemas.microsoft.com/office/drawing/2014/main" id="{EE897061-E9F2-FF52-A415-5EFD86A420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658" y="332545"/>
              <a:ext cx="662730" cy="662730"/>
            </a:xfrm>
            <a:prstGeom prst="rect">
              <a:avLst/>
            </a:prstGeom>
          </p:spPr>
        </p:pic>
        <p:sp>
          <p:nvSpPr>
            <p:cNvPr id="89" name="קוביה 88">
              <a:extLst>
                <a:ext uri="{FF2B5EF4-FFF2-40B4-BE49-F238E27FC236}">
                  <a16:creationId xmlns:a16="http://schemas.microsoft.com/office/drawing/2014/main" id="{A4C11072-9EDF-1A8C-B54A-9EDE2179CFF2}"/>
                </a:ext>
              </a:extLst>
            </p:cNvPr>
            <p:cNvSpPr/>
            <p:nvPr/>
          </p:nvSpPr>
          <p:spPr>
            <a:xfrm>
              <a:off x="1214234" y="1260898"/>
              <a:ext cx="1775653" cy="1775653"/>
            </a:xfrm>
            <a:prstGeom prst="cub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88" name="מחבר: מרפקי 87">
              <a:extLst>
                <a:ext uri="{FF2B5EF4-FFF2-40B4-BE49-F238E27FC236}">
                  <a16:creationId xmlns:a16="http://schemas.microsoft.com/office/drawing/2014/main" id="{D6C2B1F7-2C53-E37E-7067-1F8A5C057DF0}"/>
                </a:ext>
              </a:extLst>
            </p:cNvPr>
            <p:cNvCxnSpPr>
              <a:cxnSpLocks/>
            </p:cNvCxnSpPr>
            <p:nvPr/>
          </p:nvCxnSpPr>
          <p:spPr>
            <a:xfrm rot="5400000">
              <a:off x="3034436" y="1395323"/>
              <a:ext cx="532172" cy="102685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תיבת טקסט 89">
              <a:extLst>
                <a:ext uri="{FF2B5EF4-FFF2-40B4-BE49-F238E27FC236}">
                  <a16:creationId xmlns:a16="http://schemas.microsoft.com/office/drawing/2014/main" id="{50418BA0-D69D-A2CF-85BA-20D359B65356}"/>
                </a:ext>
              </a:extLst>
            </p:cNvPr>
            <p:cNvSpPr txBox="1"/>
            <p:nvPr/>
          </p:nvSpPr>
          <p:spPr>
            <a:xfrm>
              <a:off x="309287" y="3344096"/>
              <a:ext cx="4931158" cy="523220"/>
            </a:xfrm>
            <a:prstGeom prst="rect">
              <a:avLst/>
            </a:prstGeom>
            <a:noFill/>
          </p:spPr>
          <p:txBody>
            <a:bodyPr wrap="none" rtlCol="1">
              <a:spAutoFit/>
            </a:bodyPr>
            <a:lstStyle/>
            <a:p>
              <a:r>
                <a:rPr lang="he-IL" sz="2800" dirty="0"/>
                <a:t>בקובייה יש 6 פאות ריבועיות חופפות.</a:t>
              </a:r>
            </a:p>
          </p:txBody>
        </p:sp>
      </p:grpSp>
      <p:grpSp>
        <p:nvGrpSpPr>
          <p:cNvPr id="124" name="הסבר על קודקוד">
            <a:extLst>
              <a:ext uri="{FF2B5EF4-FFF2-40B4-BE49-F238E27FC236}">
                <a16:creationId xmlns:a16="http://schemas.microsoft.com/office/drawing/2014/main" id="{3BCDB660-95E6-748C-9FD3-CAB02DC1CC32}"/>
              </a:ext>
            </a:extLst>
          </p:cNvPr>
          <p:cNvGrpSpPr/>
          <p:nvPr/>
        </p:nvGrpSpPr>
        <p:grpSpPr>
          <a:xfrm>
            <a:off x="309287" y="227389"/>
            <a:ext cx="4992506" cy="3699299"/>
            <a:chOff x="2555299" y="2878238"/>
            <a:chExt cx="4992506" cy="3699299"/>
          </a:xfrm>
        </p:grpSpPr>
        <p:grpSp>
          <p:nvGrpSpPr>
            <p:cNvPr id="109" name="הסבר על פאה">
              <a:extLst>
                <a:ext uri="{FF2B5EF4-FFF2-40B4-BE49-F238E27FC236}">
                  <a16:creationId xmlns:a16="http://schemas.microsoft.com/office/drawing/2014/main" id="{A4BDA20B-B1B2-4388-32C6-230C3BF3DC95}"/>
                </a:ext>
              </a:extLst>
            </p:cNvPr>
            <p:cNvGrpSpPr/>
            <p:nvPr/>
          </p:nvGrpSpPr>
          <p:grpSpPr>
            <a:xfrm>
              <a:off x="2555299" y="2878238"/>
              <a:ext cx="4992506" cy="3699299"/>
              <a:chOff x="365268" y="200055"/>
              <a:chExt cx="4992506" cy="3699299"/>
            </a:xfrm>
          </p:grpSpPr>
          <p:sp>
            <p:nvSpPr>
              <p:cNvPr id="110" name="מלבן 109">
                <a:extLst>
                  <a:ext uri="{FF2B5EF4-FFF2-40B4-BE49-F238E27FC236}">
                    <a16:creationId xmlns:a16="http://schemas.microsoft.com/office/drawing/2014/main" id="{9B624AF2-0770-45BE-2C1C-47899E0E1E13}"/>
                  </a:ext>
                </a:extLst>
              </p:cNvPr>
              <p:cNvSpPr/>
              <p:nvPr/>
            </p:nvSpPr>
            <p:spPr>
              <a:xfrm>
                <a:off x="365268" y="236208"/>
                <a:ext cx="4992506" cy="366314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1" name="תיבת טקסט 110">
                <a:extLst>
                  <a:ext uri="{FF2B5EF4-FFF2-40B4-BE49-F238E27FC236}">
                    <a16:creationId xmlns:a16="http://schemas.microsoft.com/office/drawing/2014/main" id="{83B36DEB-B6F5-64F3-B356-E9E934C22245}"/>
                  </a:ext>
                </a:extLst>
              </p:cNvPr>
              <p:cNvSpPr txBox="1"/>
              <p:nvPr/>
            </p:nvSpPr>
            <p:spPr>
              <a:xfrm>
                <a:off x="1948258" y="200055"/>
                <a:ext cx="3329758" cy="954107"/>
              </a:xfrm>
              <a:prstGeom prst="rect">
                <a:avLst/>
              </a:prstGeom>
              <a:noFill/>
            </p:spPr>
            <p:txBody>
              <a:bodyPr wrap="none" rtlCol="1">
                <a:spAutoFit/>
              </a:bodyPr>
              <a:lstStyle/>
              <a:p>
                <a:r>
                  <a:rPr lang="he-IL" sz="2800" dirty="0"/>
                  <a:t>קודקוד הוא נקודת מפגש</a:t>
                </a:r>
                <a:br>
                  <a:rPr lang="en-US" sz="2800" dirty="0"/>
                </a:br>
                <a:r>
                  <a:rPr lang="he-IL" sz="2800" dirty="0"/>
                  <a:t> בין 3 פאות.</a:t>
                </a:r>
              </a:p>
            </p:txBody>
          </p:sp>
          <p:pic>
            <p:nvPicPr>
              <p:cNvPr id="112" name="גרפיקה 111" descr="סגור עם מילוי מלא">
                <a:extLst>
                  <a:ext uri="{FF2B5EF4-FFF2-40B4-BE49-F238E27FC236}">
                    <a16:creationId xmlns:a16="http://schemas.microsoft.com/office/drawing/2014/main" id="{BC15B23D-C5EB-4998-6EB0-51867F53F8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658" y="332545"/>
                <a:ext cx="662730" cy="662730"/>
              </a:xfrm>
              <a:prstGeom prst="rect">
                <a:avLst/>
              </a:prstGeom>
            </p:spPr>
          </p:pic>
          <p:sp>
            <p:nvSpPr>
              <p:cNvPr id="113" name="קוביה 112">
                <a:extLst>
                  <a:ext uri="{FF2B5EF4-FFF2-40B4-BE49-F238E27FC236}">
                    <a16:creationId xmlns:a16="http://schemas.microsoft.com/office/drawing/2014/main" id="{81E7BB60-C48B-0DC1-F0C9-DFD3C4139473}"/>
                  </a:ext>
                </a:extLst>
              </p:cNvPr>
              <p:cNvSpPr/>
              <p:nvPr/>
            </p:nvSpPr>
            <p:spPr>
              <a:xfrm>
                <a:off x="1214234" y="1260898"/>
                <a:ext cx="1775653" cy="1775653"/>
              </a:xfrm>
              <a:prstGeom prst="cub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14" name="מחבר: מרפקי 113">
                <a:extLst>
                  <a:ext uri="{FF2B5EF4-FFF2-40B4-BE49-F238E27FC236}">
                    <a16:creationId xmlns:a16="http://schemas.microsoft.com/office/drawing/2014/main" id="{D0961A8D-C0B4-B510-E3E2-E8A892696E7C}"/>
                  </a:ext>
                </a:extLst>
              </p:cNvPr>
              <p:cNvCxnSpPr>
                <a:cxnSpLocks/>
              </p:cNvCxnSpPr>
              <p:nvPr/>
            </p:nvCxnSpPr>
            <p:spPr>
              <a:xfrm rot="5400000">
                <a:off x="2364095" y="1443987"/>
                <a:ext cx="1949704" cy="1247588"/>
              </a:xfrm>
              <a:prstGeom prst="bentConnector3">
                <a:avLst>
                  <a:gd name="adj1" fmla="val 9963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0" name="אליפסה 119">
              <a:extLst>
                <a:ext uri="{FF2B5EF4-FFF2-40B4-BE49-F238E27FC236}">
                  <a16:creationId xmlns:a16="http://schemas.microsoft.com/office/drawing/2014/main" id="{CF8277D0-B70D-5AD9-4F1B-35F9A4F34CB3}"/>
                </a:ext>
              </a:extLst>
            </p:cNvPr>
            <p:cNvSpPr/>
            <p:nvPr/>
          </p:nvSpPr>
          <p:spPr>
            <a:xfrm>
              <a:off x="4649505" y="5620432"/>
              <a:ext cx="158635" cy="15863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25" name="מילה חמה - קודקודים">
            <a:extLst>
              <a:ext uri="{FF2B5EF4-FFF2-40B4-BE49-F238E27FC236}">
                <a16:creationId xmlns:a16="http://schemas.microsoft.com/office/drawing/2014/main" id="{E5C1396D-E0F5-CC56-DDA9-2DF834FD9803}"/>
              </a:ext>
            </a:extLst>
          </p:cNvPr>
          <p:cNvSpPr txBox="1"/>
          <p:nvPr/>
        </p:nvSpPr>
        <p:spPr>
          <a:xfrm>
            <a:off x="7985361" y="3712562"/>
            <a:ext cx="1438214" cy="523220"/>
          </a:xfrm>
          <a:prstGeom prst="rect">
            <a:avLst/>
          </a:prstGeom>
          <a:noFill/>
        </p:spPr>
        <p:txBody>
          <a:bodyPr wrap="none" rtlCol="1">
            <a:spAutoFit/>
          </a:bodyPr>
          <a:lstStyle/>
          <a:p>
            <a:r>
              <a:rPr lang="he-IL" sz="2800" u="sng" dirty="0">
                <a:solidFill>
                  <a:schemeClr val="accent1"/>
                </a:solidFill>
              </a:rPr>
              <a:t>קודקודים.</a:t>
            </a:r>
          </a:p>
        </p:txBody>
      </p:sp>
      <p:sp>
        <p:nvSpPr>
          <p:cNvPr id="126" name="מילה חמה - מקצועות">
            <a:extLst>
              <a:ext uri="{FF2B5EF4-FFF2-40B4-BE49-F238E27FC236}">
                <a16:creationId xmlns:a16="http://schemas.microsoft.com/office/drawing/2014/main" id="{13452B35-489F-C854-AB55-945E38CD4AB3}"/>
              </a:ext>
            </a:extLst>
          </p:cNvPr>
          <p:cNvSpPr txBox="1"/>
          <p:nvPr/>
        </p:nvSpPr>
        <p:spPr>
          <a:xfrm>
            <a:off x="8118801" y="4918223"/>
            <a:ext cx="1423788" cy="523220"/>
          </a:xfrm>
          <a:prstGeom prst="rect">
            <a:avLst/>
          </a:prstGeom>
          <a:noFill/>
        </p:spPr>
        <p:txBody>
          <a:bodyPr wrap="none" rtlCol="1">
            <a:spAutoFit/>
          </a:bodyPr>
          <a:lstStyle/>
          <a:p>
            <a:r>
              <a:rPr lang="he-IL" sz="2800" u="sng" dirty="0">
                <a:solidFill>
                  <a:schemeClr val="accent1"/>
                </a:solidFill>
              </a:rPr>
              <a:t>מקצועות.</a:t>
            </a:r>
          </a:p>
        </p:txBody>
      </p:sp>
      <p:grpSp>
        <p:nvGrpSpPr>
          <p:cNvPr id="140" name="הסבר על מקצוע">
            <a:extLst>
              <a:ext uri="{FF2B5EF4-FFF2-40B4-BE49-F238E27FC236}">
                <a16:creationId xmlns:a16="http://schemas.microsoft.com/office/drawing/2014/main" id="{17843D05-1D8C-6E7C-147E-603CCB2E524C}"/>
              </a:ext>
            </a:extLst>
          </p:cNvPr>
          <p:cNvGrpSpPr/>
          <p:nvPr/>
        </p:nvGrpSpPr>
        <p:grpSpPr>
          <a:xfrm>
            <a:off x="309287" y="227389"/>
            <a:ext cx="4992506" cy="3699299"/>
            <a:chOff x="479053" y="379789"/>
            <a:chExt cx="4992506" cy="3699299"/>
          </a:xfrm>
        </p:grpSpPr>
        <p:grpSp>
          <p:nvGrpSpPr>
            <p:cNvPr id="128" name="הסבר על מקצוע">
              <a:extLst>
                <a:ext uri="{FF2B5EF4-FFF2-40B4-BE49-F238E27FC236}">
                  <a16:creationId xmlns:a16="http://schemas.microsoft.com/office/drawing/2014/main" id="{F8AB8EAF-82A2-D68D-976D-E45471266DD0}"/>
                </a:ext>
              </a:extLst>
            </p:cNvPr>
            <p:cNvGrpSpPr/>
            <p:nvPr/>
          </p:nvGrpSpPr>
          <p:grpSpPr>
            <a:xfrm>
              <a:off x="479053" y="379789"/>
              <a:ext cx="4992506" cy="3699299"/>
              <a:chOff x="365268" y="200055"/>
              <a:chExt cx="4992506" cy="3699299"/>
            </a:xfrm>
          </p:grpSpPr>
          <p:sp>
            <p:nvSpPr>
              <p:cNvPr id="130" name="מלבן 129">
                <a:extLst>
                  <a:ext uri="{FF2B5EF4-FFF2-40B4-BE49-F238E27FC236}">
                    <a16:creationId xmlns:a16="http://schemas.microsoft.com/office/drawing/2014/main" id="{F16E7728-3F1F-E48A-7FD0-F26CA9FDE1DC}"/>
                  </a:ext>
                </a:extLst>
              </p:cNvPr>
              <p:cNvSpPr/>
              <p:nvPr/>
            </p:nvSpPr>
            <p:spPr>
              <a:xfrm>
                <a:off x="365268" y="236208"/>
                <a:ext cx="4992506" cy="366314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1" name="תיבת טקסט 130">
                <a:extLst>
                  <a:ext uri="{FF2B5EF4-FFF2-40B4-BE49-F238E27FC236}">
                    <a16:creationId xmlns:a16="http://schemas.microsoft.com/office/drawing/2014/main" id="{36F215C6-AB4F-AF1F-AD71-90AEBC8EFEFB}"/>
                  </a:ext>
                </a:extLst>
              </p:cNvPr>
              <p:cNvSpPr txBox="1"/>
              <p:nvPr/>
            </p:nvSpPr>
            <p:spPr>
              <a:xfrm>
                <a:off x="1973906" y="200055"/>
                <a:ext cx="3304110" cy="954107"/>
              </a:xfrm>
              <a:prstGeom prst="rect">
                <a:avLst/>
              </a:prstGeom>
              <a:noFill/>
            </p:spPr>
            <p:txBody>
              <a:bodyPr wrap="none" rtlCol="1">
                <a:spAutoFit/>
              </a:bodyPr>
              <a:lstStyle/>
              <a:p>
                <a:r>
                  <a:rPr lang="he-IL" sz="2800" dirty="0"/>
                  <a:t>מקצוע הוא נקודת מפגש</a:t>
                </a:r>
                <a:br>
                  <a:rPr lang="en-US" sz="2800" dirty="0"/>
                </a:br>
                <a:r>
                  <a:rPr lang="he-IL" sz="2800" dirty="0"/>
                  <a:t> בין 2 פאות.</a:t>
                </a:r>
              </a:p>
            </p:txBody>
          </p:sp>
          <p:pic>
            <p:nvPicPr>
              <p:cNvPr id="132" name="גרפיקה 131" descr="סגור עם מילוי מלא">
                <a:extLst>
                  <a:ext uri="{FF2B5EF4-FFF2-40B4-BE49-F238E27FC236}">
                    <a16:creationId xmlns:a16="http://schemas.microsoft.com/office/drawing/2014/main" id="{4062F45A-38C3-8F6D-BBDB-0FD577F8DB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658" y="332545"/>
                <a:ext cx="662730" cy="662730"/>
              </a:xfrm>
              <a:prstGeom prst="rect">
                <a:avLst/>
              </a:prstGeom>
            </p:spPr>
          </p:pic>
          <p:sp>
            <p:nvSpPr>
              <p:cNvPr id="133" name="קוביה 132">
                <a:extLst>
                  <a:ext uri="{FF2B5EF4-FFF2-40B4-BE49-F238E27FC236}">
                    <a16:creationId xmlns:a16="http://schemas.microsoft.com/office/drawing/2014/main" id="{AB816040-82EF-D069-DDBC-15E099C83D50}"/>
                  </a:ext>
                </a:extLst>
              </p:cNvPr>
              <p:cNvSpPr/>
              <p:nvPr/>
            </p:nvSpPr>
            <p:spPr>
              <a:xfrm>
                <a:off x="1214234" y="1260898"/>
                <a:ext cx="1775653" cy="1775653"/>
              </a:xfrm>
              <a:prstGeom prst="cub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34" name="מחבר: מרפקי 133">
                <a:extLst>
                  <a:ext uri="{FF2B5EF4-FFF2-40B4-BE49-F238E27FC236}">
                    <a16:creationId xmlns:a16="http://schemas.microsoft.com/office/drawing/2014/main" id="{8665213F-6A48-D7EC-1D31-BCBFB7F26EEB}"/>
                  </a:ext>
                </a:extLst>
              </p:cNvPr>
              <p:cNvCxnSpPr>
                <a:cxnSpLocks/>
              </p:cNvCxnSpPr>
              <p:nvPr/>
            </p:nvCxnSpPr>
            <p:spPr>
              <a:xfrm rot="5400000">
                <a:off x="2500910" y="1376118"/>
                <a:ext cx="1745020" cy="1178643"/>
              </a:xfrm>
              <a:prstGeom prst="bentConnector3">
                <a:avLst>
                  <a:gd name="adj1" fmla="val 9960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8" name="מחבר ישר 137">
              <a:extLst>
                <a:ext uri="{FF2B5EF4-FFF2-40B4-BE49-F238E27FC236}">
                  <a16:creationId xmlns:a16="http://schemas.microsoft.com/office/drawing/2014/main" id="{96C15CE8-B40B-210E-D0E6-CF0BBB98CC3C}"/>
                </a:ext>
              </a:extLst>
            </p:cNvPr>
            <p:cNvCxnSpPr>
              <a:cxnSpLocks/>
            </p:cNvCxnSpPr>
            <p:nvPr/>
          </p:nvCxnSpPr>
          <p:spPr>
            <a:xfrm flipH="1">
              <a:off x="2670955" y="2760955"/>
              <a:ext cx="431791" cy="4553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1" name="תיבת טקסט 140">
            <a:extLst>
              <a:ext uri="{FF2B5EF4-FFF2-40B4-BE49-F238E27FC236}">
                <a16:creationId xmlns:a16="http://schemas.microsoft.com/office/drawing/2014/main" id="{A8608219-5FE0-A8F4-D84D-9710D18D3EBA}"/>
              </a:ext>
            </a:extLst>
          </p:cNvPr>
          <p:cNvSpPr txBox="1"/>
          <p:nvPr/>
        </p:nvSpPr>
        <p:spPr>
          <a:xfrm>
            <a:off x="7303593" y="663910"/>
            <a:ext cx="4687502" cy="954107"/>
          </a:xfrm>
          <a:prstGeom prst="rect">
            <a:avLst/>
          </a:prstGeom>
          <a:noFill/>
        </p:spPr>
        <p:txBody>
          <a:bodyPr wrap="none" rtlCol="1">
            <a:spAutoFit/>
          </a:bodyPr>
          <a:lstStyle/>
          <a:p>
            <a:r>
              <a:rPr lang="he-IL" sz="2800" dirty="0"/>
              <a:t>לחצו על המילים החמות כדי לקרוא </a:t>
            </a:r>
          </a:p>
          <a:p>
            <a:r>
              <a:rPr lang="he-IL" sz="2800" dirty="0"/>
              <a:t>הסבר על המושגים.</a:t>
            </a:r>
          </a:p>
        </p:txBody>
      </p:sp>
    </p:spTree>
    <p:extLst>
      <p:ext uri="{BB962C8B-B14F-4D97-AF65-F5344CB8AC3E}">
        <p14:creationId xmlns:p14="http://schemas.microsoft.com/office/powerpoint/2010/main" val="328700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4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0"/>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250"/>
                                        <p:tgtEl>
                                          <p:spTgt spid="52"/>
                                        </p:tgtEl>
                                      </p:cBhvr>
                                    </p:animEffect>
                                  </p:childTnLst>
                                </p:cTn>
                              </p:par>
                            </p:childTnLst>
                          </p:cTn>
                        </p:par>
                        <p:par>
                          <p:cTn id="18" fill="hold">
                            <p:stCondLst>
                              <p:cond delay="1250"/>
                            </p:stCondLst>
                            <p:childTnLst>
                              <p:par>
                                <p:cTn id="19" presetID="10" presetClass="entr" presetSubtype="0" fill="hold" nodeType="afterEffect">
                                  <p:stCondLst>
                                    <p:cond delay="75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childTnLst>
                                </p:cTn>
                              </p:par>
                            </p:childTnLst>
                          </p:cTn>
                        </p:par>
                        <p:par>
                          <p:cTn id="22" fill="hold">
                            <p:stCondLst>
                              <p:cond delay="3000"/>
                            </p:stCondLst>
                            <p:childTnLst>
                              <p:par>
                                <p:cTn id="23" presetID="10" presetClass="entr" presetSubtype="0" fill="hold" nodeType="afterEffect">
                                  <p:stCondLst>
                                    <p:cond delay="75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750"/>
                                        <p:tgtEl>
                                          <p:spTgt spid="53"/>
                                        </p:tgtEl>
                                      </p:cBhvr>
                                    </p:animEffec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withEffect">
                                  <p:stCondLst>
                                    <p:cond delay="0"/>
                                  </p:stCondLst>
                                  <p:childTnLst>
                                    <p:animEffect transition="out" filter="fade">
                                      <p:cBhvr>
                                        <p:cTn id="30" dur="500"/>
                                        <p:tgtEl>
                                          <p:spTgt spid="52"/>
                                        </p:tgtEl>
                                      </p:cBhvr>
                                    </p:animEffect>
                                    <p:set>
                                      <p:cBhvr>
                                        <p:cTn id="31" dur="1" fill="hold">
                                          <p:stCondLst>
                                            <p:cond delay="499"/>
                                          </p:stCondLst>
                                        </p:cTn>
                                        <p:tgtEl>
                                          <p:spTgt spid="5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1"/>
                                        </p:tgtEl>
                                      </p:cBhvr>
                                    </p:animEffect>
                                    <p:set>
                                      <p:cBhvr>
                                        <p:cTn id="34" dur="1" fill="hold">
                                          <p:stCondLst>
                                            <p:cond delay="499"/>
                                          </p:stCondLst>
                                        </p:cTn>
                                        <p:tgtEl>
                                          <p:spTgt spid="5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3"/>
                                        </p:tgtEl>
                                      </p:cBhvr>
                                    </p:animEffect>
                                    <p:set>
                                      <p:cBhvr>
                                        <p:cTn id="37" dur="1" fill="hold">
                                          <p:stCondLst>
                                            <p:cond delay="499"/>
                                          </p:stCondLst>
                                        </p:cTn>
                                        <p:tgtEl>
                                          <p:spTgt spid="53"/>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29"/>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80"/>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9" restart="whenNotActive" fill="hold" evtFilter="cancelBubble" nodeType="interactiveSeq">
                <p:stCondLst>
                  <p:cond evt="onClick" delay="0">
                    <p:tgtEl>
                      <p:spTgt spid="70"/>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nodeType="withEffect">
                                  <p:stCondLst>
                                    <p:cond delay="0"/>
                                  </p:stCondLst>
                                  <p:childTnLst>
                                    <p:set>
                                      <p:cBhvr>
                                        <p:cTn id="63"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70"/>
                  </p:tgtEl>
                </p:cond>
              </p:nextCondLst>
            </p:seq>
            <p:seq concurrent="1" nextAc="seek">
              <p:cTn id="64" restart="whenNotActive" fill="hold" evtFilter="cancelBubble" nodeType="interactiveSeq">
                <p:stCondLst>
                  <p:cond evt="onClick" delay="0">
                    <p:tgtEl>
                      <p:spTgt spid="91"/>
                    </p:tgtEl>
                  </p:cond>
                </p:stCondLst>
                <p:endSync evt="end" delay="0">
                  <p:rtn val="all"/>
                </p:endSync>
                <p:childTnLst>
                  <p:par>
                    <p:cTn id="65" fill="hold">
                      <p:stCondLst>
                        <p:cond delay="0"/>
                      </p:stCondLst>
                      <p:childTnLst>
                        <p:par>
                          <p:cTn id="66" fill="hold">
                            <p:stCondLst>
                              <p:cond delay="0"/>
                            </p:stCondLst>
                            <p:childTnLst>
                              <p:par>
                                <p:cTn id="67" presetID="31" presetClass="exit" presetSubtype="0" fill="hold" nodeType="withEffect">
                                  <p:stCondLst>
                                    <p:cond delay="0"/>
                                  </p:stCondLst>
                                  <p:childTnLst>
                                    <p:anim calcmode="lin" valueType="num">
                                      <p:cBhvr>
                                        <p:cTn id="68" dur="1000"/>
                                        <p:tgtEl>
                                          <p:spTgt spid="91"/>
                                        </p:tgtEl>
                                        <p:attrNameLst>
                                          <p:attrName>ppt_w</p:attrName>
                                        </p:attrNameLst>
                                      </p:cBhvr>
                                      <p:tavLst>
                                        <p:tav tm="0">
                                          <p:val>
                                            <p:strVal val="ppt_w"/>
                                          </p:val>
                                        </p:tav>
                                        <p:tav tm="100000">
                                          <p:val>
                                            <p:fltVal val="0"/>
                                          </p:val>
                                        </p:tav>
                                      </p:tavLst>
                                    </p:anim>
                                    <p:anim calcmode="lin" valueType="num">
                                      <p:cBhvr>
                                        <p:cTn id="69" dur="1000"/>
                                        <p:tgtEl>
                                          <p:spTgt spid="91"/>
                                        </p:tgtEl>
                                        <p:attrNameLst>
                                          <p:attrName>ppt_h</p:attrName>
                                        </p:attrNameLst>
                                      </p:cBhvr>
                                      <p:tavLst>
                                        <p:tav tm="0">
                                          <p:val>
                                            <p:strVal val="ppt_h"/>
                                          </p:val>
                                        </p:tav>
                                        <p:tav tm="100000">
                                          <p:val>
                                            <p:fltVal val="0"/>
                                          </p:val>
                                        </p:tav>
                                      </p:tavLst>
                                    </p:anim>
                                    <p:anim calcmode="lin" valueType="num">
                                      <p:cBhvr>
                                        <p:cTn id="70" dur="1000"/>
                                        <p:tgtEl>
                                          <p:spTgt spid="91"/>
                                        </p:tgtEl>
                                        <p:attrNameLst>
                                          <p:attrName>style.rotation</p:attrName>
                                        </p:attrNameLst>
                                      </p:cBhvr>
                                      <p:tavLst>
                                        <p:tav tm="0">
                                          <p:val>
                                            <p:fltVal val="0"/>
                                          </p:val>
                                        </p:tav>
                                        <p:tav tm="100000">
                                          <p:val>
                                            <p:fltVal val="90"/>
                                          </p:val>
                                        </p:tav>
                                      </p:tavLst>
                                    </p:anim>
                                    <p:animEffect transition="out" filter="fade">
                                      <p:cBhvr>
                                        <p:cTn id="71" dur="1000"/>
                                        <p:tgtEl>
                                          <p:spTgt spid="91"/>
                                        </p:tgtEl>
                                      </p:cBhvr>
                                    </p:animEffect>
                                    <p:set>
                                      <p:cBhvr>
                                        <p:cTn id="72" dur="1" fill="hold">
                                          <p:stCondLst>
                                            <p:cond delay="9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73" restart="whenNotActive" fill="hold" evtFilter="cancelBubble" nodeType="interactiveSeq">
                <p:stCondLst>
                  <p:cond evt="onClick" delay="0">
                    <p:tgtEl>
                      <p:spTgt spid="124"/>
                    </p:tgtEl>
                  </p:cond>
                </p:stCondLst>
                <p:endSync evt="end" delay="0">
                  <p:rtn val="all"/>
                </p:endSync>
                <p:childTnLst>
                  <p:par>
                    <p:cTn id="74" fill="hold">
                      <p:stCondLst>
                        <p:cond delay="0"/>
                      </p:stCondLst>
                      <p:childTnLst>
                        <p:par>
                          <p:cTn id="75" fill="hold">
                            <p:stCondLst>
                              <p:cond delay="0"/>
                            </p:stCondLst>
                            <p:childTnLst>
                              <p:par>
                                <p:cTn id="76" presetID="31" presetClass="exit" presetSubtype="0" fill="hold" nodeType="withEffect">
                                  <p:stCondLst>
                                    <p:cond delay="0"/>
                                  </p:stCondLst>
                                  <p:childTnLst>
                                    <p:anim calcmode="lin" valueType="num">
                                      <p:cBhvr>
                                        <p:cTn id="77" dur="1000"/>
                                        <p:tgtEl>
                                          <p:spTgt spid="124"/>
                                        </p:tgtEl>
                                        <p:attrNameLst>
                                          <p:attrName>ppt_w</p:attrName>
                                        </p:attrNameLst>
                                      </p:cBhvr>
                                      <p:tavLst>
                                        <p:tav tm="0">
                                          <p:val>
                                            <p:strVal val="ppt_w"/>
                                          </p:val>
                                        </p:tav>
                                        <p:tav tm="100000">
                                          <p:val>
                                            <p:fltVal val="0"/>
                                          </p:val>
                                        </p:tav>
                                      </p:tavLst>
                                    </p:anim>
                                    <p:anim calcmode="lin" valueType="num">
                                      <p:cBhvr>
                                        <p:cTn id="78" dur="1000"/>
                                        <p:tgtEl>
                                          <p:spTgt spid="124"/>
                                        </p:tgtEl>
                                        <p:attrNameLst>
                                          <p:attrName>ppt_h</p:attrName>
                                        </p:attrNameLst>
                                      </p:cBhvr>
                                      <p:tavLst>
                                        <p:tav tm="0">
                                          <p:val>
                                            <p:strVal val="ppt_h"/>
                                          </p:val>
                                        </p:tav>
                                        <p:tav tm="100000">
                                          <p:val>
                                            <p:fltVal val="0"/>
                                          </p:val>
                                        </p:tav>
                                      </p:tavLst>
                                    </p:anim>
                                    <p:anim calcmode="lin" valueType="num">
                                      <p:cBhvr>
                                        <p:cTn id="79" dur="1000"/>
                                        <p:tgtEl>
                                          <p:spTgt spid="124"/>
                                        </p:tgtEl>
                                        <p:attrNameLst>
                                          <p:attrName>style.rotation</p:attrName>
                                        </p:attrNameLst>
                                      </p:cBhvr>
                                      <p:tavLst>
                                        <p:tav tm="0">
                                          <p:val>
                                            <p:fltVal val="0"/>
                                          </p:val>
                                        </p:tav>
                                        <p:tav tm="100000">
                                          <p:val>
                                            <p:fltVal val="90"/>
                                          </p:val>
                                        </p:tav>
                                      </p:tavLst>
                                    </p:anim>
                                    <p:animEffect transition="out" filter="fade">
                                      <p:cBhvr>
                                        <p:cTn id="80" dur="1000"/>
                                        <p:tgtEl>
                                          <p:spTgt spid="124"/>
                                        </p:tgtEl>
                                      </p:cBhvr>
                                    </p:animEffect>
                                    <p:set>
                                      <p:cBhvr>
                                        <p:cTn id="81" dur="1" fill="hold">
                                          <p:stCondLst>
                                            <p:cond delay="999"/>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82" restart="whenNotActive" fill="hold" evtFilter="cancelBubble" nodeType="interactiveSeq">
                <p:stCondLst>
                  <p:cond evt="onClick" delay="0">
                    <p:tgtEl>
                      <p:spTgt spid="125"/>
                    </p:tgtEl>
                  </p:cond>
                </p:stCondLst>
                <p:endSync evt="end" delay="0">
                  <p:rtn val="all"/>
                </p:endSync>
                <p:childTnLst>
                  <p:par>
                    <p:cTn id="83" fill="hold">
                      <p:stCondLst>
                        <p:cond delay="0"/>
                      </p:stCondLst>
                      <p:childTnLst>
                        <p:par>
                          <p:cTn id="84" fill="hold">
                            <p:stCondLst>
                              <p:cond delay="0"/>
                            </p:stCondLst>
                            <p:childTnLst>
                              <p:par>
                                <p:cTn id="85" presetID="1" presetClass="entr" presetSubtype="0" fill="hold" nodeType="withEffect">
                                  <p:stCondLst>
                                    <p:cond delay="0"/>
                                  </p:stCondLst>
                                  <p:childTnLst>
                                    <p:set>
                                      <p:cBhvr>
                                        <p:cTn id="86" dur="1" fill="hold">
                                          <p:stCondLst>
                                            <p:cond delay="0"/>
                                          </p:stCondLst>
                                        </p:cTn>
                                        <p:tgtEl>
                                          <p:spTgt spid="124"/>
                                        </p:tgtEl>
                                        <p:attrNameLst>
                                          <p:attrName>style.visibility</p:attrName>
                                        </p:attrNameLst>
                                      </p:cBhvr>
                                      <p:to>
                                        <p:strVal val="visible"/>
                                      </p:to>
                                    </p:set>
                                  </p:childTnLst>
                                </p:cTn>
                              </p:par>
                            </p:childTnLst>
                          </p:cTn>
                        </p:par>
                      </p:childTnLst>
                    </p:cTn>
                  </p:par>
                </p:childTnLst>
              </p:cTn>
              <p:nextCondLst>
                <p:cond evt="onClick" delay="0">
                  <p:tgtEl>
                    <p:spTgt spid="125"/>
                  </p:tgtEl>
                </p:cond>
              </p:nextCondLst>
            </p:seq>
            <p:seq concurrent="1" nextAc="seek">
              <p:cTn id="87" restart="whenNotActive" fill="hold" evtFilter="cancelBubble" nodeType="interactiveSeq">
                <p:stCondLst>
                  <p:cond evt="onClick" delay="0">
                    <p:tgtEl>
                      <p:spTgt spid="140"/>
                    </p:tgtEl>
                  </p:cond>
                </p:stCondLst>
                <p:endSync evt="end" delay="0">
                  <p:rtn val="all"/>
                </p:endSync>
                <p:childTnLst>
                  <p:par>
                    <p:cTn id="88" fill="hold">
                      <p:stCondLst>
                        <p:cond delay="0"/>
                      </p:stCondLst>
                      <p:childTnLst>
                        <p:par>
                          <p:cTn id="89" fill="hold">
                            <p:stCondLst>
                              <p:cond delay="0"/>
                            </p:stCondLst>
                            <p:childTnLst>
                              <p:par>
                                <p:cTn id="90" presetID="31" presetClass="exit" presetSubtype="0" fill="hold" nodeType="withEffect">
                                  <p:stCondLst>
                                    <p:cond delay="0"/>
                                  </p:stCondLst>
                                  <p:childTnLst>
                                    <p:anim calcmode="lin" valueType="num">
                                      <p:cBhvr>
                                        <p:cTn id="91" dur="1000"/>
                                        <p:tgtEl>
                                          <p:spTgt spid="140"/>
                                        </p:tgtEl>
                                        <p:attrNameLst>
                                          <p:attrName>ppt_w</p:attrName>
                                        </p:attrNameLst>
                                      </p:cBhvr>
                                      <p:tavLst>
                                        <p:tav tm="0">
                                          <p:val>
                                            <p:strVal val="ppt_w"/>
                                          </p:val>
                                        </p:tav>
                                        <p:tav tm="100000">
                                          <p:val>
                                            <p:fltVal val="0"/>
                                          </p:val>
                                        </p:tav>
                                      </p:tavLst>
                                    </p:anim>
                                    <p:anim calcmode="lin" valueType="num">
                                      <p:cBhvr>
                                        <p:cTn id="92" dur="1000"/>
                                        <p:tgtEl>
                                          <p:spTgt spid="140"/>
                                        </p:tgtEl>
                                        <p:attrNameLst>
                                          <p:attrName>ppt_h</p:attrName>
                                        </p:attrNameLst>
                                      </p:cBhvr>
                                      <p:tavLst>
                                        <p:tav tm="0">
                                          <p:val>
                                            <p:strVal val="ppt_h"/>
                                          </p:val>
                                        </p:tav>
                                        <p:tav tm="100000">
                                          <p:val>
                                            <p:fltVal val="0"/>
                                          </p:val>
                                        </p:tav>
                                      </p:tavLst>
                                    </p:anim>
                                    <p:anim calcmode="lin" valueType="num">
                                      <p:cBhvr>
                                        <p:cTn id="93" dur="1000"/>
                                        <p:tgtEl>
                                          <p:spTgt spid="140"/>
                                        </p:tgtEl>
                                        <p:attrNameLst>
                                          <p:attrName>style.rotation</p:attrName>
                                        </p:attrNameLst>
                                      </p:cBhvr>
                                      <p:tavLst>
                                        <p:tav tm="0">
                                          <p:val>
                                            <p:fltVal val="0"/>
                                          </p:val>
                                        </p:tav>
                                        <p:tav tm="100000">
                                          <p:val>
                                            <p:fltVal val="90"/>
                                          </p:val>
                                        </p:tav>
                                      </p:tavLst>
                                    </p:anim>
                                    <p:animEffect transition="out" filter="fade">
                                      <p:cBhvr>
                                        <p:cTn id="94" dur="1000"/>
                                        <p:tgtEl>
                                          <p:spTgt spid="140"/>
                                        </p:tgtEl>
                                      </p:cBhvr>
                                    </p:animEffect>
                                    <p:set>
                                      <p:cBhvr>
                                        <p:cTn id="95" dur="1" fill="hold">
                                          <p:stCondLst>
                                            <p:cond delay="9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96" restart="whenNotActive" fill="hold" evtFilter="cancelBubble" nodeType="interactiveSeq">
                <p:stCondLst>
                  <p:cond evt="onClick" delay="0">
                    <p:tgtEl>
                      <p:spTgt spid="126"/>
                    </p:tgtEl>
                  </p:cond>
                </p:stCondLst>
                <p:endSync evt="end" delay="0">
                  <p:rtn val="all"/>
                </p:endSync>
                <p:childTnLst>
                  <p:par>
                    <p:cTn id="97" fill="hold">
                      <p:stCondLst>
                        <p:cond delay="0"/>
                      </p:stCondLst>
                      <p:childTnLst>
                        <p:par>
                          <p:cTn id="98" fill="hold">
                            <p:stCondLst>
                              <p:cond delay="0"/>
                            </p:stCondLst>
                            <p:childTnLst>
                              <p:par>
                                <p:cTn id="99" presetID="1" presetClass="entr" presetSubtype="0" fill="hold" nodeType="withEffect">
                                  <p:stCondLst>
                                    <p:cond delay="0"/>
                                  </p:stCondLst>
                                  <p:childTnLst>
                                    <p:set>
                                      <p:cBhvr>
                                        <p:cTn id="100" dur="1" fill="hold">
                                          <p:stCondLst>
                                            <p:cond delay="0"/>
                                          </p:stCondLst>
                                        </p:cTn>
                                        <p:tgtEl>
                                          <p:spTgt spid="140"/>
                                        </p:tgtEl>
                                        <p:attrNameLst>
                                          <p:attrName>style.visibility</p:attrName>
                                        </p:attrNameLst>
                                      </p:cBhvr>
                                      <p:to>
                                        <p:strVal val="visible"/>
                                      </p:to>
                                    </p:set>
                                  </p:childTnLst>
                                </p:cTn>
                              </p:par>
                            </p:childTnLst>
                          </p:cTn>
                        </p:par>
                      </p:childTnLst>
                    </p:cTn>
                  </p:par>
                </p:childTnLst>
              </p:cTn>
              <p:nextCondLst>
                <p:cond evt="onClick" delay="0">
                  <p:tgtEl>
                    <p:spTgt spid="126"/>
                  </p:tgtEl>
                </p:cond>
              </p:nextCondLst>
            </p:seq>
          </p:childTnLst>
        </p:cTn>
      </p:par>
    </p:tnLst>
    <p:bldLst>
      <p:bldP spid="3" grpId="0"/>
      <p:bldP spid="16" grpId="0"/>
      <p:bldP spid="22"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קוביית משחק, משחק קוביות&#10;&#10;התיאור נוצר באופן אוטומטי">
            <a:extLst>
              <a:ext uri="{FF2B5EF4-FFF2-40B4-BE49-F238E27FC236}">
                <a16:creationId xmlns:a16="http://schemas.microsoft.com/office/drawing/2014/main" id="{043C1F1D-CDB2-00BB-274C-160CBDC282C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70251" y1="38359" x2="61722" y2="57397"/>
                        <a14:foregroundMark x1="63298" y1="43694" x2="62490" y2="47615"/>
                        <a14:foregroundMark x1="19402" y1="45756" x2="27850" y2="48262"/>
                        <a14:foregroundMark x1="29790" y1="50647" x2="30922" y2="54285"/>
                      </a14:backgroundRemoval>
                    </a14:imgEffect>
                  </a14:imgLayer>
                </a14:imgProps>
              </a:ext>
              <a:ext uri="{28A0092B-C50C-407E-A947-70E740481C1C}">
                <a14:useLocalDpi xmlns:a14="http://schemas.microsoft.com/office/drawing/2010/main" val="0"/>
              </a:ext>
            </a:extLst>
          </a:blip>
          <a:srcRect l="13963" t="33333" r="14009" b="33608"/>
          <a:stretch/>
        </p:blipFill>
        <p:spPr>
          <a:xfrm>
            <a:off x="201105" y="313585"/>
            <a:ext cx="4939645" cy="2267147"/>
          </a:xfrm>
          <a:prstGeom prst="rect">
            <a:avLst/>
          </a:prstGeom>
        </p:spPr>
      </p:pic>
      <p:sp>
        <p:nvSpPr>
          <p:cNvPr id="4" name="תיבת טקסט 3">
            <a:extLst>
              <a:ext uri="{FF2B5EF4-FFF2-40B4-BE49-F238E27FC236}">
                <a16:creationId xmlns:a16="http://schemas.microsoft.com/office/drawing/2014/main" id="{E3F55F69-7930-264B-CBF2-174C7967D2AB}"/>
              </a:ext>
            </a:extLst>
          </p:cNvPr>
          <p:cNvSpPr txBox="1"/>
          <p:nvPr/>
        </p:nvSpPr>
        <p:spPr>
          <a:xfrm>
            <a:off x="8747454" y="297997"/>
            <a:ext cx="3334567" cy="523220"/>
          </a:xfrm>
          <a:prstGeom prst="rect">
            <a:avLst/>
          </a:prstGeom>
          <a:noFill/>
        </p:spPr>
        <p:txBody>
          <a:bodyPr wrap="none" rtlCol="1">
            <a:spAutoFit/>
          </a:bodyPr>
          <a:lstStyle/>
          <a:p>
            <a:r>
              <a:rPr lang="he-IL" sz="2800" dirty="0"/>
              <a:t>התבוננו בקוביית משחק.</a:t>
            </a:r>
          </a:p>
        </p:txBody>
      </p:sp>
      <p:sp>
        <p:nvSpPr>
          <p:cNvPr id="5" name="תיבת טקסט 4">
            <a:extLst>
              <a:ext uri="{FF2B5EF4-FFF2-40B4-BE49-F238E27FC236}">
                <a16:creationId xmlns:a16="http://schemas.microsoft.com/office/drawing/2014/main" id="{2D4665F3-BC13-CD4E-64DD-41F73F566353}"/>
              </a:ext>
            </a:extLst>
          </p:cNvPr>
          <p:cNvSpPr txBox="1"/>
          <p:nvPr/>
        </p:nvSpPr>
        <p:spPr>
          <a:xfrm>
            <a:off x="4829715" y="1197188"/>
            <a:ext cx="7252306" cy="954107"/>
          </a:xfrm>
          <a:prstGeom prst="rect">
            <a:avLst/>
          </a:prstGeom>
          <a:noFill/>
        </p:spPr>
        <p:txBody>
          <a:bodyPr wrap="none" rtlCol="1">
            <a:spAutoFit/>
          </a:bodyPr>
          <a:lstStyle/>
          <a:p>
            <a:r>
              <a:rPr lang="he-IL" sz="2800" dirty="0"/>
              <a:t>על כל אחת מפאות הקובייה יש מספר שונה של נקודות.</a:t>
            </a:r>
          </a:p>
          <a:p>
            <a:r>
              <a:rPr lang="he-IL" sz="2800" dirty="0"/>
              <a:t>ענו על השאלות ולחצו על העיגול הצבעוני כדי לבדוק.</a:t>
            </a:r>
          </a:p>
        </p:txBody>
      </p:sp>
      <p:sp>
        <p:nvSpPr>
          <p:cNvPr id="8" name="תיבת טקסט 7">
            <a:extLst>
              <a:ext uri="{FF2B5EF4-FFF2-40B4-BE49-F238E27FC236}">
                <a16:creationId xmlns:a16="http://schemas.microsoft.com/office/drawing/2014/main" id="{52499286-3B7B-7799-8F13-9554B5C61EB7}"/>
              </a:ext>
            </a:extLst>
          </p:cNvPr>
          <p:cNvSpPr txBox="1"/>
          <p:nvPr/>
        </p:nvSpPr>
        <p:spPr>
          <a:xfrm>
            <a:off x="8668050" y="2567965"/>
            <a:ext cx="2760692" cy="523220"/>
          </a:xfrm>
          <a:prstGeom prst="rect">
            <a:avLst/>
          </a:prstGeom>
          <a:noFill/>
        </p:spPr>
        <p:txBody>
          <a:bodyPr wrap="none" rtlCol="1">
            <a:spAutoFit/>
          </a:bodyPr>
          <a:lstStyle/>
          <a:p>
            <a:r>
              <a:rPr lang="he-IL" sz="2800" dirty="0"/>
              <a:t>כמה פאות לקובייה?</a:t>
            </a:r>
          </a:p>
        </p:txBody>
      </p:sp>
      <p:grpSp>
        <p:nvGrpSpPr>
          <p:cNvPr id="79" name="נקודות">
            <a:extLst>
              <a:ext uri="{FF2B5EF4-FFF2-40B4-BE49-F238E27FC236}">
                <a16:creationId xmlns:a16="http://schemas.microsoft.com/office/drawing/2014/main" id="{11A6D097-259D-77EA-1C34-3F0031780FFE}"/>
              </a:ext>
            </a:extLst>
          </p:cNvPr>
          <p:cNvGrpSpPr/>
          <p:nvPr/>
        </p:nvGrpSpPr>
        <p:grpSpPr>
          <a:xfrm>
            <a:off x="483838" y="3050536"/>
            <a:ext cx="4146260" cy="2549224"/>
            <a:chOff x="550517" y="4084613"/>
            <a:chExt cx="4146260" cy="2549224"/>
          </a:xfrm>
        </p:grpSpPr>
        <p:grpSp>
          <p:nvGrpSpPr>
            <p:cNvPr id="9" name="קבוצה 8">
              <a:extLst>
                <a:ext uri="{FF2B5EF4-FFF2-40B4-BE49-F238E27FC236}">
                  <a16:creationId xmlns:a16="http://schemas.microsoft.com/office/drawing/2014/main" id="{3672E3BC-1761-3FA2-5D68-E7C224A85C51}"/>
                </a:ext>
              </a:extLst>
            </p:cNvPr>
            <p:cNvGrpSpPr/>
            <p:nvPr/>
          </p:nvGrpSpPr>
          <p:grpSpPr>
            <a:xfrm>
              <a:off x="550517" y="4084613"/>
              <a:ext cx="1031846" cy="1073792"/>
              <a:chOff x="3514987" y="3769919"/>
              <a:chExt cx="1031846" cy="1073792"/>
            </a:xfrm>
          </p:grpSpPr>
          <p:sp>
            <p:nvSpPr>
              <p:cNvPr id="10" name="מלבן 9">
                <a:extLst>
                  <a:ext uri="{FF2B5EF4-FFF2-40B4-BE49-F238E27FC236}">
                    <a16:creationId xmlns:a16="http://schemas.microsoft.com/office/drawing/2014/main" id="{A82945D3-653D-2DF4-D1BE-CD71301A82FF}"/>
                  </a:ext>
                </a:extLst>
              </p:cNvPr>
              <p:cNvSpPr/>
              <p:nvPr/>
            </p:nvSpPr>
            <p:spPr>
              <a:xfrm>
                <a:off x="3514987" y="3769919"/>
                <a:ext cx="1031846" cy="10737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a:extLst>
                  <a:ext uri="{FF2B5EF4-FFF2-40B4-BE49-F238E27FC236}">
                    <a16:creationId xmlns:a16="http://schemas.microsoft.com/office/drawing/2014/main" id="{478FA95F-E46F-3D24-5084-07B7EEB6854F}"/>
                  </a:ext>
                </a:extLst>
              </p:cNvPr>
              <p:cNvSpPr/>
              <p:nvPr/>
            </p:nvSpPr>
            <p:spPr>
              <a:xfrm>
                <a:off x="3624044" y="3821186"/>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אליפסה 11">
                <a:extLst>
                  <a:ext uri="{FF2B5EF4-FFF2-40B4-BE49-F238E27FC236}">
                    <a16:creationId xmlns:a16="http://schemas.microsoft.com/office/drawing/2014/main" id="{4107797B-F4B1-975A-BBC4-14E881236C39}"/>
                  </a:ext>
                </a:extLst>
              </p:cNvPr>
              <p:cNvSpPr/>
              <p:nvPr/>
            </p:nvSpPr>
            <p:spPr>
              <a:xfrm>
                <a:off x="3624044" y="4586914"/>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a:extLst>
                  <a:ext uri="{FF2B5EF4-FFF2-40B4-BE49-F238E27FC236}">
                    <a16:creationId xmlns:a16="http://schemas.microsoft.com/office/drawing/2014/main" id="{C9AEE9C2-8562-DEEB-E969-204A52733F89}"/>
                  </a:ext>
                </a:extLst>
              </p:cNvPr>
              <p:cNvSpPr/>
              <p:nvPr/>
            </p:nvSpPr>
            <p:spPr>
              <a:xfrm>
                <a:off x="3624044" y="4204050"/>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a:extLst>
                  <a:ext uri="{FF2B5EF4-FFF2-40B4-BE49-F238E27FC236}">
                    <a16:creationId xmlns:a16="http://schemas.microsoft.com/office/drawing/2014/main" id="{6B72C08A-3A47-248E-D18E-BD72F170E573}"/>
                  </a:ext>
                </a:extLst>
              </p:cNvPr>
              <p:cNvSpPr/>
              <p:nvPr/>
            </p:nvSpPr>
            <p:spPr>
              <a:xfrm>
                <a:off x="4204282" y="3821186"/>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extLst>
                  <a:ext uri="{FF2B5EF4-FFF2-40B4-BE49-F238E27FC236}">
                    <a16:creationId xmlns:a16="http://schemas.microsoft.com/office/drawing/2014/main" id="{836F45C9-3DC4-D4BF-2E27-00BA2FD49DFC}"/>
                  </a:ext>
                </a:extLst>
              </p:cNvPr>
              <p:cNvSpPr/>
              <p:nvPr/>
            </p:nvSpPr>
            <p:spPr>
              <a:xfrm>
                <a:off x="4204282" y="4586914"/>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אליפסה 15">
                <a:extLst>
                  <a:ext uri="{FF2B5EF4-FFF2-40B4-BE49-F238E27FC236}">
                    <a16:creationId xmlns:a16="http://schemas.microsoft.com/office/drawing/2014/main" id="{6F59B9BC-BA38-B9BB-8826-83535A4D204E}"/>
                  </a:ext>
                </a:extLst>
              </p:cNvPr>
              <p:cNvSpPr/>
              <p:nvPr/>
            </p:nvSpPr>
            <p:spPr>
              <a:xfrm>
                <a:off x="4204282" y="4204050"/>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7" name="קבוצה 16">
              <a:extLst>
                <a:ext uri="{FF2B5EF4-FFF2-40B4-BE49-F238E27FC236}">
                  <a16:creationId xmlns:a16="http://schemas.microsoft.com/office/drawing/2014/main" id="{782D967A-77E5-19AC-4721-2B835C09F2C0}"/>
                </a:ext>
              </a:extLst>
            </p:cNvPr>
            <p:cNvGrpSpPr/>
            <p:nvPr/>
          </p:nvGrpSpPr>
          <p:grpSpPr>
            <a:xfrm>
              <a:off x="2103878" y="4125060"/>
              <a:ext cx="1031846" cy="1073792"/>
              <a:chOff x="5068348" y="3810366"/>
              <a:chExt cx="1031846" cy="1073792"/>
            </a:xfrm>
          </p:grpSpPr>
          <p:sp>
            <p:nvSpPr>
              <p:cNvPr id="18" name="מלבן 17">
                <a:extLst>
                  <a:ext uri="{FF2B5EF4-FFF2-40B4-BE49-F238E27FC236}">
                    <a16:creationId xmlns:a16="http://schemas.microsoft.com/office/drawing/2014/main" id="{05E4C6D9-A8F7-F9EF-1221-F22A0F43D684}"/>
                  </a:ext>
                </a:extLst>
              </p:cNvPr>
              <p:cNvSpPr/>
              <p:nvPr/>
            </p:nvSpPr>
            <p:spPr>
              <a:xfrm>
                <a:off x="5068348" y="3810366"/>
                <a:ext cx="1031846" cy="10737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9" name="קבוצה 18">
                <a:extLst>
                  <a:ext uri="{FF2B5EF4-FFF2-40B4-BE49-F238E27FC236}">
                    <a16:creationId xmlns:a16="http://schemas.microsoft.com/office/drawing/2014/main" id="{EA5EC9CA-4B22-B67E-D78A-0ACA3CCA62D4}"/>
                  </a:ext>
                </a:extLst>
              </p:cNvPr>
              <p:cNvGrpSpPr/>
              <p:nvPr/>
            </p:nvGrpSpPr>
            <p:grpSpPr>
              <a:xfrm>
                <a:off x="5188591" y="3964398"/>
                <a:ext cx="774582" cy="740195"/>
                <a:chOff x="5188591" y="3964398"/>
                <a:chExt cx="774582" cy="740195"/>
              </a:xfrm>
            </p:grpSpPr>
            <p:grpSp>
              <p:nvGrpSpPr>
                <p:cNvPr id="20" name="קבוצה 19">
                  <a:extLst>
                    <a:ext uri="{FF2B5EF4-FFF2-40B4-BE49-F238E27FC236}">
                      <a16:creationId xmlns:a16="http://schemas.microsoft.com/office/drawing/2014/main" id="{1DBCC653-A04B-195A-5ACD-738FC9A0C9FD}"/>
                    </a:ext>
                  </a:extLst>
                </p:cNvPr>
                <p:cNvGrpSpPr/>
                <p:nvPr/>
              </p:nvGrpSpPr>
              <p:grpSpPr>
                <a:xfrm>
                  <a:off x="5188591" y="3964398"/>
                  <a:ext cx="205530" cy="740195"/>
                  <a:chOff x="5188591" y="3964398"/>
                  <a:chExt cx="205530" cy="740195"/>
                </a:xfrm>
              </p:grpSpPr>
              <p:sp>
                <p:nvSpPr>
                  <p:cNvPr id="25" name="אליפסה 24">
                    <a:extLst>
                      <a:ext uri="{FF2B5EF4-FFF2-40B4-BE49-F238E27FC236}">
                        <a16:creationId xmlns:a16="http://schemas.microsoft.com/office/drawing/2014/main" id="{31C38B04-B27B-C321-7E76-5D200B9E4D82}"/>
                      </a:ext>
                    </a:extLst>
                  </p:cNvPr>
                  <p:cNvSpPr/>
                  <p:nvPr/>
                </p:nvSpPr>
                <p:spPr>
                  <a:xfrm>
                    <a:off x="5188591" y="3964398"/>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אליפסה 25">
                    <a:extLst>
                      <a:ext uri="{FF2B5EF4-FFF2-40B4-BE49-F238E27FC236}">
                        <a16:creationId xmlns:a16="http://schemas.microsoft.com/office/drawing/2014/main" id="{24796A8F-01E3-CAAE-E03C-63D3DD59F82E}"/>
                      </a:ext>
                    </a:extLst>
                  </p:cNvPr>
                  <p:cNvSpPr/>
                  <p:nvPr/>
                </p:nvSpPr>
                <p:spPr>
                  <a:xfrm>
                    <a:off x="5188591" y="449906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1" name="אליפסה 20">
                  <a:extLst>
                    <a:ext uri="{FF2B5EF4-FFF2-40B4-BE49-F238E27FC236}">
                      <a16:creationId xmlns:a16="http://schemas.microsoft.com/office/drawing/2014/main" id="{DC987AF9-FD34-74DD-6F15-1D155964F66F}"/>
                    </a:ext>
                  </a:extLst>
                </p:cNvPr>
                <p:cNvSpPr/>
                <p:nvPr/>
              </p:nvSpPr>
              <p:spPr>
                <a:xfrm>
                  <a:off x="5473117" y="4244497"/>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2" name="קבוצה 21">
                  <a:extLst>
                    <a:ext uri="{FF2B5EF4-FFF2-40B4-BE49-F238E27FC236}">
                      <a16:creationId xmlns:a16="http://schemas.microsoft.com/office/drawing/2014/main" id="{E2C03EE2-3364-D445-2509-46362F0B2AE2}"/>
                    </a:ext>
                  </a:extLst>
                </p:cNvPr>
                <p:cNvGrpSpPr/>
                <p:nvPr/>
              </p:nvGrpSpPr>
              <p:grpSpPr>
                <a:xfrm>
                  <a:off x="5757643" y="3972787"/>
                  <a:ext cx="205530" cy="731806"/>
                  <a:chOff x="5757643" y="3972787"/>
                  <a:chExt cx="205530" cy="731806"/>
                </a:xfrm>
              </p:grpSpPr>
              <p:sp>
                <p:nvSpPr>
                  <p:cNvPr id="23" name="אליפסה 22">
                    <a:extLst>
                      <a:ext uri="{FF2B5EF4-FFF2-40B4-BE49-F238E27FC236}">
                        <a16:creationId xmlns:a16="http://schemas.microsoft.com/office/drawing/2014/main" id="{55309BFC-09EE-9BB1-9590-5657785E7F39}"/>
                      </a:ext>
                    </a:extLst>
                  </p:cNvPr>
                  <p:cNvSpPr/>
                  <p:nvPr/>
                </p:nvSpPr>
                <p:spPr>
                  <a:xfrm>
                    <a:off x="5757643" y="3972787"/>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אליפסה 23">
                    <a:extLst>
                      <a:ext uri="{FF2B5EF4-FFF2-40B4-BE49-F238E27FC236}">
                        <a16:creationId xmlns:a16="http://schemas.microsoft.com/office/drawing/2014/main" id="{DFA3C2CC-7031-D199-7F74-59DD51392D9F}"/>
                      </a:ext>
                    </a:extLst>
                  </p:cNvPr>
                  <p:cNvSpPr/>
                  <p:nvPr/>
                </p:nvSpPr>
                <p:spPr>
                  <a:xfrm>
                    <a:off x="5757643" y="449906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grpSp>
        <p:grpSp>
          <p:nvGrpSpPr>
            <p:cNvPr id="27" name="קבוצה 26">
              <a:extLst>
                <a:ext uri="{FF2B5EF4-FFF2-40B4-BE49-F238E27FC236}">
                  <a16:creationId xmlns:a16="http://schemas.microsoft.com/office/drawing/2014/main" id="{D0A82A0F-C16D-78B8-E0A1-8BCAE97F1672}"/>
                </a:ext>
              </a:extLst>
            </p:cNvPr>
            <p:cNvGrpSpPr/>
            <p:nvPr/>
          </p:nvGrpSpPr>
          <p:grpSpPr>
            <a:xfrm>
              <a:off x="550517" y="5519598"/>
              <a:ext cx="1031846" cy="1073792"/>
              <a:chOff x="3514987" y="5204904"/>
              <a:chExt cx="1031846" cy="1073792"/>
            </a:xfrm>
          </p:grpSpPr>
          <p:sp>
            <p:nvSpPr>
              <p:cNvPr id="28" name="מלבן 27">
                <a:extLst>
                  <a:ext uri="{FF2B5EF4-FFF2-40B4-BE49-F238E27FC236}">
                    <a16:creationId xmlns:a16="http://schemas.microsoft.com/office/drawing/2014/main" id="{A97FB88B-A6E4-CBA9-676F-C4B1129DD6BD}"/>
                  </a:ext>
                </a:extLst>
              </p:cNvPr>
              <p:cNvSpPr/>
              <p:nvPr/>
            </p:nvSpPr>
            <p:spPr>
              <a:xfrm>
                <a:off x="3514987" y="5204904"/>
                <a:ext cx="1031846" cy="10737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אליפסה 28">
                <a:extLst>
                  <a:ext uri="{FF2B5EF4-FFF2-40B4-BE49-F238E27FC236}">
                    <a16:creationId xmlns:a16="http://schemas.microsoft.com/office/drawing/2014/main" id="{AA2B0750-15E6-5250-D1E6-C2110FAC2F92}"/>
                  </a:ext>
                </a:extLst>
              </p:cNvPr>
              <p:cNvSpPr/>
              <p:nvPr/>
            </p:nvSpPr>
            <p:spPr>
              <a:xfrm>
                <a:off x="3928145" y="5639035"/>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0" name="קבוצה 29">
              <a:extLst>
                <a:ext uri="{FF2B5EF4-FFF2-40B4-BE49-F238E27FC236}">
                  <a16:creationId xmlns:a16="http://schemas.microsoft.com/office/drawing/2014/main" id="{BCC837F4-45C3-CF13-75CF-16CB857734C0}"/>
                </a:ext>
              </a:extLst>
            </p:cNvPr>
            <p:cNvGrpSpPr/>
            <p:nvPr/>
          </p:nvGrpSpPr>
          <p:grpSpPr>
            <a:xfrm>
              <a:off x="2103878" y="5560045"/>
              <a:ext cx="1031846" cy="1073792"/>
              <a:chOff x="5068348" y="5245351"/>
              <a:chExt cx="1031846" cy="1073792"/>
            </a:xfrm>
          </p:grpSpPr>
          <p:sp>
            <p:nvSpPr>
              <p:cNvPr id="31" name="מלבן 30">
                <a:extLst>
                  <a:ext uri="{FF2B5EF4-FFF2-40B4-BE49-F238E27FC236}">
                    <a16:creationId xmlns:a16="http://schemas.microsoft.com/office/drawing/2014/main" id="{2D85B4CA-CD93-6519-E0CD-7C3BAB4B6976}"/>
                  </a:ext>
                </a:extLst>
              </p:cNvPr>
              <p:cNvSpPr/>
              <p:nvPr/>
            </p:nvSpPr>
            <p:spPr>
              <a:xfrm>
                <a:off x="5068348" y="5245351"/>
                <a:ext cx="1031846" cy="10737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אליפסה 31">
                <a:extLst>
                  <a:ext uri="{FF2B5EF4-FFF2-40B4-BE49-F238E27FC236}">
                    <a16:creationId xmlns:a16="http://schemas.microsoft.com/office/drawing/2014/main" id="{94C0B4B2-843A-7CAD-1288-6C6C5285A521}"/>
                  </a:ext>
                </a:extLst>
              </p:cNvPr>
              <p:cNvSpPr/>
              <p:nvPr/>
            </p:nvSpPr>
            <p:spPr>
              <a:xfrm>
                <a:off x="5188591" y="539938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אליפסה 32">
                <a:extLst>
                  <a:ext uri="{FF2B5EF4-FFF2-40B4-BE49-F238E27FC236}">
                    <a16:creationId xmlns:a16="http://schemas.microsoft.com/office/drawing/2014/main" id="{38B8EC17-D647-2820-816E-B0D9AC887B8D}"/>
                  </a:ext>
                </a:extLst>
              </p:cNvPr>
              <p:cNvSpPr/>
              <p:nvPr/>
            </p:nvSpPr>
            <p:spPr>
              <a:xfrm>
                <a:off x="5757643" y="5934048"/>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4" name="קבוצה 33">
              <a:extLst>
                <a:ext uri="{FF2B5EF4-FFF2-40B4-BE49-F238E27FC236}">
                  <a16:creationId xmlns:a16="http://schemas.microsoft.com/office/drawing/2014/main" id="{B1B7E55B-2118-1A3B-32FC-BCC3E5B83DE1}"/>
                </a:ext>
              </a:extLst>
            </p:cNvPr>
            <p:cNvGrpSpPr/>
            <p:nvPr/>
          </p:nvGrpSpPr>
          <p:grpSpPr>
            <a:xfrm>
              <a:off x="3664931" y="4125060"/>
              <a:ext cx="1031846" cy="1073792"/>
              <a:chOff x="5068348" y="3810366"/>
              <a:chExt cx="1031846" cy="1073792"/>
            </a:xfrm>
          </p:grpSpPr>
          <p:sp>
            <p:nvSpPr>
              <p:cNvPr id="35" name="מלבן 34">
                <a:extLst>
                  <a:ext uri="{FF2B5EF4-FFF2-40B4-BE49-F238E27FC236}">
                    <a16:creationId xmlns:a16="http://schemas.microsoft.com/office/drawing/2014/main" id="{25944AFA-599B-8495-DA69-5113BF647637}"/>
                  </a:ext>
                </a:extLst>
              </p:cNvPr>
              <p:cNvSpPr/>
              <p:nvPr/>
            </p:nvSpPr>
            <p:spPr>
              <a:xfrm>
                <a:off x="5068348" y="3810366"/>
                <a:ext cx="1031846" cy="10737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6" name="קבוצה 35">
                <a:extLst>
                  <a:ext uri="{FF2B5EF4-FFF2-40B4-BE49-F238E27FC236}">
                    <a16:creationId xmlns:a16="http://schemas.microsoft.com/office/drawing/2014/main" id="{9749E587-1F27-5D33-248C-D69B2C9A50A6}"/>
                  </a:ext>
                </a:extLst>
              </p:cNvPr>
              <p:cNvGrpSpPr/>
              <p:nvPr/>
            </p:nvGrpSpPr>
            <p:grpSpPr>
              <a:xfrm>
                <a:off x="5188591" y="3964398"/>
                <a:ext cx="774582" cy="740195"/>
                <a:chOff x="5188591" y="3964398"/>
                <a:chExt cx="774582" cy="740195"/>
              </a:xfrm>
            </p:grpSpPr>
            <p:grpSp>
              <p:nvGrpSpPr>
                <p:cNvPr id="37" name="קבוצה 36">
                  <a:extLst>
                    <a:ext uri="{FF2B5EF4-FFF2-40B4-BE49-F238E27FC236}">
                      <a16:creationId xmlns:a16="http://schemas.microsoft.com/office/drawing/2014/main" id="{6B0993AD-3E7C-8486-EFFD-FAA7C2CBF462}"/>
                    </a:ext>
                  </a:extLst>
                </p:cNvPr>
                <p:cNvGrpSpPr/>
                <p:nvPr/>
              </p:nvGrpSpPr>
              <p:grpSpPr>
                <a:xfrm>
                  <a:off x="5188591" y="3964398"/>
                  <a:ext cx="205530" cy="740195"/>
                  <a:chOff x="5188591" y="3964398"/>
                  <a:chExt cx="205530" cy="740195"/>
                </a:xfrm>
              </p:grpSpPr>
              <p:sp>
                <p:nvSpPr>
                  <p:cNvPr id="41" name="אליפסה 40">
                    <a:extLst>
                      <a:ext uri="{FF2B5EF4-FFF2-40B4-BE49-F238E27FC236}">
                        <a16:creationId xmlns:a16="http://schemas.microsoft.com/office/drawing/2014/main" id="{268FF7DB-C89E-A8F7-5077-15D3E1037EB8}"/>
                      </a:ext>
                    </a:extLst>
                  </p:cNvPr>
                  <p:cNvSpPr/>
                  <p:nvPr/>
                </p:nvSpPr>
                <p:spPr>
                  <a:xfrm>
                    <a:off x="5188591" y="3964398"/>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אליפסה 41">
                    <a:extLst>
                      <a:ext uri="{FF2B5EF4-FFF2-40B4-BE49-F238E27FC236}">
                        <a16:creationId xmlns:a16="http://schemas.microsoft.com/office/drawing/2014/main" id="{61A4A966-48A3-B921-8681-9E392324F88A}"/>
                      </a:ext>
                    </a:extLst>
                  </p:cNvPr>
                  <p:cNvSpPr/>
                  <p:nvPr/>
                </p:nvSpPr>
                <p:spPr>
                  <a:xfrm>
                    <a:off x="5188591" y="449906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8" name="קבוצה 37">
                  <a:extLst>
                    <a:ext uri="{FF2B5EF4-FFF2-40B4-BE49-F238E27FC236}">
                      <a16:creationId xmlns:a16="http://schemas.microsoft.com/office/drawing/2014/main" id="{9F9CBA67-DD35-A73A-CFD3-284E5CD34437}"/>
                    </a:ext>
                  </a:extLst>
                </p:cNvPr>
                <p:cNvGrpSpPr/>
                <p:nvPr/>
              </p:nvGrpSpPr>
              <p:grpSpPr>
                <a:xfrm>
                  <a:off x="5757643" y="3972787"/>
                  <a:ext cx="205530" cy="731806"/>
                  <a:chOff x="5757643" y="3972787"/>
                  <a:chExt cx="205530" cy="731806"/>
                </a:xfrm>
              </p:grpSpPr>
              <p:sp>
                <p:nvSpPr>
                  <p:cNvPr id="39" name="אליפסה 38">
                    <a:extLst>
                      <a:ext uri="{FF2B5EF4-FFF2-40B4-BE49-F238E27FC236}">
                        <a16:creationId xmlns:a16="http://schemas.microsoft.com/office/drawing/2014/main" id="{C1C04D3E-9414-EE0D-E350-D5358049CFED}"/>
                      </a:ext>
                    </a:extLst>
                  </p:cNvPr>
                  <p:cNvSpPr/>
                  <p:nvPr/>
                </p:nvSpPr>
                <p:spPr>
                  <a:xfrm>
                    <a:off x="5757643" y="3972787"/>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אליפסה 39">
                    <a:extLst>
                      <a:ext uri="{FF2B5EF4-FFF2-40B4-BE49-F238E27FC236}">
                        <a16:creationId xmlns:a16="http://schemas.microsoft.com/office/drawing/2014/main" id="{B4EEF388-1626-55A5-66AA-445994B2FD17}"/>
                      </a:ext>
                    </a:extLst>
                  </p:cNvPr>
                  <p:cNvSpPr/>
                  <p:nvPr/>
                </p:nvSpPr>
                <p:spPr>
                  <a:xfrm>
                    <a:off x="5757643" y="449906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grpSp>
        <p:grpSp>
          <p:nvGrpSpPr>
            <p:cNvPr id="43" name="קבוצה 42">
              <a:extLst>
                <a:ext uri="{FF2B5EF4-FFF2-40B4-BE49-F238E27FC236}">
                  <a16:creationId xmlns:a16="http://schemas.microsoft.com/office/drawing/2014/main" id="{1D5A1D97-770E-7A42-B706-E0BB94B675AE}"/>
                </a:ext>
              </a:extLst>
            </p:cNvPr>
            <p:cNvGrpSpPr/>
            <p:nvPr/>
          </p:nvGrpSpPr>
          <p:grpSpPr>
            <a:xfrm>
              <a:off x="3664931" y="5560045"/>
              <a:ext cx="1031846" cy="1073792"/>
              <a:chOff x="6629401" y="5245351"/>
              <a:chExt cx="1031846" cy="1073792"/>
            </a:xfrm>
          </p:grpSpPr>
          <p:grpSp>
            <p:nvGrpSpPr>
              <p:cNvPr id="44" name="קבוצה 43">
                <a:extLst>
                  <a:ext uri="{FF2B5EF4-FFF2-40B4-BE49-F238E27FC236}">
                    <a16:creationId xmlns:a16="http://schemas.microsoft.com/office/drawing/2014/main" id="{0DE1F3E9-E270-1B5B-E727-16B05689CD09}"/>
                  </a:ext>
                </a:extLst>
              </p:cNvPr>
              <p:cNvGrpSpPr/>
              <p:nvPr/>
            </p:nvGrpSpPr>
            <p:grpSpPr>
              <a:xfrm>
                <a:off x="6629401" y="5245351"/>
                <a:ext cx="1031846" cy="1073792"/>
                <a:chOff x="5068348" y="5245351"/>
                <a:chExt cx="1031846" cy="1073792"/>
              </a:xfrm>
            </p:grpSpPr>
            <p:sp>
              <p:nvSpPr>
                <p:cNvPr id="46" name="מלבן 45">
                  <a:extLst>
                    <a:ext uri="{FF2B5EF4-FFF2-40B4-BE49-F238E27FC236}">
                      <a16:creationId xmlns:a16="http://schemas.microsoft.com/office/drawing/2014/main" id="{E4EEF82D-E081-2603-3AEE-D98F8F4AA2A3}"/>
                    </a:ext>
                  </a:extLst>
                </p:cNvPr>
                <p:cNvSpPr/>
                <p:nvPr/>
              </p:nvSpPr>
              <p:spPr>
                <a:xfrm>
                  <a:off x="5068348" y="5245351"/>
                  <a:ext cx="1031846" cy="10737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אליפסה 46">
                  <a:extLst>
                    <a:ext uri="{FF2B5EF4-FFF2-40B4-BE49-F238E27FC236}">
                      <a16:creationId xmlns:a16="http://schemas.microsoft.com/office/drawing/2014/main" id="{58ED475C-271D-CFBA-E98E-55CECD2E08AC}"/>
                    </a:ext>
                  </a:extLst>
                </p:cNvPr>
                <p:cNvSpPr/>
                <p:nvPr/>
              </p:nvSpPr>
              <p:spPr>
                <a:xfrm>
                  <a:off x="5188591" y="539938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אליפסה 47">
                  <a:extLst>
                    <a:ext uri="{FF2B5EF4-FFF2-40B4-BE49-F238E27FC236}">
                      <a16:creationId xmlns:a16="http://schemas.microsoft.com/office/drawing/2014/main" id="{9B97F266-F69A-6E9A-3E68-3757E24EE4CB}"/>
                    </a:ext>
                  </a:extLst>
                </p:cNvPr>
                <p:cNvSpPr/>
                <p:nvPr/>
              </p:nvSpPr>
              <p:spPr>
                <a:xfrm>
                  <a:off x="5757643" y="5934048"/>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45" name="אליפסה 44">
                <a:extLst>
                  <a:ext uri="{FF2B5EF4-FFF2-40B4-BE49-F238E27FC236}">
                    <a16:creationId xmlns:a16="http://schemas.microsoft.com/office/drawing/2014/main" id="{D6D60199-C939-AF95-1631-C1921C573D6C}"/>
                  </a:ext>
                </a:extLst>
              </p:cNvPr>
              <p:cNvSpPr/>
              <p:nvPr/>
            </p:nvSpPr>
            <p:spPr>
              <a:xfrm>
                <a:off x="7042559" y="5679482"/>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sp>
        <p:nvSpPr>
          <p:cNvPr id="49" name="תיבת טקסט 48">
            <a:extLst>
              <a:ext uri="{FF2B5EF4-FFF2-40B4-BE49-F238E27FC236}">
                <a16:creationId xmlns:a16="http://schemas.microsoft.com/office/drawing/2014/main" id="{ACADF63D-BA97-6EC2-473F-EAF3742FBAE5}"/>
              </a:ext>
            </a:extLst>
          </p:cNvPr>
          <p:cNvSpPr txBox="1"/>
          <p:nvPr/>
        </p:nvSpPr>
        <p:spPr>
          <a:xfrm>
            <a:off x="8730566" y="2612060"/>
            <a:ext cx="2698176" cy="523220"/>
          </a:xfrm>
          <a:prstGeom prst="rect">
            <a:avLst/>
          </a:prstGeom>
          <a:noFill/>
        </p:spPr>
        <p:txBody>
          <a:bodyPr wrap="none" rtlCol="1">
            <a:spAutoFit/>
          </a:bodyPr>
          <a:lstStyle/>
          <a:p>
            <a:r>
              <a:rPr lang="he-IL" sz="2800" dirty="0"/>
              <a:t>לקובייה יש 6 פאות.</a:t>
            </a:r>
          </a:p>
        </p:txBody>
      </p:sp>
      <p:sp>
        <p:nvSpPr>
          <p:cNvPr id="50" name="תיבת טקסט 49">
            <a:extLst>
              <a:ext uri="{FF2B5EF4-FFF2-40B4-BE49-F238E27FC236}">
                <a16:creationId xmlns:a16="http://schemas.microsoft.com/office/drawing/2014/main" id="{96868487-D16F-E988-8291-57091AD07BE3}"/>
              </a:ext>
            </a:extLst>
          </p:cNvPr>
          <p:cNvSpPr txBox="1"/>
          <p:nvPr/>
        </p:nvSpPr>
        <p:spPr>
          <a:xfrm>
            <a:off x="5127016" y="3471061"/>
            <a:ext cx="6301726" cy="523220"/>
          </a:xfrm>
          <a:prstGeom prst="rect">
            <a:avLst/>
          </a:prstGeom>
          <a:noFill/>
        </p:spPr>
        <p:txBody>
          <a:bodyPr wrap="none" rtlCol="1">
            <a:spAutoFit/>
          </a:bodyPr>
          <a:lstStyle/>
          <a:p>
            <a:r>
              <a:rPr lang="he-IL" sz="2800" dirty="0"/>
              <a:t>סכום הנקודות על כל זוג של פאות נגדיות הוא 7.</a:t>
            </a:r>
          </a:p>
        </p:txBody>
      </p:sp>
      <p:sp>
        <p:nvSpPr>
          <p:cNvPr id="51" name="תיבת טקסט 50">
            <a:extLst>
              <a:ext uri="{FF2B5EF4-FFF2-40B4-BE49-F238E27FC236}">
                <a16:creationId xmlns:a16="http://schemas.microsoft.com/office/drawing/2014/main" id="{F8DF5E35-C12E-D6A5-4C74-E510F1281AF9}"/>
              </a:ext>
            </a:extLst>
          </p:cNvPr>
          <p:cNvSpPr txBox="1"/>
          <p:nvPr/>
        </p:nvSpPr>
        <p:spPr>
          <a:xfrm>
            <a:off x="4676694" y="3467156"/>
            <a:ext cx="6752048" cy="523220"/>
          </a:xfrm>
          <a:prstGeom prst="rect">
            <a:avLst/>
          </a:prstGeom>
          <a:noFill/>
        </p:spPr>
        <p:txBody>
          <a:bodyPr wrap="square" rtlCol="1">
            <a:spAutoFit/>
          </a:bodyPr>
          <a:lstStyle/>
          <a:p>
            <a:r>
              <a:rPr lang="he-IL" sz="2800" dirty="0"/>
              <a:t>מהו סכום הנקודות שנמצא על זוג של                     ?</a:t>
            </a:r>
          </a:p>
        </p:txBody>
      </p:sp>
      <p:sp>
        <p:nvSpPr>
          <p:cNvPr id="53" name="פאות הקובייה">
            <a:extLst>
              <a:ext uri="{FF2B5EF4-FFF2-40B4-BE49-F238E27FC236}">
                <a16:creationId xmlns:a16="http://schemas.microsoft.com/office/drawing/2014/main" id="{2C36CE05-E8E1-C4DC-0ACC-70AE6C5996DA}"/>
              </a:ext>
            </a:extLst>
          </p:cNvPr>
          <p:cNvSpPr txBox="1"/>
          <p:nvPr/>
        </p:nvSpPr>
        <p:spPr>
          <a:xfrm>
            <a:off x="8395398" y="1197188"/>
            <a:ext cx="1872947" cy="523220"/>
          </a:xfrm>
          <a:prstGeom prst="rect">
            <a:avLst/>
          </a:prstGeom>
          <a:solidFill>
            <a:schemeClr val="bg1"/>
          </a:solidFill>
        </p:spPr>
        <p:txBody>
          <a:bodyPr wrap="square" rIns="0">
            <a:spAutoFit/>
          </a:bodyPr>
          <a:lstStyle/>
          <a:p>
            <a:r>
              <a:rPr lang="he-IL" sz="2800" u="sng" dirty="0">
                <a:solidFill>
                  <a:schemeClr val="accent1"/>
                </a:solidFill>
              </a:rPr>
              <a:t>פאות הקובייה </a:t>
            </a:r>
          </a:p>
        </p:txBody>
      </p:sp>
      <p:grpSp>
        <p:nvGrpSpPr>
          <p:cNvPr id="63" name="הסבר למושג פאה">
            <a:extLst>
              <a:ext uri="{FF2B5EF4-FFF2-40B4-BE49-F238E27FC236}">
                <a16:creationId xmlns:a16="http://schemas.microsoft.com/office/drawing/2014/main" id="{892CCC26-9623-A00D-C0FE-2C8A82DA3ED3}"/>
              </a:ext>
            </a:extLst>
          </p:cNvPr>
          <p:cNvGrpSpPr/>
          <p:nvPr/>
        </p:nvGrpSpPr>
        <p:grpSpPr>
          <a:xfrm>
            <a:off x="86787" y="143501"/>
            <a:ext cx="4486369" cy="3257816"/>
            <a:chOff x="3085316" y="206520"/>
            <a:chExt cx="4486369" cy="3257816"/>
          </a:xfrm>
        </p:grpSpPr>
        <p:grpSp>
          <p:nvGrpSpPr>
            <p:cNvPr id="62" name="קבוצה 61">
              <a:extLst>
                <a:ext uri="{FF2B5EF4-FFF2-40B4-BE49-F238E27FC236}">
                  <a16:creationId xmlns:a16="http://schemas.microsoft.com/office/drawing/2014/main" id="{BA39FD31-3E3B-0976-E6CE-38231F71CFCE}"/>
                </a:ext>
              </a:extLst>
            </p:cNvPr>
            <p:cNvGrpSpPr/>
            <p:nvPr/>
          </p:nvGrpSpPr>
          <p:grpSpPr>
            <a:xfrm>
              <a:off x="3085317" y="206520"/>
              <a:ext cx="4486368" cy="3257816"/>
              <a:chOff x="2073675" y="-130454"/>
              <a:chExt cx="4486368" cy="3257816"/>
            </a:xfrm>
          </p:grpSpPr>
          <p:sp>
            <p:nvSpPr>
              <p:cNvPr id="54" name="מלבן 53">
                <a:extLst>
                  <a:ext uri="{FF2B5EF4-FFF2-40B4-BE49-F238E27FC236}">
                    <a16:creationId xmlns:a16="http://schemas.microsoft.com/office/drawing/2014/main" id="{820429CF-BC22-36C5-EED9-C5D5FDF204F2}"/>
                  </a:ext>
                </a:extLst>
              </p:cNvPr>
              <p:cNvSpPr/>
              <p:nvPr/>
            </p:nvSpPr>
            <p:spPr>
              <a:xfrm>
                <a:off x="2073675" y="-130454"/>
                <a:ext cx="4486368" cy="325781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58" name="תמונה 57">
                <a:extLst>
                  <a:ext uri="{FF2B5EF4-FFF2-40B4-BE49-F238E27FC236}">
                    <a16:creationId xmlns:a16="http://schemas.microsoft.com/office/drawing/2014/main" id="{45E338CA-933E-1233-5466-6307371CD5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41" b="96852" l="5951" r="97556">
                            <a14:foregroundMark x1="54835" y1="3241" x2="53454" y2="10000"/>
                            <a14:foregroundMark x1="87885" y1="37222" x2="90861" y2="30370"/>
                            <a14:foregroundMark x1="81190" y1="58241" x2="54304" y2="69907"/>
                            <a14:foregroundMark x1="47290" y1="92130" x2="20723" y2="54537"/>
                            <a14:foregroundMark x1="88629" y1="49352" x2="57279" y2="80463"/>
                            <a14:foregroundMark x1="85760" y1="48148" x2="52179" y2="58241"/>
                            <a14:foregroundMark x1="91073" y1="42593" x2="89692" y2="68889"/>
                            <a14:foregroundMark x1="89692" y1="68889" x2="54835" y2="92130"/>
                            <a14:foregroundMark x1="92667" y1="40926" x2="92667" y2="67870"/>
                            <a14:foregroundMark x1="97768" y1="38148" x2="94261" y2="67593"/>
                            <a14:foregroundMark x1="53773" y1="96852" x2="51116" y2="96852"/>
                            <a14:foregroundMark x1="32519" y1="72500" x2="29012" y2="66667"/>
                            <a14:foregroundMark x1="7333" y1="33241" x2="5951" y2="68056"/>
                          </a14:backgroundRemoval>
                        </a14:imgEffect>
                      </a14:imgLayer>
                    </a14:imgProps>
                  </a:ext>
                </a:extLst>
              </a:blip>
              <a:stretch>
                <a:fillRect/>
              </a:stretch>
            </p:blipFill>
            <p:spPr>
              <a:xfrm>
                <a:off x="2608230" y="849985"/>
                <a:ext cx="1870633" cy="2146954"/>
              </a:xfrm>
              <a:prstGeom prst="rect">
                <a:avLst/>
              </a:prstGeom>
            </p:spPr>
          </p:pic>
          <p:sp>
            <p:nvSpPr>
              <p:cNvPr id="59" name="תיבת טקסט 58">
                <a:extLst>
                  <a:ext uri="{FF2B5EF4-FFF2-40B4-BE49-F238E27FC236}">
                    <a16:creationId xmlns:a16="http://schemas.microsoft.com/office/drawing/2014/main" id="{FF31BAC1-3D89-E3E7-0646-0DB70D85C888}"/>
                  </a:ext>
                </a:extLst>
              </p:cNvPr>
              <p:cNvSpPr txBox="1"/>
              <p:nvPr/>
            </p:nvSpPr>
            <p:spPr>
              <a:xfrm>
                <a:off x="3870633" y="518908"/>
                <a:ext cx="2164375" cy="523220"/>
              </a:xfrm>
              <a:prstGeom prst="rect">
                <a:avLst/>
              </a:prstGeom>
              <a:noFill/>
            </p:spPr>
            <p:txBody>
              <a:bodyPr wrap="none" rtlCol="1">
                <a:spAutoFit/>
              </a:bodyPr>
              <a:lstStyle/>
              <a:p>
                <a:r>
                  <a:rPr lang="he-IL" sz="2800" dirty="0"/>
                  <a:t>פאה של קובייה</a:t>
                </a:r>
              </a:p>
            </p:txBody>
          </p:sp>
          <p:cxnSp>
            <p:nvCxnSpPr>
              <p:cNvPr id="61" name="מחבר: מרפקי 60">
                <a:extLst>
                  <a:ext uri="{FF2B5EF4-FFF2-40B4-BE49-F238E27FC236}">
                    <a16:creationId xmlns:a16="http://schemas.microsoft.com/office/drawing/2014/main" id="{8B49F10E-C471-1A9A-9EDA-2A3022923D91}"/>
                  </a:ext>
                </a:extLst>
              </p:cNvPr>
              <p:cNvCxnSpPr>
                <a:stCxn id="59" idx="2"/>
              </p:cNvCxnSpPr>
              <p:nvPr/>
            </p:nvCxnSpPr>
            <p:spPr>
              <a:xfrm rot="5400000">
                <a:off x="4080770" y="575107"/>
                <a:ext cx="405030" cy="133907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56" name="גרפיקה 55" descr="סגור עם מילוי מלא">
              <a:extLst>
                <a:ext uri="{FF2B5EF4-FFF2-40B4-BE49-F238E27FC236}">
                  <a16:creationId xmlns:a16="http://schemas.microsoft.com/office/drawing/2014/main" id="{0C217B13-41B3-1896-F654-6B1AA5A6B1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85316" y="224163"/>
              <a:ext cx="662730" cy="662730"/>
            </a:xfrm>
            <a:prstGeom prst="rect">
              <a:avLst/>
            </a:prstGeom>
          </p:spPr>
        </p:pic>
      </p:grpSp>
      <p:sp>
        <p:nvSpPr>
          <p:cNvPr id="64" name="פאות נגדיות">
            <a:extLst>
              <a:ext uri="{FF2B5EF4-FFF2-40B4-BE49-F238E27FC236}">
                <a16:creationId xmlns:a16="http://schemas.microsoft.com/office/drawing/2014/main" id="{A385723F-CFB9-88FD-A2B4-F11840EDF0EC}"/>
              </a:ext>
            </a:extLst>
          </p:cNvPr>
          <p:cNvSpPr txBox="1"/>
          <p:nvPr/>
        </p:nvSpPr>
        <p:spPr>
          <a:xfrm>
            <a:off x="4918882" y="3461990"/>
            <a:ext cx="1652550" cy="523220"/>
          </a:xfrm>
          <a:prstGeom prst="rect">
            <a:avLst/>
          </a:prstGeom>
          <a:solidFill>
            <a:schemeClr val="bg1"/>
          </a:solidFill>
        </p:spPr>
        <p:txBody>
          <a:bodyPr wrap="square" lIns="0" rIns="0">
            <a:spAutoFit/>
          </a:bodyPr>
          <a:lstStyle/>
          <a:p>
            <a:r>
              <a:rPr lang="he-IL" sz="2800" u="sng" dirty="0">
                <a:solidFill>
                  <a:schemeClr val="accent1"/>
                </a:solidFill>
              </a:rPr>
              <a:t>פאות נגדיות </a:t>
            </a:r>
          </a:p>
        </p:txBody>
      </p:sp>
      <p:sp>
        <p:nvSpPr>
          <p:cNvPr id="81" name="תשובה 3">
            <a:extLst>
              <a:ext uri="{FF2B5EF4-FFF2-40B4-BE49-F238E27FC236}">
                <a16:creationId xmlns:a16="http://schemas.microsoft.com/office/drawing/2014/main" id="{EEB25707-D5FA-1DA3-9967-12C5644109C8}"/>
              </a:ext>
            </a:extLst>
          </p:cNvPr>
          <p:cNvSpPr txBox="1"/>
          <p:nvPr/>
        </p:nvSpPr>
        <p:spPr>
          <a:xfrm>
            <a:off x="8669653" y="4396432"/>
            <a:ext cx="2759089" cy="523220"/>
          </a:xfrm>
          <a:prstGeom prst="rect">
            <a:avLst/>
          </a:prstGeom>
          <a:noFill/>
        </p:spPr>
        <p:txBody>
          <a:bodyPr wrap="none" rtlCol="1">
            <a:spAutoFit/>
          </a:bodyPr>
          <a:lstStyle/>
          <a:p>
            <a:r>
              <a:rPr lang="he-IL" sz="2800" dirty="0"/>
              <a:t>לקובייה 8 קודקודים.</a:t>
            </a:r>
          </a:p>
        </p:txBody>
      </p:sp>
      <p:sp>
        <p:nvSpPr>
          <p:cNvPr id="82" name="שאלה 3">
            <a:extLst>
              <a:ext uri="{FF2B5EF4-FFF2-40B4-BE49-F238E27FC236}">
                <a16:creationId xmlns:a16="http://schemas.microsoft.com/office/drawing/2014/main" id="{A408F607-16E2-019B-F4FC-03EA7616EAAB}"/>
              </a:ext>
            </a:extLst>
          </p:cNvPr>
          <p:cNvSpPr txBox="1"/>
          <p:nvPr/>
        </p:nvSpPr>
        <p:spPr>
          <a:xfrm>
            <a:off x="8174325" y="4368399"/>
            <a:ext cx="3254417" cy="523220"/>
          </a:xfrm>
          <a:prstGeom prst="rect">
            <a:avLst/>
          </a:prstGeom>
          <a:noFill/>
        </p:spPr>
        <p:txBody>
          <a:bodyPr wrap="none" rtlCol="1">
            <a:spAutoFit/>
          </a:bodyPr>
          <a:lstStyle/>
          <a:p>
            <a:r>
              <a:rPr lang="he-IL" sz="2800" dirty="0"/>
              <a:t>כמה קודקודים בקובייה?</a:t>
            </a:r>
          </a:p>
        </p:txBody>
      </p:sp>
      <p:sp>
        <p:nvSpPr>
          <p:cNvPr id="83" name="קודקודים">
            <a:extLst>
              <a:ext uri="{FF2B5EF4-FFF2-40B4-BE49-F238E27FC236}">
                <a16:creationId xmlns:a16="http://schemas.microsoft.com/office/drawing/2014/main" id="{C1C02CC9-C00B-F23F-C88F-64872C61A9AA}"/>
              </a:ext>
            </a:extLst>
          </p:cNvPr>
          <p:cNvSpPr txBox="1"/>
          <p:nvPr/>
        </p:nvSpPr>
        <p:spPr>
          <a:xfrm>
            <a:off x="9421661" y="4368399"/>
            <a:ext cx="1253470" cy="523220"/>
          </a:xfrm>
          <a:prstGeom prst="rect">
            <a:avLst/>
          </a:prstGeom>
          <a:solidFill>
            <a:schemeClr val="bg1"/>
          </a:solidFill>
        </p:spPr>
        <p:txBody>
          <a:bodyPr wrap="square" lIns="0" rIns="0">
            <a:spAutoFit/>
          </a:bodyPr>
          <a:lstStyle/>
          <a:p>
            <a:r>
              <a:rPr lang="he-IL" sz="2800" u="sng" dirty="0">
                <a:solidFill>
                  <a:schemeClr val="accent1"/>
                </a:solidFill>
              </a:rPr>
              <a:t>קודקודים</a:t>
            </a:r>
          </a:p>
        </p:txBody>
      </p:sp>
      <p:grpSp>
        <p:nvGrpSpPr>
          <p:cNvPr id="101" name="הסבר לקודקוד">
            <a:extLst>
              <a:ext uri="{FF2B5EF4-FFF2-40B4-BE49-F238E27FC236}">
                <a16:creationId xmlns:a16="http://schemas.microsoft.com/office/drawing/2014/main" id="{4A64C167-076D-FD0D-E2DF-94E3A02C9A57}"/>
              </a:ext>
            </a:extLst>
          </p:cNvPr>
          <p:cNvGrpSpPr/>
          <p:nvPr/>
        </p:nvGrpSpPr>
        <p:grpSpPr>
          <a:xfrm>
            <a:off x="82674" y="177516"/>
            <a:ext cx="4486369" cy="3257816"/>
            <a:chOff x="5425520" y="3331989"/>
            <a:chExt cx="4486369" cy="3257816"/>
          </a:xfrm>
        </p:grpSpPr>
        <p:grpSp>
          <p:nvGrpSpPr>
            <p:cNvPr id="91" name="הסבר למושג קודקוד">
              <a:extLst>
                <a:ext uri="{FF2B5EF4-FFF2-40B4-BE49-F238E27FC236}">
                  <a16:creationId xmlns:a16="http://schemas.microsoft.com/office/drawing/2014/main" id="{B2E5296D-450E-4835-63C9-6EC7637A0426}"/>
                </a:ext>
              </a:extLst>
            </p:cNvPr>
            <p:cNvGrpSpPr/>
            <p:nvPr/>
          </p:nvGrpSpPr>
          <p:grpSpPr>
            <a:xfrm>
              <a:off x="5425520" y="3331989"/>
              <a:ext cx="4486369" cy="3257816"/>
              <a:chOff x="3085316" y="206520"/>
              <a:chExt cx="4486369" cy="3257816"/>
            </a:xfrm>
          </p:grpSpPr>
          <p:grpSp>
            <p:nvGrpSpPr>
              <p:cNvPr id="92" name="קבוצה 91">
                <a:extLst>
                  <a:ext uri="{FF2B5EF4-FFF2-40B4-BE49-F238E27FC236}">
                    <a16:creationId xmlns:a16="http://schemas.microsoft.com/office/drawing/2014/main" id="{3E132D8E-44E3-3B54-B636-8ED4B479BDC0}"/>
                  </a:ext>
                </a:extLst>
              </p:cNvPr>
              <p:cNvGrpSpPr/>
              <p:nvPr/>
            </p:nvGrpSpPr>
            <p:grpSpPr>
              <a:xfrm>
                <a:off x="3085317" y="206520"/>
                <a:ext cx="4486368" cy="3257816"/>
                <a:chOff x="2073675" y="-130454"/>
                <a:chExt cx="4486368" cy="3257816"/>
              </a:xfrm>
            </p:grpSpPr>
            <p:sp>
              <p:nvSpPr>
                <p:cNvPr id="94" name="מלבן 93">
                  <a:extLst>
                    <a:ext uri="{FF2B5EF4-FFF2-40B4-BE49-F238E27FC236}">
                      <a16:creationId xmlns:a16="http://schemas.microsoft.com/office/drawing/2014/main" id="{23FC6240-6BDC-B35E-A7B7-DFA8CD510E17}"/>
                    </a:ext>
                  </a:extLst>
                </p:cNvPr>
                <p:cNvSpPr/>
                <p:nvPr/>
              </p:nvSpPr>
              <p:spPr>
                <a:xfrm>
                  <a:off x="2073675" y="-130454"/>
                  <a:ext cx="4486368" cy="325781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95" name="תמונה 94">
                  <a:extLst>
                    <a:ext uri="{FF2B5EF4-FFF2-40B4-BE49-F238E27FC236}">
                      <a16:creationId xmlns:a16="http://schemas.microsoft.com/office/drawing/2014/main" id="{41BA6A88-F2F7-F44F-03FF-B019E18C8AC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41" b="96852" l="5951" r="97556">
                              <a14:foregroundMark x1="54835" y1="3241" x2="53454" y2="10000"/>
                              <a14:foregroundMark x1="87885" y1="37222" x2="90861" y2="30370"/>
                              <a14:foregroundMark x1="81190" y1="58241" x2="54304" y2="69907"/>
                              <a14:foregroundMark x1="47290" y1="92130" x2="20723" y2="54537"/>
                              <a14:foregroundMark x1="88629" y1="49352" x2="57279" y2="80463"/>
                              <a14:foregroundMark x1="85760" y1="48148" x2="52179" y2="58241"/>
                              <a14:foregroundMark x1="91073" y1="42593" x2="89692" y2="68889"/>
                              <a14:foregroundMark x1="89692" y1="68889" x2="54835" y2="92130"/>
                              <a14:foregroundMark x1="92667" y1="40926" x2="92667" y2="67870"/>
                              <a14:foregroundMark x1="97768" y1="38148" x2="94261" y2="67593"/>
                              <a14:foregroundMark x1="53773" y1="96852" x2="51116" y2="96852"/>
                              <a14:foregroundMark x1="32519" y1="72500" x2="29012" y2="66667"/>
                              <a14:foregroundMark x1="7333" y1="33241" x2="5951" y2="68056"/>
                            </a14:backgroundRemoval>
                          </a14:imgEffect>
                        </a14:imgLayer>
                      </a14:imgProps>
                    </a:ext>
                  </a:extLst>
                </a:blip>
                <a:stretch>
                  <a:fillRect/>
                </a:stretch>
              </p:blipFill>
              <p:spPr>
                <a:xfrm>
                  <a:off x="2608230" y="849985"/>
                  <a:ext cx="1870633" cy="2146954"/>
                </a:xfrm>
                <a:prstGeom prst="rect">
                  <a:avLst/>
                </a:prstGeom>
              </p:spPr>
            </p:pic>
            <p:sp>
              <p:nvSpPr>
                <p:cNvPr id="96" name="תיבת טקסט 95">
                  <a:extLst>
                    <a:ext uri="{FF2B5EF4-FFF2-40B4-BE49-F238E27FC236}">
                      <a16:creationId xmlns:a16="http://schemas.microsoft.com/office/drawing/2014/main" id="{02737230-10C3-5CDA-E126-CC22BBE6A109}"/>
                    </a:ext>
                  </a:extLst>
                </p:cNvPr>
                <p:cNvSpPr txBox="1"/>
                <p:nvPr/>
              </p:nvSpPr>
              <p:spPr>
                <a:xfrm>
                  <a:off x="2773209" y="-37750"/>
                  <a:ext cx="3534943" cy="954107"/>
                </a:xfrm>
                <a:prstGeom prst="rect">
                  <a:avLst/>
                </a:prstGeom>
                <a:noFill/>
              </p:spPr>
              <p:txBody>
                <a:bodyPr wrap="none" rtlCol="1">
                  <a:spAutoFit/>
                </a:bodyPr>
                <a:lstStyle/>
                <a:p>
                  <a:r>
                    <a:rPr lang="he-IL" sz="2800" dirty="0"/>
                    <a:t>קודקוד הוא נקודת המפגש</a:t>
                  </a:r>
                  <a:br>
                    <a:rPr lang="en-US" sz="2800" dirty="0"/>
                  </a:br>
                  <a:r>
                    <a:rPr lang="he-IL" sz="2800" dirty="0"/>
                    <a:t>בין הפאות.</a:t>
                  </a:r>
                </a:p>
              </p:txBody>
            </p:sp>
            <p:cxnSp>
              <p:nvCxnSpPr>
                <p:cNvPr id="97" name="מחבר: מרפקי 96">
                  <a:extLst>
                    <a:ext uri="{FF2B5EF4-FFF2-40B4-BE49-F238E27FC236}">
                      <a16:creationId xmlns:a16="http://schemas.microsoft.com/office/drawing/2014/main" id="{7458FCDA-956A-0160-AF31-3006363B5607}"/>
                    </a:ext>
                  </a:extLst>
                </p:cNvPr>
                <p:cNvCxnSpPr>
                  <a:cxnSpLocks/>
                </p:cNvCxnSpPr>
                <p:nvPr/>
              </p:nvCxnSpPr>
              <p:spPr>
                <a:xfrm rot="5400000">
                  <a:off x="3370028" y="878197"/>
                  <a:ext cx="1308704" cy="847916"/>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93" name="גרפיקה 92" descr="סגור עם מילוי מלא">
                <a:extLst>
                  <a:ext uri="{FF2B5EF4-FFF2-40B4-BE49-F238E27FC236}">
                    <a16:creationId xmlns:a16="http://schemas.microsoft.com/office/drawing/2014/main" id="{03ECA379-BD00-529A-4416-D12836615A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85316" y="224163"/>
                <a:ext cx="662730" cy="662730"/>
              </a:xfrm>
              <a:prstGeom prst="rect">
                <a:avLst/>
              </a:prstGeom>
            </p:spPr>
          </p:pic>
        </p:grpSp>
        <p:sp>
          <p:nvSpPr>
            <p:cNvPr id="100" name="אליפסה 99">
              <a:extLst>
                <a:ext uri="{FF2B5EF4-FFF2-40B4-BE49-F238E27FC236}">
                  <a16:creationId xmlns:a16="http://schemas.microsoft.com/office/drawing/2014/main" id="{B6330533-7ACF-FAC0-1E03-CC4FC37CF731}"/>
                </a:ext>
              </a:extLst>
            </p:cNvPr>
            <p:cNvSpPr/>
            <p:nvPr/>
          </p:nvSpPr>
          <p:spPr>
            <a:xfrm>
              <a:off x="6822650" y="5482244"/>
              <a:ext cx="205530" cy="2055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 name="1">
            <a:extLst>
              <a:ext uri="{FF2B5EF4-FFF2-40B4-BE49-F238E27FC236}">
                <a16:creationId xmlns:a16="http://schemas.microsoft.com/office/drawing/2014/main" id="{66B2C07F-52A8-6BE4-3EAC-5C8575436BC4}"/>
              </a:ext>
            </a:extLst>
          </p:cNvPr>
          <p:cNvSpPr/>
          <p:nvPr/>
        </p:nvSpPr>
        <p:spPr>
          <a:xfrm>
            <a:off x="11491200" y="2558557"/>
            <a:ext cx="496171" cy="496171"/>
          </a:xfrm>
          <a:custGeom>
            <a:avLst/>
            <a:gdLst>
              <a:gd name="connsiteX0" fmla="*/ 0 w 496171"/>
              <a:gd name="connsiteY0" fmla="*/ 248086 h 496171"/>
              <a:gd name="connsiteX1" fmla="*/ 248086 w 496171"/>
              <a:gd name="connsiteY1" fmla="*/ 0 h 496171"/>
              <a:gd name="connsiteX2" fmla="*/ 496172 w 496171"/>
              <a:gd name="connsiteY2" fmla="*/ 248086 h 496171"/>
              <a:gd name="connsiteX3" fmla="*/ 248086 w 496171"/>
              <a:gd name="connsiteY3" fmla="*/ 496172 h 496171"/>
              <a:gd name="connsiteX4" fmla="*/ 0 w 496171"/>
              <a:gd name="connsiteY4" fmla="*/ 248086 h 49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171" h="496171" fill="none" extrusionOk="0">
                <a:moveTo>
                  <a:pt x="0" y="248086"/>
                </a:moveTo>
                <a:cubicBezTo>
                  <a:pt x="6773" y="110204"/>
                  <a:pt x="145439" y="18836"/>
                  <a:pt x="248086" y="0"/>
                </a:cubicBezTo>
                <a:cubicBezTo>
                  <a:pt x="382135" y="-818"/>
                  <a:pt x="514060" y="115111"/>
                  <a:pt x="496172" y="248086"/>
                </a:cubicBezTo>
                <a:cubicBezTo>
                  <a:pt x="507459" y="383971"/>
                  <a:pt x="366688" y="515711"/>
                  <a:pt x="248086" y="496172"/>
                </a:cubicBezTo>
                <a:cubicBezTo>
                  <a:pt x="119020" y="520604"/>
                  <a:pt x="1385" y="399227"/>
                  <a:pt x="0" y="248086"/>
                </a:cubicBezTo>
                <a:close/>
              </a:path>
              <a:path w="496171" h="496171" stroke="0" extrusionOk="0">
                <a:moveTo>
                  <a:pt x="0" y="248086"/>
                </a:moveTo>
                <a:cubicBezTo>
                  <a:pt x="13868" y="98659"/>
                  <a:pt x="104088" y="6078"/>
                  <a:pt x="248086" y="0"/>
                </a:cubicBezTo>
                <a:cubicBezTo>
                  <a:pt x="379891" y="-25622"/>
                  <a:pt x="493911" y="113887"/>
                  <a:pt x="496172" y="248086"/>
                </a:cubicBezTo>
                <a:cubicBezTo>
                  <a:pt x="503615" y="402385"/>
                  <a:pt x="386373" y="455978"/>
                  <a:pt x="248086" y="496172"/>
                </a:cubicBezTo>
                <a:cubicBezTo>
                  <a:pt x="109000" y="512865"/>
                  <a:pt x="-26136" y="378190"/>
                  <a:pt x="0" y="248086"/>
                </a:cubicBezTo>
                <a:close/>
              </a:path>
            </a:pathLst>
          </a:custGeom>
          <a:solidFill>
            <a:srgbClr val="358779"/>
          </a:solidFill>
          <a:ln>
            <a:solidFill>
              <a:schemeClr val="tx1"/>
            </a:solidFill>
            <a:extLst>
              <a:ext uri="{C807C97D-BFC1-408E-A445-0C87EB9F89A2}">
                <ask:lineSketchStyleProps xmlns:ask="http://schemas.microsoft.com/office/drawing/2018/sketchyshapes" sd="209101877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1</a:t>
            </a:r>
            <a:endParaRPr lang="he-IL" sz="2800" dirty="0"/>
          </a:p>
        </p:txBody>
      </p:sp>
      <p:sp>
        <p:nvSpPr>
          <p:cNvPr id="52" name="2">
            <a:extLst>
              <a:ext uri="{FF2B5EF4-FFF2-40B4-BE49-F238E27FC236}">
                <a16:creationId xmlns:a16="http://schemas.microsoft.com/office/drawing/2014/main" id="{3BBD7C5E-9FC9-33E0-57CB-9FDBECC5D44B}"/>
              </a:ext>
            </a:extLst>
          </p:cNvPr>
          <p:cNvSpPr/>
          <p:nvPr/>
        </p:nvSpPr>
        <p:spPr>
          <a:xfrm>
            <a:off x="11491200" y="3489039"/>
            <a:ext cx="496171" cy="496171"/>
          </a:xfrm>
          <a:custGeom>
            <a:avLst/>
            <a:gdLst>
              <a:gd name="connsiteX0" fmla="*/ 0 w 496171"/>
              <a:gd name="connsiteY0" fmla="*/ 248086 h 496171"/>
              <a:gd name="connsiteX1" fmla="*/ 248086 w 496171"/>
              <a:gd name="connsiteY1" fmla="*/ 0 h 496171"/>
              <a:gd name="connsiteX2" fmla="*/ 496172 w 496171"/>
              <a:gd name="connsiteY2" fmla="*/ 248086 h 496171"/>
              <a:gd name="connsiteX3" fmla="*/ 248086 w 496171"/>
              <a:gd name="connsiteY3" fmla="*/ 496172 h 496171"/>
              <a:gd name="connsiteX4" fmla="*/ 0 w 496171"/>
              <a:gd name="connsiteY4" fmla="*/ 248086 h 49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171" h="496171" fill="none" extrusionOk="0">
                <a:moveTo>
                  <a:pt x="0" y="248086"/>
                </a:moveTo>
                <a:cubicBezTo>
                  <a:pt x="36155" y="124210"/>
                  <a:pt x="107962" y="12280"/>
                  <a:pt x="248086" y="0"/>
                </a:cubicBezTo>
                <a:cubicBezTo>
                  <a:pt x="396078" y="-14848"/>
                  <a:pt x="499526" y="109543"/>
                  <a:pt x="496172" y="248086"/>
                </a:cubicBezTo>
                <a:cubicBezTo>
                  <a:pt x="492692" y="358757"/>
                  <a:pt x="367295" y="477225"/>
                  <a:pt x="248086" y="496172"/>
                </a:cubicBezTo>
                <a:cubicBezTo>
                  <a:pt x="114328" y="466295"/>
                  <a:pt x="26260" y="401547"/>
                  <a:pt x="0" y="248086"/>
                </a:cubicBezTo>
                <a:close/>
              </a:path>
              <a:path w="496171" h="496171" stroke="0" extrusionOk="0">
                <a:moveTo>
                  <a:pt x="0" y="248086"/>
                </a:moveTo>
                <a:cubicBezTo>
                  <a:pt x="1249" y="114037"/>
                  <a:pt x="104211" y="-5115"/>
                  <a:pt x="248086" y="0"/>
                </a:cubicBezTo>
                <a:cubicBezTo>
                  <a:pt x="366013" y="2471"/>
                  <a:pt x="499897" y="110532"/>
                  <a:pt x="496172" y="248086"/>
                </a:cubicBezTo>
                <a:cubicBezTo>
                  <a:pt x="505460" y="382282"/>
                  <a:pt x="410379" y="473507"/>
                  <a:pt x="248086" y="496172"/>
                </a:cubicBezTo>
                <a:cubicBezTo>
                  <a:pt x="78364" y="498882"/>
                  <a:pt x="-9733" y="419243"/>
                  <a:pt x="0" y="248086"/>
                </a:cubicBezTo>
                <a:close/>
              </a:path>
            </a:pathLst>
          </a:custGeom>
          <a:solidFill>
            <a:srgbClr val="358779"/>
          </a:solidFill>
          <a:ln>
            <a:solidFill>
              <a:schemeClr val="tx1"/>
            </a:solidFill>
            <a:extLst>
              <a:ext uri="{C807C97D-BFC1-408E-A445-0C87EB9F89A2}">
                <ask:lineSketchStyleProps xmlns:ask="http://schemas.microsoft.com/office/drawing/2018/sketchyshapes" sd="57911187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2</a:t>
            </a:r>
            <a:endParaRPr lang="he-IL" sz="2800" dirty="0"/>
          </a:p>
        </p:txBody>
      </p:sp>
      <p:sp>
        <p:nvSpPr>
          <p:cNvPr id="55" name="3">
            <a:extLst>
              <a:ext uri="{FF2B5EF4-FFF2-40B4-BE49-F238E27FC236}">
                <a16:creationId xmlns:a16="http://schemas.microsoft.com/office/drawing/2014/main" id="{32DD3505-AE31-2903-742F-C1C52F5260F9}"/>
              </a:ext>
            </a:extLst>
          </p:cNvPr>
          <p:cNvSpPr/>
          <p:nvPr/>
        </p:nvSpPr>
        <p:spPr>
          <a:xfrm>
            <a:off x="11491200" y="4375620"/>
            <a:ext cx="496171" cy="496171"/>
          </a:xfrm>
          <a:custGeom>
            <a:avLst/>
            <a:gdLst>
              <a:gd name="connsiteX0" fmla="*/ 0 w 496171"/>
              <a:gd name="connsiteY0" fmla="*/ 248086 h 496171"/>
              <a:gd name="connsiteX1" fmla="*/ 248086 w 496171"/>
              <a:gd name="connsiteY1" fmla="*/ 0 h 496171"/>
              <a:gd name="connsiteX2" fmla="*/ 496172 w 496171"/>
              <a:gd name="connsiteY2" fmla="*/ 248086 h 496171"/>
              <a:gd name="connsiteX3" fmla="*/ 248086 w 496171"/>
              <a:gd name="connsiteY3" fmla="*/ 496172 h 496171"/>
              <a:gd name="connsiteX4" fmla="*/ 0 w 496171"/>
              <a:gd name="connsiteY4" fmla="*/ 248086 h 49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171" h="496171" fill="none" extrusionOk="0">
                <a:moveTo>
                  <a:pt x="0" y="248086"/>
                </a:moveTo>
                <a:cubicBezTo>
                  <a:pt x="-2211" y="73945"/>
                  <a:pt x="148227" y="-17307"/>
                  <a:pt x="248086" y="0"/>
                </a:cubicBezTo>
                <a:cubicBezTo>
                  <a:pt x="346658" y="-12504"/>
                  <a:pt x="466593" y="104256"/>
                  <a:pt x="496172" y="248086"/>
                </a:cubicBezTo>
                <a:cubicBezTo>
                  <a:pt x="492480" y="383475"/>
                  <a:pt x="380649" y="494830"/>
                  <a:pt x="248086" y="496172"/>
                </a:cubicBezTo>
                <a:cubicBezTo>
                  <a:pt x="84351" y="515845"/>
                  <a:pt x="-14297" y="410368"/>
                  <a:pt x="0" y="248086"/>
                </a:cubicBezTo>
                <a:close/>
              </a:path>
              <a:path w="496171" h="496171" stroke="0" extrusionOk="0">
                <a:moveTo>
                  <a:pt x="0" y="248086"/>
                </a:moveTo>
                <a:cubicBezTo>
                  <a:pt x="-20249" y="124750"/>
                  <a:pt x="136924" y="13859"/>
                  <a:pt x="248086" y="0"/>
                </a:cubicBezTo>
                <a:cubicBezTo>
                  <a:pt x="386528" y="12165"/>
                  <a:pt x="485938" y="116353"/>
                  <a:pt x="496172" y="248086"/>
                </a:cubicBezTo>
                <a:cubicBezTo>
                  <a:pt x="518766" y="373415"/>
                  <a:pt x="382892" y="485512"/>
                  <a:pt x="248086" y="496172"/>
                </a:cubicBezTo>
                <a:cubicBezTo>
                  <a:pt x="103094" y="496656"/>
                  <a:pt x="-25632" y="354859"/>
                  <a:pt x="0" y="248086"/>
                </a:cubicBezTo>
                <a:close/>
              </a:path>
            </a:pathLst>
          </a:custGeom>
          <a:solidFill>
            <a:srgbClr val="358779"/>
          </a:solidFill>
          <a:ln>
            <a:solidFill>
              <a:schemeClr val="tx1"/>
            </a:solidFill>
            <a:extLst>
              <a:ext uri="{C807C97D-BFC1-408E-A445-0C87EB9F89A2}">
                <ask:lineSketchStyleProps xmlns:ask="http://schemas.microsoft.com/office/drawing/2018/sketchyshapes" sd="255888113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3</a:t>
            </a:r>
            <a:endParaRPr lang="he-IL" sz="2800" dirty="0"/>
          </a:p>
        </p:txBody>
      </p:sp>
      <p:grpSp>
        <p:nvGrpSpPr>
          <p:cNvPr id="98" name="הסבר פאות נגדיות">
            <a:extLst>
              <a:ext uri="{FF2B5EF4-FFF2-40B4-BE49-F238E27FC236}">
                <a16:creationId xmlns:a16="http://schemas.microsoft.com/office/drawing/2014/main" id="{B6393DBC-D9A0-E9C4-ABE9-0571731AFD57}"/>
              </a:ext>
            </a:extLst>
          </p:cNvPr>
          <p:cNvGrpSpPr/>
          <p:nvPr/>
        </p:nvGrpSpPr>
        <p:grpSpPr>
          <a:xfrm>
            <a:off x="94888" y="141322"/>
            <a:ext cx="4486368" cy="3899656"/>
            <a:chOff x="337012" y="258913"/>
            <a:chExt cx="4486368" cy="3899656"/>
          </a:xfrm>
        </p:grpSpPr>
        <p:sp>
          <p:nvSpPr>
            <p:cNvPr id="68" name="מלבן 67">
              <a:extLst>
                <a:ext uri="{FF2B5EF4-FFF2-40B4-BE49-F238E27FC236}">
                  <a16:creationId xmlns:a16="http://schemas.microsoft.com/office/drawing/2014/main" id="{ADC620F1-0B4D-6F29-70FA-376885F245E4}"/>
                </a:ext>
              </a:extLst>
            </p:cNvPr>
            <p:cNvSpPr/>
            <p:nvPr/>
          </p:nvSpPr>
          <p:spPr>
            <a:xfrm>
              <a:off x="337012" y="258913"/>
              <a:ext cx="4486368" cy="388655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0" name="תיבת טקסט 69">
              <a:extLst>
                <a:ext uri="{FF2B5EF4-FFF2-40B4-BE49-F238E27FC236}">
                  <a16:creationId xmlns:a16="http://schemas.microsoft.com/office/drawing/2014/main" id="{CCDCFFF3-CB73-1374-56FC-E7BA005B2FD0}"/>
                </a:ext>
              </a:extLst>
            </p:cNvPr>
            <p:cNvSpPr txBox="1"/>
            <p:nvPr/>
          </p:nvSpPr>
          <p:spPr>
            <a:xfrm>
              <a:off x="1653433" y="572186"/>
              <a:ext cx="2985113" cy="954107"/>
            </a:xfrm>
            <a:prstGeom prst="rect">
              <a:avLst/>
            </a:prstGeom>
            <a:noFill/>
          </p:spPr>
          <p:txBody>
            <a:bodyPr wrap="none" rtlCol="1">
              <a:spAutoFit/>
            </a:bodyPr>
            <a:lstStyle/>
            <a:p>
              <a:r>
                <a:rPr lang="he-IL" sz="2800" dirty="0"/>
                <a:t>פאות נגדיות הן פאות </a:t>
              </a:r>
            </a:p>
            <a:p>
              <a:r>
                <a:rPr lang="he-IL" sz="2800" dirty="0"/>
                <a:t>שנמצאות זו מול זו.</a:t>
              </a:r>
            </a:p>
          </p:txBody>
        </p:sp>
        <p:pic>
          <p:nvPicPr>
            <p:cNvPr id="67" name="גרפיקה 66" descr="סגור עם מילוי מלא">
              <a:extLst>
                <a:ext uri="{FF2B5EF4-FFF2-40B4-BE49-F238E27FC236}">
                  <a16:creationId xmlns:a16="http://schemas.microsoft.com/office/drawing/2014/main" id="{01DF49A2-D115-6478-40E8-A96CDD4C6D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0658" y="345992"/>
              <a:ext cx="662730" cy="662730"/>
            </a:xfrm>
            <a:prstGeom prst="rect">
              <a:avLst/>
            </a:prstGeom>
          </p:spPr>
        </p:pic>
        <p:pic>
          <p:nvPicPr>
            <p:cNvPr id="89" name="תמונה 88">
              <a:extLst>
                <a:ext uri="{FF2B5EF4-FFF2-40B4-BE49-F238E27FC236}">
                  <a16:creationId xmlns:a16="http://schemas.microsoft.com/office/drawing/2014/main" id="{F7AC5413-766F-1DFB-F7FA-4B0F6721D31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028" b="97867" l="1655" r="95745">
                          <a14:foregroundMark x1="82506" y1="30332" x2="84397" y2="59005"/>
                          <a14:foregroundMark x1="76832" y1="15877" x2="16548" y2="22512"/>
                          <a14:foregroundMark x1="30733" y1="13033" x2="76596" y2="20379"/>
                          <a14:foregroundMark x1="76596" y1="20379" x2="82742" y2="52844"/>
                          <a14:foregroundMark x1="82742" y1="52844" x2="49409" y2="81280"/>
                          <a14:foregroundMark x1="49409" y1="81280" x2="16548" y2="78673"/>
                          <a14:foregroundMark x1="16548" y1="78673" x2="20804" y2="22749"/>
                          <a14:foregroundMark x1="36879" y1="18009" x2="40189" y2="90047"/>
                          <a14:foregroundMark x1="84870" y1="7820" x2="27423" y2="21564"/>
                          <a14:foregroundMark x1="27423" y1="21564" x2="7092" y2="58531"/>
                          <a14:foregroundMark x1="7092" y1="58531" x2="7329" y2="68246"/>
                          <a14:foregroundMark x1="5437" y1="31280" x2="7565" y2="93602"/>
                          <a14:foregroundMark x1="7565" y1="93602" x2="75650" y2="86730"/>
                          <a14:foregroundMark x1="75650" y1="86730" x2="87707" y2="53318"/>
                          <a14:foregroundMark x1="87707" y1="53318" x2="87470" y2="15166"/>
                          <a14:foregroundMark x1="60757" y1="36019" x2="29787" y2="74408"/>
                          <a14:foregroundMark x1="26478" y1="12559" x2="82033" y2="7820"/>
                          <a14:foregroundMark x1="93381" y1="12085" x2="91017" y2="20379"/>
                          <a14:foregroundMark x1="4965" y1="95972" x2="72577" y2="92891"/>
                          <a14:foregroundMark x1="23877" y1="7109" x2="3783" y2="28910"/>
                          <a14:foregroundMark x1="60757" y1="20616" x2="41844" y2="88389"/>
                          <a14:foregroundMark x1="40898" y1="26303" x2="46099" y2="81991"/>
                          <a14:foregroundMark x1="46099" y1="81991" x2="46336" y2="82464"/>
                          <a14:foregroundMark x1="16785" y1="42180" x2="72813" y2="44550"/>
                          <a14:foregroundMark x1="72813" y1="44550" x2="78251" y2="44550"/>
                          <a14:foregroundMark x1="74468" y1="51896" x2="43499" y2="78199"/>
                          <a14:foregroundMark x1="43499" y1="78199" x2="33097" y2="82938"/>
                          <a14:foregroundMark x1="22695" y1="27962" x2="46809" y2="79621"/>
                          <a14:foregroundMark x1="73995" y1="68483" x2="48227" y2="91232"/>
                          <a14:foregroundMark x1="48227" y1="91232" x2="48227" y2="91232"/>
                          <a14:foregroundMark x1="89125" y1="8057" x2="15130" y2="64455"/>
                          <a14:foregroundMark x1="72577" y1="21327" x2="61229" y2="59953"/>
                          <a14:foregroundMark x1="71631" y1="68957" x2="72577" y2="84123"/>
                          <a14:foregroundMark x1="72340" y1="97630" x2="73286" y2="89100"/>
                          <a14:foregroundMark x1="37589" y1="8294" x2="32388" y2="64692"/>
                          <a14:foregroundMark x1="32388" y1="64692" x2="16312" y2="90284"/>
                          <a14:foregroundMark x1="16312" y1="90284" x2="13712" y2="90047"/>
                          <a14:foregroundMark x1="72577" y1="28673" x2="72813" y2="47867"/>
                          <a14:foregroundMark x1="21749" y1="9479" x2="4255" y2="27251"/>
                          <a14:foregroundMark x1="58629" y1="61848" x2="70686" y2="86967"/>
                          <a14:foregroundMark x1="23641" y1="6635" x2="4255" y2="26777"/>
                          <a14:foregroundMark x1="26406" y1="6917" x2="26714" y2="8768"/>
                          <a14:foregroundMark x1="4492" y1="98104" x2="72577" y2="96209"/>
                          <a14:foregroundMark x1="95981" y1="74171" x2="74232" y2="95024"/>
                          <a14:foregroundMark x1="74232" y1="95024" x2="71631" y2="96445"/>
                          <a14:foregroundMark x1="54137" y1="18009" x2="19385" y2="42891"/>
                          <a14:foregroundMark x1="2837" y1="31280" x2="4019" y2="98104"/>
                          <a14:foregroundMark x1="4019" y1="90521" x2="4492" y2="79858"/>
                          <a14:foregroundMark x1="2837" y1="84123" x2="3310" y2="78910"/>
                          <a14:foregroundMark x1="2128" y1="73697" x2="3783" y2="97156"/>
                          <a14:foregroundMark x1="2600" y1="36256" x2="4019" y2="81043"/>
                          <a14:foregroundMark x1="1655" y1="39573" x2="3310" y2="96919"/>
                          <a14:foregroundMark x1="1655" y1="31280" x2="2364" y2="97867"/>
                          <a14:foregroundMark x1="3546" y1="83412" x2="2837" y2="76303"/>
                          <a14:foregroundMark x1="6619" y1="97630" x2="35225" y2="97630"/>
                          <a14:foregroundMark x1="35225" y1="97630" x2="64066" y2="97867"/>
                          <a14:foregroundMark x1="64066" y1="97867" x2="87707" y2="82227"/>
                          <a14:foregroundMark x1="87707" y1="82227" x2="94326" y2="74645"/>
                          <a14:foregroundMark x1="94326" y1="74645" x2="73286" y2="96209"/>
                          <a14:foregroundMark x1="92435" y1="8057" x2="71158" y2="22275"/>
                          <a14:foregroundMark x1="88889" y1="13033" x2="75650" y2="25592"/>
                          <a14:foregroundMark x1="24845" y1="5688" x2="24586" y2="5687"/>
                          <a14:foregroundMark x1="93853" y1="5924" x2="26465" y2="5693"/>
                          <a14:foregroundMark x1="88180" y1="82464" x2="72340" y2="97393"/>
                          <a14:foregroundMark x1="95745" y1="5450" x2="93617" y2="73460"/>
                          <a14:foregroundMark x1="78251" y1="92180" x2="73522" y2="97867"/>
                          <a14:foregroundMark x1="23944" y1="4979" x2="23168" y2="4976"/>
                          <a14:foregroundMark x1="93853" y1="5213" x2="25564" y2="4984"/>
                          <a14:backgroundMark x1="22931" y1="5687" x2="22931" y2="5687"/>
                          <a14:backgroundMark x1="23404" y1="5687" x2="23404" y2="5687"/>
                          <a14:backgroundMark x1="23404" y1="4976" x2="23404" y2="4976"/>
                          <a14:backgroundMark x1="24350" y1="4028" x2="23641" y2="4739"/>
                          <a14:backgroundMark x1="23404" y1="5924" x2="23404" y2="5450"/>
                          <a14:backgroundMark x1="24113" y1="5213" x2="24113" y2="5213"/>
                        </a14:backgroundRemoval>
                      </a14:imgEffect>
                    </a14:imgLayer>
                  </a14:imgProps>
                </a:ext>
              </a:extLst>
            </a:blip>
            <a:srcRect l="1784" t="4184" r="3689" b="705"/>
            <a:stretch/>
          </p:blipFill>
          <p:spPr>
            <a:xfrm>
              <a:off x="1654962" y="1699900"/>
              <a:ext cx="1601355" cy="1607433"/>
            </a:xfrm>
            <a:prstGeom prst="rect">
              <a:avLst/>
            </a:prstGeom>
          </p:spPr>
        </p:pic>
        <p:cxnSp>
          <p:nvCxnSpPr>
            <p:cNvPr id="77" name="מחבר: מרפקי 76">
              <a:extLst>
                <a:ext uri="{FF2B5EF4-FFF2-40B4-BE49-F238E27FC236}">
                  <a16:creationId xmlns:a16="http://schemas.microsoft.com/office/drawing/2014/main" id="{605C1A10-5DF7-9841-2F3D-19A30F66D17D}"/>
                </a:ext>
              </a:extLst>
            </p:cNvPr>
            <p:cNvCxnSpPr>
              <a:cxnSpLocks/>
            </p:cNvCxnSpPr>
            <p:nvPr/>
          </p:nvCxnSpPr>
          <p:spPr>
            <a:xfrm rot="16200000" flipH="1">
              <a:off x="1083054" y="1671999"/>
              <a:ext cx="532172" cy="102685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1" name="מחבר: מרפקי 70">
              <a:extLst>
                <a:ext uri="{FF2B5EF4-FFF2-40B4-BE49-F238E27FC236}">
                  <a16:creationId xmlns:a16="http://schemas.microsoft.com/office/drawing/2014/main" id="{37ED9A4D-4211-B65E-B0D1-AE13E402567E}"/>
                </a:ext>
              </a:extLst>
            </p:cNvPr>
            <p:cNvCxnSpPr>
              <a:cxnSpLocks/>
            </p:cNvCxnSpPr>
            <p:nvPr/>
          </p:nvCxnSpPr>
          <p:spPr>
            <a:xfrm rot="5400000">
              <a:off x="3185210" y="1667717"/>
              <a:ext cx="532172" cy="102685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0" name="תיבת טקסט 89">
              <a:extLst>
                <a:ext uri="{FF2B5EF4-FFF2-40B4-BE49-F238E27FC236}">
                  <a16:creationId xmlns:a16="http://schemas.microsoft.com/office/drawing/2014/main" id="{97F79C50-7708-6851-DED7-0FDB04932A6F}"/>
                </a:ext>
              </a:extLst>
            </p:cNvPr>
            <p:cNvSpPr txBox="1"/>
            <p:nvPr/>
          </p:nvSpPr>
          <p:spPr>
            <a:xfrm>
              <a:off x="958905" y="3204462"/>
              <a:ext cx="3645550" cy="954107"/>
            </a:xfrm>
            <a:prstGeom prst="rect">
              <a:avLst/>
            </a:prstGeom>
            <a:noFill/>
          </p:spPr>
          <p:txBody>
            <a:bodyPr wrap="none" rtlCol="1">
              <a:spAutoFit/>
            </a:bodyPr>
            <a:lstStyle/>
            <a:p>
              <a:r>
                <a:rPr lang="he-IL" sz="2800" dirty="0"/>
                <a:t>הפאות הצהובות שבסרטוט</a:t>
              </a:r>
              <a:br>
                <a:rPr lang="en-US" sz="2800" dirty="0"/>
              </a:br>
              <a:r>
                <a:rPr lang="he-IL" sz="2800" dirty="0"/>
                <a:t> נגדיות זו לזו.</a:t>
              </a:r>
            </a:p>
          </p:txBody>
        </p:sp>
      </p:grpSp>
    </p:spTree>
    <p:extLst>
      <p:ext uri="{BB962C8B-B14F-4D97-AF65-F5344CB8AC3E}">
        <p14:creationId xmlns:p14="http://schemas.microsoft.com/office/powerpoint/2010/main" val="301081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9"/>
                                        </p:tgtEl>
                                        <p:attrNameLst>
                                          <p:attrName>style.visibility</p:attrName>
                                        </p:attrNameLst>
                                      </p:cBhvr>
                                      <p:to>
                                        <p:strVal val="hidden"/>
                                      </p:to>
                                    </p:set>
                                  </p:childTnLst>
                                </p:cTn>
                              </p:par>
                              <p:par>
                                <p:cTn id="11" presetID="1" presetClass="exit" presetSubtype="0" fill="hold" grpId="3" nodeType="withEffect">
                                  <p:stCondLst>
                                    <p:cond delay="0"/>
                                  </p:stCondLst>
                                  <p:childTnLst>
                                    <p:set>
                                      <p:cBhvr>
                                        <p:cTn id="12" dur="1" fill="hold">
                                          <p:stCondLst>
                                            <p:cond delay="0"/>
                                          </p:stCondLst>
                                        </p:cTn>
                                        <p:tgtEl>
                                          <p:spTgt spid="64"/>
                                        </p:tgtEl>
                                        <p:attrNameLst>
                                          <p:attrName>style.visibility</p:attrName>
                                        </p:attrNameLst>
                                      </p:cBhvr>
                                      <p:to>
                                        <p:strVal val="hidden"/>
                                      </p:to>
                                    </p:set>
                                  </p:childTnLst>
                                </p:cTn>
                              </p:par>
                              <p:par>
                                <p:cTn id="13" presetID="1" presetClass="exit" presetSubtype="0" fill="hold" grpId="3" nodeType="withEffect">
                                  <p:stCondLst>
                                    <p:cond delay="0"/>
                                  </p:stCondLst>
                                  <p:childTnLst>
                                    <p:set>
                                      <p:cBhvr>
                                        <p:cTn id="14" dur="1" fill="hold">
                                          <p:stCondLst>
                                            <p:cond delay="0"/>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3"/>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withEffect">
                                  <p:stCondLst>
                                    <p:cond delay="0"/>
                                  </p:stCondLst>
                                  <p:childTnLst>
                                    <p:set>
                                      <p:cBhvr>
                                        <p:cTn id="19" dur="1" fill="hold">
                                          <p:stCondLst>
                                            <p:cond delay="0"/>
                                          </p:stCondLst>
                                        </p:cTn>
                                        <p:tgtEl>
                                          <p:spTgt spid="63"/>
                                        </p:tgtEl>
                                        <p:attrNameLst>
                                          <p:attrName>style.visibility</p:attrName>
                                        </p:attrNameLst>
                                      </p:cBhvr>
                                      <p:to>
                                        <p:strVal val="visible"/>
                                      </p:to>
                                    </p:set>
                                  </p:childTnLst>
                                </p:cTn>
                              </p:par>
                              <p:par>
                                <p:cTn id="20" presetID="3" presetClass="emph" presetSubtype="2" fill="hold" grpId="0" nodeType="withEffect">
                                  <p:stCondLst>
                                    <p:cond delay="0"/>
                                  </p:stCondLst>
                                  <p:childTnLst>
                                    <p:animClr clrSpc="rgb" dir="cw">
                                      <p:cBhvr override="childStyle">
                                        <p:cTn id="21" dur="2000" fill="hold"/>
                                        <p:tgtEl>
                                          <p:spTgt spid="53"/>
                                        </p:tgtEl>
                                        <p:attrNameLst>
                                          <p:attrName>style.color</p:attrName>
                                        </p:attrNameLst>
                                      </p:cBhvr>
                                      <p:to>
                                        <a:srgbClr val="B4C6E7"/>
                                      </p:to>
                                    </p:animClr>
                                  </p:childTnLst>
                                </p:cTn>
                              </p:par>
                            </p:childTnLst>
                          </p:cTn>
                        </p:par>
                      </p:childTnLst>
                    </p:cTn>
                  </p:par>
                </p:childTnLst>
              </p:cTn>
              <p:nextCondLst>
                <p:cond evt="onClick" delay="0">
                  <p:tgtEl>
                    <p:spTgt spid="53"/>
                  </p:tgtEl>
                </p:cond>
              </p:nextCondLst>
            </p:seq>
            <p:seq concurrent="1" nextAc="seek">
              <p:cTn id="22" restart="whenNotActive" fill="hold" evtFilter="cancelBubble" nodeType="interactiveSeq">
                <p:stCondLst>
                  <p:cond evt="onClick" delay="0">
                    <p:tgtEl>
                      <p:spTgt spid="63"/>
                    </p:tgtEl>
                  </p:cond>
                </p:stCondLst>
                <p:endSync evt="end" delay="0">
                  <p:rtn val="all"/>
                </p:endSync>
                <p:childTnLst>
                  <p:par>
                    <p:cTn id="23" fill="hold">
                      <p:stCondLst>
                        <p:cond delay="0"/>
                      </p:stCondLst>
                      <p:childTnLst>
                        <p:par>
                          <p:cTn id="24" fill="hold">
                            <p:stCondLst>
                              <p:cond delay="0"/>
                            </p:stCondLst>
                            <p:childTnLst>
                              <p:par>
                                <p:cTn id="25" presetID="31" presetClass="exit" presetSubtype="0" fill="hold" nodeType="withEffect">
                                  <p:stCondLst>
                                    <p:cond delay="0"/>
                                  </p:stCondLst>
                                  <p:childTnLst>
                                    <p:anim calcmode="lin" valueType="num">
                                      <p:cBhvr>
                                        <p:cTn id="26" dur="1000"/>
                                        <p:tgtEl>
                                          <p:spTgt spid="63"/>
                                        </p:tgtEl>
                                        <p:attrNameLst>
                                          <p:attrName>ppt_w</p:attrName>
                                        </p:attrNameLst>
                                      </p:cBhvr>
                                      <p:tavLst>
                                        <p:tav tm="0">
                                          <p:val>
                                            <p:strVal val="ppt_w"/>
                                          </p:val>
                                        </p:tav>
                                        <p:tav tm="100000">
                                          <p:val>
                                            <p:fltVal val="0"/>
                                          </p:val>
                                        </p:tav>
                                      </p:tavLst>
                                    </p:anim>
                                    <p:anim calcmode="lin" valueType="num">
                                      <p:cBhvr>
                                        <p:cTn id="27" dur="1000"/>
                                        <p:tgtEl>
                                          <p:spTgt spid="63"/>
                                        </p:tgtEl>
                                        <p:attrNameLst>
                                          <p:attrName>ppt_h</p:attrName>
                                        </p:attrNameLst>
                                      </p:cBhvr>
                                      <p:tavLst>
                                        <p:tav tm="0">
                                          <p:val>
                                            <p:strVal val="ppt_h"/>
                                          </p:val>
                                        </p:tav>
                                        <p:tav tm="100000">
                                          <p:val>
                                            <p:fltVal val="0"/>
                                          </p:val>
                                        </p:tav>
                                      </p:tavLst>
                                    </p:anim>
                                    <p:anim calcmode="lin" valueType="num">
                                      <p:cBhvr>
                                        <p:cTn id="28" dur="1000"/>
                                        <p:tgtEl>
                                          <p:spTgt spid="63"/>
                                        </p:tgtEl>
                                        <p:attrNameLst>
                                          <p:attrName>style.rotation</p:attrName>
                                        </p:attrNameLst>
                                      </p:cBhvr>
                                      <p:tavLst>
                                        <p:tav tm="0">
                                          <p:val>
                                            <p:fltVal val="0"/>
                                          </p:val>
                                        </p:tav>
                                        <p:tav tm="100000">
                                          <p:val>
                                            <p:fltVal val="90"/>
                                          </p:val>
                                        </p:tav>
                                      </p:tavLst>
                                    </p:anim>
                                    <p:animEffect transition="out" filter="fade">
                                      <p:cBhvr>
                                        <p:cTn id="29" dur="1000"/>
                                        <p:tgtEl>
                                          <p:spTgt spid="63"/>
                                        </p:tgtEl>
                                      </p:cBhvr>
                                    </p:animEffect>
                                    <p:set>
                                      <p:cBhvr>
                                        <p:cTn id="30" dur="1" fill="hold">
                                          <p:stCondLst>
                                            <p:cond delay="9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31" restart="whenNotActive" fill="hold" evtFilter="cancelBubble" nodeType="interactiveSeq">
                <p:stCondLst>
                  <p:cond evt="onClick" delay="0">
                    <p:tgtEl>
                      <p:spTgt spid="64"/>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childTnLst>
                                </p:cTn>
                              </p:par>
                              <p:par>
                                <p:cTn id="36" presetID="3" presetClass="emph" presetSubtype="2" fill="hold" grpId="0" nodeType="withEffect">
                                  <p:stCondLst>
                                    <p:cond delay="0"/>
                                  </p:stCondLst>
                                  <p:childTnLst>
                                    <p:animClr clrSpc="rgb" dir="cw">
                                      <p:cBhvr override="childStyle">
                                        <p:cTn id="37" dur="2000" fill="hold"/>
                                        <p:tgtEl>
                                          <p:spTgt spid="64"/>
                                        </p:tgtEl>
                                        <p:attrNameLst>
                                          <p:attrName>style.color</p:attrName>
                                        </p:attrNameLst>
                                      </p:cBhvr>
                                      <p:to>
                                        <a:srgbClr val="B4C6E7"/>
                                      </p:to>
                                    </p:animClr>
                                  </p:childTnLst>
                                </p:cTn>
                              </p:par>
                            </p:childTnLst>
                          </p:cTn>
                        </p:par>
                      </p:childTnLst>
                    </p:cTn>
                  </p:par>
                </p:childTnLst>
              </p:cTn>
              <p:nextCondLst>
                <p:cond evt="onClick" delay="0">
                  <p:tgtEl>
                    <p:spTgt spid="64"/>
                  </p:tgtEl>
                </p:cond>
              </p:nextCondLst>
            </p:seq>
            <p:seq concurrent="1" nextAc="seek">
              <p:cTn id="38" restart="whenNotActive" fill="hold" evtFilter="cancelBubble" nodeType="interactiveSeq">
                <p:stCondLst>
                  <p:cond evt="onClick" delay="0">
                    <p:tgtEl>
                      <p:spTgt spid="83"/>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with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79"/>
                                        </p:tgtEl>
                                        <p:attrNameLst>
                                          <p:attrName>style.visibility</p:attrName>
                                        </p:attrNameLst>
                                      </p:cBhvr>
                                      <p:to>
                                        <p:strVal val="hidden"/>
                                      </p:to>
                                    </p:set>
                                  </p:childTnLst>
                                </p:cTn>
                              </p:par>
                              <p:par>
                                <p:cTn id="45" presetID="3" presetClass="emph" presetSubtype="2" fill="hold" grpId="0" nodeType="withEffect">
                                  <p:stCondLst>
                                    <p:cond delay="0"/>
                                  </p:stCondLst>
                                  <p:childTnLst>
                                    <p:animClr clrSpc="rgb" dir="cw">
                                      <p:cBhvr override="childStyle">
                                        <p:cTn id="46" dur="2000" fill="hold"/>
                                        <p:tgtEl>
                                          <p:spTgt spid="83"/>
                                        </p:tgtEl>
                                        <p:attrNameLst>
                                          <p:attrName>style.color</p:attrName>
                                        </p:attrNameLst>
                                      </p:cBhvr>
                                      <p:to>
                                        <a:srgbClr val="B4C6E7"/>
                                      </p:to>
                                    </p:animClr>
                                  </p:childTnLst>
                                </p:cTn>
                              </p:par>
                            </p:childTnLst>
                          </p:cTn>
                        </p:par>
                      </p:childTnLst>
                    </p:cTn>
                  </p:par>
                </p:childTnLst>
              </p:cTn>
              <p:nextCondLst>
                <p:cond evt="onClick" delay="0">
                  <p:tgtEl>
                    <p:spTgt spid="83"/>
                  </p:tgtEl>
                </p:cond>
              </p:nextCondLst>
            </p:seq>
            <p:seq concurrent="1" nextAc="seek">
              <p:cTn id="47" restart="whenNotActive" fill="hold" evtFilter="cancelBubble" nodeType="interactiveSeq">
                <p:stCondLst>
                  <p:cond evt="onClick" delay="0">
                    <p:tgtEl>
                      <p:spTgt spid="101"/>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nodeType="withEffect">
                                  <p:stCondLst>
                                    <p:cond delay="0"/>
                                  </p:stCondLst>
                                  <p:childTnLst>
                                    <p:anim calcmode="lin" valueType="num">
                                      <p:cBhvr>
                                        <p:cTn id="51" dur="1000"/>
                                        <p:tgtEl>
                                          <p:spTgt spid="101"/>
                                        </p:tgtEl>
                                        <p:attrNameLst>
                                          <p:attrName>ppt_w</p:attrName>
                                        </p:attrNameLst>
                                      </p:cBhvr>
                                      <p:tavLst>
                                        <p:tav tm="0">
                                          <p:val>
                                            <p:strVal val="ppt_w"/>
                                          </p:val>
                                        </p:tav>
                                        <p:tav tm="100000">
                                          <p:val>
                                            <p:fltVal val="0"/>
                                          </p:val>
                                        </p:tav>
                                      </p:tavLst>
                                    </p:anim>
                                    <p:anim calcmode="lin" valueType="num">
                                      <p:cBhvr>
                                        <p:cTn id="52" dur="1000"/>
                                        <p:tgtEl>
                                          <p:spTgt spid="101"/>
                                        </p:tgtEl>
                                        <p:attrNameLst>
                                          <p:attrName>ppt_h</p:attrName>
                                        </p:attrNameLst>
                                      </p:cBhvr>
                                      <p:tavLst>
                                        <p:tav tm="0">
                                          <p:val>
                                            <p:strVal val="ppt_h"/>
                                          </p:val>
                                        </p:tav>
                                        <p:tav tm="100000">
                                          <p:val>
                                            <p:fltVal val="0"/>
                                          </p:val>
                                        </p:tav>
                                      </p:tavLst>
                                    </p:anim>
                                    <p:anim calcmode="lin" valueType="num">
                                      <p:cBhvr>
                                        <p:cTn id="53" dur="1000"/>
                                        <p:tgtEl>
                                          <p:spTgt spid="101"/>
                                        </p:tgtEl>
                                        <p:attrNameLst>
                                          <p:attrName>style.rotation</p:attrName>
                                        </p:attrNameLst>
                                      </p:cBhvr>
                                      <p:tavLst>
                                        <p:tav tm="0">
                                          <p:val>
                                            <p:fltVal val="0"/>
                                          </p:val>
                                        </p:tav>
                                        <p:tav tm="100000">
                                          <p:val>
                                            <p:fltVal val="90"/>
                                          </p:val>
                                        </p:tav>
                                      </p:tavLst>
                                    </p:anim>
                                    <p:animEffect transition="out" filter="fade">
                                      <p:cBhvr>
                                        <p:cTn id="54" dur="1000"/>
                                        <p:tgtEl>
                                          <p:spTgt spid="101"/>
                                        </p:tgtEl>
                                      </p:cBhvr>
                                    </p:animEffect>
                                    <p:set>
                                      <p:cBhvr>
                                        <p:cTn id="55" dur="1" fill="hold">
                                          <p:stCondLst>
                                            <p:cond delay="9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56" restart="whenNotActive" fill="hold" evtFilter="cancelBubble" nodeType="interactiveSeq">
                <p:stCondLst>
                  <p:cond evt="onClick" delay="0">
                    <p:tgtEl>
                      <p:spTgt spid="2"/>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1"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xit"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hidden"/>
                                      </p:to>
                                    </p:set>
                                  </p:childTnLst>
                                </p:cTn>
                              </p:par>
                            </p:childTnLst>
                          </p:cTn>
                        </p:par>
                        <p:par>
                          <p:cTn id="65" fill="hold">
                            <p:stCondLst>
                              <p:cond delay="0"/>
                            </p:stCondLst>
                            <p:childTnLst>
                              <p:par>
                                <p:cTn id="66" presetID="1" presetClass="entr" presetSubtype="0" fill="hold" grpId="2" nodeType="afterEffect">
                                  <p:stCondLst>
                                    <p:cond delay="0"/>
                                  </p:stCondLst>
                                  <p:childTnLst>
                                    <p:set>
                                      <p:cBhvr>
                                        <p:cTn id="67" dur="1" fill="hold">
                                          <p:stCondLst>
                                            <p:cond delay="0"/>
                                          </p:stCondLst>
                                        </p:cTn>
                                        <p:tgtEl>
                                          <p:spTgt spid="52"/>
                                        </p:tgtEl>
                                        <p:attrNameLst>
                                          <p:attrName>style.visibility</p:attrName>
                                        </p:attrNameLst>
                                      </p:cBhvr>
                                      <p:to>
                                        <p:strVal val="visible"/>
                                      </p:to>
                                    </p:set>
                                  </p:childTnLst>
                                </p:cTn>
                              </p:par>
                              <p:par>
                                <p:cTn id="68" presetID="1" presetClass="entr" presetSubtype="0" fill="hold" grpId="1" nodeType="withEffect">
                                  <p:stCondLst>
                                    <p:cond delay="0"/>
                                  </p:stCondLst>
                                  <p:childTnLst>
                                    <p:set>
                                      <p:cBhvr>
                                        <p:cTn id="69" dur="1" fill="hold">
                                          <p:stCondLst>
                                            <p:cond delay="0"/>
                                          </p:stCondLst>
                                        </p:cTn>
                                        <p:tgtEl>
                                          <p:spTgt spid="51"/>
                                        </p:tgtEl>
                                        <p:attrNameLst>
                                          <p:attrName>style.visibility</p:attrName>
                                        </p:attrNameLst>
                                      </p:cBhvr>
                                      <p:to>
                                        <p:strVal val="visible"/>
                                      </p:to>
                                    </p:set>
                                  </p:childTnLst>
                                </p:cTn>
                              </p:par>
                              <p:par>
                                <p:cTn id="70" presetID="1" presetClass="entr" presetSubtype="0" fill="hold" grpId="2" nodeType="withEffect">
                                  <p:stCondLst>
                                    <p:cond delay="0"/>
                                  </p:stCondLst>
                                  <p:childTnLst>
                                    <p:set>
                                      <p:cBhvr>
                                        <p:cTn id="71"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72" restart="whenNotActive" fill="hold" evtFilter="cancelBubble" nodeType="interactiveSeq">
                <p:stCondLst>
                  <p:cond evt="onClick" delay="0">
                    <p:tgtEl>
                      <p:spTgt spid="52"/>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1"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xit"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64"/>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nodeType="afterEffect">
                                  <p:stCondLst>
                                    <p:cond delay="0"/>
                                  </p:stCondLst>
                                  <p:childTnLst>
                                    <p:set>
                                      <p:cBhvr>
                                        <p:cTn id="85" dur="1" fill="hold">
                                          <p:stCondLst>
                                            <p:cond delay="0"/>
                                          </p:stCondLst>
                                        </p:cTn>
                                        <p:tgtEl>
                                          <p:spTgt spid="79"/>
                                        </p:tgtEl>
                                        <p:attrNameLst>
                                          <p:attrName>style.visibility</p:attrName>
                                        </p:attrNameLst>
                                      </p:cBhvr>
                                      <p:to>
                                        <p:strVal val="visible"/>
                                      </p:to>
                                    </p:set>
                                  </p:childTnLst>
                                </p:cTn>
                              </p:par>
                              <p:par>
                                <p:cTn id="86" presetID="1" presetClass="entr" presetSubtype="0" fill="hold" grpId="1" nodeType="withEffect">
                                  <p:stCondLst>
                                    <p:cond delay="0"/>
                                  </p:stCondLst>
                                  <p:childTnLst>
                                    <p:set>
                                      <p:cBhvr>
                                        <p:cTn id="87" dur="1" fill="hold">
                                          <p:stCondLst>
                                            <p:cond delay="0"/>
                                          </p:stCondLst>
                                        </p:cTn>
                                        <p:tgtEl>
                                          <p:spTgt spid="82"/>
                                        </p:tgtEl>
                                        <p:attrNameLst>
                                          <p:attrName>style.visibility</p:attrName>
                                        </p:attrNameLst>
                                      </p:cBhvr>
                                      <p:to>
                                        <p:strVal val="visible"/>
                                      </p:to>
                                    </p:set>
                                  </p:childTnLst>
                                </p:cTn>
                              </p:par>
                              <p:par>
                                <p:cTn id="88" presetID="1" presetClass="entr" presetSubtype="0" fill="hold" grpId="2" nodeType="withEffect">
                                  <p:stCondLst>
                                    <p:cond delay="0"/>
                                  </p:stCondLst>
                                  <p:childTnLst>
                                    <p:set>
                                      <p:cBhvr>
                                        <p:cTn id="89" dur="1" fill="hold">
                                          <p:stCondLst>
                                            <p:cond delay="0"/>
                                          </p:stCondLst>
                                        </p:cTn>
                                        <p:tgtEl>
                                          <p:spTgt spid="83"/>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90" restart="whenNotActive" fill="hold" evtFilter="cancelBubble" nodeType="interactiveSeq">
                <p:stCondLst>
                  <p:cond evt="onClick" delay="0">
                    <p:tgtEl>
                      <p:spTgt spid="55"/>
                    </p:tgtEl>
                  </p:cond>
                </p:stCondLst>
                <p:endSync evt="end" delay="0">
                  <p:rtn val="all"/>
                </p:endSync>
                <p:childTnLst>
                  <p:par>
                    <p:cTn id="91" fill="hold">
                      <p:stCondLst>
                        <p:cond delay="0"/>
                      </p:stCondLst>
                      <p:childTnLst>
                        <p:par>
                          <p:cTn id="92" fill="hold">
                            <p:stCondLst>
                              <p:cond delay="0"/>
                            </p:stCondLst>
                            <p:childTnLst>
                              <p:par>
                                <p:cTn id="93" presetID="1" presetClass="exit" presetSubtype="0" fill="hold" grpId="0" nodeType="withEffect">
                                  <p:stCondLst>
                                    <p:cond delay="0"/>
                                  </p:stCondLst>
                                  <p:childTnLst>
                                    <p:set>
                                      <p:cBhvr>
                                        <p:cTn id="94" dur="1" fill="hold">
                                          <p:stCondLst>
                                            <p:cond delay="0"/>
                                          </p:stCondLst>
                                        </p:cTn>
                                        <p:tgtEl>
                                          <p:spTgt spid="82"/>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81"/>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9" restart="whenNotActive" fill="hold" evtFilter="cancelBubble" nodeType="interactiveSeq">
                <p:stCondLst>
                  <p:cond evt="onClick" delay="0">
                    <p:tgtEl>
                      <p:spTgt spid="98"/>
                    </p:tgtEl>
                  </p:cond>
                </p:stCondLst>
                <p:endSync evt="end" delay="0">
                  <p:rtn val="all"/>
                </p:endSync>
                <p:childTnLst>
                  <p:par>
                    <p:cTn id="100" fill="hold">
                      <p:stCondLst>
                        <p:cond delay="0"/>
                      </p:stCondLst>
                      <p:childTnLst>
                        <p:par>
                          <p:cTn id="101" fill="hold">
                            <p:stCondLst>
                              <p:cond delay="0"/>
                            </p:stCondLst>
                            <p:childTnLst>
                              <p:par>
                                <p:cTn id="102" presetID="31" presetClass="exit" presetSubtype="0" fill="hold" nodeType="withEffect">
                                  <p:stCondLst>
                                    <p:cond delay="0"/>
                                  </p:stCondLst>
                                  <p:childTnLst>
                                    <p:anim calcmode="lin" valueType="num">
                                      <p:cBhvr>
                                        <p:cTn id="103" dur="1000"/>
                                        <p:tgtEl>
                                          <p:spTgt spid="98"/>
                                        </p:tgtEl>
                                        <p:attrNameLst>
                                          <p:attrName>ppt_w</p:attrName>
                                        </p:attrNameLst>
                                      </p:cBhvr>
                                      <p:tavLst>
                                        <p:tav tm="0">
                                          <p:val>
                                            <p:strVal val="ppt_w"/>
                                          </p:val>
                                        </p:tav>
                                        <p:tav tm="100000">
                                          <p:val>
                                            <p:fltVal val="0"/>
                                          </p:val>
                                        </p:tav>
                                      </p:tavLst>
                                    </p:anim>
                                    <p:anim calcmode="lin" valueType="num">
                                      <p:cBhvr>
                                        <p:cTn id="104" dur="1000"/>
                                        <p:tgtEl>
                                          <p:spTgt spid="98"/>
                                        </p:tgtEl>
                                        <p:attrNameLst>
                                          <p:attrName>ppt_h</p:attrName>
                                        </p:attrNameLst>
                                      </p:cBhvr>
                                      <p:tavLst>
                                        <p:tav tm="0">
                                          <p:val>
                                            <p:strVal val="ppt_h"/>
                                          </p:val>
                                        </p:tav>
                                        <p:tav tm="100000">
                                          <p:val>
                                            <p:fltVal val="0"/>
                                          </p:val>
                                        </p:tav>
                                      </p:tavLst>
                                    </p:anim>
                                    <p:anim calcmode="lin" valueType="num">
                                      <p:cBhvr>
                                        <p:cTn id="105" dur="1000"/>
                                        <p:tgtEl>
                                          <p:spTgt spid="98"/>
                                        </p:tgtEl>
                                        <p:attrNameLst>
                                          <p:attrName>style.rotation</p:attrName>
                                        </p:attrNameLst>
                                      </p:cBhvr>
                                      <p:tavLst>
                                        <p:tav tm="0">
                                          <p:val>
                                            <p:fltVal val="0"/>
                                          </p:val>
                                        </p:tav>
                                        <p:tav tm="100000">
                                          <p:val>
                                            <p:fltVal val="90"/>
                                          </p:val>
                                        </p:tav>
                                      </p:tavLst>
                                    </p:anim>
                                    <p:animEffect transition="out" filter="fade">
                                      <p:cBhvr>
                                        <p:cTn id="106" dur="1000"/>
                                        <p:tgtEl>
                                          <p:spTgt spid="98"/>
                                        </p:tgtEl>
                                      </p:cBhvr>
                                    </p:animEffect>
                                    <p:set>
                                      <p:cBhvr>
                                        <p:cTn id="107" dur="1" fill="hold">
                                          <p:stCondLst>
                                            <p:cond delay="9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childTnLst>
        </p:cTn>
      </p:par>
    </p:tnLst>
    <p:bldLst>
      <p:bldP spid="8" grpId="0"/>
      <p:bldP spid="49" grpId="0"/>
      <p:bldP spid="50" grpId="0"/>
      <p:bldP spid="51" grpId="0"/>
      <p:bldP spid="51" grpId="1"/>
      <p:bldP spid="53" grpId="0" animBg="1"/>
      <p:bldP spid="64" grpId="0" animBg="1"/>
      <p:bldP spid="64" grpId="1" animBg="1"/>
      <p:bldP spid="64" grpId="2" animBg="1"/>
      <p:bldP spid="64" grpId="3" animBg="1"/>
      <p:bldP spid="81" grpId="0"/>
      <p:bldP spid="82" grpId="0"/>
      <p:bldP spid="82" grpId="1"/>
      <p:bldP spid="83" grpId="0" animBg="1"/>
      <p:bldP spid="83" grpId="1" animBg="1"/>
      <p:bldP spid="83" grpId="2" animBg="1"/>
      <p:bldP spid="83" grpId="3" animBg="1"/>
      <p:bldP spid="52" grpId="0" animBg="1"/>
      <p:bldP spid="52" grpId="1" animBg="1"/>
      <p:bldP spid="52" grpId="2" animBg="1"/>
      <p:bldP spid="55" grpId="0" animBg="1"/>
      <p:bldP spid="5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835B5236-59BF-23F8-A253-1145C882FA5C}"/>
              </a:ext>
            </a:extLst>
          </p:cNvPr>
          <p:cNvSpPr>
            <a:spLocks noGrp="1"/>
          </p:cNvSpPr>
          <p:nvPr>
            <p:ph type="title"/>
          </p:nvPr>
        </p:nvSpPr>
        <p:spPr>
          <a:xfrm>
            <a:off x="-109548" y="127947"/>
            <a:ext cx="12191998" cy="1325563"/>
          </a:xfrm>
        </p:spPr>
        <p:txBody>
          <a:bodyPr/>
          <a:lstStyle/>
          <a:p>
            <a:r>
              <a:rPr lang="he-IL" dirty="0"/>
              <a:t>מהלך הצעה 2</a:t>
            </a:r>
          </a:p>
        </p:txBody>
      </p:sp>
      <p:sp>
        <p:nvSpPr>
          <p:cNvPr id="4" name="מציין מיקום תוכן 3">
            <a:extLst>
              <a:ext uri="{FF2B5EF4-FFF2-40B4-BE49-F238E27FC236}">
                <a16:creationId xmlns:a16="http://schemas.microsoft.com/office/drawing/2014/main" id="{53466BA8-97E8-7FF6-E90E-9D9EF407591F}"/>
              </a:ext>
            </a:extLst>
          </p:cNvPr>
          <p:cNvSpPr>
            <a:spLocks noGrp="1"/>
          </p:cNvSpPr>
          <p:nvPr>
            <p:ph sz="quarter" idx="13"/>
          </p:nvPr>
        </p:nvSpPr>
        <p:spPr/>
        <p:txBody>
          <a:bodyPr>
            <a:normAutofit/>
          </a:bodyPr>
          <a:lstStyle/>
          <a:p>
            <a:pPr>
              <a:lnSpc>
                <a:spcPct val="150000"/>
              </a:lnSpc>
            </a:pPr>
            <a:r>
              <a:rPr lang="he-IL" dirty="0"/>
              <a:t>בפתיח השיעור הכרנו את תכונות הקובייה. במהלך זה נמשיך בהיכרות עם פריסות שונות.</a:t>
            </a:r>
          </a:p>
          <a:p>
            <a:pPr>
              <a:lnSpc>
                <a:spcPct val="150000"/>
              </a:lnSpc>
            </a:pPr>
            <a:r>
              <a:rPr lang="he-IL" dirty="0"/>
              <a:t>במהלך השיעור נפעל עם שני </a:t>
            </a:r>
            <a:r>
              <a:rPr lang="he-IL" dirty="0" err="1"/>
              <a:t>יישומונים</a:t>
            </a:r>
            <a:r>
              <a:rPr lang="he-IL" dirty="0"/>
              <a:t>.</a:t>
            </a:r>
          </a:p>
          <a:p>
            <a:pPr>
              <a:lnSpc>
                <a:spcPct val="150000"/>
              </a:lnSpc>
            </a:pPr>
            <a:r>
              <a:rPr lang="he-IL" dirty="0"/>
              <a:t>נתחיל בפעילות חקר שבה נציג בעזרת היישומון הראשון פריסות שונות של קובייה.</a:t>
            </a:r>
          </a:p>
          <a:p>
            <a:pPr>
              <a:lnSpc>
                <a:spcPct val="150000"/>
              </a:lnSpc>
            </a:pPr>
            <a:r>
              <a:rPr lang="he-IL" dirty="0"/>
              <a:t>נאפיין את המשותף לפריסות השונות ונדגים בעזרת היישומון כיצד הפריסה מתקפלת לקובייה.</a:t>
            </a:r>
          </a:p>
          <a:p>
            <a:pPr>
              <a:lnSpc>
                <a:spcPct val="150000"/>
              </a:lnSpc>
            </a:pPr>
            <a:r>
              <a:rPr lang="he-IL" dirty="0"/>
              <a:t>היישומון הנוסף יאפשר לנו ליצור פריסות שונות בעצמנו ולבדוק אם הן מתקפלות לקובייה.</a:t>
            </a:r>
          </a:p>
          <a:p>
            <a:pPr>
              <a:lnSpc>
                <a:spcPct val="150000"/>
              </a:lnSpc>
            </a:pPr>
            <a:r>
              <a:rPr lang="he-IL" dirty="0"/>
              <a:t>בחלק השלישי של המהלך נאתר על פריסות שונות של קובייה את הפאות הנגדיות.</a:t>
            </a:r>
          </a:p>
        </p:txBody>
      </p:sp>
      <p:sp>
        <p:nvSpPr>
          <p:cNvPr id="5" name="מציין מיקום תוכן 4">
            <a:extLst>
              <a:ext uri="{FF2B5EF4-FFF2-40B4-BE49-F238E27FC236}">
                <a16:creationId xmlns:a16="http://schemas.microsoft.com/office/drawing/2014/main" id="{3F366CC8-053D-4E77-1617-438701BFF555}"/>
              </a:ext>
            </a:extLst>
          </p:cNvPr>
          <p:cNvSpPr>
            <a:spLocks noGrp="1"/>
          </p:cNvSpPr>
          <p:nvPr>
            <p:ph sz="quarter" idx="14"/>
          </p:nvPr>
        </p:nvSpPr>
        <p:spPr/>
        <p:txBody>
          <a:bodyPr/>
          <a:lstStyle/>
          <a:p>
            <a:r>
              <a:rPr lang="he-IL" dirty="0"/>
              <a:t>פריסה</a:t>
            </a:r>
          </a:p>
        </p:txBody>
      </p:sp>
    </p:spTree>
    <p:extLst>
      <p:ext uri="{BB962C8B-B14F-4D97-AF65-F5344CB8AC3E}">
        <p14:creationId xmlns:p14="http://schemas.microsoft.com/office/powerpoint/2010/main" val="214597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0E657922-CAE4-5E3C-8B55-15DE2057FE96}"/>
              </a:ext>
            </a:extLst>
          </p:cNvPr>
          <p:cNvSpPr txBox="1"/>
          <p:nvPr/>
        </p:nvSpPr>
        <p:spPr>
          <a:xfrm>
            <a:off x="92320" y="168089"/>
            <a:ext cx="11917972" cy="6105967"/>
          </a:xfrm>
          <a:prstGeom prst="rect">
            <a:avLst/>
          </a:prstGeom>
          <a:noFill/>
        </p:spPr>
        <p:txBody>
          <a:bodyPr wrap="square">
            <a:spAutoFit/>
          </a:bodyPr>
          <a:lstStyle/>
          <a:p>
            <a:pPr algn="ctr" rtl="1">
              <a:lnSpc>
                <a:spcPct val="150000"/>
              </a:lnSpc>
              <a:spcBef>
                <a:spcPts val="1000"/>
              </a:spcBef>
              <a:spcAft>
                <a:spcPts val="800"/>
              </a:spcAft>
            </a:pPr>
            <a:r>
              <a:rPr lang="he-IL" sz="3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על השיעור</a:t>
            </a:r>
          </a:p>
          <a:p>
            <a:pPr algn="just" rtl="1">
              <a:lnSpc>
                <a:spcPct val="150000"/>
              </a:lnSpc>
              <a:spcBef>
                <a:spcPts val="1000"/>
              </a:spcBef>
              <a:spcAft>
                <a:spcPts val="800"/>
              </a:spcAft>
            </a:pPr>
            <a:r>
              <a:rPr lang="he-IL"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מטרת השיעור להכיר את הקובייה, את התכונות שלה ואת אפשרויות הפריסה שלה. בשתי ההצעות לשיעורים נעסוק בתנאים ליצירת פריסה של קובייה מריבועים זהים שצמודים זה לזה. שתי ההצעות מבוססות על פעילויות חקר שמתלווים אליהן התנסות מוחשית פרטנית ודיונים בקבוצה, </a:t>
            </a:r>
            <a:r>
              <a:rPr lang="he-IL" dirty="0">
                <a:solidFill>
                  <a:srgbClr val="000000"/>
                </a:solidFill>
                <a:latin typeface="Calibri" panose="020F0502020204030204" pitchFamily="34" charset="0"/>
                <a:ea typeface="Times New Roman" panose="02020603050405020304" pitchFamily="18" charset="0"/>
                <a:cs typeface="Calibri" panose="020F0502020204030204" pitchFamily="34" charset="0"/>
              </a:rPr>
              <a:t>וכן </a:t>
            </a:r>
            <a:r>
              <a:rPr lang="he-IL"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בדיקה במליאה בעזרת יישומון.</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he-IL"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אלה </a:t>
            </a:r>
            <a:r>
              <a:rPr lang="he-IL"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הנושאים והרעיונות המתמטיים בשתי ההצעות:</a:t>
            </a:r>
            <a:endParaRPr lang="en-US" sz="1800" dirty="0">
              <a:effectLst/>
              <a:latin typeface="Times New Roman" panose="02020603050405020304" pitchFamily="18" charset="0"/>
              <a:ea typeface="Times New Roman" panose="02020603050405020304" pitchFamily="18" charset="0"/>
            </a:endParaRPr>
          </a:p>
          <a:p>
            <a:pPr lvl="0" rtl="1">
              <a:lnSpc>
                <a:spcPct val="150000"/>
              </a:lnSpc>
              <a:spcAft>
                <a:spcPts val="0"/>
              </a:spcAft>
              <a:tabLst>
                <a:tab pos="408940" algn="l"/>
              </a:tabLst>
            </a:pP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פריסה של קובייה היא מצולע שנבנה מ־6 ריבועים חופפים שמוצמדים זה לזה לאורך הצלעות שלהם. </a:t>
            </a:r>
            <a:br>
              <a:rPr lang="en-US" sz="1800" dirty="0">
                <a:effectLst/>
                <a:latin typeface="Times New Roman" panose="02020603050405020304" pitchFamily="18" charset="0"/>
                <a:ea typeface="Times New Roman" panose="02020603050405020304" pitchFamily="18" charset="0"/>
                <a:cs typeface="Calibri" panose="020F0502020204030204" pitchFamily="34" charset="0"/>
              </a:rPr>
            </a:b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חשוב לשים לב לכמה נקודות בפריסה של קובייה:</a:t>
            </a:r>
            <a:endParaRPr lang="en-US" sz="1800" dirty="0">
              <a:effectLst/>
              <a:latin typeface="Times New Roman" panose="02020603050405020304" pitchFamily="18" charset="0"/>
              <a:ea typeface="Times New Roman" panose="02020603050405020304" pitchFamily="18" charset="0"/>
            </a:endParaRPr>
          </a:p>
          <a:p>
            <a:pPr marL="628650" lvl="0" indent="-268288" algn="just" rtl="1">
              <a:lnSpc>
                <a:spcPct val="150000"/>
              </a:lnSpc>
              <a:spcAft>
                <a:spcPts val="0"/>
              </a:spcAft>
              <a:buFont typeface="Symbol" panose="05050102010706020507" pitchFamily="18" charset="2"/>
              <a:buChar char=""/>
            </a:pPr>
            <a:r>
              <a:rPr lang="he-IL" sz="1800" kern="1200" dirty="0">
                <a:effectLst/>
                <a:latin typeface="Times New Roman" panose="02020603050405020304" pitchFamily="18" charset="0"/>
                <a:ea typeface="Times New Roman" panose="02020603050405020304" pitchFamily="18" charset="0"/>
                <a:cs typeface="Calibri" panose="020F0502020204030204" pitchFamily="34" charset="0"/>
              </a:rPr>
              <a:t>הפריסה מורכבת מ־6 ריבועים חופפים בדיוק.</a:t>
            </a:r>
            <a:endParaRPr lang="en-US" sz="1800" dirty="0">
              <a:effectLst/>
              <a:latin typeface="Times New Roman" panose="02020603050405020304" pitchFamily="18" charset="0"/>
              <a:ea typeface="Times New Roman" panose="02020603050405020304" pitchFamily="18" charset="0"/>
            </a:endParaRPr>
          </a:p>
          <a:p>
            <a:pPr marL="628650" lvl="0" indent="-268288" algn="just" rtl="1">
              <a:lnSpc>
                <a:spcPct val="150000"/>
              </a:lnSpc>
              <a:spcAft>
                <a:spcPts val="0"/>
              </a:spcAft>
              <a:buFont typeface="Symbol" panose="05050102010706020507" pitchFamily="18" charset="2"/>
              <a:buChar char=""/>
            </a:pPr>
            <a:r>
              <a:rPr lang="he-IL" sz="1800" kern="1200" dirty="0">
                <a:effectLst/>
                <a:latin typeface="Times New Roman" panose="02020603050405020304" pitchFamily="18" charset="0"/>
                <a:ea typeface="Times New Roman" panose="02020603050405020304" pitchFamily="18" charset="0"/>
                <a:cs typeface="Calibri" panose="020F0502020204030204" pitchFamily="34" charset="0"/>
              </a:rPr>
              <a:t>בנקודת מפגש בפריסה יכולים להיפגש 3-2 ריבועים בלבד.</a:t>
            </a:r>
          </a:p>
          <a:p>
            <a:pPr marL="628650" lvl="0" indent="-268288" algn="just" rtl="1">
              <a:lnSpc>
                <a:spcPct val="150000"/>
              </a:lnSpc>
              <a:spcAft>
                <a:spcPts val="0"/>
              </a:spcAft>
              <a:buFont typeface="Symbol" panose="05050102010706020507" pitchFamily="18" charset="2"/>
              <a:buChar char=""/>
            </a:pPr>
            <a:r>
              <a:rPr lang="he-IL" dirty="0">
                <a:latin typeface="Times New Roman" panose="02020603050405020304" pitchFamily="18" charset="0"/>
                <a:ea typeface="Times New Roman" panose="02020603050405020304" pitchFamily="18" charset="0"/>
                <a:cs typeface="Calibri" panose="020F0502020204030204" pitchFamily="34" charset="0"/>
              </a:rPr>
              <a:t>לא כל הצמדה של 6 ריבועים יוצרת פריסה.</a:t>
            </a:r>
            <a:endParaRPr lang="he-IL" sz="1800" kern="1200" dirty="0">
              <a:effectLst/>
              <a:latin typeface="Times New Roman" panose="02020603050405020304" pitchFamily="18" charset="0"/>
              <a:ea typeface="Times New Roman" panose="02020603050405020304" pitchFamily="18" charset="0"/>
              <a:cs typeface="Calibri" panose="020F0502020204030204" pitchFamily="34" charset="0"/>
            </a:endParaRPr>
          </a:p>
          <a:p>
            <a:pPr marL="88900" lvl="0" algn="just" rtl="1">
              <a:lnSpc>
                <a:spcPct val="150000"/>
              </a:lnSpc>
              <a:spcAft>
                <a:spcPts val="0"/>
              </a:spcAft>
            </a:pPr>
            <a:r>
              <a:rPr lang="he-IL" dirty="0">
                <a:latin typeface="Times New Roman" panose="02020603050405020304" pitchFamily="18" charset="0"/>
                <a:ea typeface="Times New Roman" panose="02020603050405020304" pitchFamily="18" charset="0"/>
                <a:cs typeface="Calibri" panose="020F0502020204030204" pitchFamily="34" charset="0"/>
              </a:rPr>
              <a:t>ההצעה </a:t>
            </a:r>
            <a:r>
              <a:rPr lang="he-IL" dirty="0">
                <a:latin typeface="Times New Roman" panose="02020603050405020304" pitchFamily="18" charset="0"/>
                <a:cs typeface="Calibri" panose="020F0502020204030204" pitchFamily="34" charset="0"/>
              </a:rPr>
              <a:t>הראשונה</a:t>
            </a:r>
            <a:r>
              <a:rPr lang="he-IL" dirty="0">
                <a:latin typeface="Times New Roman" panose="02020603050405020304" pitchFamily="18" charset="0"/>
                <a:ea typeface="Times New Roman" panose="02020603050405020304" pitchFamily="18" charset="0"/>
                <a:cs typeface="Calibri" panose="020F0502020204030204" pitchFamily="34" charset="0"/>
              </a:rPr>
              <a:t> עוסקת ביצירת פריסה שלב אחרי שלב, ורק לקראת סיום השיעור – בתכונות המשותפות לפריסות השונות ובתכונות הקובייה.</a:t>
            </a:r>
          </a:p>
          <a:p>
            <a:pPr marL="88900" lvl="0" algn="just" rtl="1">
              <a:lnSpc>
                <a:spcPct val="150000"/>
              </a:lnSpc>
              <a:spcAft>
                <a:spcPts val="0"/>
              </a:spcAft>
            </a:pPr>
            <a:r>
              <a:rPr lang="he-IL" dirty="0">
                <a:latin typeface="Times New Roman" panose="02020603050405020304" pitchFamily="18" charset="0"/>
                <a:ea typeface="Times New Roman" panose="02020603050405020304" pitchFamily="18" charset="0"/>
                <a:cs typeface="Calibri" panose="020F0502020204030204" pitchFamily="34" charset="0"/>
              </a:rPr>
              <a:t>נקודת המוצא </a:t>
            </a: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בהצ</a:t>
            </a:r>
            <a:r>
              <a:rPr lang="he-IL" dirty="0">
                <a:latin typeface="Times New Roman" panose="02020603050405020304" pitchFamily="18" charset="0"/>
                <a:ea typeface="Times New Roman" panose="02020603050405020304" pitchFamily="18" charset="0"/>
                <a:cs typeface="Calibri" panose="020F0502020204030204" pitchFamily="34" charset="0"/>
              </a:rPr>
              <a:t>עה השנייה היא תכונות הקובייה, ובהמשך יש עיסוק בדגמי הפריסה השונים תוך שימת דגש בפאות הנגדיות ובמיקום שלהן בפריסה נתונה.</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008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תיבת טקסט 21">
            <a:extLst>
              <a:ext uri="{FF2B5EF4-FFF2-40B4-BE49-F238E27FC236}">
                <a16:creationId xmlns:a16="http://schemas.microsoft.com/office/drawing/2014/main" id="{1E697DFD-0B13-EB3B-A79F-EFF5EE94C6B5}"/>
              </a:ext>
            </a:extLst>
          </p:cNvPr>
          <p:cNvSpPr txBox="1"/>
          <p:nvPr/>
        </p:nvSpPr>
        <p:spPr>
          <a:xfrm>
            <a:off x="3842949" y="6151478"/>
            <a:ext cx="4519186" cy="523220"/>
          </a:xfrm>
          <a:prstGeom prst="rect">
            <a:avLst/>
          </a:prstGeom>
          <a:noFill/>
        </p:spPr>
        <p:txBody>
          <a:bodyPr wrap="none" rtlCol="1">
            <a:spAutoFit/>
          </a:bodyPr>
          <a:lstStyle/>
          <a:p>
            <a:r>
              <a:rPr lang="he-IL" sz="2800" dirty="0"/>
              <a:t>לחצו על </a:t>
            </a:r>
            <a:r>
              <a:rPr lang="he-IL" sz="2800" dirty="0">
                <a:hlinkClick r:id="rId3"/>
              </a:rPr>
              <a:t>הקישור</a:t>
            </a:r>
            <a:r>
              <a:rPr lang="he-IL" sz="2800" dirty="0"/>
              <a:t> למעבר ליישומון.</a:t>
            </a:r>
          </a:p>
        </p:txBody>
      </p:sp>
      <p:sp>
        <p:nvSpPr>
          <p:cNvPr id="26" name="פאות נגדיות">
            <a:extLst>
              <a:ext uri="{FF2B5EF4-FFF2-40B4-BE49-F238E27FC236}">
                <a16:creationId xmlns:a16="http://schemas.microsoft.com/office/drawing/2014/main" id="{557BC17F-CB39-DE31-0F93-783D30983FC6}"/>
              </a:ext>
            </a:extLst>
          </p:cNvPr>
          <p:cNvSpPr txBox="1"/>
          <p:nvPr/>
        </p:nvSpPr>
        <p:spPr>
          <a:xfrm>
            <a:off x="4318034" y="5628258"/>
            <a:ext cx="3945868" cy="523220"/>
          </a:xfrm>
          <a:prstGeom prst="rect">
            <a:avLst/>
          </a:prstGeom>
          <a:solidFill>
            <a:schemeClr val="bg1"/>
          </a:solidFill>
        </p:spPr>
        <p:txBody>
          <a:bodyPr wrap="square" lIns="0" rIns="0">
            <a:spAutoFit/>
          </a:bodyPr>
          <a:lstStyle/>
          <a:p>
            <a:r>
              <a:rPr lang="he-IL" sz="2800" u="sng" dirty="0">
                <a:solidFill>
                  <a:schemeClr val="accent1"/>
                </a:solidFill>
              </a:rPr>
              <a:t>הדרכה לשימוש ביישומון</a:t>
            </a:r>
          </a:p>
        </p:txBody>
      </p:sp>
      <p:sp>
        <p:nvSpPr>
          <p:cNvPr id="27" name="תיבת טקסט 26">
            <a:extLst>
              <a:ext uri="{FF2B5EF4-FFF2-40B4-BE49-F238E27FC236}">
                <a16:creationId xmlns:a16="http://schemas.microsoft.com/office/drawing/2014/main" id="{5C7FEFE4-437F-0443-6306-A01E0779BDEA}"/>
              </a:ext>
            </a:extLst>
          </p:cNvPr>
          <p:cNvSpPr txBox="1"/>
          <p:nvPr/>
        </p:nvSpPr>
        <p:spPr>
          <a:xfrm>
            <a:off x="256666" y="5139431"/>
            <a:ext cx="8166017" cy="523220"/>
          </a:xfrm>
          <a:prstGeom prst="rect">
            <a:avLst/>
          </a:prstGeom>
          <a:noFill/>
        </p:spPr>
        <p:txBody>
          <a:bodyPr wrap="none" rtlCol="1">
            <a:spAutoFit/>
          </a:bodyPr>
          <a:lstStyle/>
          <a:p>
            <a:r>
              <a:rPr lang="he-IL" sz="2800" dirty="0"/>
              <a:t>ניעזר ביישומון לגילוי כל 11 הדרכים שאפשר לפרוס בהן קובייה.</a:t>
            </a:r>
          </a:p>
        </p:txBody>
      </p:sp>
      <p:sp>
        <p:nvSpPr>
          <p:cNvPr id="8" name="תיבת טקסט 7">
            <a:extLst>
              <a:ext uri="{FF2B5EF4-FFF2-40B4-BE49-F238E27FC236}">
                <a16:creationId xmlns:a16="http://schemas.microsoft.com/office/drawing/2014/main" id="{692B8A17-AD20-003B-218E-022561688CAF}"/>
              </a:ext>
            </a:extLst>
          </p:cNvPr>
          <p:cNvSpPr txBox="1"/>
          <p:nvPr/>
        </p:nvSpPr>
        <p:spPr>
          <a:xfrm>
            <a:off x="3021484" y="235670"/>
            <a:ext cx="8983550" cy="523220"/>
          </a:xfrm>
          <a:prstGeom prst="rect">
            <a:avLst/>
          </a:prstGeom>
          <a:noFill/>
        </p:spPr>
        <p:txBody>
          <a:bodyPr wrap="none" rtlCol="1">
            <a:spAutoFit/>
          </a:bodyPr>
          <a:lstStyle/>
          <a:p>
            <a:r>
              <a:rPr lang="he-IL" sz="2800" dirty="0"/>
              <a:t>כדי לראות את כל הפאות של הקובייה יחד, נפתח אותה ונפרוס אותה.</a:t>
            </a:r>
          </a:p>
        </p:txBody>
      </p:sp>
      <p:pic>
        <p:nvPicPr>
          <p:cNvPr id="12" name="תמונה 11">
            <a:extLst>
              <a:ext uri="{FF2B5EF4-FFF2-40B4-BE49-F238E27FC236}">
                <a16:creationId xmlns:a16="http://schemas.microsoft.com/office/drawing/2014/main" id="{AB715079-E739-A5F3-8296-F10B02C88A83}"/>
              </a:ext>
            </a:extLst>
          </p:cNvPr>
          <p:cNvPicPr>
            <a:picLocks noChangeAspect="1"/>
          </p:cNvPicPr>
          <p:nvPr/>
        </p:nvPicPr>
        <p:blipFill>
          <a:blip r:embed="rId4"/>
          <a:stretch>
            <a:fillRect/>
          </a:stretch>
        </p:blipFill>
        <p:spPr>
          <a:xfrm>
            <a:off x="5921899" y="1672466"/>
            <a:ext cx="5429250" cy="1981200"/>
          </a:xfrm>
          <a:prstGeom prst="rect">
            <a:avLst/>
          </a:prstGeom>
        </p:spPr>
      </p:pic>
      <p:pic>
        <p:nvPicPr>
          <p:cNvPr id="16" name="תמונה 15">
            <a:extLst>
              <a:ext uri="{FF2B5EF4-FFF2-40B4-BE49-F238E27FC236}">
                <a16:creationId xmlns:a16="http://schemas.microsoft.com/office/drawing/2014/main" id="{5EBD4A5D-6617-8CFB-E6F9-395CBE1BB2A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537" b="96785" l="9681" r="95745">
                        <a14:foregroundMark x1="89787" y1="20399" x2="93936" y2="21840"/>
                        <a14:foregroundMark x1="66596" y1="83481" x2="40319" y2="78049"/>
                        <a14:foregroundMark x1="13511" y1="26497" x2="46277" y2="86696"/>
                        <a14:foregroundMark x1="43830" y1="84922" x2="20532" y2="79823"/>
                        <a14:foregroundMark x1="66915" y1="87805" x2="62660" y2="78714"/>
                        <a14:foregroundMark x1="62660" y1="78714" x2="62553" y2="76386"/>
                        <a14:foregroundMark x1="78191" y1="81818" x2="62021" y2="88137"/>
                        <a14:foregroundMark x1="62766" y1="74390" x2="83298" y2="78936"/>
                        <a14:foregroundMark x1="85426" y1="80599" x2="62660" y2="94678"/>
                        <a14:foregroundMark x1="58936" y1="85809" x2="58085" y2="36696"/>
                        <a14:foregroundMark x1="47553" y1="68293" x2="80957" y2="76608"/>
                        <a14:foregroundMark x1="83298" y1="77494" x2="92340" y2="79601"/>
                        <a14:foregroundMark x1="93511" y1="20953" x2="57021" y2="33149"/>
                        <a14:foregroundMark x1="65426" y1="19290" x2="34362" y2="22284"/>
                        <a14:foregroundMark x1="55426" y1="15078" x2="62872" y2="29379"/>
                        <a14:foregroundMark x1="57872" y1="15188" x2="77979" y2="22173"/>
                        <a14:foregroundMark x1="49681" y1="8980" x2="79362" y2="17406"/>
                        <a14:foregroundMark x1="79362" y1="17406" x2="74362" y2="26164"/>
                        <a14:foregroundMark x1="74362" y1="26164" x2="63723" y2="31264"/>
                        <a14:foregroundMark x1="63723" y1="31264" x2="55745" y2="32040"/>
                        <a14:foregroundMark x1="55745" y1="32040" x2="51064" y2="24390"/>
                        <a14:foregroundMark x1="51064" y1="24390" x2="48723" y2="10643"/>
                        <a14:foregroundMark x1="74362" y1="23503" x2="53298" y2="30044"/>
                        <a14:foregroundMark x1="53298" y1="30044" x2="50106" y2="19512"/>
                        <a14:foregroundMark x1="50106" y1="19512" x2="77766" y2="17627"/>
                        <a14:foregroundMark x1="77766" y1="17627" x2="84681" y2="17960"/>
                        <a14:foregroundMark x1="84681" y1="17960" x2="82128" y2="24723"/>
                        <a14:foregroundMark x1="82128" y1="24723" x2="56277" y2="33149"/>
                        <a14:foregroundMark x1="56277" y1="33149" x2="50426" y2="31929"/>
                        <a14:foregroundMark x1="49149" y1="28714" x2="48617" y2="20510"/>
                        <a14:foregroundMark x1="94787" y1="20732" x2="94787" y2="23503"/>
                        <a14:foregroundMark x1="96170" y1="23725" x2="95851" y2="75721"/>
                        <a14:foregroundMark x1="95851" y1="75721" x2="90957" y2="78160"/>
                        <a14:foregroundMark x1="49468" y1="80820" x2="35213" y2="79712"/>
                        <a14:foregroundMark x1="38723" y1="71064" x2="10000" y2="81486"/>
                        <a14:foregroundMark x1="10957" y1="67406" x2="9787" y2="38359"/>
                        <a14:foregroundMark x1="9787" y1="38359" x2="12340" y2="29823"/>
                        <a14:foregroundMark x1="12340" y1="29823" x2="12340" y2="29712"/>
                        <a14:foregroundMark x1="16915" y1="29712" x2="21277" y2="36475"/>
                        <a14:foregroundMark x1="21277" y1="36475" x2="40532" y2="54435"/>
                        <a14:foregroundMark x1="40532" y1="54435" x2="41277" y2="55987"/>
                        <a14:foregroundMark x1="39149" y1="38914" x2="22872" y2="30599"/>
                        <a14:foregroundMark x1="42766" y1="14634" x2="42128" y2="26275"/>
                        <a14:foregroundMark x1="41809" y1="14745" x2="24787" y2="22949"/>
                        <a14:foregroundMark x1="24787" y1="22949" x2="45319" y2="12528"/>
                        <a14:foregroundMark x1="45319" y1="12528" x2="47021" y2="24723"/>
                        <a14:foregroundMark x1="47021" y1="24723" x2="44468" y2="32373"/>
                        <a14:foregroundMark x1="44468" y1="32373" x2="22660" y2="25055"/>
                        <a14:foregroundMark x1="22660" y1="25055" x2="31489" y2="17406"/>
                        <a14:foregroundMark x1="31489" y1="17406" x2="43830" y2="12195"/>
                        <a14:foregroundMark x1="58085" y1="96785" x2="55851" y2="95565"/>
                        <a14:foregroundMark x1="51383" y1="89246" x2="32660" y2="72284"/>
                        <a14:foregroundMark x1="49681" y1="72395" x2="36277" y2="81929"/>
                        <a14:foregroundMark x1="36277" y1="81929" x2="41596" y2="87583"/>
                        <a14:foregroundMark x1="41596" y1="87583" x2="49468" y2="88470"/>
                        <a14:foregroundMark x1="49468" y1="88470" x2="51170" y2="78603"/>
                        <a14:foregroundMark x1="51170" y1="78603" x2="47553" y2="71286"/>
                        <a14:foregroundMark x1="52447" y1="71619" x2="55957" y2="85144"/>
                        <a14:foregroundMark x1="55957" y1="85144" x2="50851" y2="90798"/>
                        <a14:foregroundMark x1="50851" y1="90798" x2="19787" y2="84257"/>
                        <a14:foregroundMark x1="56277" y1="95122" x2="45426" y2="86918"/>
                        <a14:foregroundMark x1="25532" y1="85477" x2="11489" y2="84035"/>
                        <a14:foregroundMark x1="12766" y1="85144" x2="55106" y2="96674"/>
                        <a14:foregroundMark x1="12553" y1="21729" x2="28723" y2="16741"/>
                        <a14:foregroundMark x1="17128" y1="21951" x2="23298" y2="21286"/>
                        <a14:foregroundMark x1="51809" y1="38581" x2="51064" y2="61752"/>
                        <a14:foregroundMark x1="52234" y1="44346" x2="52979" y2="64191"/>
                        <a14:foregroundMark x1="52979" y1="64191" x2="49255" y2="53326"/>
                        <a14:foregroundMark x1="49255" y1="53326" x2="50426" y2="42905"/>
                      </a14:backgroundRemoval>
                    </a14:imgEffect>
                  </a14:imgLayer>
                </a14:imgProps>
              </a:ext>
            </a:extLst>
          </a:blip>
          <a:stretch>
            <a:fillRect/>
          </a:stretch>
        </p:blipFill>
        <p:spPr>
          <a:xfrm>
            <a:off x="585332" y="263152"/>
            <a:ext cx="2053204" cy="1970202"/>
          </a:xfrm>
          <a:prstGeom prst="rect">
            <a:avLst/>
          </a:prstGeom>
        </p:spPr>
      </p:pic>
      <p:sp>
        <p:nvSpPr>
          <p:cNvPr id="17" name="תיבת טקסט 16">
            <a:extLst>
              <a:ext uri="{FF2B5EF4-FFF2-40B4-BE49-F238E27FC236}">
                <a16:creationId xmlns:a16="http://schemas.microsoft.com/office/drawing/2014/main" id="{4364373D-11DC-BE7D-4275-2473E974AB9A}"/>
              </a:ext>
            </a:extLst>
          </p:cNvPr>
          <p:cNvSpPr txBox="1"/>
          <p:nvPr/>
        </p:nvSpPr>
        <p:spPr>
          <a:xfrm>
            <a:off x="6793286" y="706522"/>
            <a:ext cx="5211748" cy="954107"/>
          </a:xfrm>
          <a:prstGeom prst="rect">
            <a:avLst/>
          </a:prstGeom>
          <a:noFill/>
        </p:spPr>
        <p:txBody>
          <a:bodyPr wrap="none" rtlCol="1">
            <a:spAutoFit/>
          </a:bodyPr>
          <a:lstStyle/>
          <a:p>
            <a:r>
              <a:rPr lang="he-IL" sz="2800" dirty="0"/>
              <a:t>אפשר לפרוס את הקובייה בכמה דרכים.</a:t>
            </a:r>
          </a:p>
          <a:p>
            <a:r>
              <a:rPr lang="he-IL" sz="2800" dirty="0"/>
              <a:t>ראו דוגמאות:</a:t>
            </a:r>
          </a:p>
        </p:txBody>
      </p:sp>
      <p:pic>
        <p:nvPicPr>
          <p:cNvPr id="19" name="תמונה 18">
            <a:extLst>
              <a:ext uri="{FF2B5EF4-FFF2-40B4-BE49-F238E27FC236}">
                <a16:creationId xmlns:a16="http://schemas.microsoft.com/office/drawing/2014/main" id="{277B1B52-F331-151A-8B75-142E2701746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7255" b="91778" l="2668" r="96632">
                        <a14:foregroundMark x1="96894" y1="80048" x2="83815" y2="88271"/>
                        <a14:foregroundMark x1="83815" y1="88271" x2="81802" y2="91898"/>
                        <a14:foregroundMark x1="87314" y1="82588" x2="96632" y2="78718"/>
                        <a14:foregroundMark x1="9186" y1="40871" x2="4724" y2="40871"/>
                        <a14:foregroundMark x1="29090" y1="75453" x2="17323" y2="75695"/>
                        <a14:foregroundMark x1="35696" y1="71705" x2="26990" y2="71221"/>
                        <a14:foregroundMark x1="2712" y1="43410" x2="2712" y2="43410"/>
                        <a14:foregroundMark x1="67935" y1="71947" x2="87314" y2="89601"/>
                        <a14:foregroundMark x1="30096" y1="12817" x2="37052" y2="11608"/>
                        <a14:foregroundMark x1="34208" y1="7255" x2="35958" y2="9311"/>
                        <a14:foregroundMark x1="32415" y1="9069" x2="26640" y2="16082"/>
                      </a14:backgroundRemoval>
                    </a14:imgEffect>
                  </a14:imgLayer>
                </a14:imgProps>
              </a:ext>
            </a:extLst>
          </a:blip>
          <a:stretch>
            <a:fillRect/>
          </a:stretch>
        </p:blipFill>
        <p:spPr>
          <a:xfrm>
            <a:off x="531608" y="2720434"/>
            <a:ext cx="5159290" cy="1866463"/>
          </a:xfrm>
          <a:prstGeom prst="rect">
            <a:avLst/>
          </a:prstGeom>
        </p:spPr>
      </p:pic>
      <p:pic>
        <p:nvPicPr>
          <p:cNvPr id="21" name="תמונה 20">
            <a:extLst>
              <a:ext uri="{FF2B5EF4-FFF2-40B4-BE49-F238E27FC236}">
                <a16:creationId xmlns:a16="http://schemas.microsoft.com/office/drawing/2014/main" id="{DD52ADEA-74B1-3382-F1CB-FF638A37984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500" b="96964" l="2092" r="98843">
                        <a14:foregroundMark x1="93814" y1="68462" x2="83712" y2="80705"/>
                        <a14:foregroundMark x1="70049" y1="90500" x2="60525" y2="90793"/>
                        <a14:foregroundMark x1="96573" y1="70225" x2="98887" y2="68756"/>
                        <a14:foregroundMark x1="10013" y1="35651" x2="2136" y2="39079"/>
                        <a14:foregroundMark x1="59012" y1="89226" x2="65198" y2="93830"/>
                        <a14:foregroundMark x1="65198" y1="93830" x2="65198" y2="93830"/>
                        <a14:foregroundMark x1="73565" y1="92067" x2="68091" y2="96964"/>
                      </a14:backgroundRemoval>
                    </a14:imgEffect>
                  </a14:imgLayer>
                </a14:imgProps>
              </a:ext>
            </a:extLst>
          </a:blip>
          <a:stretch>
            <a:fillRect/>
          </a:stretch>
        </p:blipFill>
        <p:spPr>
          <a:xfrm>
            <a:off x="6660037" y="3521032"/>
            <a:ext cx="4854382" cy="2205752"/>
          </a:xfrm>
          <a:prstGeom prst="rect">
            <a:avLst/>
          </a:prstGeom>
        </p:spPr>
      </p:pic>
      <p:grpSp>
        <p:nvGrpSpPr>
          <p:cNvPr id="25" name="קבוצה 24">
            <a:extLst>
              <a:ext uri="{FF2B5EF4-FFF2-40B4-BE49-F238E27FC236}">
                <a16:creationId xmlns:a16="http://schemas.microsoft.com/office/drawing/2014/main" id="{9028C335-C85D-CB3D-8128-CEFC7BBF3296}"/>
              </a:ext>
            </a:extLst>
          </p:cNvPr>
          <p:cNvGrpSpPr/>
          <p:nvPr/>
        </p:nvGrpSpPr>
        <p:grpSpPr>
          <a:xfrm>
            <a:off x="150269" y="2336030"/>
            <a:ext cx="11891461" cy="4339650"/>
            <a:chOff x="-840538" y="5128181"/>
            <a:chExt cx="11891461" cy="4339650"/>
          </a:xfrm>
          <a:solidFill>
            <a:srgbClr val="D2E4E3"/>
          </a:solidFill>
        </p:grpSpPr>
        <p:sp>
          <p:nvSpPr>
            <p:cNvPr id="23" name="תיבת טקסט 22">
              <a:extLst>
                <a:ext uri="{FF2B5EF4-FFF2-40B4-BE49-F238E27FC236}">
                  <a16:creationId xmlns:a16="http://schemas.microsoft.com/office/drawing/2014/main" id="{3DCBD877-A902-3C27-B069-C9D73763924F}"/>
                </a:ext>
              </a:extLst>
            </p:cNvPr>
            <p:cNvSpPr txBox="1"/>
            <p:nvPr/>
          </p:nvSpPr>
          <p:spPr>
            <a:xfrm>
              <a:off x="-840538" y="5128181"/>
              <a:ext cx="11891461" cy="4339650"/>
            </a:xfrm>
            <a:prstGeom prst="rect">
              <a:avLst/>
            </a:prstGeom>
            <a:grpFill/>
            <a:ln w="28575">
              <a:solidFill>
                <a:srgbClr val="379182"/>
              </a:solidFill>
            </a:ln>
          </p:spPr>
          <p:txBody>
            <a:bodyPr wrap="none" rtlCol="1">
              <a:spAutoFit/>
            </a:bodyPr>
            <a:lstStyle/>
            <a:p>
              <a:pPr marL="457200" algn="just" rtl="1">
                <a:lnSpc>
                  <a:spcPct val="150000"/>
                </a:lnSpc>
                <a:spcAft>
                  <a:spcPts val="0"/>
                </a:spcAft>
              </a:pPr>
              <a:r>
                <a:rPr lang="he-IL" sz="2400" u="sng"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הדרכה לשימוש ביישומון</a:t>
              </a:r>
              <a:endParaRPr lang="en-US" sz="2400" dirty="0">
                <a:effectLst/>
                <a:latin typeface="Times New Roman" panose="02020603050405020304" pitchFamily="18" charset="0"/>
                <a:ea typeface="Times New Roman" panose="02020603050405020304" pitchFamily="18" charset="0"/>
              </a:endParaRPr>
            </a:p>
            <a:p>
              <a:pPr lvl="0" algn="just" rtl="1">
                <a:lnSpc>
                  <a:spcPct val="150000"/>
                </a:lnSpc>
                <a:spcAft>
                  <a:spcPts val="0"/>
                </a:spcAft>
              </a:pP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א. הזזה של העיגול האדום לאורך הקטע שבין </a:t>
              </a: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OPEN</a:t>
              </a: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ל־</a:t>
              </a: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CLOSE </a:t>
              </a: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e-IL"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ו</a:t>
              </a: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בחזרה </a:t>
              </a:r>
              <a:b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מקפלת את הפריסה לקובייה ופותחת את הקובייה לפריסה.</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lvl="0" algn="just" rtl="1">
                <a:lnSpc>
                  <a:spcPct val="150000"/>
                </a:lnSpc>
                <a:spcAft>
                  <a:spcPts val="0"/>
                </a:spcAft>
              </a:pP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ב. הזזה של העיגול הכחול מתחת ל־</a:t>
              </a: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PATTERN </a:t>
              </a: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מעבירה בין פריסות שונות של קובייה </a:t>
              </a:r>
              <a:b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(מצבים שבהם הוצמדו 6 ריבועים זה לזה, באופן שיהיה אפשר לקפל לקובייה את המצולע שמתקבל).</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457200" algn="just" rtl="1">
                <a:lnSpc>
                  <a:spcPct val="150000"/>
                </a:lnSpc>
                <a:spcAft>
                  <a:spcPts val="0"/>
                </a:spcAft>
              </a:pPr>
              <a:r>
                <a:rPr lang="he-IL" sz="24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מומלץ להזיז את העיגול הכחול כשהעיגול האדום נמצא במצב של </a:t>
              </a:r>
              <a:r>
                <a:rPr lang="en-US" sz="2400" kern="1200" dirty="0">
                  <a:solidFill>
                    <a:srgbClr val="000000"/>
                  </a:solidFill>
                  <a:effectLst/>
                  <a:latin typeface="Calibri" panose="020F0502020204030204" pitchFamily="34" charset="0"/>
                  <a:ea typeface="Times New Roman" panose="02020603050405020304" pitchFamily="18" charset="0"/>
                </a:rPr>
                <a:t>OPEN</a:t>
              </a:r>
              <a:r>
                <a:rPr lang="he-IL" sz="2400" kern="1200" dirty="0">
                  <a:solidFill>
                    <a:srgbClr val="000000"/>
                  </a:solidFill>
                  <a:effectLst/>
                  <a:latin typeface="Calibri" panose="020F0502020204030204" pitchFamily="34" charset="0"/>
                  <a:ea typeface="Times New Roman" panose="02020603050405020304" pitchFamily="18" charset="0"/>
                </a:rPr>
                <a:t> </a:t>
              </a:r>
              <a:r>
                <a:rPr lang="en-US" sz="2400" kern="1200" dirty="0">
                  <a:solidFill>
                    <a:srgbClr val="000000"/>
                  </a:solidFill>
                  <a:effectLst/>
                  <a:latin typeface="Calibri" panose="020F0502020204030204" pitchFamily="34" charset="0"/>
                  <a:ea typeface="Times New Roman" panose="02020603050405020304" pitchFamily="18" charset="0"/>
                </a:rPr>
                <a:t> </a:t>
              </a:r>
              <a:r>
                <a:rPr lang="he-IL" sz="24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(מצב פריסה). </a:t>
              </a:r>
              <a:endParaRPr lang="en-US" sz="2400" dirty="0">
                <a:effectLst/>
                <a:latin typeface="Times New Roman" panose="02020603050405020304" pitchFamily="18" charset="0"/>
                <a:ea typeface="Times New Roman" panose="02020603050405020304" pitchFamily="18" charset="0"/>
              </a:endParaRPr>
            </a:p>
            <a:p>
              <a:pPr lvl="0" algn="just" rtl="1">
                <a:lnSpc>
                  <a:spcPct val="150000"/>
                </a:lnSpc>
                <a:spcAft>
                  <a:spcPts val="0"/>
                </a:spcAft>
              </a:pP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ג. הזזת העיגול האדום שמעל </a:t>
              </a: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VIEW 3D </a:t>
              </a: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e-IL"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מ</a:t>
              </a:r>
              <a:r>
                <a:rPr lang="he-IL"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אפשרת תנועה של הקובייה הסגורה או את הפריסה שלה במרחב.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endParaRPr lang="he-IL" sz="2400" dirty="0"/>
            </a:p>
          </p:txBody>
        </p:sp>
        <p:pic>
          <p:nvPicPr>
            <p:cNvPr id="24" name="גרפיקה 23" descr="סגור עם מילוי מלא">
              <a:extLst>
                <a:ext uri="{FF2B5EF4-FFF2-40B4-BE49-F238E27FC236}">
                  <a16:creationId xmlns:a16="http://schemas.microsoft.com/office/drawing/2014/main" id="{D4C79A82-656F-1571-3FA0-5740B7234A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0538" y="5182202"/>
              <a:ext cx="662730" cy="662730"/>
            </a:xfrm>
            <a:prstGeom prst="rect">
              <a:avLst/>
            </a:prstGeom>
          </p:spPr>
        </p:pic>
      </p:grpSp>
    </p:spTree>
    <p:extLst>
      <p:ext uri="{BB962C8B-B14F-4D97-AF65-F5344CB8AC3E}">
        <p14:creationId xmlns:p14="http://schemas.microsoft.com/office/powerpoint/2010/main" val="202492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31" presetClass="exit" presetSubtype="0" fill="hold" nodeType="withEffect">
                                  <p:stCondLst>
                                    <p:cond delay="0"/>
                                  </p:stCondLst>
                                  <p:childTnLst>
                                    <p:anim calcmode="lin" valueType="num">
                                      <p:cBhvr>
                                        <p:cTn id="11" dur="1000"/>
                                        <p:tgtEl>
                                          <p:spTgt spid="25"/>
                                        </p:tgtEl>
                                        <p:attrNameLst>
                                          <p:attrName>ppt_w</p:attrName>
                                        </p:attrNameLst>
                                      </p:cBhvr>
                                      <p:tavLst>
                                        <p:tav tm="0">
                                          <p:val>
                                            <p:strVal val="ppt_w"/>
                                          </p:val>
                                        </p:tav>
                                        <p:tav tm="100000">
                                          <p:val>
                                            <p:fltVal val="0"/>
                                          </p:val>
                                        </p:tav>
                                      </p:tavLst>
                                    </p:anim>
                                    <p:anim calcmode="lin" valueType="num">
                                      <p:cBhvr>
                                        <p:cTn id="12" dur="1000"/>
                                        <p:tgtEl>
                                          <p:spTgt spid="25"/>
                                        </p:tgtEl>
                                        <p:attrNameLst>
                                          <p:attrName>ppt_h</p:attrName>
                                        </p:attrNameLst>
                                      </p:cBhvr>
                                      <p:tavLst>
                                        <p:tav tm="0">
                                          <p:val>
                                            <p:strVal val="ppt_h"/>
                                          </p:val>
                                        </p:tav>
                                        <p:tav tm="100000">
                                          <p:val>
                                            <p:fltVal val="0"/>
                                          </p:val>
                                        </p:tav>
                                      </p:tavLst>
                                    </p:anim>
                                    <p:anim calcmode="lin" valueType="num">
                                      <p:cBhvr>
                                        <p:cTn id="13" dur="1000"/>
                                        <p:tgtEl>
                                          <p:spTgt spid="25"/>
                                        </p:tgtEl>
                                        <p:attrNameLst>
                                          <p:attrName>style.rotation</p:attrName>
                                        </p:attrNameLst>
                                      </p:cBhvr>
                                      <p:tavLst>
                                        <p:tav tm="0">
                                          <p:val>
                                            <p:fltVal val="0"/>
                                          </p:val>
                                        </p:tav>
                                        <p:tav tm="100000">
                                          <p:val>
                                            <p:fltVal val="90"/>
                                          </p:val>
                                        </p:tav>
                                      </p:tavLst>
                                    </p:anim>
                                    <p:animEffect transition="out" filter="fade">
                                      <p:cBhvr>
                                        <p:cTn id="14" dur="1000"/>
                                        <p:tgtEl>
                                          <p:spTgt spid="25"/>
                                        </p:tgtEl>
                                      </p:cBhvr>
                                    </p:animEffect>
                                    <p:set>
                                      <p:cBhvr>
                                        <p:cTn id="15"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6" restart="whenNotActive" fill="hold" evtFilter="cancelBubble" nodeType="interactiveSeq">
                <p:stCondLst>
                  <p:cond evt="onClick" delay="0">
                    <p:tgtEl>
                      <p:spTgt spid="26"/>
                    </p:tgtEl>
                  </p:cond>
                </p:stCondLst>
                <p:endSync evt="end" delay="0">
                  <p:rtn val="all"/>
                </p:endSync>
                <p:childTnLst>
                  <p:par>
                    <p:cTn id="17" fill="hold">
                      <p:stCondLst>
                        <p:cond delay="0"/>
                      </p:stCondLst>
                      <p:childTnLst>
                        <p:par>
                          <p:cTn id="18" fill="hold">
                            <p:stCondLst>
                              <p:cond delay="0"/>
                            </p:stCondLst>
                            <p:childTnLst>
                              <p:par>
                                <p:cTn id="19" presetID="3" presetClass="emph" presetSubtype="2" fill="hold" grpId="0" nodeType="withEffect">
                                  <p:stCondLst>
                                    <p:cond delay="0"/>
                                  </p:stCondLst>
                                  <p:childTnLst>
                                    <p:animClr clrSpc="rgb" dir="cw">
                                      <p:cBhvr override="childStyle">
                                        <p:cTn id="20" dur="2000" fill="hold"/>
                                        <p:tgtEl>
                                          <p:spTgt spid="26"/>
                                        </p:tgtEl>
                                        <p:attrNameLst>
                                          <p:attrName>style.color</p:attrName>
                                        </p:attrNameLst>
                                      </p:cBhvr>
                                      <p:to>
                                        <a:srgbClr val="B4C6E7"/>
                                      </p:to>
                                    </p:animClr>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bldLst>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קבוצה 38">
            <a:extLst>
              <a:ext uri="{FF2B5EF4-FFF2-40B4-BE49-F238E27FC236}">
                <a16:creationId xmlns:a16="http://schemas.microsoft.com/office/drawing/2014/main" id="{F52091ED-E917-86F7-35E6-76851DCA9FDE}"/>
              </a:ext>
            </a:extLst>
          </p:cNvPr>
          <p:cNvGrpSpPr/>
          <p:nvPr/>
        </p:nvGrpSpPr>
        <p:grpSpPr>
          <a:xfrm>
            <a:off x="8295586" y="1507506"/>
            <a:ext cx="3167405" cy="2375555"/>
            <a:chOff x="7744118" y="1053445"/>
            <a:chExt cx="3167405" cy="2375555"/>
          </a:xfrm>
        </p:grpSpPr>
        <p:sp>
          <p:nvSpPr>
            <p:cNvPr id="2" name="מלבן 1">
              <a:extLst>
                <a:ext uri="{FF2B5EF4-FFF2-40B4-BE49-F238E27FC236}">
                  <a16:creationId xmlns:a16="http://schemas.microsoft.com/office/drawing/2014/main" id="{1C11AC38-8535-151A-3514-65474FCB9103}"/>
                </a:ext>
              </a:extLst>
            </p:cNvPr>
            <p:cNvSpPr/>
            <p:nvPr/>
          </p:nvSpPr>
          <p:spPr>
            <a:xfrm>
              <a:off x="8535970" y="1845300"/>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a:extLst>
                <a:ext uri="{FF2B5EF4-FFF2-40B4-BE49-F238E27FC236}">
                  <a16:creationId xmlns:a16="http://schemas.microsoft.com/office/drawing/2014/main" id="{D5099F58-A949-7339-9B08-5FF937401CD5}"/>
                </a:ext>
              </a:extLst>
            </p:cNvPr>
            <p:cNvSpPr/>
            <p:nvPr/>
          </p:nvSpPr>
          <p:spPr>
            <a:xfrm>
              <a:off x="9327821" y="1845300"/>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4A41910D-ED85-901C-A5A3-8F5751BC2FC6}"/>
                </a:ext>
              </a:extLst>
            </p:cNvPr>
            <p:cNvSpPr/>
            <p:nvPr/>
          </p:nvSpPr>
          <p:spPr>
            <a:xfrm>
              <a:off x="10119672" y="1845299"/>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ABE93382-BED8-59F6-D10A-88BFB2AD1E15}"/>
                </a:ext>
              </a:extLst>
            </p:cNvPr>
            <p:cNvSpPr/>
            <p:nvPr/>
          </p:nvSpPr>
          <p:spPr>
            <a:xfrm>
              <a:off x="7744119" y="1845298"/>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id="{62D9D7B0-30C9-330C-A4AB-30B0B315D8E5}"/>
                </a:ext>
              </a:extLst>
            </p:cNvPr>
            <p:cNvSpPr/>
            <p:nvPr/>
          </p:nvSpPr>
          <p:spPr>
            <a:xfrm>
              <a:off x="7744119" y="2637149"/>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2E3E0FFA-56CE-9B27-E011-65E6CDBB9079}"/>
                </a:ext>
              </a:extLst>
            </p:cNvPr>
            <p:cNvSpPr/>
            <p:nvPr/>
          </p:nvSpPr>
          <p:spPr>
            <a:xfrm>
              <a:off x="7744118" y="1053445"/>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8" name="קבוצה 37">
            <a:extLst>
              <a:ext uri="{FF2B5EF4-FFF2-40B4-BE49-F238E27FC236}">
                <a16:creationId xmlns:a16="http://schemas.microsoft.com/office/drawing/2014/main" id="{8450C569-A8FA-8BA9-B52F-DC0511CD500A}"/>
              </a:ext>
            </a:extLst>
          </p:cNvPr>
          <p:cNvGrpSpPr/>
          <p:nvPr/>
        </p:nvGrpSpPr>
        <p:grpSpPr>
          <a:xfrm>
            <a:off x="8644641" y="3766789"/>
            <a:ext cx="3167404" cy="2375555"/>
            <a:chOff x="7703269" y="3850063"/>
            <a:chExt cx="3167404" cy="2375555"/>
          </a:xfrm>
        </p:grpSpPr>
        <p:sp>
          <p:nvSpPr>
            <p:cNvPr id="8" name="מלבן 7">
              <a:extLst>
                <a:ext uri="{FF2B5EF4-FFF2-40B4-BE49-F238E27FC236}">
                  <a16:creationId xmlns:a16="http://schemas.microsoft.com/office/drawing/2014/main" id="{B2CE2714-21A8-C662-119B-744B99728075}"/>
                </a:ext>
              </a:extLst>
            </p:cNvPr>
            <p:cNvSpPr/>
            <p:nvPr/>
          </p:nvSpPr>
          <p:spPr>
            <a:xfrm>
              <a:off x="8495120" y="4641918"/>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82040049-C51D-E67E-8BBB-E3E84BC25488}"/>
                </a:ext>
              </a:extLst>
            </p:cNvPr>
            <p:cNvSpPr/>
            <p:nvPr/>
          </p:nvSpPr>
          <p:spPr>
            <a:xfrm>
              <a:off x="9286971" y="4641918"/>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D16C61D8-B1B1-3175-1AA9-A7AEDB415044}"/>
                </a:ext>
              </a:extLst>
            </p:cNvPr>
            <p:cNvSpPr/>
            <p:nvPr/>
          </p:nvSpPr>
          <p:spPr>
            <a:xfrm>
              <a:off x="10078822" y="4641917"/>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extLst>
                <a:ext uri="{FF2B5EF4-FFF2-40B4-BE49-F238E27FC236}">
                  <a16:creationId xmlns:a16="http://schemas.microsoft.com/office/drawing/2014/main" id="{7E7F5411-F135-2DE7-D99C-619E6592E3B5}"/>
                </a:ext>
              </a:extLst>
            </p:cNvPr>
            <p:cNvSpPr/>
            <p:nvPr/>
          </p:nvSpPr>
          <p:spPr>
            <a:xfrm>
              <a:off x="7703269" y="4641916"/>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a16="http://schemas.microsoft.com/office/drawing/2014/main" id="{D50C3EE6-65B3-B0E3-CA3D-A0BDCEF1BFDA}"/>
                </a:ext>
              </a:extLst>
            </p:cNvPr>
            <p:cNvSpPr/>
            <p:nvPr/>
          </p:nvSpPr>
          <p:spPr>
            <a:xfrm>
              <a:off x="7703269" y="5433767"/>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72FDBCA1-428D-A892-AC22-63862AE2FD27}"/>
                </a:ext>
              </a:extLst>
            </p:cNvPr>
            <p:cNvSpPr/>
            <p:nvPr/>
          </p:nvSpPr>
          <p:spPr>
            <a:xfrm>
              <a:off x="8495119" y="3850063"/>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0" name="קבוצה 39">
            <a:extLst>
              <a:ext uri="{FF2B5EF4-FFF2-40B4-BE49-F238E27FC236}">
                <a16:creationId xmlns:a16="http://schemas.microsoft.com/office/drawing/2014/main" id="{8974807A-AD8A-0734-BD26-9F0BB2A16C6E}"/>
              </a:ext>
            </a:extLst>
          </p:cNvPr>
          <p:cNvGrpSpPr/>
          <p:nvPr/>
        </p:nvGrpSpPr>
        <p:grpSpPr>
          <a:xfrm>
            <a:off x="4222965" y="819738"/>
            <a:ext cx="3167405" cy="2375555"/>
            <a:chOff x="3706304" y="1309540"/>
            <a:chExt cx="3167405" cy="2375555"/>
          </a:xfrm>
        </p:grpSpPr>
        <p:sp>
          <p:nvSpPr>
            <p:cNvPr id="14" name="מלבן 13">
              <a:extLst>
                <a:ext uri="{FF2B5EF4-FFF2-40B4-BE49-F238E27FC236}">
                  <a16:creationId xmlns:a16="http://schemas.microsoft.com/office/drawing/2014/main" id="{7E92D2A1-4F07-A206-5AF6-C82289C08AB5}"/>
                </a:ext>
              </a:extLst>
            </p:cNvPr>
            <p:cNvSpPr/>
            <p:nvPr/>
          </p:nvSpPr>
          <p:spPr>
            <a:xfrm>
              <a:off x="4498156" y="2101395"/>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CF1B7F3A-C7FA-C29E-FBE6-B1D556ACCC98}"/>
                </a:ext>
              </a:extLst>
            </p:cNvPr>
            <p:cNvSpPr/>
            <p:nvPr/>
          </p:nvSpPr>
          <p:spPr>
            <a:xfrm>
              <a:off x="5290007" y="2101395"/>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extLst>
                <a:ext uri="{FF2B5EF4-FFF2-40B4-BE49-F238E27FC236}">
                  <a16:creationId xmlns:a16="http://schemas.microsoft.com/office/drawing/2014/main" id="{E8435554-0FAA-9C25-829C-9D16F98F73C3}"/>
                </a:ext>
              </a:extLst>
            </p:cNvPr>
            <p:cNvSpPr/>
            <p:nvPr/>
          </p:nvSpPr>
          <p:spPr>
            <a:xfrm>
              <a:off x="6081858" y="2101394"/>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79DABD08-F391-8445-2E33-114C1A5C7E09}"/>
                </a:ext>
              </a:extLst>
            </p:cNvPr>
            <p:cNvSpPr/>
            <p:nvPr/>
          </p:nvSpPr>
          <p:spPr>
            <a:xfrm>
              <a:off x="3706305" y="2101393"/>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extLst>
                <a:ext uri="{FF2B5EF4-FFF2-40B4-BE49-F238E27FC236}">
                  <a16:creationId xmlns:a16="http://schemas.microsoft.com/office/drawing/2014/main" id="{62F15626-39A4-A572-7555-4965BF410673}"/>
                </a:ext>
              </a:extLst>
            </p:cNvPr>
            <p:cNvSpPr/>
            <p:nvPr/>
          </p:nvSpPr>
          <p:spPr>
            <a:xfrm>
              <a:off x="5286081" y="2893244"/>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extLst>
                <a:ext uri="{FF2B5EF4-FFF2-40B4-BE49-F238E27FC236}">
                  <a16:creationId xmlns:a16="http://schemas.microsoft.com/office/drawing/2014/main" id="{93BC56AB-0E38-1C45-1BA4-CED4C16EA583}"/>
                </a:ext>
              </a:extLst>
            </p:cNvPr>
            <p:cNvSpPr/>
            <p:nvPr/>
          </p:nvSpPr>
          <p:spPr>
            <a:xfrm>
              <a:off x="3706304" y="1309540"/>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1" name="קבוצה 40">
            <a:extLst>
              <a:ext uri="{FF2B5EF4-FFF2-40B4-BE49-F238E27FC236}">
                <a16:creationId xmlns:a16="http://schemas.microsoft.com/office/drawing/2014/main" id="{722A4E47-8962-4C60-FB42-5125664D10FD}"/>
              </a:ext>
            </a:extLst>
          </p:cNvPr>
          <p:cNvGrpSpPr/>
          <p:nvPr/>
        </p:nvGrpSpPr>
        <p:grpSpPr>
          <a:xfrm>
            <a:off x="4830458" y="3686377"/>
            <a:ext cx="3167404" cy="2375549"/>
            <a:chOff x="3744014" y="3860281"/>
            <a:chExt cx="3167404" cy="2375549"/>
          </a:xfrm>
        </p:grpSpPr>
        <p:sp>
          <p:nvSpPr>
            <p:cNvPr id="20" name="מלבן 19">
              <a:extLst>
                <a:ext uri="{FF2B5EF4-FFF2-40B4-BE49-F238E27FC236}">
                  <a16:creationId xmlns:a16="http://schemas.microsoft.com/office/drawing/2014/main" id="{916564EE-A6FF-7554-2F11-37DA7864FF28}"/>
                </a:ext>
              </a:extLst>
            </p:cNvPr>
            <p:cNvSpPr/>
            <p:nvPr/>
          </p:nvSpPr>
          <p:spPr>
            <a:xfrm>
              <a:off x="4535865" y="4652130"/>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a:extLst>
                <a:ext uri="{FF2B5EF4-FFF2-40B4-BE49-F238E27FC236}">
                  <a16:creationId xmlns:a16="http://schemas.microsoft.com/office/drawing/2014/main" id="{FA5CFCE5-8805-A8CD-244B-F015D6ED9B65}"/>
                </a:ext>
              </a:extLst>
            </p:cNvPr>
            <p:cNvSpPr/>
            <p:nvPr/>
          </p:nvSpPr>
          <p:spPr>
            <a:xfrm>
              <a:off x="5327716" y="4652130"/>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extLst>
                <a:ext uri="{FF2B5EF4-FFF2-40B4-BE49-F238E27FC236}">
                  <a16:creationId xmlns:a16="http://schemas.microsoft.com/office/drawing/2014/main" id="{88E2EAC1-BBC5-BC8C-BFB4-AB96EACAAEF4}"/>
                </a:ext>
              </a:extLst>
            </p:cNvPr>
            <p:cNvSpPr/>
            <p:nvPr/>
          </p:nvSpPr>
          <p:spPr>
            <a:xfrm>
              <a:off x="6119567" y="4652129"/>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extLst>
                <a:ext uri="{FF2B5EF4-FFF2-40B4-BE49-F238E27FC236}">
                  <a16:creationId xmlns:a16="http://schemas.microsoft.com/office/drawing/2014/main" id="{C4EBC826-3B70-207F-DF7B-7B36918BCB47}"/>
                </a:ext>
              </a:extLst>
            </p:cNvPr>
            <p:cNvSpPr/>
            <p:nvPr/>
          </p:nvSpPr>
          <p:spPr>
            <a:xfrm>
              <a:off x="3744014" y="4652128"/>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extLst>
                <a:ext uri="{FF2B5EF4-FFF2-40B4-BE49-F238E27FC236}">
                  <a16:creationId xmlns:a16="http://schemas.microsoft.com/office/drawing/2014/main" id="{A4413AC0-4A64-73A2-1DED-A39D10028A55}"/>
                </a:ext>
              </a:extLst>
            </p:cNvPr>
            <p:cNvSpPr/>
            <p:nvPr/>
          </p:nvSpPr>
          <p:spPr>
            <a:xfrm>
              <a:off x="5317156" y="5443979"/>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מלבן 24">
              <a:extLst>
                <a:ext uri="{FF2B5EF4-FFF2-40B4-BE49-F238E27FC236}">
                  <a16:creationId xmlns:a16="http://schemas.microsoft.com/office/drawing/2014/main" id="{89C975E8-62DD-E150-6C8B-284214C9579C}"/>
                </a:ext>
              </a:extLst>
            </p:cNvPr>
            <p:cNvSpPr/>
            <p:nvPr/>
          </p:nvSpPr>
          <p:spPr>
            <a:xfrm>
              <a:off x="4535865" y="3860281"/>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2" name="קבוצה 41">
            <a:extLst>
              <a:ext uri="{FF2B5EF4-FFF2-40B4-BE49-F238E27FC236}">
                <a16:creationId xmlns:a16="http://schemas.microsoft.com/office/drawing/2014/main" id="{016179BC-C4B2-62A6-EC60-DBAD205BA0B8}"/>
              </a:ext>
            </a:extLst>
          </p:cNvPr>
          <p:cNvGrpSpPr/>
          <p:nvPr/>
        </p:nvGrpSpPr>
        <p:grpSpPr>
          <a:xfrm>
            <a:off x="272740" y="320122"/>
            <a:ext cx="3167405" cy="2374768"/>
            <a:chOff x="167325" y="2030690"/>
            <a:chExt cx="3167405" cy="2374768"/>
          </a:xfrm>
        </p:grpSpPr>
        <p:sp>
          <p:nvSpPr>
            <p:cNvPr id="26" name="מלבן 25">
              <a:extLst>
                <a:ext uri="{FF2B5EF4-FFF2-40B4-BE49-F238E27FC236}">
                  <a16:creationId xmlns:a16="http://schemas.microsoft.com/office/drawing/2014/main" id="{B7E92116-223B-4F4C-054C-73DCC0D1DC51}"/>
                </a:ext>
              </a:extLst>
            </p:cNvPr>
            <p:cNvSpPr/>
            <p:nvPr/>
          </p:nvSpPr>
          <p:spPr>
            <a:xfrm>
              <a:off x="959177" y="2822545"/>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extLst>
                <a:ext uri="{FF2B5EF4-FFF2-40B4-BE49-F238E27FC236}">
                  <a16:creationId xmlns:a16="http://schemas.microsoft.com/office/drawing/2014/main" id="{3B530A20-08E1-6A3C-1BE7-50D3B7FF2C1E}"/>
                </a:ext>
              </a:extLst>
            </p:cNvPr>
            <p:cNvSpPr/>
            <p:nvPr/>
          </p:nvSpPr>
          <p:spPr>
            <a:xfrm>
              <a:off x="1751028" y="2822545"/>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extLst>
                <a:ext uri="{FF2B5EF4-FFF2-40B4-BE49-F238E27FC236}">
                  <a16:creationId xmlns:a16="http://schemas.microsoft.com/office/drawing/2014/main" id="{8BB58FD8-B816-FBE8-5B5F-C8E650D6C8FF}"/>
                </a:ext>
              </a:extLst>
            </p:cNvPr>
            <p:cNvSpPr/>
            <p:nvPr/>
          </p:nvSpPr>
          <p:spPr>
            <a:xfrm>
              <a:off x="2542879" y="2822544"/>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extLst>
                <a:ext uri="{FF2B5EF4-FFF2-40B4-BE49-F238E27FC236}">
                  <a16:creationId xmlns:a16="http://schemas.microsoft.com/office/drawing/2014/main" id="{461F1195-22D2-F0FD-7B18-7B124B897162}"/>
                </a:ext>
              </a:extLst>
            </p:cNvPr>
            <p:cNvSpPr/>
            <p:nvPr/>
          </p:nvSpPr>
          <p:spPr>
            <a:xfrm>
              <a:off x="167326" y="2822543"/>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a:extLst>
                <a:ext uri="{FF2B5EF4-FFF2-40B4-BE49-F238E27FC236}">
                  <a16:creationId xmlns:a16="http://schemas.microsoft.com/office/drawing/2014/main" id="{BF501BE6-069D-760A-B5B5-04539228FC11}"/>
                </a:ext>
              </a:extLst>
            </p:cNvPr>
            <p:cNvSpPr/>
            <p:nvPr/>
          </p:nvSpPr>
          <p:spPr>
            <a:xfrm>
              <a:off x="2538953" y="3613607"/>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extLst>
                <a:ext uri="{FF2B5EF4-FFF2-40B4-BE49-F238E27FC236}">
                  <a16:creationId xmlns:a16="http://schemas.microsoft.com/office/drawing/2014/main" id="{D604063C-CBB7-50FE-412F-5695C1D3EA33}"/>
                </a:ext>
              </a:extLst>
            </p:cNvPr>
            <p:cNvSpPr/>
            <p:nvPr/>
          </p:nvSpPr>
          <p:spPr>
            <a:xfrm>
              <a:off x="167325" y="2030690"/>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3" name="קבוצה 42">
            <a:extLst>
              <a:ext uri="{FF2B5EF4-FFF2-40B4-BE49-F238E27FC236}">
                <a16:creationId xmlns:a16="http://schemas.microsoft.com/office/drawing/2014/main" id="{81F72DD9-BBE2-2D14-2822-0297E2F489E3}"/>
              </a:ext>
            </a:extLst>
          </p:cNvPr>
          <p:cNvGrpSpPr/>
          <p:nvPr/>
        </p:nvGrpSpPr>
        <p:grpSpPr>
          <a:xfrm>
            <a:off x="340298" y="2403442"/>
            <a:ext cx="3167405" cy="2377133"/>
            <a:chOff x="234883" y="4114010"/>
            <a:chExt cx="3167405" cy="2377133"/>
          </a:xfrm>
        </p:grpSpPr>
        <p:sp>
          <p:nvSpPr>
            <p:cNvPr id="32" name="מלבן 31">
              <a:extLst>
                <a:ext uri="{FF2B5EF4-FFF2-40B4-BE49-F238E27FC236}">
                  <a16:creationId xmlns:a16="http://schemas.microsoft.com/office/drawing/2014/main" id="{E155A733-7F0D-79FE-4EB9-24D95D97300D}"/>
                </a:ext>
              </a:extLst>
            </p:cNvPr>
            <p:cNvSpPr/>
            <p:nvPr/>
          </p:nvSpPr>
          <p:spPr>
            <a:xfrm>
              <a:off x="1021629" y="4906651"/>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a:extLst>
                <a:ext uri="{FF2B5EF4-FFF2-40B4-BE49-F238E27FC236}">
                  <a16:creationId xmlns:a16="http://schemas.microsoft.com/office/drawing/2014/main" id="{81DB0622-CB04-0D24-721B-C07F614CAC89}"/>
                </a:ext>
              </a:extLst>
            </p:cNvPr>
            <p:cNvSpPr/>
            <p:nvPr/>
          </p:nvSpPr>
          <p:spPr>
            <a:xfrm>
              <a:off x="1818586" y="4907440"/>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לבן 33">
              <a:extLst>
                <a:ext uri="{FF2B5EF4-FFF2-40B4-BE49-F238E27FC236}">
                  <a16:creationId xmlns:a16="http://schemas.microsoft.com/office/drawing/2014/main" id="{969A993E-30F9-73BA-CBA3-2974524997B7}"/>
                </a:ext>
              </a:extLst>
            </p:cNvPr>
            <p:cNvSpPr/>
            <p:nvPr/>
          </p:nvSpPr>
          <p:spPr>
            <a:xfrm>
              <a:off x="2610437" y="4907439"/>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מלבן 34">
              <a:extLst>
                <a:ext uri="{FF2B5EF4-FFF2-40B4-BE49-F238E27FC236}">
                  <a16:creationId xmlns:a16="http://schemas.microsoft.com/office/drawing/2014/main" id="{1D996F1B-994C-D08B-6289-34B2DC957E21}"/>
                </a:ext>
              </a:extLst>
            </p:cNvPr>
            <p:cNvSpPr/>
            <p:nvPr/>
          </p:nvSpPr>
          <p:spPr>
            <a:xfrm>
              <a:off x="1031840" y="4114010"/>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6" name="מלבן 35">
              <a:extLst>
                <a:ext uri="{FF2B5EF4-FFF2-40B4-BE49-F238E27FC236}">
                  <a16:creationId xmlns:a16="http://schemas.microsoft.com/office/drawing/2014/main" id="{AE19E9D8-F7C6-02FF-2B58-16779B8D150B}"/>
                </a:ext>
              </a:extLst>
            </p:cNvPr>
            <p:cNvSpPr/>
            <p:nvPr/>
          </p:nvSpPr>
          <p:spPr>
            <a:xfrm>
              <a:off x="1021628" y="5699292"/>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36">
              <a:extLst>
                <a:ext uri="{FF2B5EF4-FFF2-40B4-BE49-F238E27FC236}">
                  <a16:creationId xmlns:a16="http://schemas.microsoft.com/office/drawing/2014/main" id="{3A160AB8-2BA3-FBFB-063C-9CF4AF1B0590}"/>
                </a:ext>
              </a:extLst>
            </p:cNvPr>
            <p:cNvSpPr/>
            <p:nvPr/>
          </p:nvSpPr>
          <p:spPr>
            <a:xfrm>
              <a:off x="234883" y="4905862"/>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44" name="תיבת טקסט 43">
            <a:extLst>
              <a:ext uri="{FF2B5EF4-FFF2-40B4-BE49-F238E27FC236}">
                <a16:creationId xmlns:a16="http://schemas.microsoft.com/office/drawing/2014/main" id="{57E7E61D-7922-8CA8-F0AF-1C1F9DA373EC}"/>
              </a:ext>
            </a:extLst>
          </p:cNvPr>
          <p:cNvSpPr txBox="1"/>
          <p:nvPr/>
        </p:nvSpPr>
        <p:spPr>
          <a:xfrm>
            <a:off x="6258786" y="157473"/>
            <a:ext cx="5783956" cy="954107"/>
          </a:xfrm>
          <a:prstGeom prst="rect">
            <a:avLst/>
          </a:prstGeom>
          <a:noFill/>
        </p:spPr>
        <p:txBody>
          <a:bodyPr wrap="none" rtlCol="1">
            <a:spAutoFit/>
          </a:bodyPr>
          <a:lstStyle/>
          <a:p>
            <a:r>
              <a:rPr lang="he-IL" sz="2800" dirty="0"/>
              <a:t>התבוננו ב־6 דוגמאות לפריסות של הקובייה.</a:t>
            </a:r>
          </a:p>
          <a:p>
            <a:r>
              <a:rPr lang="he-IL" sz="2800" dirty="0"/>
              <a:t>מה משותף לכל הדוגמאות?</a:t>
            </a:r>
          </a:p>
        </p:txBody>
      </p:sp>
      <p:sp>
        <p:nvSpPr>
          <p:cNvPr id="46" name="לחצו עלי שאלה 7">
            <a:extLst>
              <a:ext uri="{FF2B5EF4-FFF2-40B4-BE49-F238E27FC236}">
                <a16:creationId xmlns:a16="http://schemas.microsoft.com/office/drawing/2014/main" id="{90C166E6-B8C8-6764-2E4E-4007EFD39F5A}"/>
              </a:ext>
            </a:extLst>
          </p:cNvPr>
          <p:cNvSpPr/>
          <p:nvPr/>
        </p:nvSpPr>
        <p:spPr>
          <a:xfrm>
            <a:off x="936001" y="5509426"/>
            <a:ext cx="2733748"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להצגת תשובות אפשריות.</a:t>
            </a:r>
            <a:endParaRPr lang="en-IL" sz="2800" dirty="0"/>
          </a:p>
        </p:txBody>
      </p:sp>
      <p:sp>
        <p:nvSpPr>
          <p:cNvPr id="47" name="מלבן 46">
            <a:extLst>
              <a:ext uri="{FF2B5EF4-FFF2-40B4-BE49-F238E27FC236}">
                <a16:creationId xmlns:a16="http://schemas.microsoft.com/office/drawing/2014/main" id="{DD414634-63CF-6153-AAB7-FB8830510E8F}"/>
              </a:ext>
            </a:extLst>
          </p:cNvPr>
          <p:cNvSpPr/>
          <p:nvPr/>
        </p:nvSpPr>
        <p:spPr>
          <a:xfrm>
            <a:off x="4251119" y="3009804"/>
            <a:ext cx="7560926" cy="3541541"/>
          </a:xfrm>
          <a:prstGeom prst="rect">
            <a:avLst/>
          </a:prstGeom>
          <a:solidFill>
            <a:srgbClr val="D2E4E3"/>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514350" indent="-514350">
              <a:spcAft>
                <a:spcPts val="600"/>
              </a:spcAft>
              <a:buFont typeface="+mj-lt"/>
              <a:buAutoNum type="arabicPeriod"/>
            </a:pPr>
            <a:r>
              <a:rPr lang="he-IL" sz="2800" dirty="0">
                <a:solidFill>
                  <a:schemeClr val="tx1"/>
                </a:solidFill>
              </a:rPr>
              <a:t>בכל הפריסות יש 6 ריבועים.</a:t>
            </a:r>
          </a:p>
          <a:p>
            <a:pPr marL="514350" indent="-514350">
              <a:spcAft>
                <a:spcPts val="600"/>
              </a:spcAft>
              <a:buFont typeface="+mj-lt"/>
              <a:buAutoNum type="arabicPeriod"/>
            </a:pPr>
            <a:r>
              <a:rPr lang="he-IL" sz="2800" dirty="0">
                <a:solidFill>
                  <a:schemeClr val="tx1"/>
                </a:solidFill>
              </a:rPr>
              <a:t>בכל הפריסות המוצגות יש 4 ריבועים בשורה ועוד </a:t>
            </a:r>
            <a:br>
              <a:rPr lang="en-US" sz="2800" dirty="0">
                <a:solidFill>
                  <a:schemeClr val="tx1"/>
                </a:solidFill>
              </a:rPr>
            </a:br>
            <a:r>
              <a:rPr lang="he-IL" sz="2800" dirty="0">
                <a:solidFill>
                  <a:schemeClr val="tx1"/>
                </a:solidFill>
              </a:rPr>
              <a:t>שני ריבועים נוספים – אחד בכל צד של השורה.</a:t>
            </a:r>
          </a:p>
          <a:p>
            <a:pPr marL="514350" indent="-514350">
              <a:spcAft>
                <a:spcPts val="600"/>
              </a:spcAft>
              <a:buFont typeface="+mj-lt"/>
              <a:buAutoNum type="arabicPeriod"/>
            </a:pPr>
            <a:r>
              <a:rPr lang="he-IL" sz="2800" dirty="0">
                <a:solidFill>
                  <a:schemeClr val="tx1"/>
                </a:solidFill>
              </a:rPr>
              <a:t>בנקודת חיבור של קודקודי הריבועים מתחברים </a:t>
            </a:r>
            <a:br>
              <a:rPr lang="en-US" sz="2800" dirty="0">
                <a:solidFill>
                  <a:schemeClr val="tx1"/>
                </a:solidFill>
              </a:rPr>
            </a:br>
            <a:r>
              <a:rPr lang="he-IL" sz="2800" dirty="0">
                <a:solidFill>
                  <a:schemeClr val="tx1"/>
                </a:solidFill>
              </a:rPr>
              <a:t>רק 2 או 3 קודקודים.</a:t>
            </a:r>
          </a:p>
          <a:p>
            <a:pPr marL="514350" indent="-514350">
              <a:spcAft>
                <a:spcPts val="600"/>
              </a:spcAft>
              <a:buFont typeface="+mj-lt"/>
              <a:buAutoNum type="arabicPeriod"/>
            </a:pPr>
            <a:r>
              <a:rPr lang="he-IL" sz="2800" dirty="0">
                <a:solidFill>
                  <a:schemeClr val="tx1"/>
                </a:solidFill>
              </a:rPr>
              <a:t>כאשר נקפל את הפריסה לקובייה, כל ריבוע יהיה </a:t>
            </a:r>
            <a:br>
              <a:rPr lang="en-US" sz="2800" dirty="0">
                <a:solidFill>
                  <a:schemeClr val="tx1"/>
                </a:solidFill>
              </a:rPr>
            </a:br>
            <a:r>
              <a:rPr lang="he-IL" sz="2800" dirty="0">
                <a:solidFill>
                  <a:schemeClr val="tx1"/>
                </a:solidFill>
              </a:rPr>
              <a:t>פאה בקובייה.</a:t>
            </a:r>
          </a:p>
        </p:txBody>
      </p:sp>
    </p:spTree>
    <p:extLst>
      <p:ext uri="{BB962C8B-B14F-4D97-AF65-F5344CB8AC3E}">
        <p14:creationId xmlns:p14="http://schemas.microsoft.com/office/powerpoint/2010/main" val="3087323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childTnLst>
        </p:cTn>
      </p:par>
    </p:tnLst>
    <p:bldLst>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הנחיות">
            <a:extLst>
              <a:ext uri="{FF2B5EF4-FFF2-40B4-BE49-F238E27FC236}">
                <a16:creationId xmlns:a16="http://schemas.microsoft.com/office/drawing/2014/main" id="{FB0AEB06-766A-23C0-1AFD-3452B27C2297}"/>
              </a:ext>
            </a:extLst>
          </p:cNvPr>
          <p:cNvSpPr txBox="1"/>
          <p:nvPr/>
        </p:nvSpPr>
        <p:spPr>
          <a:xfrm>
            <a:off x="515139" y="71437"/>
            <a:ext cx="11588429" cy="1384995"/>
          </a:xfrm>
          <a:prstGeom prst="rect">
            <a:avLst/>
          </a:prstGeom>
          <a:noFill/>
        </p:spPr>
        <p:txBody>
          <a:bodyPr wrap="none" rtlCol="1">
            <a:spAutoFit/>
          </a:bodyPr>
          <a:lstStyle/>
          <a:p>
            <a:r>
              <a:rPr lang="he-IL" sz="2800" dirty="0"/>
              <a:t>התבוננו במצולעים שלפניכם: הם מורכבים מריבועים.</a:t>
            </a:r>
          </a:p>
          <a:p>
            <a:r>
              <a:rPr lang="he-IL" sz="2800" dirty="0"/>
              <a:t>האם אפשר לקפל אותם לקוביות? הסבירו את התשובה שלכם. לבדיקה, לחצו על הפריסה.</a:t>
            </a:r>
          </a:p>
          <a:p>
            <a:r>
              <a:rPr lang="he-IL" sz="2800" dirty="0"/>
              <a:t>להמחשה, תוכלו להיעזר </a:t>
            </a:r>
            <a:r>
              <a:rPr lang="he-IL" sz="2800" dirty="0">
                <a:hlinkClick r:id="rId2"/>
              </a:rPr>
              <a:t>ביישומון</a:t>
            </a:r>
            <a:r>
              <a:rPr lang="he-IL" sz="2800" dirty="0"/>
              <a:t>.</a:t>
            </a:r>
          </a:p>
        </p:txBody>
      </p:sp>
      <p:grpSp>
        <p:nvGrpSpPr>
          <p:cNvPr id="3" name="הדרכה לשימוש ביישומון" hidden="1">
            <a:extLst>
              <a:ext uri="{FF2B5EF4-FFF2-40B4-BE49-F238E27FC236}">
                <a16:creationId xmlns:a16="http://schemas.microsoft.com/office/drawing/2014/main" id="{E7B76400-ACD6-568A-D21F-E4D212718E73}"/>
              </a:ext>
            </a:extLst>
          </p:cNvPr>
          <p:cNvGrpSpPr/>
          <p:nvPr/>
        </p:nvGrpSpPr>
        <p:grpSpPr>
          <a:xfrm>
            <a:off x="205030" y="3678153"/>
            <a:ext cx="7055136" cy="2956387"/>
            <a:chOff x="1577623" y="5128181"/>
            <a:chExt cx="7055136" cy="2956387"/>
          </a:xfrm>
        </p:grpSpPr>
        <p:sp>
          <p:nvSpPr>
            <p:cNvPr id="4" name="תיבת טקסט 3">
              <a:extLst>
                <a:ext uri="{FF2B5EF4-FFF2-40B4-BE49-F238E27FC236}">
                  <a16:creationId xmlns:a16="http://schemas.microsoft.com/office/drawing/2014/main" id="{96DCD8CD-E5EA-33A6-C7B3-76AFE0DD2043}"/>
                </a:ext>
              </a:extLst>
            </p:cNvPr>
            <p:cNvSpPr txBox="1"/>
            <p:nvPr/>
          </p:nvSpPr>
          <p:spPr>
            <a:xfrm>
              <a:off x="1577623" y="5128181"/>
              <a:ext cx="7055136" cy="2956387"/>
            </a:xfrm>
            <a:prstGeom prst="rect">
              <a:avLst/>
            </a:prstGeom>
            <a:solidFill>
              <a:schemeClr val="bg1"/>
            </a:solidFill>
            <a:ln>
              <a:solidFill>
                <a:srgbClr val="3FA594"/>
              </a:solidFill>
            </a:ln>
          </p:spPr>
          <p:txBody>
            <a:bodyPr wrap="none" rtlCol="1">
              <a:spAutoFit/>
            </a:bodyPr>
            <a:lstStyle/>
            <a:p>
              <a:pPr marL="457200" algn="just" rtl="1">
                <a:lnSpc>
                  <a:spcPct val="150000"/>
                </a:lnSpc>
                <a:spcAft>
                  <a:spcPts val="0"/>
                </a:spcAft>
              </a:pPr>
              <a:r>
                <a:rPr lang="he-IL"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הדרכה לשימוש ביישומון: </a:t>
              </a:r>
              <a:endParaRPr lang="en-US" sz="1800" dirty="0">
                <a:effectLst/>
                <a:latin typeface="Times New Roman" panose="02020603050405020304" pitchFamily="18" charset="0"/>
                <a:ea typeface="Times New Roman" panose="02020603050405020304" pitchFamily="18" charset="0"/>
              </a:endParaRPr>
            </a:p>
            <a:p>
              <a:pPr marL="342900" lvl="0" indent="-342900" algn="just" rtl="1">
                <a:lnSpc>
                  <a:spcPct val="150000"/>
                </a:lnSpc>
                <a:spcAft>
                  <a:spcPts val="0"/>
                </a:spcAft>
                <a:buFont typeface="+mj-cs"/>
                <a:buAutoNum type="hebrew2Minus"/>
              </a:pPr>
              <a:r>
                <a:rPr lang="he-IL"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הקלקה על ריבוע תצבע אותו. הקלקה חוזרת תעלים את הצבע.</a:t>
              </a:r>
              <a:endParaRPr lang="en-US" sz="1800" dirty="0">
                <a:effectLst/>
                <a:latin typeface="Times New Roman" panose="02020603050405020304" pitchFamily="18" charset="0"/>
                <a:ea typeface="Times New Roman" panose="02020603050405020304" pitchFamily="18" charset="0"/>
              </a:endParaRPr>
            </a:p>
            <a:p>
              <a:pPr marL="342900" lvl="0" indent="-342900" algn="just" rtl="1">
                <a:lnSpc>
                  <a:spcPct val="150000"/>
                </a:lnSpc>
                <a:spcAft>
                  <a:spcPts val="0"/>
                </a:spcAft>
                <a:buFont typeface="+mj-cs"/>
                <a:buAutoNum type="hebrew2Minus"/>
              </a:pPr>
              <a:r>
                <a:rPr lang="he-IL"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לצורך בדיקה אם הפריסה נכונה יש להקליק על "בדיקה" .</a:t>
              </a:r>
            </a:p>
            <a:p>
              <a:pPr marL="536575" lvl="0" indent="-268288" algn="just" rtl="1">
                <a:lnSpc>
                  <a:spcPct val="150000"/>
                </a:lnSpc>
                <a:spcAft>
                  <a:spcPts val="0"/>
                </a:spcAft>
                <a:buFont typeface="Symbol" panose="05050102010706020507" pitchFamily="18" charset="2"/>
                <a:buChar char=""/>
              </a:pPr>
              <a:r>
                <a:rPr lang="he-IL"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אם </a:t>
              </a:r>
              <a:r>
                <a:rPr lang="he-IL" sz="1800" b="1"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אי אפשר</a:t>
              </a:r>
              <a:r>
                <a:rPr lang="he-IL"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לקפל לקובייה- מתקבלת הודעת שגיאה.</a:t>
              </a:r>
              <a:endParaRPr lang="en-US" sz="1800" dirty="0">
                <a:effectLst/>
                <a:latin typeface="Times New Roman" panose="02020603050405020304" pitchFamily="18" charset="0"/>
                <a:ea typeface="Times New Roman" panose="02020603050405020304" pitchFamily="18" charset="0"/>
              </a:endParaRPr>
            </a:p>
            <a:p>
              <a:pPr marL="536575" lvl="0" indent="-268288" algn="just" rtl="1">
                <a:lnSpc>
                  <a:spcPct val="150000"/>
                </a:lnSpc>
                <a:spcAft>
                  <a:spcPts val="0"/>
                </a:spcAft>
                <a:buFont typeface="Symbol" panose="05050102010706020507" pitchFamily="18" charset="2"/>
                <a:buChar char=""/>
              </a:pPr>
              <a:r>
                <a:rPr lang="he-IL"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אם אפשר לקפל לקובייה- המצולע מתקפל ונוצרת קובייה. </a:t>
              </a:r>
              <a:endParaRPr lang="he-IL" kern="1200" dirty="0">
                <a:latin typeface="Times New Roman" panose="02020603050405020304" pitchFamily="18" charset="0"/>
                <a:ea typeface="Times New Roman" panose="02020603050405020304" pitchFamily="18" charset="0"/>
              </a:endParaRPr>
            </a:p>
            <a:p>
              <a:pPr marL="342900" lvl="0" indent="-342900" algn="just" rtl="1">
                <a:lnSpc>
                  <a:spcPct val="150000"/>
                </a:lnSpc>
                <a:spcAft>
                  <a:spcPts val="0"/>
                </a:spcAft>
                <a:buFont typeface="+mj-cs"/>
                <a:buAutoNum type="hebrew2Minus" startAt="3"/>
              </a:pPr>
              <a:r>
                <a:rPr lang="he-IL" dirty="0">
                  <a:solidFill>
                    <a:srgbClr val="000000"/>
                  </a:solidFill>
                  <a:latin typeface="Times New Roman" panose="02020603050405020304" pitchFamily="18" charset="0"/>
                  <a:cs typeface="Calibri" panose="020F0502020204030204" pitchFamily="34" charset="0"/>
                </a:rPr>
                <a:t>הזזת</a:t>
              </a:r>
              <a:r>
                <a:rPr lang="he-IL"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הנקודה השחורה לאורך הקו האפור ( רק לאחר בחירת "בדיקה" ) </a:t>
              </a:r>
              <a:br>
                <a:rPr lang="en-US"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br>
              <a:r>
                <a:rPr lang="he-IL"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מאפשרת לראות פתיחה וסגירה של הקיפולים, ממצב של פריסה לקובייה והפוך. </a:t>
              </a:r>
              <a:endParaRPr lang="en-US" sz="1800" dirty="0">
                <a:effectLst/>
                <a:latin typeface="Times New Roman" panose="02020603050405020304" pitchFamily="18" charset="0"/>
                <a:ea typeface="Times New Roman" panose="02020603050405020304" pitchFamily="18" charset="0"/>
              </a:endParaRPr>
            </a:p>
          </p:txBody>
        </p:sp>
        <p:pic>
          <p:nvPicPr>
            <p:cNvPr id="5" name="גרפיקה 4" descr="סגור עם מילוי מלא">
              <a:extLst>
                <a:ext uri="{FF2B5EF4-FFF2-40B4-BE49-F238E27FC236}">
                  <a16:creationId xmlns:a16="http://schemas.microsoft.com/office/drawing/2014/main" id="{DB3F88DD-D2DB-2069-10BE-CA2DA2D629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7623" y="5128181"/>
              <a:ext cx="662730" cy="662730"/>
            </a:xfrm>
            <a:prstGeom prst="rect">
              <a:avLst/>
            </a:prstGeom>
          </p:spPr>
        </p:pic>
      </p:grpSp>
      <p:sp>
        <p:nvSpPr>
          <p:cNvPr id="7" name="קישור" hidden="1">
            <a:extLst>
              <a:ext uri="{FF2B5EF4-FFF2-40B4-BE49-F238E27FC236}">
                <a16:creationId xmlns:a16="http://schemas.microsoft.com/office/drawing/2014/main" id="{9192B88A-FE32-819D-9CF2-0A9E759A2236}"/>
              </a:ext>
            </a:extLst>
          </p:cNvPr>
          <p:cNvSpPr txBox="1"/>
          <p:nvPr/>
        </p:nvSpPr>
        <p:spPr>
          <a:xfrm>
            <a:off x="7834232" y="6111320"/>
            <a:ext cx="3945868" cy="523220"/>
          </a:xfrm>
          <a:prstGeom prst="rect">
            <a:avLst/>
          </a:prstGeom>
          <a:solidFill>
            <a:schemeClr val="bg1"/>
          </a:solidFill>
        </p:spPr>
        <p:txBody>
          <a:bodyPr wrap="square" lIns="0" rIns="0">
            <a:spAutoFit/>
          </a:bodyPr>
          <a:lstStyle/>
          <a:p>
            <a:r>
              <a:rPr lang="he-IL" sz="2800" u="sng" dirty="0">
                <a:solidFill>
                  <a:schemeClr val="accent1"/>
                </a:solidFill>
              </a:rPr>
              <a:t>הדרכה לשימוש ביישומון</a:t>
            </a:r>
          </a:p>
        </p:txBody>
      </p:sp>
      <p:grpSp>
        <p:nvGrpSpPr>
          <p:cNvPr id="55" name="פריסה ב">
            <a:extLst>
              <a:ext uri="{FF2B5EF4-FFF2-40B4-BE49-F238E27FC236}">
                <a16:creationId xmlns:a16="http://schemas.microsoft.com/office/drawing/2014/main" id="{92AD4E73-4EF0-F1EC-DEE6-5CFDCBE5E8E2}"/>
              </a:ext>
            </a:extLst>
          </p:cNvPr>
          <p:cNvGrpSpPr/>
          <p:nvPr/>
        </p:nvGrpSpPr>
        <p:grpSpPr>
          <a:xfrm>
            <a:off x="9147860" y="1327969"/>
            <a:ext cx="904455" cy="2420373"/>
            <a:chOff x="9147860" y="1327969"/>
            <a:chExt cx="904455" cy="2420373"/>
          </a:xfrm>
        </p:grpSpPr>
        <p:grpSp>
          <p:nvGrpSpPr>
            <p:cNvPr id="36" name="קבוצה 35">
              <a:extLst>
                <a:ext uri="{FF2B5EF4-FFF2-40B4-BE49-F238E27FC236}">
                  <a16:creationId xmlns:a16="http://schemas.microsoft.com/office/drawing/2014/main" id="{CD69FE23-9C83-5110-4D93-8030A4FA4277}"/>
                </a:ext>
              </a:extLst>
            </p:cNvPr>
            <p:cNvGrpSpPr/>
            <p:nvPr/>
          </p:nvGrpSpPr>
          <p:grpSpPr>
            <a:xfrm rot="5400000">
              <a:off x="8626813" y="2322840"/>
              <a:ext cx="1946549" cy="904455"/>
              <a:chOff x="7744117" y="1845298"/>
              <a:chExt cx="3174951" cy="1583710"/>
            </a:xfrm>
            <a:solidFill>
              <a:schemeClr val="accent3"/>
            </a:solidFill>
          </p:grpSpPr>
          <p:sp>
            <p:nvSpPr>
              <p:cNvPr id="37" name="מלבן 36">
                <a:extLst>
                  <a:ext uri="{FF2B5EF4-FFF2-40B4-BE49-F238E27FC236}">
                    <a16:creationId xmlns:a16="http://schemas.microsoft.com/office/drawing/2014/main" id="{72903BB5-5104-D46F-C3C8-BC55FAAB45FB}"/>
                  </a:ext>
                </a:extLst>
              </p:cNvPr>
              <p:cNvSpPr/>
              <p:nvPr/>
            </p:nvSpPr>
            <p:spPr>
              <a:xfrm>
                <a:off x="8535970" y="1845300"/>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37">
                <a:extLst>
                  <a:ext uri="{FF2B5EF4-FFF2-40B4-BE49-F238E27FC236}">
                    <a16:creationId xmlns:a16="http://schemas.microsoft.com/office/drawing/2014/main" id="{7A9797FF-6A26-6BF8-91F0-348B6DF172AD}"/>
                  </a:ext>
                </a:extLst>
              </p:cNvPr>
              <p:cNvSpPr/>
              <p:nvPr/>
            </p:nvSpPr>
            <p:spPr>
              <a:xfrm>
                <a:off x="9327821" y="1845300"/>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extLst>
                  <a:ext uri="{FF2B5EF4-FFF2-40B4-BE49-F238E27FC236}">
                    <a16:creationId xmlns:a16="http://schemas.microsoft.com/office/drawing/2014/main" id="{83343F98-6FD2-4D8A-4E5F-3330B79641D2}"/>
                  </a:ext>
                </a:extLst>
              </p:cNvPr>
              <p:cNvSpPr/>
              <p:nvPr/>
            </p:nvSpPr>
            <p:spPr>
              <a:xfrm>
                <a:off x="10127216" y="1845302"/>
                <a:ext cx="791852" cy="791850"/>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a:extLst>
                  <a:ext uri="{FF2B5EF4-FFF2-40B4-BE49-F238E27FC236}">
                    <a16:creationId xmlns:a16="http://schemas.microsoft.com/office/drawing/2014/main" id="{737E192D-8964-5BD8-209B-F54C60E0BFCF}"/>
                  </a:ext>
                </a:extLst>
              </p:cNvPr>
              <p:cNvSpPr/>
              <p:nvPr/>
            </p:nvSpPr>
            <p:spPr>
              <a:xfrm>
                <a:off x="7744119" y="1845298"/>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מלבן 40">
                <a:extLst>
                  <a:ext uri="{FF2B5EF4-FFF2-40B4-BE49-F238E27FC236}">
                    <a16:creationId xmlns:a16="http://schemas.microsoft.com/office/drawing/2014/main" id="{3D2C4EF2-7333-DE54-888A-B2365EF02E11}"/>
                  </a:ext>
                </a:extLst>
              </p:cNvPr>
              <p:cNvSpPr/>
              <p:nvPr/>
            </p:nvSpPr>
            <p:spPr>
              <a:xfrm>
                <a:off x="10119673" y="2637157"/>
                <a:ext cx="791852" cy="791850"/>
              </a:xfrm>
              <a:prstGeom prst="rect">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41">
                <a:extLst>
                  <a:ext uri="{FF2B5EF4-FFF2-40B4-BE49-F238E27FC236}">
                    <a16:creationId xmlns:a16="http://schemas.microsoft.com/office/drawing/2014/main" id="{760DAD6E-5458-48BD-2C8D-2E652DDAFFAE}"/>
                  </a:ext>
                </a:extLst>
              </p:cNvPr>
              <p:cNvSpPr/>
              <p:nvPr/>
            </p:nvSpPr>
            <p:spPr>
              <a:xfrm>
                <a:off x="7744117" y="2637158"/>
                <a:ext cx="791852" cy="791850"/>
              </a:xfrm>
              <a:prstGeom prst="rect">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 name="תיבת טקסט 5">
              <a:extLst>
                <a:ext uri="{FF2B5EF4-FFF2-40B4-BE49-F238E27FC236}">
                  <a16:creationId xmlns:a16="http://schemas.microsoft.com/office/drawing/2014/main" id="{D6AFC0D3-223E-31DD-D770-43FA888FEF18}"/>
                </a:ext>
              </a:extLst>
            </p:cNvPr>
            <p:cNvSpPr txBox="1"/>
            <p:nvPr/>
          </p:nvSpPr>
          <p:spPr>
            <a:xfrm>
              <a:off x="9231394" y="1327969"/>
              <a:ext cx="468398" cy="523220"/>
            </a:xfrm>
            <a:prstGeom prst="rect">
              <a:avLst/>
            </a:prstGeom>
            <a:noFill/>
          </p:spPr>
          <p:txBody>
            <a:bodyPr wrap="none" rtlCol="1">
              <a:spAutoFit/>
            </a:bodyPr>
            <a:lstStyle/>
            <a:p>
              <a:r>
                <a:rPr lang="he-IL" sz="2800" dirty="0"/>
                <a:t>ב.</a:t>
              </a:r>
            </a:p>
          </p:txBody>
        </p:sp>
      </p:grpSp>
      <p:grpSp>
        <p:nvGrpSpPr>
          <p:cNvPr id="54" name="פריסה א">
            <a:extLst>
              <a:ext uri="{FF2B5EF4-FFF2-40B4-BE49-F238E27FC236}">
                <a16:creationId xmlns:a16="http://schemas.microsoft.com/office/drawing/2014/main" id="{F3DA26B6-83E2-76CB-F6B4-4C30ABD158B0}"/>
              </a:ext>
            </a:extLst>
          </p:cNvPr>
          <p:cNvGrpSpPr/>
          <p:nvPr/>
        </p:nvGrpSpPr>
        <p:grpSpPr>
          <a:xfrm>
            <a:off x="10630292" y="1327969"/>
            <a:ext cx="1356678" cy="2420373"/>
            <a:chOff x="10630292" y="1327969"/>
            <a:chExt cx="1356678" cy="2420373"/>
          </a:xfrm>
        </p:grpSpPr>
        <p:grpSp>
          <p:nvGrpSpPr>
            <p:cNvPr id="43" name="קבוצה 42">
              <a:extLst>
                <a:ext uri="{FF2B5EF4-FFF2-40B4-BE49-F238E27FC236}">
                  <a16:creationId xmlns:a16="http://schemas.microsoft.com/office/drawing/2014/main" id="{76DDBB61-30C8-C8D0-F269-6DB891D70A12}"/>
                </a:ext>
              </a:extLst>
            </p:cNvPr>
            <p:cNvGrpSpPr/>
            <p:nvPr/>
          </p:nvGrpSpPr>
          <p:grpSpPr>
            <a:xfrm rot="5400000">
              <a:off x="10335356" y="2096729"/>
              <a:ext cx="1946549" cy="1356678"/>
              <a:chOff x="7744117" y="1053451"/>
              <a:chExt cx="3174951" cy="2375557"/>
            </a:xfrm>
            <a:solidFill>
              <a:schemeClr val="accent3"/>
            </a:solidFill>
          </p:grpSpPr>
          <p:sp>
            <p:nvSpPr>
              <p:cNvPr id="44" name="מלבן 43">
                <a:extLst>
                  <a:ext uri="{FF2B5EF4-FFF2-40B4-BE49-F238E27FC236}">
                    <a16:creationId xmlns:a16="http://schemas.microsoft.com/office/drawing/2014/main" id="{FCD61C51-E2B9-6507-D9E8-D047EBD594FA}"/>
                  </a:ext>
                </a:extLst>
              </p:cNvPr>
              <p:cNvSpPr/>
              <p:nvPr/>
            </p:nvSpPr>
            <p:spPr>
              <a:xfrm>
                <a:off x="8535970" y="1845300"/>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מלבן 44">
                <a:extLst>
                  <a:ext uri="{FF2B5EF4-FFF2-40B4-BE49-F238E27FC236}">
                    <a16:creationId xmlns:a16="http://schemas.microsoft.com/office/drawing/2014/main" id="{66BC1E91-DFA8-2F56-61AF-3A59DD9BECF3}"/>
                  </a:ext>
                </a:extLst>
              </p:cNvPr>
              <p:cNvSpPr/>
              <p:nvPr/>
            </p:nvSpPr>
            <p:spPr>
              <a:xfrm>
                <a:off x="9327821" y="1845300"/>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מלבן 45">
                <a:extLst>
                  <a:ext uri="{FF2B5EF4-FFF2-40B4-BE49-F238E27FC236}">
                    <a16:creationId xmlns:a16="http://schemas.microsoft.com/office/drawing/2014/main" id="{7207FFC9-CDBE-37CC-C303-ABEDA32DA284}"/>
                  </a:ext>
                </a:extLst>
              </p:cNvPr>
              <p:cNvSpPr/>
              <p:nvPr/>
            </p:nvSpPr>
            <p:spPr>
              <a:xfrm>
                <a:off x="10127216" y="1845302"/>
                <a:ext cx="791852" cy="791850"/>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46">
                <a:extLst>
                  <a:ext uri="{FF2B5EF4-FFF2-40B4-BE49-F238E27FC236}">
                    <a16:creationId xmlns:a16="http://schemas.microsoft.com/office/drawing/2014/main" id="{7A61B7E7-27EC-DD84-5DC7-15437C57E477}"/>
                  </a:ext>
                </a:extLst>
              </p:cNvPr>
              <p:cNvSpPr/>
              <p:nvPr/>
            </p:nvSpPr>
            <p:spPr>
              <a:xfrm>
                <a:off x="7744119" y="1845298"/>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מלבן 47">
                <a:extLst>
                  <a:ext uri="{FF2B5EF4-FFF2-40B4-BE49-F238E27FC236}">
                    <a16:creationId xmlns:a16="http://schemas.microsoft.com/office/drawing/2014/main" id="{BFF9DF11-443C-BFC4-42E0-2E3316CBACAF}"/>
                  </a:ext>
                </a:extLst>
              </p:cNvPr>
              <p:cNvSpPr/>
              <p:nvPr/>
            </p:nvSpPr>
            <p:spPr>
              <a:xfrm>
                <a:off x="10127216" y="1053451"/>
                <a:ext cx="791852" cy="791851"/>
              </a:xfrm>
              <a:prstGeom prst="rect">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a:extLst>
                  <a:ext uri="{FF2B5EF4-FFF2-40B4-BE49-F238E27FC236}">
                    <a16:creationId xmlns:a16="http://schemas.microsoft.com/office/drawing/2014/main" id="{1E6C2166-88E5-09B3-BE44-AE85D6872E4C}"/>
                  </a:ext>
                </a:extLst>
              </p:cNvPr>
              <p:cNvSpPr/>
              <p:nvPr/>
            </p:nvSpPr>
            <p:spPr>
              <a:xfrm>
                <a:off x="7744117" y="2637158"/>
                <a:ext cx="791852" cy="791850"/>
              </a:xfrm>
              <a:prstGeom prst="rect">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8" name="תיבת טקסט 17">
              <a:extLst>
                <a:ext uri="{FF2B5EF4-FFF2-40B4-BE49-F238E27FC236}">
                  <a16:creationId xmlns:a16="http://schemas.microsoft.com/office/drawing/2014/main" id="{3C25744B-2DDD-AAA1-9270-9BAD752235A6}"/>
                </a:ext>
              </a:extLst>
            </p:cNvPr>
            <p:cNvSpPr txBox="1"/>
            <p:nvPr/>
          </p:nvSpPr>
          <p:spPr>
            <a:xfrm>
              <a:off x="11007136" y="1327969"/>
              <a:ext cx="468398" cy="523220"/>
            </a:xfrm>
            <a:prstGeom prst="rect">
              <a:avLst/>
            </a:prstGeom>
            <a:noFill/>
          </p:spPr>
          <p:txBody>
            <a:bodyPr wrap="none" rtlCol="1">
              <a:spAutoFit/>
            </a:bodyPr>
            <a:lstStyle/>
            <a:p>
              <a:r>
                <a:rPr lang="he-IL" sz="2800" dirty="0"/>
                <a:t>א.</a:t>
              </a:r>
            </a:p>
          </p:txBody>
        </p:sp>
      </p:grpSp>
      <p:grpSp>
        <p:nvGrpSpPr>
          <p:cNvPr id="56" name="פריסה ג">
            <a:extLst>
              <a:ext uri="{FF2B5EF4-FFF2-40B4-BE49-F238E27FC236}">
                <a16:creationId xmlns:a16="http://schemas.microsoft.com/office/drawing/2014/main" id="{768433C2-7DA7-E121-1A86-B0DC56756297}"/>
              </a:ext>
            </a:extLst>
          </p:cNvPr>
          <p:cNvGrpSpPr/>
          <p:nvPr/>
        </p:nvGrpSpPr>
        <p:grpSpPr>
          <a:xfrm>
            <a:off x="7071802" y="1327969"/>
            <a:ext cx="904457" cy="2413956"/>
            <a:chOff x="7071802" y="1327969"/>
            <a:chExt cx="904457" cy="2413956"/>
          </a:xfrm>
        </p:grpSpPr>
        <p:grpSp>
          <p:nvGrpSpPr>
            <p:cNvPr id="29" name="קבוצה 28">
              <a:extLst>
                <a:ext uri="{FF2B5EF4-FFF2-40B4-BE49-F238E27FC236}">
                  <a16:creationId xmlns:a16="http://schemas.microsoft.com/office/drawing/2014/main" id="{7419E6D0-B15A-89F1-DD44-8612C9129982}"/>
                </a:ext>
              </a:extLst>
            </p:cNvPr>
            <p:cNvGrpSpPr/>
            <p:nvPr/>
          </p:nvGrpSpPr>
          <p:grpSpPr>
            <a:xfrm rot="5400000">
              <a:off x="6553965" y="2319631"/>
              <a:ext cx="1940131" cy="904457"/>
              <a:chOff x="7744117" y="1845298"/>
              <a:chExt cx="3164483" cy="1583712"/>
            </a:xfrm>
            <a:solidFill>
              <a:schemeClr val="accent3"/>
            </a:solidFill>
          </p:grpSpPr>
          <p:sp>
            <p:nvSpPr>
              <p:cNvPr id="30" name="מלבן 29">
                <a:extLst>
                  <a:ext uri="{FF2B5EF4-FFF2-40B4-BE49-F238E27FC236}">
                    <a16:creationId xmlns:a16="http://schemas.microsoft.com/office/drawing/2014/main" id="{57F5A769-FD18-21AB-0228-C7D66ED03DDD}"/>
                  </a:ext>
                </a:extLst>
              </p:cNvPr>
              <p:cNvSpPr/>
              <p:nvPr/>
            </p:nvSpPr>
            <p:spPr>
              <a:xfrm>
                <a:off x="8535970" y="1845300"/>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extLst>
                  <a:ext uri="{FF2B5EF4-FFF2-40B4-BE49-F238E27FC236}">
                    <a16:creationId xmlns:a16="http://schemas.microsoft.com/office/drawing/2014/main" id="{6762B625-9A8C-08B3-9D8E-28F32EB8EB84}"/>
                  </a:ext>
                </a:extLst>
              </p:cNvPr>
              <p:cNvSpPr/>
              <p:nvPr/>
            </p:nvSpPr>
            <p:spPr>
              <a:xfrm>
                <a:off x="9327821" y="1845300"/>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a:extLst>
                  <a:ext uri="{FF2B5EF4-FFF2-40B4-BE49-F238E27FC236}">
                    <a16:creationId xmlns:a16="http://schemas.microsoft.com/office/drawing/2014/main" id="{01E6B1FE-4351-BAA2-1770-A56C533418AC}"/>
                  </a:ext>
                </a:extLst>
              </p:cNvPr>
              <p:cNvSpPr/>
              <p:nvPr/>
            </p:nvSpPr>
            <p:spPr>
              <a:xfrm>
                <a:off x="10116748" y="1845302"/>
                <a:ext cx="791852" cy="791850"/>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a:extLst>
                  <a:ext uri="{FF2B5EF4-FFF2-40B4-BE49-F238E27FC236}">
                    <a16:creationId xmlns:a16="http://schemas.microsoft.com/office/drawing/2014/main" id="{2274F234-0296-C186-4A07-FFEA20279F0E}"/>
                  </a:ext>
                </a:extLst>
              </p:cNvPr>
              <p:cNvSpPr/>
              <p:nvPr/>
            </p:nvSpPr>
            <p:spPr>
              <a:xfrm>
                <a:off x="7744119" y="1845298"/>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לבן 33">
                <a:extLst>
                  <a:ext uri="{FF2B5EF4-FFF2-40B4-BE49-F238E27FC236}">
                    <a16:creationId xmlns:a16="http://schemas.microsoft.com/office/drawing/2014/main" id="{6D992B08-635D-C16D-7D0B-E9D1A79AE0EE}"/>
                  </a:ext>
                </a:extLst>
              </p:cNvPr>
              <p:cNvSpPr/>
              <p:nvPr/>
            </p:nvSpPr>
            <p:spPr>
              <a:xfrm>
                <a:off x="8539817" y="2637160"/>
                <a:ext cx="791852" cy="791850"/>
              </a:xfrm>
              <a:prstGeom prst="rect">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5" name="מלבן 34">
                <a:extLst>
                  <a:ext uri="{FF2B5EF4-FFF2-40B4-BE49-F238E27FC236}">
                    <a16:creationId xmlns:a16="http://schemas.microsoft.com/office/drawing/2014/main" id="{3920F4CF-2B38-C7CA-E8ED-0C5BEB386247}"/>
                  </a:ext>
                </a:extLst>
              </p:cNvPr>
              <p:cNvSpPr/>
              <p:nvPr/>
            </p:nvSpPr>
            <p:spPr>
              <a:xfrm>
                <a:off x="7744117" y="2637159"/>
                <a:ext cx="791852" cy="791850"/>
              </a:xfrm>
              <a:prstGeom prst="rect">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0" name="תיבת טקסט 49">
              <a:extLst>
                <a:ext uri="{FF2B5EF4-FFF2-40B4-BE49-F238E27FC236}">
                  <a16:creationId xmlns:a16="http://schemas.microsoft.com/office/drawing/2014/main" id="{8E5FFEC4-AC96-EF23-3025-C10C85F52B9F}"/>
                </a:ext>
              </a:extLst>
            </p:cNvPr>
            <p:cNvSpPr txBox="1"/>
            <p:nvPr/>
          </p:nvSpPr>
          <p:spPr>
            <a:xfrm>
              <a:off x="7214652" y="1327969"/>
              <a:ext cx="409086" cy="523220"/>
            </a:xfrm>
            <a:prstGeom prst="rect">
              <a:avLst/>
            </a:prstGeom>
            <a:noFill/>
          </p:spPr>
          <p:txBody>
            <a:bodyPr wrap="none" rtlCol="1">
              <a:spAutoFit/>
            </a:bodyPr>
            <a:lstStyle/>
            <a:p>
              <a:r>
                <a:rPr lang="he-IL" sz="2800" dirty="0"/>
                <a:t>ג.</a:t>
              </a:r>
            </a:p>
          </p:txBody>
        </p:sp>
      </p:grpSp>
      <p:grpSp>
        <p:nvGrpSpPr>
          <p:cNvPr id="57" name="פריסה ד">
            <a:extLst>
              <a:ext uri="{FF2B5EF4-FFF2-40B4-BE49-F238E27FC236}">
                <a16:creationId xmlns:a16="http://schemas.microsoft.com/office/drawing/2014/main" id="{2B7AA260-CD66-0F85-CDC0-45CC87AAA659}"/>
              </a:ext>
            </a:extLst>
          </p:cNvPr>
          <p:cNvGrpSpPr/>
          <p:nvPr/>
        </p:nvGrpSpPr>
        <p:grpSpPr>
          <a:xfrm>
            <a:off x="5069494" y="1327969"/>
            <a:ext cx="1365223" cy="2418021"/>
            <a:chOff x="5069494" y="1327969"/>
            <a:chExt cx="1365223" cy="2418021"/>
          </a:xfrm>
        </p:grpSpPr>
        <p:grpSp>
          <p:nvGrpSpPr>
            <p:cNvPr id="22" name="קבוצה 21">
              <a:extLst>
                <a:ext uri="{FF2B5EF4-FFF2-40B4-BE49-F238E27FC236}">
                  <a16:creationId xmlns:a16="http://schemas.microsoft.com/office/drawing/2014/main" id="{D0225960-751A-F0E9-9F73-F5635BF18625}"/>
                </a:ext>
              </a:extLst>
            </p:cNvPr>
            <p:cNvGrpSpPr/>
            <p:nvPr/>
          </p:nvGrpSpPr>
          <p:grpSpPr>
            <a:xfrm rot="5400000">
              <a:off x="4780008" y="2091280"/>
              <a:ext cx="1944196" cy="1365223"/>
              <a:chOff x="7744117" y="1053445"/>
              <a:chExt cx="3171112" cy="2390519"/>
            </a:xfrm>
            <a:solidFill>
              <a:schemeClr val="accent3"/>
            </a:solidFill>
          </p:grpSpPr>
          <p:sp>
            <p:nvSpPr>
              <p:cNvPr id="23" name="מלבן 22">
                <a:extLst>
                  <a:ext uri="{FF2B5EF4-FFF2-40B4-BE49-F238E27FC236}">
                    <a16:creationId xmlns:a16="http://schemas.microsoft.com/office/drawing/2014/main" id="{9BF9D70F-8DFA-8FE3-5197-743802C10AEF}"/>
                  </a:ext>
                </a:extLst>
              </p:cNvPr>
              <p:cNvSpPr/>
              <p:nvPr/>
            </p:nvSpPr>
            <p:spPr>
              <a:xfrm>
                <a:off x="8535970" y="1845300"/>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extLst>
                  <a:ext uri="{FF2B5EF4-FFF2-40B4-BE49-F238E27FC236}">
                    <a16:creationId xmlns:a16="http://schemas.microsoft.com/office/drawing/2014/main" id="{5C970AF4-8C72-D2C5-3C02-FE1155DE8558}"/>
                  </a:ext>
                </a:extLst>
              </p:cNvPr>
              <p:cNvSpPr/>
              <p:nvPr/>
            </p:nvSpPr>
            <p:spPr>
              <a:xfrm>
                <a:off x="9327821" y="1845300"/>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extLst>
                  <a:ext uri="{FF2B5EF4-FFF2-40B4-BE49-F238E27FC236}">
                    <a16:creationId xmlns:a16="http://schemas.microsoft.com/office/drawing/2014/main" id="{D7F85F86-55F3-3EAA-8B7E-B371D24F3136}"/>
                  </a:ext>
                </a:extLst>
              </p:cNvPr>
              <p:cNvSpPr/>
              <p:nvPr/>
            </p:nvSpPr>
            <p:spPr>
              <a:xfrm>
                <a:off x="10123377" y="1845301"/>
                <a:ext cx="791852"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extLst>
                  <a:ext uri="{FF2B5EF4-FFF2-40B4-BE49-F238E27FC236}">
                    <a16:creationId xmlns:a16="http://schemas.microsoft.com/office/drawing/2014/main" id="{8F7C6DD1-42DC-7E0B-014B-CFFEAB5E4EF4}"/>
                  </a:ext>
                </a:extLst>
              </p:cNvPr>
              <p:cNvSpPr/>
              <p:nvPr/>
            </p:nvSpPr>
            <p:spPr>
              <a:xfrm>
                <a:off x="7744119" y="1845298"/>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extLst>
                  <a:ext uri="{FF2B5EF4-FFF2-40B4-BE49-F238E27FC236}">
                    <a16:creationId xmlns:a16="http://schemas.microsoft.com/office/drawing/2014/main" id="{DCB7A8A7-42B3-70E0-CCCC-BCE80D59D3BD}"/>
                  </a:ext>
                </a:extLst>
              </p:cNvPr>
              <p:cNvSpPr/>
              <p:nvPr/>
            </p:nvSpPr>
            <p:spPr>
              <a:xfrm>
                <a:off x="7744117" y="2652114"/>
                <a:ext cx="791852" cy="791850"/>
              </a:xfrm>
              <a:prstGeom prst="rect">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extLst>
                  <a:ext uri="{FF2B5EF4-FFF2-40B4-BE49-F238E27FC236}">
                    <a16:creationId xmlns:a16="http://schemas.microsoft.com/office/drawing/2014/main" id="{40E53AD3-BECA-5444-6146-4BE2E2A7192F}"/>
                  </a:ext>
                </a:extLst>
              </p:cNvPr>
              <p:cNvSpPr/>
              <p:nvPr/>
            </p:nvSpPr>
            <p:spPr>
              <a:xfrm>
                <a:off x="7744118" y="1053445"/>
                <a:ext cx="791851" cy="791851"/>
              </a:xfrm>
              <a:prstGeom prst="rect">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1" name="תיבת טקסט 50">
              <a:extLst>
                <a:ext uri="{FF2B5EF4-FFF2-40B4-BE49-F238E27FC236}">
                  <a16:creationId xmlns:a16="http://schemas.microsoft.com/office/drawing/2014/main" id="{6E0B2355-F411-E316-CE5F-63AB1675BC1A}"/>
                </a:ext>
              </a:extLst>
            </p:cNvPr>
            <p:cNvSpPr txBox="1"/>
            <p:nvPr/>
          </p:nvSpPr>
          <p:spPr>
            <a:xfrm>
              <a:off x="5662031" y="1327969"/>
              <a:ext cx="436337" cy="523220"/>
            </a:xfrm>
            <a:prstGeom prst="rect">
              <a:avLst/>
            </a:prstGeom>
            <a:noFill/>
          </p:spPr>
          <p:txBody>
            <a:bodyPr wrap="none" rtlCol="1">
              <a:spAutoFit/>
            </a:bodyPr>
            <a:lstStyle/>
            <a:p>
              <a:r>
                <a:rPr lang="he-IL" sz="2800" dirty="0"/>
                <a:t>ד.</a:t>
              </a:r>
            </a:p>
          </p:txBody>
        </p:sp>
      </p:grpSp>
      <p:grpSp>
        <p:nvGrpSpPr>
          <p:cNvPr id="58" name="פריסה ה">
            <a:extLst>
              <a:ext uri="{FF2B5EF4-FFF2-40B4-BE49-F238E27FC236}">
                <a16:creationId xmlns:a16="http://schemas.microsoft.com/office/drawing/2014/main" id="{221DA026-DEA6-15E7-AF1D-251CB2105043}"/>
              </a:ext>
            </a:extLst>
          </p:cNvPr>
          <p:cNvGrpSpPr/>
          <p:nvPr/>
        </p:nvGrpSpPr>
        <p:grpSpPr>
          <a:xfrm>
            <a:off x="3084273" y="1327969"/>
            <a:ext cx="1356676" cy="1930267"/>
            <a:chOff x="3084273" y="1327969"/>
            <a:chExt cx="1356676" cy="1930267"/>
          </a:xfrm>
        </p:grpSpPr>
        <p:grpSp>
          <p:nvGrpSpPr>
            <p:cNvPr id="15" name="קבוצה 14">
              <a:extLst>
                <a:ext uri="{FF2B5EF4-FFF2-40B4-BE49-F238E27FC236}">
                  <a16:creationId xmlns:a16="http://schemas.microsoft.com/office/drawing/2014/main" id="{606627C5-D478-9745-F194-C363F55D0629}"/>
                </a:ext>
              </a:extLst>
            </p:cNvPr>
            <p:cNvGrpSpPr/>
            <p:nvPr/>
          </p:nvGrpSpPr>
          <p:grpSpPr>
            <a:xfrm rot="5400000">
              <a:off x="3034389" y="1851677"/>
              <a:ext cx="1456443" cy="1356676"/>
              <a:chOff x="7744118" y="1053445"/>
              <a:chExt cx="2375555" cy="2375553"/>
            </a:xfrm>
            <a:solidFill>
              <a:schemeClr val="accent3"/>
            </a:solidFill>
          </p:grpSpPr>
          <p:sp>
            <p:nvSpPr>
              <p:cNvPr id="16" name="מלבן 15">
                <a:extLst>
                  <a:ext uri="{FF2B5EF4-FFF2-40B4-BE49-F238E27FC236}">
                    <a16:creationId xmlns:a16="http://schemas.microsoft.com/office/drawing/2014/main" id="{50DA2252-2CF1-7C24-0248-D3C6B415EDF3}"/>
                  </a:ext>
                </a:extLst>
              </p:cNvPr>
              <p:cNvSpPr/>
              <p:nvPr/>
            </p:nvSpPr>
            <p:spPr>
              <a:xfrm>
                <a:off x="8535970" y="1845300"/>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B8C767FB-A79B-4803-1D2B-956F961915A3}"/>
                  </a:ext>
                </a:extLst>
              </p:cNvPr>
              <p:cNvSpPr/>
              <p:nvPr/>
            </p:nvSpPr>
            <p:spPr>
              <a:xfrm>
                <a:off x="9327821" y="1845300"/>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extLst>
                  <a:ext uri="{FF2B5EF4-FFF2-40B4-BE49-F238E27FC236}">
                    <a16:creationId xmlns:a16="http://schemas.microsoft.com/office/drawing/2014/main" id="{7FC37FDC-6559-5B91-94FC-DB4977B48E17}"/>
                  </a:ext>
                </a:extLst>
              </p:cNvPr>
              <p:cNvSpPr/>
              <p:nvPr/>
            </p:nvSpPr>
            <p:spPr>
              <a:xfrm>
                <a:off x="7744119" y="1845298"/>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extLst>
                  <a:ext uri="{FF2B5EF4-FFF2-40B4-BE49-F238E27FC236}">
                    <a16:creationId xmlns:a16="http://schemas.microsoft.com/office/drawing/2014/main" id="{81EE313C-2CBA-7B13-AD1E-50C63FDE97A6}"/>
                  </a:ext>
                </a:extLst>
              </p:cNvPr>
              <p:cNvSpPr/>
              <p:nvPr/>
            </p:nvSpPr>
            <p:spPr>
              <a:xfrm>
                <a:off x="9327821" y="2637148"/>
                <a:ext cx="791852" cy="791850"/>
              </a:xfrm>
              <a:prstGeom prst="rect">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a:extLst>
                  <a:ext uri="{FF2B5EF4-FFF2-40B4-BE49-F238E27FC236}">
                    <a16:creationId xmlns:a16="http://schemas.microsoft.com/office/drawing/2014/main" id="{B97DAA41-E549-CB91-2075-FC8B67020DBE}"/>
                  </a:ext>
                </a:extLst>
              </p:cNvPr>
              <p:cNvSpPr/>
              <p:nvPr/>
            </p:nvSpPr>
            <p:spPr>
              <a:xfrm>
                <a:off x="7744118" y="1053445"/>
                <a:ext cx="791851" cy="791851"/>
              </a:xfrm>
              <a:prstGeom prst="rect">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52" name="תיבת טקסט 51">
              <a:extLst>
                <a:ext uri="{FF2B5EF4-FFF2-40B4-BE49-F238E27FC236}">
                  <a16:creationId xmlns:a16="http://schemas.microsoft.com/office/drawing/2014/main" id="{6989F80C-5E41-6544-1DCC-569FC599DC16}"/>
                </a:ext>
              </a:extLst>
            </p:cNvPr>
            <p:cNvSpPr txBox="1"/>
            <p:nvPr/>
          </p:nvSpPr>
          <p:spPr>
            <a:xfrm>
              <a:off x="3634169" y="1327969"/>
              <a:ext cx="481222" cy="523220"/>
            </a:xfrm>
            <a:prstGeom prst="rect">
              <a:avLst/>
            </a:prstGeom>
            <a:noFill/>
          </p:spPr>
          <p:txBody>
            <a:bodyPr wrap="none" rtlCol="1">
              <a:spAutoFit/>
            </a:bodyPr>
            <a:lstStyle/>
            <a:p>
              <a:r>
                <a:rPr lang="he-IL" sz="2800" dirty="0"/>
                <a:t>ה.</a:t>
              </a:r>
            </a:p>
          </p:txBody>
        </p:sp>
      </p:grpSp>
      <p:grpSp>
        <p:nvGrpSpPr>
          <p:cNvPr id="59" name="פריסה ו">
            <a:extLst>
              <a:ext uri="{FF2B5EF4-FFF2-40B4-BE49-F238E27FC236}">
                <a16:creationId xmlns:a16="http://schemas.microsoft.com/office/drawing/2014/main" id="{1CA6B5E6-BC5B-3017-CD91-4211CDEC9380}"/>
              </a:ext>
            </a:extLst>
          </p:cNvPr>
          <p:cNvGrpSpPr/>
          <p:nvPr/>
        </p:nvGrpSpPr>
        <p:grpSpPr>
          <a:xfrm>
            <a:off x="730712" y="1327969"/>
            <a:ext cx="1356676" cy="2415747"/>
            <a:chOff x="730712" y="1327969"/>
            <a:chExt cx="1356676" cy="2415747"/>
          </a:xfrm>
        </p:grpSpPr>
        <p:grpSp>
          <p:nvGrpSpPr>
            <p:cNvPr id="8" name="קבוצה 7">
              <a:extLst>
                <a:ext uri="{FF2B5EF4-FFF2-40B4-BE49-F238E27FC236}">
                  <a16:creationId xmlns:a16="http://schemas.microsoft.com/office/drawing/2014/main" id="{D5A27DD7-B187-1C2A-F821-9FF08642242D}"/>
                </a:ext>
              </a:extLst>
            </p:cNvPr>
            <p:cNvGrpSpPr/>
            <p:nvPr/>
          </p:nvGrpSpPr>
          <p:grpSpPr>
            <a:xfrm rot="5400000">
              <a:off x="438088" y="2094417"/>
              <a:ext cx="1941923" cy="1356676"/>
              <a:chOff x="7744118" y="1053445"/>
              <a:chExt cx="3167405" cy="2375553"/>
            </a:xfrm>
            <a:solidFill>
              <a:schemeClr val="accent3"/>
            </a:solidFill>
          </p:grpSpPr>
          <p:sp>
            <p:nvSpPr>
              <p:cNvPr id="9" name="מלבן 8">
                <a:extLst>
                  <a:ext uri="{FF2B5EF4-FFF2-40B4-BE49-F238E27FC236}">
                    <a16:creationId xmlns:a16="http://schemas.microsoft.com/office/drawing/2014/main" id="{1053DCBB-4809-451E-828C-3348DB96FFBB}"/>
                  </a:ext>
                </a:extLst>
              </p:cNvPr>
              <p:cNvSpPr/>
              <p:nvPr/>
            </p:nvSpPr>
            <p:spPr>
              <a:xfrm>
                <a:off x="8535970" y="1845300"/>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4FEE38BB-FEF1-B48A-67AF-67B3E5F26EA4}"/>
                  </a:ext>
                </a:extLst>
              </p:cNvPr>
              <p:cNvSpPr/>
              <p:nvPr/>
            </p:nvSpPr>
            <p:spPr>
              <a:xfrm>
                <a:off x="9327821" y="1845300"/>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extLst>
                  <a:ext uri="{FF2B5EF4-FFF2-40B4-BE49-F238E27FC236}">
                    <a16:creationId xmlns:a16="http://schemas.microsoft.com/office/drawing/2014/main" id="{4CB323F0-7482-135B-EF5D-503B92C3B5F8}"/>
                  </a:ext>
                </a:extLst>
              </p:cNvPr>
              <p:cNvSpPr/>
              <p:nvPr/>
            </p:nvSpPr>
            <p:spPr>
              <a:xfrm>
                <a:off x="10119672" y="1845299"/>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a16="http://schemas.microsoft.com/office/drawing/2014/main" id="{010DB239-E73C-9F78-4FB1-05681F861C2B}"/>
                  </a:ext>
                </a:extLst>
              </p:cNvPr>
              <p:cNvSpPr/>
              <p:nvPr/>
            </p:nvSpPr>
            <p:spPr>
              <a:xfrm>
                <a:off x="7744119" y="1845298"/>
                <a:ext cx="791851" cy="791851"/>
              </a:xfrm>
              <a:prstGeom prst="rect">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C1F9691B-58F8-9EAF-662A-5CBC3276E6C3}"/>
                  </a:ext>
                </a:extLst>
              </p:cNvPr>
              <p:cNvSpPr/>
              <p:nvPr/>
            </p:nvSpPr>
            <p:spPr>
              <a:xfrm>
                <a:off x="9327821" y="2637148"/>
                <a:ext cx="791852" cy="791850"/>
              </a:xfrm>
              <a:prstGeom prst="rect">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854D0B7E-3803-2583-B471-3F1325FC8BE6}"/>
                  </a:ext>
                </a:extLst>
              </p:cNvPr>
              <p:cNvSpPr/>
              <p:nvPr/>
            </p:nvSpPr>
            <p:spPr>
              <a:xfrm>
                <a:off x="7744118" y="1053445"/>
                <a:ext cx="791851" cy="791851"/>
              </a:xfrm>
              <a:prstGeom prst="rect">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3" name="תיבת טקסט 52">
              <a:extLst>
                <a:ext uri="{FF2B5EF4-FFF2-40B4-BE49-F238E27FC236}">
                  <a16:creationId xmlns:a16="http://schemas.microsoft.com/office/drawing/2014/main" id="{AB8FFAFB-2FF4-745F-DF80-49D2CA938EE4}"/>
                </a:ext>
              </a:extLst>
            </p:cNvPr>
            <p:cNvSpPr txBox="1"/>
            <p:nvPr/>
          </p:nvSpPr>
          <p:spPr>
            <a:xfrm>
              <a:off x="1410773" y="1327969"/>
              <a:ext cx="359393" cy="523220"/>
            </a:xfrm>
            <a:prstGeom prst="rect">
              <a:avLst/>
            </a:prstGeom>
            <a:noFill/>
          </p:spPr>
          <p:txBody>
            <a:bodyPr wrap="none" rtlCol="1">
              <a:spAutoFit/>
            </a:bodyPr>
            <a:lstStyle/>
            <a:p>
              <a:r>
                <a:rPr lang="he-IL" sz="2800" dirty="0"/>
                <a:t>ו.</a:t>
              </a:r>
            </a:p>
          </p:txBody>
        </p:sp>
      </p:grpSp>
      <p:grpSp>
        <p:nvGrpSpPr>
          <p:cNvPr id="71" name="הסבר ל-ב">
            <a:extLst>
              <a:ext uri="{FF2B5EF4-FFF2-40B4-BE49-F238E27FC236}">
                <a16:creationId xmlns:a16="http://schemas.microsoft.com/office/drawing/2014/main" id="{D82210AD-F0F1-6915-E250-6FC6BA0A49D5}"/>
              </a:ext>
            </a:extLst>
          </p:cNvPr>
          <p:cNvGrpSpPr/>
          <p:nvPr/>
        </p:nvGrpSpPr>
        <p:grpSpPr>
          <a:xfrm>
            <a:off x="7491180" y="3796573"/>
            <a:ext cx="4269676" cy="2254018"/>
            <a:chOff x="7491180" y="3796573"/>
            <a:chExt cx="4269676" cy="2254018"/>
          </a:xfrm>
        </p:grpSpPr>
        <p:grpSp>
          <p:nvGrpSpPr>
            <p:cNvPr id="67" name="הסבר ל-ב">
              <a:extLst>
                <a:ext uri="{FF2B5EF4-FFF2-40B4-BE49-F238E27FC236}">
                  <a16:creationId xmlns:a16="http://schemas.microsoft.com/office/drawing/2014/main" id="{A9A89CB8-22E2-25F7-8EF3-80E570458BD4}"/>
                </a:ext>
              </a:extLst>
            </p:cNvPr>
            <p:cNvGrpSpPr/>
            <p:nvPr/>
          </p:nvGrpSpPr>
          <p:grpSpPr>
            <a:xfrm>
              <a:off x="7491180" y="3796573"/>
              <a:ext cx="4269676" cy="2254018"/>
              <a:chOff x="7491180" y="3796573"/>
              <a:chExt cx="4269676" cy="2254018"/>
            </a:xfrm>
          </p:grpSpPr>
          <p:sp>
            <p:nvSpPr>
              <p:cNvPr id="64" name="מלבן 63">
                <a:extLst>
                  <a:ext uri="{FF2B5EF4-FFF2-40B4-BE49-F238E27FC236}">
                    <a16:creationId xmlns:a16="http://schemas.microsoft.com/office/drawing/2014/main" id="{8D8844CE-F0A0-36DC-BA71-23E159F1F247}"/>
                  </a:ext>
                </a:extLst>
              </p:cNvPr>
              <p:cNvSpPr/>
              <p:nvPr/>
            </p:nvSpPr>
            <p:spPr>
              <a:xfrm>
                <a:off x="7491180" y="4397891"/>
                <a:ext cx="4269676" cy="1652700"/>
              </a:xfrm>
              <a:prstGeom prst="rect">
                <a:avLst/>
              </a:prstGeom>
              <a:solidFill>
                <a:schemeClr val="bg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rPr>
                  <a:t>זו אינה פריסה של קובייה.</a:t>
                </a:r>
              </a:p>
              <a:p>
                <a:pPr algn="ctr"/>
                <a:r>
                  <a:rPr lang="he-IL" sz="2800" dirty="0">
                    <a:solidFill>
                      <a:schemeClr val="tx1"/>
                    </a:solidFill>
                  </a:rPr>
                  <a:t>שני הריבועים האדומים </a:t>
                </a:r>
                <a:br>
                  <a:rPr lang="en-US" sz="2800" dirty="0">
                    <a:solidFill>
                      <a:schemeClr val="tx1"/>
                    </a:solidFill>
                  </a:rPr>
                </a:br>
                <a:r>
                  <a:rPr lang="he-IL" sz="2800" dirty="0">
                    <a:solidFill>
                      <a:schemeClr val="tx1"/>
                    </a:solidFill>
                  </a:rPr>
                  <a:t>נמצאים באותו צד.</a:t>
                </a:r>
              </a:p>
            </p:txBody>
          </p:sp>
          <p:cxnSp>
            <p:nvCxnSpPr>
              <p:cNvPr id="66" name="מחבר ישר 65">
                <a:extLst>
                  <a:ext uri="{FF2B5EF4-FFF2-40B4-BE49-F238E27FC236}">
                    <a16:creationId xmlns:a16="http://schemas.microsoft.com/office/drawing/2014/main" id="{A83330B3-47AA-C888-49F4-62252F5B44B8}"/>
                  </a:ext>
                </a:extLst>
              </p:cNvPr>
              <p:cNvCxnSpPr/>
              <p:nvPr/>
            </p:nvCxnSpPr>
            <p:spPr>
              <a:xfrm>
                <a:off x="9600085" y="3796573"/>
                <a:ext cx="0" cy="60131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68" name="חיווי ב">
              <a:extLst>
                <a:ext uri="{FF2B5EF4-FFF2-40B4-BE49-F238E27FC236}">
                  <a16:creationId xmlns:a16="http://schemas.microsoft.com/office/drawing/2014/main" id="{4E60F626-C073-A37F-BF83-9B0CA4FC6CE7}"/>
                </a:ext>
              </a:extLst>
            </p:cNvPr>
            <p:cNvGrpSpPr/>
            <p:nvPr/>
          </p:nvGrpSpPr>
          <p:grpSpPr>
            <a:xfrm>
              <a:off x="7578618" y="4497411"/>
              <a:ext cx="236561" cy="270000"/>
              <a:chOff x="7018484" y="4775740"/>
              <a:chExt cx="698937" cy="698937"/>
            </a:xfrm>
          </p:grpSpPr>
          <p:cxnSp>
            <p:nvCxnSpPr>
              <p:cNvPr id="69" name="מחבר ישר 68">
                <a:extLst>
                  <a:ext uri="{FF2B5EF4-FFF2-40B4-BE49-F238E27FC236}">
                    <a16:creationId xmlns:a16="http://schemas.microsoft.com/office/drawing/2014/main" id="{FEB3CF35-9152-6A0B-736A-B034D74A414A}"/>
                  </a:ext>
                </a:extLst>
              </p:cNvPr>
              <p:cNvCxnSpPr/>
              <p:nvPr/>
            </p:nvCxnSpPr>
            <p:spPr>
              <a:xfrm flipH="1">
                <a:off x="7080738" y="4775740"/>
                <a:ext cx="574431" cy="698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מחבר ישר 69">
                <a:extLst>
                  <a:ext uri="{FF2B5EF4-FFF2-40B4-BE49-F238E27FC236}">
                    <a16:creationId xmlns:a16="http://schemas.microsoft.com/office/drawing/2014/main" id="{3E708C05-87B8-D166-E98F-E9FF97BDF7E0}"/>
                  </a:ext>
                </a:extLst>
              </p:cNvPr>
              <p:cNvCxnSpPr>
                <a:cxnSpLocks/>
              </p:cNvCxnSpPr>
              <p:nvPr/>
            </p:nvCxnSpPr>
            <p:spPr>
              <a:xfrm rot="16200000" flipH="1">
                <a:off x="7080737" y="4775739"/>
                <a:ext cx="574431" cy="698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5" name="הסבר ל-ג">
            <a:extLst>
              <a:ext uri="{FF2B5EF4-FFF2-40B4-BE49-F238E27FC236}">
                <a16:creationId xmlns:a16="http://schemas.microsoft.com/office/drawing/2014/main" id="{AB5744F3-6D06-26BC-7FB4-58695391D372}"/>
              </a:ext>
            </a:extLst>
          </p:cNvPr>
          <p:cNvGrpSpPr/>
          <p:nvPr/>
        </p:nvGrpSpPr>
        <p:grpSpPr>
          <a:xfrm>
            <a:off x="5662031" y="3796573"/>
            <a:ext cx="4269676" cy="2254018"/>
            <a:chOff x="7491180" y="3796573"/>
            <a:chExt cx="4269676" cy="2254018"/>
          </a:xfrm>
        </p:grpSpPr>
        <p:grpSp>
          <p:nvGrpSpPr>
            <p:cNvPr id="76" name="הסבר ל-ב">
              <a:extLst>
                <a:ext uri="{FF2B5EF4-FFF2-40B4-BE49-F238E27FC236}">
                  <a16:creationId xmlns:a16="http://schemas.microsoft.com/office/drawing/2014/main" id="{46AA6319-93A5-D341-FF7D-3F37B4F84F9D}"/>
                </a:ext>
              </a:extLst>
            </p:cNvPr>
            <p:cNvGrpSpPr/>
            <p:nvPr/>
          </p:nvGrpSpPr>
          <p:grpSpPr>
            <a:xfrm>
              <a:off x="7491180" y="3796573"/>
              <a:ext cx="4269676" cy="2254018"/>
              <a:chOff x="7491180" y="3796573"/>
              <a:chExt cx="4269676" cy="2254018"/>
            </a:xfrm>
          </p:grpSpPr>
          <p:sp>
            <p:nvSpPr>
              <p:cNvPr id="80" name="מלבן 79">
                <a:extLst>
                  <a:ext uri="{FF2B5EF4-FFF2-40B4-BE49-F238E27FC236}">
                    <a16:creationId xmlns:a16="http://schemas.microsoft.com/office/drawing/2014/main" id="{E755F26B-301D-9DD6-73A8-B5FDA6B97CA6}"/>
                  </a:ext>
                </a:extLst>
              </p:cNvPr>
              <p:cNvSpPr/>
              <p:nvPr/>
            </p:nvSpPr>
            <p:spPr>
              <a:xfrm>
                <a:off x="7491180" y="4397891"/>
                <a:ext cx="4269676" cy="1652700"/>
              </a:xfrm>
              <a:prstGeom prst="rect">
                <a:avLst/>
              </a:prstGeom>
              <a:solidFill>
                <a:schemeClr val="bg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rPr>
                  <a:t>זו אינה פריסה של קובייה.</a:t>
                </a:r>
              </a:p>
              <a:p>
                <a:pPr algn="ctr"/>
                <a:r>
                  <a:rPr lang="he-IL" sz="2800" dirty="0">
                    <a:solidFill>
                      <a:schemeClr val="tx1"/>
                    </a:solidFill>
                  </a:rPr>
                  <a:t>שני הריבועים האדומים </a:t>
                </a:r>
                <a:br>
                  <a:rPr lang="en-US" sz="2800" dirty="0">
                    <a:solidFill>
                      <a:schemeClr val="tx1"/>
                    </a:solidFill>
                  </a:rPr>
                </a:br>
                <a:r>
                  <a:rPr lang="he-IL" sz="2800" dirty="0">
                    <a:solidFill>
                      <a:schemeClr val="tx1"/>
                    </a:solidFill>
                  </a:rPr>
                  <a:t>נמצאים באותו צד.</a:t>
                </a:r>
              </a:p>
            </p:txBody>
          </p:sp>
          <p:cxnSp>
            <p:nvCxnSpPr>
              <p:cNvPr id="81" name="מחבר ישר 80">
                <a:extLst>
                  <a:ext uri="{FF2B5EF4-FFF2-40B4-BE49-F238E27FC236}">
                    <a16:creationId xmlns:a16="http://schemas.microsoft.com/office/drawing/2014/main" id="{A4E53AD9-AE6E-67FE-F125-6F00D6F43B7D}"/>
                  </a:ext>
                </a:extLst>
              </p:cNvPr>
              <p:cNvCxnSpPr/>
              <p:nvPr/>
            </p:nvCxnSpPr>
            <p:spPr>
              <a:xfrm>
                <a:off x="9600085" y="3796573"/>
                <a:ext cx="0" cy="60131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חיווי ב">
              <a:extLst>
                <a:ext uri="{FF2B5EF4-FFF2-40B4-BE49-F238E27FC236}">
                  <a16:creationId xmlns:a16="http://schemas.microsoft.com/office/drawing/2014/main" id="{47C559D2-93D2-D9EC-270A-6E94C5A13C00}"/>
                </a:ext>
              </a:extLst>
            </p:cNvPr>
            <p:cNvGrpSpPr/>
            <p:nvPr/>
          </p:nvGrpSpPr>
          <p:grpSpPr>
            <a:xfrm>
              <a:off x="7578618" y="4497411"/>
              <a:ext cx="236561" cy="270000"/>
              <a:chOff x="7018484" y="4775740"/>
              <a:chExt cx="698937" cy="698937"/>
            </a:xfrm>
          </p:grpSpPr>
          <p:cxnSp>
            <p:nvCxnSpPr>
              <p:cNvPr id="78" name="מחבר ישר 77">
                <a:extLst>
                  <a:ext uri="{FF2B5EF4-FFF2-40B4-BE49-F238E27FC236}">
                    <a16:creationId xmlns:a16="http://schemas.microsoft.com/office/drawing/2014/main" id="{642EAC41-11FE-A39B-24BA-AD6A23F166BA}"/>
                  </a:ext>
                </a:extLst>
              </p:cNvPr>
              <p:cNvCxnSpPr/>
              <p:nvPr/>
            </p:nvCxnSpPr>
            <p:spPr>
              <a:xfrm flipH="1">
                <a:off x="7080738" y="4775740"/>
                <a:ext cx="574431" cy="698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מחבר ישר 78">
                <a:extLst>
                  <a:ext uri="{FF2B5EF4-FFF2-40B4-BE49-F238E27FC236}">
                    <a16:creationId xmlns:a16="http://schemas.microsoft.com/office/drawing/2014/main" id="{996319D2-553B-E246-3C24-DBA9471E9AC8}"/>
                  </a:ext>
                </a:extLst>
              </p:cNvPr>
              <p:cNvCxnSpPr>
                <a:cxnSpLocks/>
              </p:cNvCxnSpPr>
              <p:nvPr/>
            </p:nvCxnSpPr>
            <p:spPr>
              <a:xfrm rot="16200000" flipH="1">
                <a:off x="7080737" y="4775739"/>
                <a:ext cx="574431" cy="698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6" name="הסבר ל-ה">
            <a:extLst>
              <a:ext uri="{FF2B5EF4-FFF2-40B4-BE49-F238E27FC236}">
                <a16:creationId xmlns:a16="http://schemas.microsoft.com/office/drawing/2014/main" id="{EE2153E4-D3AF-31F9-62CB-1A1B458D1012}"/>
              </a:ext>
            </a:extLst>
          </p:cNvPr>
          <p:cNvGrpSpPr/>
          <p:nvPr/>
        </p:nvGrpSpPr>
        <p:grpSpPr>
          <a:xfrm>
            <a:off x="1515883" y="3270882"/>
            <a:ext cx="4269676" cy="2254018"/>
            <a:chOff x="7491180" y="3796573"/>
            <a:chExt cx="4269676" cy="2254018"/>
          </a:xfrm>
        </p:grpSpPr>
        <p:grpSp>
          <p:nvGrpSpPr>
            <p:cNvPr id="87" name="הסבר ל-ב">
              <a:extLst>
                <a:ext uri="{FF2B5EF4-FFF2-40B4-BE49-F238E27FC236}">
                  <a16:creationId xmlns:a16="http://schemas.microsoft.com/office/drawing/2014/main" id="{5B99E66A-3095-2639-1B0D-932CC689D9FA}"/>
                </a:ext>
              </a:extLst>
            </p:cNvPr>
            <p:cNvGrpSpPr/>
            <p:nvPr/>
          </p:nvGrpSpPr>
          <p:grpSpPr>
            <a:xfrm>
              <a:off x="7491180" y="3796573"/>
              <a:ext cx="4269676" cy="2254018"/>
              <a:chOff x="7491180" y="3796573"/>
              <a:chExt cx="4269676" cy="2254018"/>
            </a:xfrm>
          </p:grpSpPr>
          <p:sp>
            <p:nvSpPr>
              <p:cNvPr id="91" name="מלבן 90">
                <a:extLst>
                  <a:ext uri="{FF2B5EF4-FFF2-40B4-BE49-F238E27FC236}">
                    <a16:creationId xmlns:a16="http://schemas.microsoft.com/office/drawing/2014/main" id="{AF75AA37-62D7-6350-7B41-4DCD3491DDE4}"/>
                  </a:ext>
                </a:extLst>
              </p:cNvPr>
              <p:cNvSpPr/>
              <p:nvPr/>
            </p:nvSpPr>
            <p:spPr>
              <a:xfrm>
                <a:off x="7491180" y="4397891"/>
                <a:ext cx="4269676" cy="1652700"/>
              </a:xfrm>
              <a:prstGeom prst="rect">
                <a:avLst/>
              </a:prstGeom>
              <a:solidFill>
                <a:schemeClr val="bg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rPr>
                  <a:t>זו אינה פריסה של קובייה.</a:t>
                </a:r>
              </a:p>
              <a:p>
                <a:pPr algn="ctr"/>
                <a:r>
                  <a:rPr lang="he-IL" sz="2800" dirty="0">
                    <a:solidFill>
                      <a:schemeClr val="tx1"/>
                    </a:solidFill>
                  </a:rPr>
                  <a:t>אין בה 6 פאות.</a:t>
                </a:r>
              </a:p>
            </p:txBody>
          </p:sp>
          <p:cxnSp>
            <p:nvCxnSpPr>
              <p:cNvPr id="92" name="מחבר ישר 91">
                <a:extLst>
                  <a:ext uri="{FF2B5EF4-FFF2-40B4-BE49-F238E27FC236}">
                    <a16:creationId xmlns:a16="http://schemas.microsoft.com/office/drawing/2014/main" id="{1D93FDF6-F946-FC72-4414-3BAC74AC885C}"/>
                  </a:ext>
                </a:extLst>
              </p:cNvPr>
              <p:cNvCxnSpPr/>
              <p:nvPr/>
            </p:nvCxnSpPr>
            <p:spPr>
              <a:xfrm>
                <a:off x="9600085" y="3796573"/>
                <a:ext cx="0" cy="60131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88" name="חיווי ב">
              <a:extLst>
                <a:ext uri="{FF2B5EF4-FFF2-40B4-BE49-F238E27FC236}">
                  <a16:creationId xmlns:a16="http://schemas.microsoft.com/office/drawing/2014/main" id="{1F7C0BF4-A549-9952-4129-B53FCC774AF9}"/>
                </a:ext>
              </a:extLst>
            </p:cNvPr>
            <p:cNvGrpSpPr/>
            <p:nvPr/>
          </p:nvGrpSpPr>
          <p:grpSpPr>
            <a:xfrm>
              <a:off x="7578618" y="4497411"/>
              <a:ext cx="236561" cy="270000"/>
              <a:chOff x="7018484" y="4775740"/>
              <a:chExt cx="698937" cy="698937"/>
            </a:xfrm>
          </p:grpSpPr>
          <p:cxnSp>
            <p:nvCxnSpPr>
              <p:cNvPr id="89" name="מחבר ישר 88">
                <a:extLst>
                  <a:ext uri="{FF2B5EF4-FFF2-40B4-BE49-F238E27FC236}">
                    <a16:creationId xmlns:a16="http://schemas.microsoft.com/office/drawing/2014/main" id="{CCB5FC3A-BD92-4A07-1907-1ADB3AA4F449}"/>
                  </a:ext>
                </a:extLst>
              </p:cNvPr>
              <p:cNvCxnSpPr/>
              <p:nvPr/>
            </p:nvCxnSpPr>
            <p:spPr>
              <a:xfrm flipH="1">
                <a:off x="7080738" y="4775740"/>
                <a:ext cx="574431" cy="698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מחבר ישר 89">
                <a:extLst>
                  <a:ext uri="{FF2B5EF4-FFF2-40B4-BE49-F238E27FC236}">
                    <a16:creationId xmlns:a16="http://schemas.microsoft.com/office/drawing/2014/main" id="{6A2C3656-5152-020A-1A55-D25BE3C1835B}"/>
                  </a:ext>
                </a:extLst>
              </p:cNvPr>
              <p:cNvCxnSpPr>
                <a:cxnSpLocks/>
              </p:cNvCxnSpPr>
              <p:nvPr/>
            </p:nvCxnSpPr>
            <p:spPr>
              <a:xfrm rot="16200000" flipH="1">
                <a:off x="7080737" y="4775739"/>
                <a:ext cx="574431" cy="698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60" name="חיווי א" descr="סימן ביקורת">
            <a:extLst>
              <a:ext uri="{FF2B5EF4-FFF2-40B4-BE49-F238E27FC236}">
                <a16:creationId xmlns:a16="http://schemas.microsoft.com/office/drawing/2014/main" id="{873535B7-CEE4-3CE5-8475-848DA15FE9E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82516" y="3624804"/>
            <a:ext cx="920881" cy="920881"/>
          </a:xfrm>
          <a:prstGeom prst="rect">
            <a:avLst/>
          </a:prstGeom>
        </p:spPr>
      </p:pic>
      <p:grpSp>
        <p:nvGrpSpPr>
          <p:cNvPr id="61" name="חיווי ב">
            <a:extLst>
              <a:ext uri="{FF2B5EF4-FFF2-40B4-BE49-F238E27FC236}">
                <a16:creationId xmlns:a16="http://schemas.microsoft.com/office/drawing/2014/main" id="{578FC7FF-E433-D930-D021-4428AE2B6917}"/>
              </a:ext>
            </a:extLst>
          </p:cNvPr>
          <p:cNvGrpSpPr/>
          <p:nvPr/>
        </p:nvGrpSpPr>
        <p:grpSpPr>
          <a:xfrm>
            <a:off x="9801301" y="3741348"/>
            <a:ext cx="539999" cy="540000"/>
            <a:chOff x="7018484" y="4775740"/>
            <a:chExt cx="698937" cy="698937"/>
          </a:xfrm>
        </p:grpSpPr>
        <p:cxnSp>
          <p:nvCxnSpPr>
            <p:cNvPr id="62" name="מחבר ישר 61">
              <a:extLst>
                <a:ext uri="{FF2B5EF4-FFF2-40B4-BE49-F238E27FC236}">
                  <a16:creationId xmlns:a16="http://schemas.microsoft.com/office/drawing/2014/main" id="{BC237695-5A3E-2B3C-DF65-BF08DD4DCEC5}"/>
                </a:ext>
              </a:extLst>
            </p:cNvPr>
            <p:cNvCxnSpPr/>
            <p:nvPr/>
          </p:nvCxnSpPr>
          <p:spPr>
            <a:xfrm flipH="1">
              <a:off x="7080738" y="4775740"/>
              <a:ext cx="574431" cy="69893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מחבר ישר 62">
              <a:extLst>
                <a:ext uri="{FF2B5EF4-FFF2-40B4-BE49-F238E27FC236}">
                  <a16:creationId xmlns:a16="http://schemas.microsoft.com/office/drawing/2014/main" id="{CD336B41-6FD6-CA5B-7AFC-EC5BDE4C8BF6}"/>
                </a:ext>
              </a:extLst>
            </p:cNvPr>
            <p:cNvCxnSpPr>
              <a:cxnSpLocks/>
            </p:cNvCxnSpPr>
            <p:nvPr/>
          </p:nvCxnSpPr>
          <p:spPr>
            <a:xfrm rot="16200000" flipH="1">
              <a:off x="7080737" y="4775739"/>
              <a:ext cx="574431" cy="69893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חיווי ג">
            <a:extLst>
              <a:ext uri="{FF2B5EF4-FFF2-40B4-BE49-F238E27FC236}">
                <a16:creationId xmlns:a16="http://schemas.microsoft.com/office/drawing/2014/main" id="{37486168-C48E-DA78-5549-118C4B527D94}"/>
              </a:ext>
            </a:extLst>
          </p:cNvPr>
          <p:cNvGrpSpPr/>
          <p:nvPr/>
        </p:nvGrpSpPr>
        <p:grpSpPr>
          <a:xfrm>
            <a:off x="6974193" y="3434970"/>
            <a:ext cx="539999" cy="540000"/>
            <a:chOff x="7018484" y="4775740"/>
            <a:chExt cx="698937" cy="698937"/>
          </a:xfrm>
        </p:grpSpPr>
        <p:cxnSp>
          <p:nvCxnSpPr>
            <p:cNvPr id="73" name="מחבר ישר 72">
              <a:extLst>
                <a:ext uri="{FF2B5EF4-FFF2-40B4-BE49-F238E27FC236}">
                  <a16:creationId xmlns:a16="http://schemas.microsoft.com/office/drawing/2014/main" id="{9EC0C3C5-211C-2E7E-AD8E-CF0578CA429F}"/>
                </a:ext>
              </a:extLst>
            </p:cNvPr>
            <p:cNvCxnSpPr/>
            <p:nvPr/>
          </p:nvCxnSpPr>
          <p:spPr>
            <a:xfrm flipH="1">
              <a:off x="7080738" y="4775740"/>
              <a:ext cx="574431" cy="69893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מחבר ישר 73">
              <a:extLst>
                <a:ext uri="{FF2B5EF4-FFF2-40B4-BE49-F238E27FC236}">
                  <a16:creationId xmlns:a16="http://schemas.microsoft.com/office/drawing/2014/main" id="{AE783C6C-3D65-43B8-D0DC-21FB74F1EB93}"/>
                </a:ext>
              </a:extLst>
            </p:cNvPr>
            <p:cNvCxnSpPr>
              <a:cxnSpLocks/>
            </p:cNvCxnSpPr>
            <p:nvPr/>
          </p:nvCxnSpPr>
          <p:spPr>
            <a:xfrm rot="16200000" flipH="1">
              <a:off x="7080737" y="4775739"/>
              <a:ext cx="574431" cy="69893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82" name="חיווי ד" descr="סימן ביקורת">
            <a:extLst>
              <a:ext uri="{FF2B5EF4-FFF2-40B4-BE49-F238E27FC236}">
                <a16:creationId xmlns:a16="http://schemas.microsoft.com/office/drawing/2014/main" id="{2EA03D30-061E-B621-2277-F9621C440F1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4247" y="3434032"/>
            <a:ext cx="920881" cy="920881"/>
          </a:xfrm>
          <a:prstGeom prst="rect">
            <a:avLst/>
          </a:prstGeom>
        </p:spPr>
      </p:pic>
      <p:grpSp>
        <p:nvGrpSpPr>
          <p:cNvPr id="83" name="חיווי ה">
            <a:extLst>
              <a:ext uri="{FF2B5EF4-FFF2-40B4-BE49-F238E27FC236}">
                <a16:creationId xmlns:a16="http://schemas.microsoft.com/office/drawing/2014/main" id="{2BD56399-B70E-A102-FFFA-49F30E07E55E}"/>
              </a:ext>
            </a:extLst>
          </p:cNvPr>
          <p:cNvGrpSpPr/>
          <p:nvPr/>
        </p:nvGrpSpPr>
        <p:grpSpPr>
          <a:xfrm>
            <a:off x="4106432" y="2922672"/>
            <a:ext cx="539999" cy="540000"/>
            <a:chOff x="7018484" y="4775740"/>
            <a:chExt cx="698937" cy="698937"/>
          </a:xfrm>
        </p:grpSpPr>
        <p:cxnSp>
          <p:nvCxnSpPr>
            <p:cNvPr id="84" name="מחבר ישר 83">
              <a:extLst>
                <a:ext uri="{FF2B5EF4-FFF2-40B4-BE49-F238E27FC236}">
                  <a16:creationId xmlns:a16="http://schemas.microsoft.com/office/drawing/2014/main" id="{849F5681-82DA-C6BB-36C5-5169E7589D5E}"/>
                </a:ext>
              </a:extLst>
            </p:cNvPr>
            <p:cNvCxnSpPr/>
            <p:nvPr/>
          </p:nvCxnSpPr>
          <p:spPr>
            <a:xfrm flipH="1">
              <a:off x="7080738" y="4775740"/>
              <a:ext cx="574431" cy="69893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מחבר ישר 84">
              <a:extLst>
                <a:ext uri="{FF2B5EF4-FFF2-40B4-BE49-F238E27FC236}">
                  <a16:creationId xmlns:a16="http://schemas.microsoft.com/office/drawing/2014/main" id="{CA571E3E-1842-8FE4-0D76-55ED1E300A46}"/>
                </a:ext>
              </a:extLst>
            </p:cNvPr>
            <p:cNvCxnSpPr>
              <a:cxnSpLocks/>
            </p:cNvCxnSpPr>
            <p:nvPr/>
          </p:nvCxnSpPr>
          <p:spPr>
            <a:xfrm rot="16200000" flipH="1">
              <a:off x="7080737" y="4775739"/>
              <a:ext cx="574431" cy="69893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93" name="חיווי ו" descr="סימן ביקורת">
            <a:extLst>
              <a:ext uri="{FF2B5EF4-FFF2-40B4-BE49-F238E27FC236}">
                <a16:creationId xmlns:a16="http://schemas.microsoft.com/office/drawing/2014/main" id="{D26D881F-B485-E0D7-8D53-3997CB90272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8729" y="3526494"/>
            <a:ext cx="920881" cy="920881"/>
          </a:xfrm>
          <a:prstGeom prst="rect">
            <a:avLst/>
          </a:prstGeom>
        </p:spPr>
      </p:pic>
    </p:spTree>
    <p:extLst>
      <p:ext uri="{BB962C8B-B14F-4D97-AF65-F5344CB8AC3E}">
        <p14:creationId xmlns:p14="http://schemas.microsoft.com/office/powerpoint/2010/main" val="152600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3" presetClass="emph" presetSubtype="2" fill="hold" grpId="0" nodeType="withEffect">
                                  <p:stCondLst>
                                    <p:cond delay="0"/>
                                  </p:stCondLst>
                                  <p:childTnLst>
                                    <p:animClr clrSpc="rgb" dir="cw">
                                      <p:cBhvr override="childStyle">
                                        <p:cTn id="17" dur="2000" fill="hold"/>
                                        <p:tgtEl>
                                          <p:spTgt spid="7"/>
                                        </p:tgtEl>
                                        <p:attrNameLst>
                                          <p:attrName>style.color</p:attrName>
                                        </p:attrNameLst>
                                      </p:cBhvr>
                                      <p:to>
                                        <a:srgbClr val="B4C6E7"/>
                                      </p:to>
                                    </p:animClr>
                                  </p:childTnLst>
                                </p:cTn>
                              </p:par>
                              <p:par>
                                <p:cTn id="18" presetID="1"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nodeType="afterEffect">
                                  <p:stCondLst>
                                    <p:cond delay="0"/>
                                  </p:stCondLst>
                                  <p:childTnLst>
                                    <p:anim calcmode="lin" valueType="num">
                                      <p:cBhvr>
                                        <p:cTn id="24" dur="1000"/>
                                        <p:tgtEl>
                                          <p:spTgt spid="3"/>
                                        </p:tgtEl>
                                        <p:attrNameLst>
                                          <p:attrName>ppt_w</p:attrName>
                                        </p:attrNameLst>
                                      </p:cBhvr>
                                      <p:tavLst>
                                        <p:tav tm="0">
                                          <p:val>
                                            <p:strVal val="ppt_w"/>
                                          </p:val>
                                        </p:tav>
                                        <p:tav tm="100000">
                                          <p:val>
                                            <p:fltVal val="0"/>
                                          </p:val>
                                        </p:tav>
                                      </p:tavLst>
                                    </p:anim>
                                    <p:anim calcmode="lin" valueType="num">
                                      <p:cBhvr>
                                        <p:cTn id="25" dur="1000"/>
                                        <p:tgtEl>
                                          <p:spTgt spid="3"/>
                                        </p:tgtEl>
                                        <p:attrNameLst>
                                          <p:attrName>ppt_h</p:attrName>
                                        </p:attrNameLst>
                                      </p:cBhvr>
                                      <p:tavLst>
                                        <p:tav tm="0">
                                          <p:val>
                                            <p:strVal val="ppt_h"/>
                                          </p:val>
                                        </p:tav>
                                        <p:tav tm="100000">
                                          <p:val>
                                            <p:fltVal val="0"/>
                                          </p:val>
                                        </p:tav>
                                      </p:tavLst>
                                    </p:anim>
                                    <p:anim calcmode="lin" valueType="num">
                                      <p:cBhvr>
                                        <p:cTn id="26" dur="1000"/>
                                        <p:tgtEl>
                                          <p:spTgt spid="3"/>
                                        </p:tgtEl>
                                        <p:attrNameLst>
                                          <p:attrName>style.rotation</p:attrName>
                                        </p:attrNameLst>
                                      </p:cBhvr>
                                      <p:tavLst>
                                        <p:tav tm="0">
                                          <p:val>
                                            <p:fltVal val="0"/>
                                          </p:val>
                                        </p:tav>
                                        <p:tav tm="100000">
                                          <p:val>
                                            <p:fltVal val="90"/>
                                          </p:val>
                                        </p:tav>
                                      </p:tavLst>
                                    </p:anim>
                                    <p:animEffect transition="out" filter="fade">
                                      <p:cBhvr>
                                        <p:cTn id="27" dur="1000"/>
                                        <p:tgtEl>
                                          <p:spTgt spid="3"/>
                                        </p:tgtEl>
                                      </p:cBhvr>
                                    </p:animEffect>
                                    <p:set>
                                      <p:cBhvr>
                                        <p:cTn id="28"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9" restart="whenNotActive" fill="hold" evtFilter="cancelBubble" nodeType="interactiveSeq">
                <p:stCondLst>
                  <p:cond evt="onClick" delay="0">
                    <p:tgtEl>
                      <p:spTgt spid="54"/>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71"/>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8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40" restart="whenNotActive" fill="hold" evtFilter="cancelBubble" nodeType="interactiveSeq">
                <p:stCondLst>
                  <p:cond evt="onClick" delay="0">
                    <p:tgtEl>
                      <p:spTgt spid="55"/>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par>
                          <p:cTn id="45" fill="hold">
                            <p:stCondLst>
                              <p:cond delay="0"/>
                            </p:stCondLst>
                            <p:childTnLst>
                              <p:par>
                                <p:cTn id="46" presetID="22" presetClass="entr" presetSubtype="1" fill="hold"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wipe(up)">
                                      <p:cBhvr>
                                        <p:cTn id="48" dur="500"/>
                                        <p:tgtEl>
                                          <p:spTgt spid="71"/>
                                        </p:tgtEl>
                                      </p:cBhvr>
                                    </p:animEffect>
                                  </p:childTnLst>
                                </p:cTn>
                              </p:par>
                              <p:par>
                                <p:cTn id="49" presetID="1" presetClass="exit" presetSubtype="0" fill="hold" nodeType="withEffect">
                                  <p:stCondLst>
                                    <p:cond delay="0"/>
                                  </p:stCondLst>
                                  <p:childTnLst>
                                    <p:set>
                                      <p:cBhvr>
                                        <p:cTn id="50" dur="1" fill="hold">
                                          <p:stCondLst>
                                            <p:cond delay="0"/>
                                          </p:stCondLst>
                                        </p:cTn>
                                        <p:tgtEl>
                                          <p:spTgt spid="8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53" restart="whenNotActive" fill="hold" evtFilter="cancelBubble" nodeType="interactiveSeq">
                <p:stCondLst>
                  <p:cond evt="onClick" delay="0">
                    <p:tgtEl>
                      <p:spTgt spid="71"/>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nodeType="withEffect">
                                  <p:stCondLst>
                                    <p:cond delay="0"/>
                                  </p:stCondLst>
                                  <p:childTnLst>
                                    <p:set>
                                      <p:cBhvr>
                                        <p:cTn id="57" dur="1" fill="hold">
                                          <p:stCondLst>
                                            <p:cond delay="0"/>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8" restart="whenNotActive" fill="hold" evtFilter="cancelBubble" nodeType="interactiveSeq">
                <p:stCondLst>
                  <p:cond evt="onClick" delay="0">
                    <p:tgtEl>
                      <p:spTgt spid="56"/>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71"/>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86"/>
                                        </p:tgtEl>
                                        <p:attrNameLst>
                                          <p:attrName>style.visibility</p:attrName>
                                        </p:attrNameLst>
                                      </p:cBhvr>
                                      <p:to>
                                        <p:strVal val="hidden"/>
                                      </p:to>
                                    </p:set>
                                  </p:childTnLst>
                                </p:cTn>
                              </p:par>
                            </p:childTnLst>
                          </p:cTn>
                        </p:par>
                        <p:par>
                          <p:cTn id="67" fill="hold">
                            <p:stCondLst>
                              <p:cond delay="0"/>
                            </p:stCondLst>
                            <p:childTnLst>
                              <p:par>
                                <p:cTn id="68" presetID="22" presetClass="entr" presetSubtype="1" fill="hold" nodeType="after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up)">
                                      <p:cBhvr>
                                        <p:cTn id="70" dur="500"/>
                                        <p:tgtEl>
                                          <p:spTgt spid="75"/>
                                        </p:tgtEl>
                                      </p:cBhvr>
                                    </p:animEffect>
                                  </p:childTnLst>
                                </p:cTn>
                              </p:par>
                            </p:childTnLst>
                          </p:cTn>
                        </p:par>
                      </p:childTnLst>
                    </p:cTn>
                  </p:par>
                </p:childTnLst>
              </p:cTn>
              <p:nextCondLst>
                <p:cond evt="onClick" delay="0">
                  <p:tgtEl>
                    <p:spTgt spid="56"/>
                  </p:tgtEl>
                </p:cond>
              </p:nextCondLst>
            </p:seq>
            <p:seq concurrent="1" nextAc="seek">
              <p:cTn id="71" restart="whenNotActive" fill="hold" evtFilter="cancelBubble" nodeType="interactiveSeq">
                <p:stCondLst>
                  <p:cond evt="onClick" delay="0">
                    <p:tgtEl>
                      <p:spTgt spid="75"/>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nodeType="withEffect">
                                  <p:stCondLst>
                                    <p:cond delay="0"/>
                                  </p:stCondLst>
                                  <p:childTnLst>
                                    <p:set>
                                      <p:cBhvr>
                                        <p:cTn id="75" dur="1" fill="hold">
                                          <p:stCondLst>
                                            <p:cond delay="0"/>
                                          </p:stCondLst>
                                        </p:cTn>
                                        <p:tgtEl>
                                          <p:spTgt spid="75"/>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78" restart="whenNotActive" fill="hold" evtFilter="cancelBubble" nodeType="interactiveSeq">
                <p:stCondLst>
                  <p:cond evt="onClick" delay="0">
                    <p:tgtEl>
                      <p:spTgt spid="57"/>
                    </p:tgtEl>
                  </p:cond>
                </p:stCondLst>
                <p:endSync evt="end" delay="0">
                  <p:rtn val="all"/>
                </p:endSync>
                <p:childTnLst>
                  <p:par>
                    <p:cTn id="79" fill="hold">
                      <p:stCondLst>
                        <p:cond delay="0"/>
                      </p:stCondLst>
                      <p:childTnLst>
                        <p:par>
                          <p:cTn id="80" fill="hold">
                            <p:stCondLst>
                              <p:cond delay="0"/>
                            </p:stCondLst>
                            <p:childTnLst>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71"/>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86"/>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89" restart="whenNotActive" fill="hold" evtFilter="cancelBubble" nodeType="interactiveSeq">
                <p:stCondLst>
                  <p:cond evt="onClick" delay="0">
                    <p:tgtEl>
                      <p:spTgt spid="58"/>
                    </p:tgtEl>
                  </p:cond>
                </p:stCondLst>
                <p:endSync evt="end" delay="0">
                  <p:rtn val="all"/>
                </p:endSync>
                <p:childTnLst>
                  <p:par>
                    <p:cTn id="90" fill="hold">
                      <p:stCondLst>
                        <p:cond delay="0"/>
                      </p:stCondLst>
                      <p:childTnLst>
                        <p:par>
                          <p:cTn id="91" fill="hold">
                            <p:stCondLst>
                              <p:cond delay="0"/>
                            </p:stCondLst>
                            <p:childTnLst>
                              <p:par>
                                <p:cTn id="92" presetID="1" presetClass="entr" presetSubtype="0" fill="hold" nodeType="withEffect">
                                  <p:stCondLst>
                                    <p:cond delay="0"/>
                                  </p:stCondLst>
                                  <p:childTnLst>
                                    <p:set>
                                      <p:cBhvr>
                                        <p:cTn id="93" dur="1" fill="hold">
                                          <p:stCondLst>
                                            <p:cond delay="0"/>
                                          </p:stCondLst>
                                        </p:cTn>
                                        <p:tgtEl>
                                          <p:spTgt spid="83"/>
                                        </p:tgtEl>
                                        <p:attrNameLst>
                                          <p:attrName>style.visibility</p:attrName>
                                        </p:attrNameLst>
                                      </p:cBhvr>
                                      <p:to>
                                        <p:strVal val="visible"/>
                                      </p:to>
                                    </p:set>
                                  </p:childTnLst>
                                </p:cTn>
                              </p:par>
                              <p:par>
                                <p:cTn id="94" presetID="1" presetClass="exit" presetSubtype="0" fill="hold" nodeType="withEffect">
                                  <p:stCondLst>
                                    <p:cond delay="0"/>
                                  </p:stCondLst>
                                  <p:childTnLst>
                                    <p:set>
                                      <p:cBhvr>
                                        <p:cTn id="95" dur="1" fill="hold">
                                          <p:stCondLst>
                                            <p:cond delay="0"/>
                                          </p:stCondLst>
                                        </p:cTn>
                                        <p:tgtEl>
                                          <p:spTgt spid="71"/>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75"/>
                                        </p:tgtEl>
                                        <p:attrNameLst>
                                          <p:attrName>style.visibility</p:attrName>
                                        </p:attrNameLst>
                                      </p:cBhvr>
                                      <p:to>
                                        <p:strVal val="hidden"/>
                                      </p:to>
                                    </p:set>
                                  </p:childTnLst>
                                </p:cTn>
                              </p:par>
                              <p:par>
                                <p:cTn id="98" presetID="22" presetClass="entr" presetSubtype="1" fill="hold" nodeType="with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wipe(up)">
                                      <p:cBhvr>
                                        <p:cTn id="100" dur="500"/>
                                        <p:tgtEl>
                                          <p:spTgt spid="86"/>
                                        </p:tgtEl>
                                      </p:cBhvr>
                                    </p:animEffect>
                                  </p:childTnLst>
                                </p:cTn>
                              </p:par>
                            </p:childTnLst>
                          </p:cTn>
                        </p:par>
                      </p:childTnLst>
                    </p:cTn>
                  </p:par>
                </p:childTnLst>
              </p:cTn>
              <p:nextCondLst>
                <p:cond evt="onClick" delay="0">
                  <p:tgtEl>
                    <p:spTgt spid="58"/>
                  </p:tgtEl>
                </p:cond>
              </p:nextCondLst>
            </p:seq>
            <p:seq concurrent="1" nextAc="seek">
              <p:cTn id="101" restart="whenNotActive" fill="hold" evtFilter="cancelBubble" nodeType="interactiveSeq">
                <p:stCondLst>
                  <p:cond evt="onClick" delay="0">
                    <p:tgtEl>
                      <p:spTgt spid="86"/>
                    </p:tgtEl>
                  </p:cond>
                </p:stCondLst>
                <p:endSync evt="end" delay="0">
                  <p:rtn val="all"/>
                </p:endSync>
                <p:childTnLst>
                  <p:par>
                    <p:cTn id="102" fill="hold">
                      <p:stCondLst>
                        <p:cond delay="0"/>
                      </p:stCondLst>
                      <p:childTnLst>
                        <p:par>
                          <p:cTn id="103" fill="hold">
                            <p:stCondLst>
                              <p:cond delay="0"/>
                            </p:stCondLst>
                            <p:childTnLst>
                              <p:par>
                                <p:cTn id="104" presetID="1" presetClass="exit" presetSubtype="0" fill="hold" nodeType="withEffect">
                                  <p:stCondLst>
                                    <p:cond delay="0"/>
                                  </p:stCondLst>
                                  <p:childTnLst>
                                    <p:set>
                                      <p:cBhvr>
                                        <p:cTn id="105" dur="1" fill="hold">
                                          <p:stCondLst>
                                            <p:cond delay="0"/>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06" restart="whenNotActive" fill="hold" evtFilter="cancelBubble" nodeType="interactiveSeq">
                <p:stCondLst>
                  <p:cond evt="onClick" delay="0">
                    <p:tgtEl>
                      <p:spTgt spid="59"/>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nodeType="withEffect">
                                  <p:stCondLst>
                                    <p:cond delay="0"/>
                                  </p:stCondLst>
                                  <p:childTnLst>
                                    <p:set>
                                      <p:cBhvr>
                                        <p:cTn id="110" dur="1" fill="hold">
                                          <p:stCondLst>
                                            <p:cond delay="0"/>
                                          </p:stCondLst>
                                        </p:cTn>
                                        <p:tgtEl>
                                          <p:spTgt spid="93"/>
                                        </p:tgtEl>
                                        <p:attrNameLst>
                                          <p:attrName>style.visibility</p:attrName>
                                        </p:attrNameLst>
                                      </p:cBhvr>
                                      <p:to>
                                        <p:strVal val="visible"/>
                                      </p:to>
                                    </p:set>
                                  </p:childTnLst>
                                </p:cTn>
                              </p:par>
                              <p:par>
                                <p:cTn id="111" presetID="1" presetClass="exit" presetSubtype="0" fill="hold" nodeType="withEffect">
                                  <p:stCondLst>
                                    <p:cond delay="0"/>
                                  </p:stCondLst>
                                  <p:childTnLst>
                                    <p:set>
                                      <p:cBhvr>
                                        <p:cTn id="112" dur="1" fill="hold">
                                          <p:stCondLst>
                                            <p:cond delay="0"/>
                                          </p:stCondLst>
                                        </p:cTn>
                                        <p:tgtEl>
                                          <p:spTgt spid="71"/>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75"/>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קבוצה 37">
            <a:extLst>
              <a:ext uri="{FF2B5EF4-FFF2-40B4-BE49-F238E27FC236}">
                <a16:creationId xmlns:a16="http://schemas.microsoft.com/office/drawing/2014/main" id="{8450C569-A8FA-8BA9-B52F-DC0511CD500A}"/>
              </a:ext>
            </a:extLst>
          </p:cNvPr>
          <p:cNvGrpSpPr/>
          <p:nvPr/>
        </p:nvGrpSpPr>
        <p:grpSpPr>
          <a:xfrm>
            <a:off x="8716377" y="1403115"/>
            <a:ext cx="3167400" cy="2375550"/>
            <a:chOff x="6911417" y="4641915"/>
            <a:chExt cx="3167400" cy="2375550"/>
          </a:xfrm>
        </p:grpSpPr>
        <p:sp>
          <p:nvSpPr>
            <p:cNvPr id="8" name="מלבן 7">
              <a:extLst>
                <a:ext uri="{FF2B5EF4-FFF2-40B4-BE49-F238E27FC236}">
                  <a16:creationId xmlns:a16="http://schemas.microsoft.com/office/drawing/2014/main" id="{B2CE2714-21A8-C662-119B-744B99728075}"/>
                </a:ext>
              </a:extLst>
            </p:cNvPr>
            <p:cNvSpPr/>
            <p:nvPr/>
          </p:nvSpPr>
          <p:spPr>
            <a:xfrm>
              <a:off x="7703267" y="5433765"/>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82040049-C51D-E67E-8BBB-E3E84BC25488}"/>
                </a:ext>
              </a:extLst>
            </p:cNvPr>
            <p:cNvSpPr/>
            <p:nvPr/>
          </p:nvSpPr>
          <p:spPr>
            <a:xfrm>
              <a:off x="8495116" y="6225614"/>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D16C61D8-B1B1-3175-1AA9-A7AEDB415044}"/>
                </a:ext>
              </a:extLst>
            </p:cNvPr>
            <p:cNvSpPr/>
            <p:nvPr/>
          </p:nvSpPr>
          <p:spPr>
            <a:xfrm>
              <a:off x="9286966" y="6225614"/>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extLst>
                <a:ext uri="{FF2B5EF4-FFF2-40B4-BE49-F238E27FC236}">
                  <a16:creationId xmlns:a16="http://schemas.microsoft.com/office/drawing/2014/main" id="{7E7F5411-F135-2DE7-D99C-619E6592E3B5}"/>
                </a:ext>
              </a:extLst>
            </p:cNvPr>
            <p:cNvSpPr/>
            <p:nvPr/>
          </p:nvSpPr>
          <p:spPr>
            <a:xfrm>
              <a:off x="7703269" y="4641916"/>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a16="http://schemas.microsoft.com/office/drawing/2014/main" id="{D50C3EE6-65B3-B0E3-CA3D-A0BDCEF1BFDA}"/>
                </a:ext>
              </a:extLst>
            </p:cNvPr>
            <p:cNvSpPr/>
            <p:nvPr/>
          </p:nvSpPr>
          <p:spPr>
            <a:xfrm>
              <a:off x="8495117" y="5433765"/>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72FDBCA1-428D-A892-AC22-63862AE2FD27}"/>
                </a:ext>
              </a:extLst>
            </p:cNvPr>
            <p:cNvSpPr/>
            <p:nvPr/>
          </p:nvSpPr>
          <p:spPr>
            <a:xfrm>
              <a:off x="6911417" y="4641915"/>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0" name="קבוצה 39">
            <a:extLst>
              <a:ext uri="{FF2B5EF4-FFF2-40B4-BE49-F238E27FC236}">
                <a16:creationId xmlns:a16="http://schemas.microsoft.com/office/drawing/2014/main" id="{8974807A-AD8A-0734-BD26-9F0BB2A16C6E}"/>
              </a:ext>
            </a:extLst>
          </p:cNvPr>
          <p:cNvGrpSpPr/>
          <p:nvPr/>
        </p:nvGrpSpPr>
        <p:grpSpPr>
          <a:xfrm>
            <a:off x="412700" y="417175"/>
            <a:ext cx="3171330" cy="2372415"/>
            <a:chOff x="3706305" y="1322898"/>
            <a:chExt cx="3171330" cy="2372415"/>
          </a:xfrm>
        </p:grpSpPr>
        <p:sp>
          <p:nvSpPr>
            <p:cNvPr id="14" name="מלבן 13">
              <a:extLst>
                <a:ext uri="{FF2B5EF4-FFF2-40B4-BE49-F238E27FC236}">
                  <a16:creationId xmlns:a16="http://schemas.microsoft.com/office/drawing/2014/main" id="{7E92D2A1-4F07-A206-5AF6-C82289C08AB5}"/>
                </a:ext>
              </a:extLst>
            </p:cNvPr>
            <p:cNvSpPr/>
            <p:nvPr/>
          </p:nvSpPr>
          <p:spPr>
            <a:xfrm>
              <a:off x="4498156" y="2101395"/>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CF1B7F3A-C7FA-C29E-FBE6-B1D556ACCC98}"/>
                </a:ext>
              </a:extLst>
            </p:cNvPr>
            <p:cNvSpPr/>
            <p:nvPr/>
          </p:nvSpPr>
          <p:spPr>
            <a:xfrm>
              <a:off x="5290007" y="2101395"/>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extLst>
                <a:ext uri="{FF2B5EF4-FFF2-40B4-BE49-F238E27FC236}">
                  <a16:creationId xmlns:a16="http://schemas.microsoft.com/office/drawing/2014/main" id="{E8435554-0FAA-9C25-829C-9D16F98F73C3}"/>
                </a:ext>
              </a:extLst>
            </p:cNvPr>
            <p:cNvSpPr/>
            <p:nvPr/>
          </p:nvSpPr>
          <p:spPr>
            <a:xfrm>
              <a:off x="6085784" y="2903462"/>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79DABD08-F391-8445-2E33-114C1A5C7E09}"/>
                </a:ext>
              </a:extLst>
            </p:cNvPr>
            <p:cNvSpPr/>
            <p:nvPr/>
          </p:nvSpPr>
          <p:spPr>
            <a:xfrm>
              <a:off x="3706305" y="2101393"/>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extLst>
                <a:ext uri="{FF2B5EF4-FFF2-40B4-BE49-F238E27FC236}">
                  <a16:creationId xmlns:a16="http://schemas.microsoft.com/office/drawing/2014/main" id="{62F15626-39A4-A572-7555-4965BF410673}"/>
                </a:ext>
              </a:extLst>
            </p:cNvPr>
            <p:cNvSpPr/>
            <p:nvPr/>
          </p:nvSpPr>
          <p:spPr>
            <a:xfrm>
              <a:off x="5286081" y="2893244"/>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extLst>
                <a:ext uri="{FF2B5EF4-FFF2-40B4-BE49-F238E27FC236}">
                  <a16:creationId xmlns:a16="http://schemas.microsoft.com/office/drawing/2014/main" id="{93BC56AB-0E38-1C45-1BA4-CED4C16EA583}"/>
                </a:ext>
              </a:extLst>
            </p:cNvPr>
            <p:cNvSpPr/>
            <p:nvPr/>
          </p:nvSpPr>
          <p:spPr>
            <a:xfrm>
              <a:off x="4496193" y="1322898"/>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3" name="קבוצה 42">
            <a:extLst>
              <a:ext uri="{FF2B5EF4-FFF2-40B4-BE49-F238E27FC236}">
                <a16:creationId xmlns:a16="http://schemas.microsoft.com/office/drawing/2014/main" id="{81F72DD9-BBE2-2D14-2822-0297E2F489E3}"/>
              </a:ext>
            </a:extLst>
          </p:cNvPr>
          <p:cNvGrpSpPr/>
          <p:nvPr/>
        </p:nvGrpSpPr>
        <p:grpSpPr>
          <a:xfrm>
            <a:off x="372664" y="3494213"/>
            <a:ext cx="3172509" cy="2362198"/>
            <a:chOff x="1021629" y="4128155"/>
            <a:chExt cx="3172509" cy="2362198"/>
          </a:xfrm>
        </p:grpSpPr>
        <p:sp>
          <p:nvSpPr>
            <p:cNvPr id="32" name="מלבן 31">
              <a:extLst>
                <a:ext uri="{FF2B5EF4-FFF2-40B4-BE49-F238E27FC236}">
                  <a16:creationId xmlns:a16="http://schemas.microsoft.com/office/drawing/2014/main" id="{E155A733-7F0D-79FE-4EB9-24D95D97300D}"/>
                </a:ext>
              </a:extLst>
            </p:cNvPr>
            <p:cNvSpPr/>
            <p:nvPr/>
          </p:nvSpPr>
          <p:spPr>
            <a:xfrm>
              <a:off x="1021629" y="4906651"/>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a:extLst>
                <a:ext uri="{FF2B5EF4-FFF2-40B4-BE49-F238E27FC236}">
                  <a16:creationId xmlns:a16="http://schemas.microsoft.com/office/drawing/2014/main" id="{81DB0622-CB04-0D24-721B-C07F614CAC89}"/>
                </a:ext>
              </a:extLst>
            </p:cNvPr>
            <p:cNvSpPr/>
            <p:nvPr/>
          </p:nvSpPr>
          <p:spPr>
            <a:xfrm>
              <a:off x="1818586" y="4907440"/>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לבן 33">
              <a:extLst>
                <a:ext uri="{FF2B5EF4-FFF2-40B4-BE49-F238E27FC236}">
                  <a16:creationId xmlns:a16="http://schemas.microsoft.com/office/drawing/2014/main" id="{969A993E-30F9-73BA-CBA3-2974524997B7}"/>
                </a:ext>
              </a:extLst>
            </p:cNvPr>
            <p:cNvSpPr/>
            <p:nvPr/>
          </p:nvSpPr>
          <p:spPr>
            <a:xfrm>
              <a:off x="2610437" y="4907439"/>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מלבן 34">
              <a:extLst>
                <a:ext uri="{FF2B5EF4-FFF2-40B4-BE49-F238E27FC236}">
                  <a16:creationId xmlns:a16="http://schemas.microsoft.com/office/drawing/2014/main" id="{1D996F1B-994C-D08B-6289-34B2DC957E21}"/>
                </a:ext>
              </a:extLst>
            </p:cNvPr>
            <p:cNvSpPr/>
            <p:nvPr/>
          </p:nvSpPr>
          <p:spPr>
            <a:xfrm>
              <a:off x="3402287" y="5698502"/>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מלבן 35">
              <a:extLst>
                <a:ext uri="{FF2B5EF4-FFF2-40B4-BE49-F238E27FC236}">
                  <a16:creationId xmlns:a16="http://schemas.microsoft.com/office/drawing/2014/main" id="{AE19E9D8-F7C6-02FF-2B58-16779B8D150B}"/>
                </a:ext>
              </a:extLst>
            </p:cNvPr>
            <p:cNvSpPr/>
            <p:nvPr/>
          </p:nvSpPr>
          <p:spPr>
            <a:xfrm>
              <a:off x="2610436" y="5698502"/>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36">
              <a:extLst>
                <a:ext uri="{FF2B5EF4-FFF2-40B4-BE49-F238E27FC236}">
                  <a16:creationId xmlns:a16="http://schemas.microsoft.com/office/drawing/2014/main" id="{3A160AB8-2BA3-FBFB-063C-9CF4AF1B0590}"/>
                </a:ext>
              </a:extLst>
            </p:cNvPr>
            <p:cNvSpPr/>
            <p:nvPr/>
          </p:nvSpPr>
          <p:spPr>
            <a:xfrm>
              <a:off x="1026734" y="4128155"/>
              <a:ext cx="791851" cy="791851"/>
            </a:xfrm>
            <a:prstGeom prst="rect">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44" name="תיבת טקסט 43">
            <a:extLst>
              <a:ext uri="{FF2B5EF4-FFF2-40B4-BE49-F238E27FC236}">
                <a16:creationId xmlns:a16="http://schemas.microsoft.com/office/drawing/2014/main" id="{57E7E61D-7922-8CA8-F0AF-1C1F9DA373EC}"/>
              </a:ext>
            </a:extLst>
          </p:cNvPr>
          <p:cNvSpPr txBox="1"/>
          <p:nvPr/>
        </p:nvSpPr>
        <p:spPr>
          <a:xfrm>
            <a:off x="4287011" y="71222"/>
            <a:ext cx="7798931" cy="954107"/>
          </a:xfrm>
          <a:prstGeom prst="rect">
            <a:avLst/>
          </a:prstGeom>
          <a:noFill/>
        </p:spPr>
        <p:txBody>
          <a:bodyPr wrap="none" rtlCol="1">
            <a:spAutoFit/>
          </a:bodyPr>
          <a:lstStyle/>
          <a:p>
            <a:r>
              <a:rPr lang="he-IL" sz="2800" dirty="0"/>
              <a:t>התבוננו ב־3 דוגמאות נוספות לפריסות של הקובייה.</a:t>
            </a:r>
          </a:p>
          <a:p>
            <a:r>
              <a:rPr lang="he-IL" sz="2800" dirty="0"/>
              <a:t>מה המספר הגדול ביותר של פאות שנפגשות בקודקוד אחד?</a:t>
            </a:r>
          </a:p>
        </p:txBody>
      </p:sp>
      <p:sp>
        <p:nvSpPr>
          <p:cNvPr id="56" name="תזכורת">
            <a:extLst>
              <a:ext uri="{FF2B5EF4-FFF2-40B4-BE49-F238E27FC236}">
                <a16:creationId xmlns:a16="http://schemas.microsoft.com/office/drawing/2014/main" id="{FF62B359-EF1C-C125-C391-1B709B0ECA5C}"/>
              </a:ext>
            </a:extLst>
          </p:cNvPr>
          <p:cNvSpPr/>
          <p:nvPr/>
        </p:nvSpPr>
        <p:spPr>
          <a:xfrm>
            <a:off x="9068388" y="5221197"/>
            <a:ext cx="2846810" cy="1346693"/>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45579E"/>
          </a:solidFill>
          <a:ln w="57150" cap="rnd">
            <a:solidFill>
              <a:srgbClr val="354677"/>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179388" algn="ctr" rtl="0"/>
            <a:r>
              <a:rPr lang="he-IL" sz="2800" dirty="0"/>
              <a:t>לחצו עליי</a:t>
            </a:r>
          </a:p>
          <a:p>
            <a:pPr marL="179388" algn="ctr" rtl="0"/>
            <a:r>
              <a:rPr lang="he-IL" sz="2800" dirty="0"/>
              <a:t>להצגת התשובה.</a:t>
            </a:r>
          </a:p>
        </p:txBody>
      </p:sp>
      <p:grpSp>
        <p:nvGrpSpPr>
          <p:cNvPr id="6" name="הסבר">
            <a:extLst>
              <a:ext uri="{FF2B5EF4-FFF2-40B4-BE49-F238E27FC236}">
                <a16:creationId xmlns:a16="http://schemas.microsoft.com/office/drawing/2014/main" id="{18BA706E-69EB-66D5-E668-E565E5642AD6}"/>
              </a:ext>
            </a:extLst>
          </p:cNvPr>
          <p:cNvGrpSpPr/>
          <p:nvPr/>
        </p:nvGrpSpPr>
        <p:grpSpPr>
          <a:xfrm>
            <a:off x="3906462" y="2436431"/>
            <a:ext cx="5432192" cy="4058563"/>
            <a:chOff x="3906462" y="2436431"/>
            <a:chExt cx="5432192" cy="4058563"/>
          </a:xfrm>
        </p:grpSpPr>
        <p:sp>
          <p:nvSpPr>
            <p:cNvPr id="59" name="מלבן 58">
              <a:extLst>
                <a:ext uri="{FF2B5EF4-FFF2-40B4-BE49-F238E27FC236}">
                  <a16:creationId xmlns:a16="http://schemas.microsoft.com/office/drawing/2014/main" id="{EB493E58-3DBD-3D10-58E9-93097F850B3D}"/>
                </a:ext>
              </a:extLst>
            </p:cNvPr>
            <p:cNvSpPr/>
            <p:nvPr/>
          </p:nvSpPr>
          <p:spPr>
            <a:xfrm>
              <a:off x="3906462" y="2436431"/>
              <a:ext cx="5432192" cy="405856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0" name="הסבר לפאות נגדיות">
              <a:extLst>
                <a:ext uri="{FF2B5EF4-FFF2-40B4-BE49-F238E27FC236}">
                  <a16:creationId xmlns:a16="http://schemas.microsoft.com/office/drawing/2014/main" id="{FF4A83A3-EAC5-E641-D979-84BDBA371739}"/>
                </a:ext>
              </a:extLst>
            </p:cNvPr>
            <p:cNvGrpSpPr/>
            <p:nvPr/>
          </p:nvGrpSpPr>
          <p:grpSpPr>
            <a:xfrm>
              <a:off x="4044693" y="2594983"/>
              <a:ext cx="5131327" cy="2097673"/>
              <a:chOff x="5807243" y="244149"/>
              <a:chExt cx="4237888" cy="1683806"/>
            </a:xfrm>
          </p:grpSpPr>
          <p:sp>
            <p:nvSpPr>
              <p:cNvPr id="62" name="תיבת טקסט 61">
                <a:extLst>
                  <a:ext uri="{FF2B5EF4-FFF2-40B4-BE49-F238E27FC236}">
                    <a16:creationId xmlns:a16="http://schemas.microsoft.com/office/drawing/2014/main" id="{E97D9E7C-338A-DF57-2D89-24C3ED80DD2C}"/>
                  </a:ext>
                </a:extLst>
              </p:cNvPr>
              <p:cNvSpPr txBox="1"/>
              <p:nvPr/>
            </p:nvSpPr>
            <p:spPr>
              <a:xfrm>
                <a:off x="6574932" y="470343"/>
                <a:ext cx="3470199" cy="1457612"/>
              </a:xfrm>
              <a:prstGeom prst="rect">
                <a:avLst/>
              </a:prstGeom>
              <a:noFill/>
            </p:spPr>
            <p:txBody>
              <a:bodyPr wrap="none" rtlCol="1">
                <a:spAutoFit/>
              </a:bodyPr>
              <a:lstStyle/>
              <a:p>
                <a:r>
                  <a:rPr lang="he-IL" sz="2800" dirty="0"/>
                  <a:t>קודקוד הוא נקודת מפגש </a:t>
                </a:r>
                <a:br>
                  <a:rPr lang="en-US" sz="2800" dirty="0"/>
                </a:br>
                <a:r>
                  <a:rPr lang="he-IL" sz="2800" dirty="0"/>
                  <a:t>של 3 פאות בלבד.</a:t>
                </a:r>
              </a:p>
              <a:p>
                <a:r>
                  <a:rPr lang="he-IL" sz="2800" dirty="0"/>
                  <a:t>אם ננסה להצמיד פאה רביעית, </a:t>
                </a:r>
                <a:br>
                  <a:rPr lang="en-US" sz="2800" dirty="0"/>
                </a:br>
                <a:r>
                  <a:rPr lang="he-IL" sz="2800" dirty="0"/>
                  <a:t>הפריסה לא תתקפל.</a:t>
                </a:r>
              </a:p>
            </p:txBody>
          </p:sp>
          <p:pic>
            <p:nvPicPr>
              <p:cNvPr id="63" name="גרפיקה 62" descr="סגור עם מילוי מלא">
                <a:extLst>
                  <a:ext uri="{FF2B5EF4-FFF2-40B4-BE49-F238E27FC236}">
                    <a16:creationId xmlns:a16="http://schemas.microsoft.com/office/drawing/2014/main" id="{393E67B0-5A9C-E4D1-1A3C-AAB463A079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07243" y="244149"/>
                <a:ext cx="662730" cy="662730"/>
              </a:xfrm>
              <a:prstGeom prst="rect">
                <a:avLst/>
              </a:prstGeom>
            </p:spPr>
          </p:pic>
        </p:grpSp>
        <p:grpSp>
          <p:nvGrpSpPr>
            <p:cNvPr id="5" name="קבוצה 4">
              <a:extLst>
                <a:ext uri="{FF2B5EF4-FFF2-40B4-BE49-F238E27FC236}">
                  <a16:creationId xmlns:a16="http://schemas.microsoft.com/office/drawing/2014/main" id="{BD6A2A89-D959-69F1-8FE3-FDC5CBC44204}"/>
                </a:ext>
              </a:extLst>
            </p:cNvPr>
            <p:cNvGrpSpPr/>
            <p:nvPr/>
          </p:nvGrpSpPr>
          <p:grpSpPr>
            <a:xfrm>
              <a:off x="4026196" y="4308875"/>
              <a:ext cx="2069804" cy="2063586"/>
              <a:chOff x="4026196" y="4530586"/>
              <a:chExt cx="2069804" cy="2063586"/>
            </a:xfrm>
          </p:grpSpPr>
          <p:pic>
            <p:nvPicPr>
              <p:cNvPr id="4" name="תמונה 3">
                <a:extLst>
                  <a:ext uri="{FF2B5EF4-FFF2-40B4-BE49-F238E27FC236}">
                    <a16:creationId xmlns:a16="http://schemas.microsoft.com/office/drawing/2014/main" id="{45BDB642-D2FD-1DCC-7D52-96181AA71C5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25" b="98100" l="2913" r="96845">
                            <a14:foregroundMark x1="92476" y1="7838" x2="71117" y2="23990"/>
                            <a14:foregroundMark x1="71117" y1="23990" x2="62864" y2="41568"/>
                            <a14:foregroundMark x1="62864" y1="41568" x2="62864" y2="58907"/>
                            <a14:foregroundMark x1="62864" y1="58907" x2="50485" y2="75772"/>
                            <a14:foregroundMark x1="50485" y1="75772" x2="18447" y2="82898"/>
                            <a14:foregroundMark x1="18447" y1="82898" x2="8252" y2="68409"/>
                            <a14:foregroundMark x1="8252" y1="68409" x2="16748" y2="29216"/>
                            <a14:foregroundMark x1="16748" y1="29216" x2="28883" y2="17102"/>
                            <a14:foregroundMark x1="28883" y1="17102" x2="53883" y2="13539"/>
                            <a14:foregroundMark x1="70146" y1="7601" x2="36408" y2="14727"/>
                            <a14:foregroundMark x1="36408" y1="14727" x2="20146" y2="26603"/>
                            <a14:foregroundMark x1="20146" y1="26603" x2="7767" y2="45606"/>
                            <a14:foregroundMark x1="7767" y1="45606" x2="3398" y2="61758"/>
                            <a14:foregroundMark x1="3398" y1="61758" x2="4126" y2="81235"/>
                            <a14:foregroundMark x1="4126" y1="81235" x2="23058" y2="90736"/>
                            <a14:foregroundMark x1="23058" y1="90736" x2="40289" y2="90736"/>
                            <a14:foregroundMark x1="60871" y1="89717" x2="79467" y2="80829"/>
                            <a14:foregroundMark x1="79841" y1="80430" x2="89806" y2="66033"/>
                            <a14:foregroundMark x1="89806" y1="66033" x2="90534" y2="22328"/>
                            <a14:foregroundMark x1="90534" y1="22328" x2="81796" y2="11164"/>
                            <a14:foregroundMark x1="25797" y1="6651" x2="20460" y2="6221"/>
                            <a14:foregroundMark x1="81796" y1="11164" x2="25797" y2="6651"/>
                            <a14:foregroundMark x1="11093" y1="16422" x2="3155" y2="25653"/>
                            <a14:foregroundMark x1="92718" y1="6176" x2="89037" y2="71201"/>
                            <a14:foregroundMark x1="40227" y1="90641" x2="8495" y2="89786"/>
                            <a14:foregroundMark x1="69547" y1="91431" x2="68968" y2="91416"/>
                            <a14:foregroundMark x1="69474" y1="91749" x2="69564" y2="91743"/>
                            <a14:foregroundMark x1="5340" y1="96200" x2="42180" y2="93644"/>
                            <a14:foregroundMark x1="96026" y1="72937" x2="91019" y2="6413"/>
                            <a14:foregroundMark x1="4612" y1="95724" x2="16990" y2="95487"/>
                            <a14:foregroundMark x1="16990" y1="95487" x2="44563" y2="97306"/>
                            <a14:foregroundMark x1="72023" y1="97264" x2="74690" y2="97022"/>
                            <a14:foregroundMark x1="50243" y1="36105" x2="37864" y2="64371"/>
                            <a14:foregroundMark x1="20874" y1="8551" x2="19175" y2="10214"/>
                            <a14:foregroundMark x1="90534" y1="4038" x2="25485" y2="3325"/>
                            <a14:foregroundMark x1="25485" y1="3325" x2="25485" y2="3325"/>
                            <a14:backgroundMark x1="18932" y1="6651" x2="18932" y2="6651"/>
                            <a14:backgroundMark x1="16835" y1="8416" x2="16019" y2="9026"/>
                            <a14:backgroundMark x1="20146" y1="5938" x2="18792" y2="6951"/>
                            <a14:backgroundMark x1="97573" y1="78622" x2="88350" y2="91449"/>
                            <a14:backgroundMark x1="88350" y1="91449" x2="86650" y2="92399"/>
                            <a14:backgroundMark x1="86650" y1="92399" x2="83981" y2="95249"/>
                            <a14:backgroundMark x1="83981" y1="95249" x2="79612" y2="95249"/>
                            <a14:backgroundMark x1="96117" y1="77910" x2="77670" y2="97625"/>
                            <a14:backgroundMark x1="93689" y1="94774" x2="93932" y2="96675"/>
                            <a14:backgroundMark x1="72573" y1="98100" x2="45631" y2="98575"/>
                            <a14:backgroundMark x1="45631" y1="98575" x2="45388" y2="98575"/>
                            <a14:backgroundMark x1="76214" y1="96200" x2="75243" y2="97387"/>
                            <a14:backgroundMark x1="99272" y1="75534" x2="95388" y2="79097"/>
                            <a14:backgroundMark x1="16990" y1="9739" x2="9951" y2="15439"/>
                          </a14:backgroundRemoval>
                        </a14:imgEffect>
                      </a14:imgLayer>
                    </a14:imgProps>
                  </a:ext>
                </a:extLst>
              </a:blip>
              <a:srcRect l="990" t="2475" r="2007" b="2892"/>
              <a:stretch/>
            </p:blipFill>
            <p:spPr>
              <a:xfrm>
                <a:off x="4098568" y="4593808"/>
                <a:ext cx="1943666" cy="1937627"/>
              </a:xfrm>
              <a:prstGeom prst="rect">
                <a:avLst/>
              </a:prstGeom>
            </p:spPr>
          </p:pic>
          <p:sp>
            <p:nvSpPr>
              <p:cNvPr id="48" name="אליפסה 47">
                <a:extLst>
                  <a:ext uri="{FF2B5EF4-FFF2-40B4-BE49-F238E27FC236}">
                    <a16:creationId xmlns:a16="http://schemas.microsoft.com/office/drawing/2014/main" id="{A23E5A0D-946F-EE85-12A9-5658309BC996}"/>
                  </a:ext>
                </a:extLst>
              </p:cNvPr>
              <p:cNvSpPr/>
              <p:nvPr/>
            </p:nvSpPr>
            <p:spPr>
              <a:xfrm>
                <a:off x="5430914" y="4954904"/>
                <a:ext cx="184082" cy="1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אליפסה 48">
                <a:extLst>
                  <a:ext uri="{FF2B5EF4-FFF2-40B4-BE49-F238E27FC236}">
                    <a16:creationId xmlns:a16="http://schemas.microsoft.com/office/drawing/2014/main" id="{024D098C-4CAF-1C8E-AF15-5186C2B2467F}"/>
                  </a:ext>
                </a:extLst>
              </p:cNvPr>
              <p:cNvSpPr/>
              <p:nvPr/>
            </p:nvSpPr>
            <p:spPr>
              <a:xfrm>
                <a:off x="5911918" y="4530586"/>
                <a:ext cx="184082" cy="1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אליפסה 49">
                <a:extLst>
                  <a:ext uri="{FF2B5EF4-FFF2-40B4-BE49-F238E27FC236}">
                    <a16:creationId xmlns:a16="http://schemas.microsoft.com/office/drawing/2014/main" id="{B9246943-ED20-E970-68B2-2B82B7AC6249}"/>
                  </a:ext>
                </a:extLst>
              </p:cNvPr>
              <p:cNvSpPr/>
              <p:nvPr/>
            </p:nvSpPr>
            <p:spPr>
              <a:xfrm>
                <a:off x="4036778" y="6383861"/>
                <a:ext cx="184082" cy="1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אליפסה 50">
                <a:extLst>
                  <a:ext uri="{FF2B5EF4-FFF2-40B4-BE49-F238E27FC236}">
                    <a16:creationId xmlns:a16="http://schemas.microsoft.com/office/drawing/2014/main" id="{5A4E9EE2-E254-167E-C863-27D0AEA66E66}"/>
                  </a:ext>
                </a:extLst>
              </p:cNvPr>
              <p:cNvSpPr/>
              <p:nvPr/>
            </p:nvSpPr>
            <p:spPr>
              <a:xfrm>
                <a:off x="4480559" y="4531071"/>
                <a:ext cx="184082" cy="1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אליפסה 51">
                <a:extLst>
                  <a:ext uri="{FF2B5EF4-FFF2-40B4-BE49-F238E27FC236}">
                    <a16:creationId xmlns:a16="http://schemas.microsoft.com/office/drawing/2014/main" id="{E7F4D843-4E0D-9A0A-B450-6BC6EE83ED3B}"/>
                  </a:ext>
                </a:extLst>
              </p:cNvPr>
              <p:cNvSpPr/>
              <p:nvPr/>
            </p:nvSpPr>
            <p:spPr>
              <a:xfrm>
                <a:off x="5430914" y="6410090"/>
                <a:ext cx="184082" cy="1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אליפסה 52">
                <a:extLst>
                  <a:ext uri="{FF2B5EF4-FFF2-40B4-BE49-F238E27FC236}">
                    <a16:creationId xmlns:a16="http://schemas.microsoft.com/office/drawing/2014/main" id="{2E8FCBFA-D26B-859F-1AD4-D0C8D5B1C291}"/>
                  </a:ext>
                </a:extLst>
              </p:cNvPr>
              <p:cNvSpPr/>
              <p:nvPr/>
            </p:nvSpPr>
            <p:spPr>
              <a:xfrm>
                <a:off x="4480559" y="5992669"/>
                <a:ext cx="184082" cy="1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אליפסה 53">
                <a:extLst>
                  <a:ext uri="{FF2B5EF4-FFF2-40B4-BE49-F238E27FC236}">
                    <a16:creationId xmlns:a16="http://schemas.microsoft.com/office/drawing/2014/main" id="{9492C072-05D5-7B2A-5E79-BCA08C2C49F3}"/>
                  </a:ext>
                </a:extLst>
              </p:cNvPr>
              <p:cNvSpPr/>
              <p:nvPr/>
            </p:nvSpPr>
            <p:spPr>
              <a:xfrm>
                <a:off x="4026196" y="4972519"/>
                <a:ext cx="184082" cy="1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אליפסה 54">
                <a:extLst>
                  <a:ext uri="{FF2B5EF4-FFF2-40B4-BE49-F238E27FC236}">
                    <a16:creationId xmlns:a16="http://schemas.microsoft.com/office/drawing/2014/main" id="{7B72BD28-280E-6962-4EF0-8F6495408555}"/>
                  </a:ext>
                </a:extLst>
              </p:cNvPr>
              <p:cNvSpPr/>
              <p:nvPr/>
            </p:nvSpPr>
            <p:spPr>
              <a:xfrm>
                <a:off x="5911275" y="5973068"/>
                <a:ext cx="184082" cy="1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spTree>
    <p:extLst>
      <p:ext uri="{BB962C8B-B14F-4D97-AF65-F5344CB8AC3E}">
        <p14:creationId xmlns:p14="http://schemas.microsoft.com/office/powerpoint/2010/main" val="18090353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31" presetClass="exit" presetSubtype="0" fill="hold" nodeType="withEffect">
                                  <p:stCondLst>
                                    <p:cond delay="0"/>
                                  </p:stCondLst>
                                  <p:childTnLst>
                                    <p:anim calcmode="lin" valueType="num">
                                      <p:cBhvr>
                                        <p:cTn id="13" dur="1000"/>
                                        <p:tgtEl>
                                          <p:spTgt spid="6"/>
                                        </p:tgtEl>
                                        <p:attrNameLst>
                                          <p:attrName>ppt_w</p:attrName>
                                        </p:attrNameLst>
                                      </p:cBhvr>
                                      <p:tavLst>
                                        <p:tav tm="0">
                                          <p:val>
                                            <p:strVal val="ppt_w"/>
                                          </p:val>
                                        </p:tav>
                                        <p:tav tm="100000">
                                          <p:val>
                                            <p:fltVal val="0"/>
                                          </p:val>
                                        </p:tav>
                                      </p:tavLst>
                                    </p:anim>
                                    <p:anim calcmode="lin" valueType="num">
                                      <p:cBhvr>
                                        <p:cTn id="14" dur="1000"/>
                                        <p:tgtEl>
                                          <p:spTgt spid="6"/>
                                        </p:tgtEl>
                                        <p:attrNameLst>
                                          <p:attrName>ppt_h</p:attrName>
                                        </p:attrNameLst>
                                      </p:cBhvr>
                                      <p:tavLst>
                                        <p:tav tm="0">
                                          <p:val>
                                            <p:strVal val="ppt_h"/>
                                          </p:val>
                                        </p:tav>
                                        <p:tav tm="100000">
                                          <p:val>
                                            <p:fltVal val="0"/>
                                          </p:val>
                                        </p:tav>
                                      </p:tavLst>
                                    </p:anim>
                                    <p:anim calcmode="lin" valueType="num">
                                      <p:cBhvr>
                                        <p:cTn id="15" dur="1000"/>
                                        <p:tgtEl>
                                          <p:spTgt spid="6"/>
                                        </p:tgtEl>
                                        <p:attrNameLst>
                                          <p:attrName>style.rotation</p:attrName>
                                        </p:attrNameLst>
                                      </p:cBhvr>
                                      <p:tavLst>
                                        <p:tav tm="0">
                                          <p:val>
                                            <p:fltVal val="0"/>
                                          </p:val>
                                        </p:tav>
                                        <p:tav tm="100000">
                                          <p:val>
                                            <p:fltVal val="90"/>
                                          </p:val>
                                        </p:tav>
                                      </p:tavLst>
                                    </p:anim>
                                    <p:animEffect transition="out" filter="fade">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305E1A5A-7D75-411D-F050-57C048E3DE10}"/>
              </a:ext>
            </a:extLst>
          </p:cNvPr>
          <p:cNvSpPr txBox="1"/>
          <p:nvPr/>
        </p:nvSpPr>
        <p:spPr>
          <a:xfrm>
            <a:off x="1988623" y="58267"/>
            <a:ext cx="10094574" cy="1815882"/>
          </a:xfrm>
          <a:prstGeom prst="rect">
            <a:avLst/>
          </a:prstGeom>
          <a:noFill/>
        </p:spPr>
        <p:txBody>
          <a:bodyPr wrap="square" rtlCol="1">
            <a:spAutoFit/>
          </a:bodyPr>
          <a:lstStyle/>
          <a:p>
            <a:r>
              <a:rPr lang="he-IL" sz="2800" dirty="0"/>
              <a:t>לפניכם סרטוטים של קובייה ושל פריסה שלה. </a:t>
            </a:r>
            <a:endParaRPr lang="he-IL" sz="2800" b="1" dirty="0">
              <a:solidFill>
                <a:srgbClr val="FF0000"/>
              </a:solidFill>
            </a:endParaRPr>
          </a:p>
          <a:p>
            <a:r>
              <a:rPr lang="he-IL" sz="2800" dirty="0"/>
              <a:t>ידוע שכל זוג פאות נגדיות צבוע באותו הצבע.</a:t>
            </a:r>
          </a:p>
          <a:p>
            <a:r>
              <a:rPr lang="he-IL" sz="2800" dirty="0"/>
              <a:t>השלימו את הצבעים של הפאות הנגדיות בפריסה.</a:t>
            </a:r>
          </a:p>
          <a:p>
            <a:r>
              <a:rPr lang="he-IL" sz="2800" dirty="0"/>
              <a:t>לחצו על כל פאה כדי לבדוק.</a:t>
            </a:r>
          </a:p>
        </p:txBody>
      </p:sp>
      <p:sp>
        <p:nvSpPr>
          <p:cNvPr id="5" name="מלבן 4">
            <a:extLst>
              <a:ext uri="{FF2B5EF4-FFF2-40B4-BE49-F238E27FC236}">
                <a16:creationId xmlns:a16="http://schemas.microsoft.com/office/drawing/2014/main" id="{594A77D5-F21B-94F6-535B-2B2C8B38999C}"/>
              </a:ext>
            </a:extLst>
          </p:cNvPr>
          <p:cNvSpPr/>
          <p:nvPr/>
        </p:nvSpPr>
        <p:spPr>
          <a:xfrm>
            <a:off x="3940403" y="3134412"/>
            <a:ext cx="1734532" cy="1720391"/>
          </a:xfrm>
          <a:prstGeom prst="rect">
            <a:avLst/>
          </a:prstGeom>
          <a:solidFill>
            <a:srgbClr val="847D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id="{5CFB706C-F9B8-AFB0-B3DC-81E5073BE52C}"/>
              </a:ext>
            </a:extLst>
          </p:cNvPr>
          <p:cNvSpPr/>
          <p:nvPr/>
        </p:nvSpPr>
        <p:spPr>
          <a:xfrm>
            <a:off x="5674935" y="3134411"/>
            <a:ext cx="1734532" cy="172039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42DB4D6E-1015-1F12-1CAD-65AABD8CC423}"/>
              </a:ext>
            </a:extLst>
          </p:cNvPr>
          <p:cNvSpPr/>
          <p:nvPr/>
        </p:nvSpPr>
        <p:spPr>
          <a:xfrm>
            <a:off x="7409467" y="3134410"/>
            <a:ext cx="1734532" cy="172039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a:extLst>
              <a:ext uri="{FF2B5EF4-FFF2-40B4-BE49-F238E27FC236}">
                <a16:creationId xmlns:a16="http://schemas.microsoft.com/office/drawing/2014/main" id="{C78E999B-127F-C3DE-A115-A87D5EAB0282}"/>
              </a:ext>
            </a:extLst>
          </p:cNvPr>
          <p:cNvSpPr/>
          <p:nvPr/>
        </p:nvSpPr>
        <p:spPr>
          <a:xfrm>
            <a:off x="9143999" y="3142070"/>
            <a:ext cx="1734532" cy="1720391"/>
          </a:xfrm>
          <a:prstGeom prst="rect">
            <a:avLst/>
          </a:prstGeom>
          <a:solidFill>
            <a:srgbClr val="F48097"/>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8DA7C1F6-6264-D48F-436B-94A16EF7B457}"/>
              </a:ext>
            </a:extLst>
          </p:cNvPr>
          <p:cNvSpPr/>
          <p:nvPr/>
        </p:nvSpPr>
        <p:spPr>
          <a:xfrm>
            <a:off x="3940403" y="4854801"/>
            <a:ext cx="1734532" cy="1720391"/>
          </a:xfrm>
          <a:prstGeom prst="rect">
            <a:avLst/>
          </a:prstGeom>
          <a:solidFill>
            <a:srgbClr val="8BCD7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507075B6-BDD5-2E4A-921B-52E5EE105BFF}"/>
              </a:ext>
            </a:extLst>
          </p:cNvPr>
          <p:cNvSpPr/>
          <p:nvPr/>
        </p:nvSpPr>
        <p:spPr>
          <a:xfrm>
            <a:off x="3940403" y="1414019"/>
            <a:ext cx="1734532" cy="172039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a:extLst>
              <a:ext uri="{FF2B5EF4-FFF2-40B4-BE49-F238E27FC236}">
                <a16:creationId xmlns:a16="http://schemas.microsoft.com/office/drawing/2014/main" id="{04F625B9-6C86-D156-A2FC-FF209B7AE728}"/>
              </a:ext>
            </a:extLst>
          </p:cNvPr>
          <p:cNvPicPr>
            <a:picLocks noChangeAspect="1"/>
          </p:cNvPicPr>
          <p:nvPr/>
        </p:nvPicPr>
        <p:blipFill rotWithShape="1">
          <a:blip r:embed="rId2"/>
          <a:srcRect l="11054" t="9338" r="3740"/>
          <a:stretch/>
        </p:blipFill>
        <p:spPr>
          <a:xfrm>
            <a:off x="358218" y="235669"/>
            <a:ext cx="2469823" cy="3028361"/>
          </a:xfrm>
          <a:prstGeom prst="rect">
            <a:avLst/>
          </a:prstGeom>
        </p:spPr>
      </p:pic>
    </p:spTree>
    <p:extLst>
      <p:ext uri="{BB962C8B-B14F-4D97-AF65-F5344CB8AC3E}">
        <p14:creationId xmlns:p14="http://schemas.microsoft.com/office/powerpoint/2010/main" val="2865119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0"/>
                                        </p:tgtEl>
                                        <p:attrNameLst>
                                          <p:attrName>fillcolor</p:attrName>
                                        </p:attrNameLst>
                                      </p:cBhvr>
                                      <p:to>
                                        <a:srgbClr val="8BCD75"/>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2000" fill="hold"/>
                                        <p:tgtEl>
                                          <p:spTgt spid="6"/>
                                        </p:tgtEl>
                                        <p:attrNameLst>
                                          <p:attrName>fillcolor</p:attrName>
                                        </p:attrNameLst>
                                      </p:cBhvr>
                                      <p:to>
                                        <a:srgbClr val="F48097"/>
                                      </p:to>
                                    </p:animClr>
                                    <p:set>
                                      <p:cBhvr>
                                        <p:cTn id="14" dur="2000" fill="hold"/>
                                        <p:tgtEl>
                                          <p:spTgt spid="6"/>
                                        </p:tgtEl>
                                        <p:attrNameLst>
                                          <p:attrName>fill.type</p:attrName>
                                        </p:attrNameLst>
                                      </p:cBhvr>
                                      <p:to>
                                        <p:strVal val="solid"/>
                                      </p:to>
                                    </p:set>
                                    <p:set>
                                      <p:cBhvr>
                                        <p:cTn id="1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dir="cw">
                                      <p:cBhvr>
                                        <p:cTn id="20" dur="2000" fill="hold"/>
                                        <p:tgtEl>
                                          <p:spTgt spid="7"/>
                                        </p:tgtEl>
                                        <p:attrNameLst>
                                          <p:attrName>fillcolor</p:attrName>
                                        </p:attrNameLst>
                                      </p:cBhvr>
                                      <p:to>
                                        <a:srgbClr val="847DFF"/>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305E1A5A-7D75-411D-F050-57C048E3DE10}"/>
              </a:ext>
            </a:extLst>
          </p:cNvPr>
          <p:cNvSpPr txBox="1"/>
          <p:nvPr/>
        </p:nvSpPr>
        <p:spPr>
          <a:xfrm>
            <a:off x="5391574" y="86400"/>
            <a:ext cx="6675289" cy="1815882"/>
          </a:xfrm>
          <a:prstGeom prst="rect">
            <a:avLst/>
          </a:prstGeom>
          <a:noFill/>
        </p:spPr>
        <p:txBody>
          <a:bodyPr wrap="none" rtlCol="1">
            <a:spAutoFit/>
          </a:bodyPr>
          <a:lstStyle/>
          <a:p>
            <a:r>
              <a:rPr lang="he-IL" sz="2800" dirty="0"/>
              <a:t>לפניכם סרטוטים של קובייה ושל פריסה שלה. </a:t>
            </a:r>
            <a:endParaRPr lang="he-IL" sz="2800" b="1" dirty="0">
              <a:solidFill>
                <a:srgbClr val="FF0000"/>
              </a:solidFill>
            </a:endParaRPr>
          </a:p>
          <a:p>
            <a:r>
              <a:rPr lang="he-IL" sz="2800" dirty="0"/>
              <a:t>ידוע שכל זוג פאות נגדיות צבוע באותו הצבע.</a:t>
            </a:r>
          </a:p>
          <a:p>
            <a:r>
              <a:rPr lang="he-IL" sz="2800" dirty="0"/>
              <a:t>השלימו את הצבעים של הפאות הנגדיות בפריסה.</a:t>
            </a:r>
          </a:p>
          <a:p>
            <a:r>
              <a:rPr lang="he-IL" sz="2800" dirty="0"/>
              <a:t>לחצו על כל פאה כדי לבדוק.</a:t>
            </a:r>
          </a:p>
        </p:txBody>
      </p:sp>
      <p:pic>
        <p:nvPicPr>
          <p:cNvPr id="4" name="תמונה 3">
            <a:extLst>
              <a:ext uri="{FF2B5EF4-FFF2-40B4-BE49-F238E27FC236}">
                <a16:creationId xmlns:a16="http://schemas.microsoft.com/office/drawing/2014/main" id="{0BCE960B-4B38-F32C-5BF4-9B6CAB5E23DA}"/>
              </a:ext>
            </a:extLst>
          </p:cNvPr>
          <p:cNvPicPr>
            <a:picLocks noChangeAspect="1"/>
          </p:cNvPicPr>
          <p:nvPr/>
        </p:nvPicPr>
        <p:blipFill rotWithShape="1">
          <a:blip r:embed="rId2"/>
          <a:srcRect l="11054" t="9338" r="3740"/>
          <a:stretch/>
        </p:blipFill>
        <p:spPr>
          <a:xfrm>
            <a:off x="358218" y="235669"/>
            <a:ext cx="2469823" cy="3028361"/>
          </a:xfrm>
          <a:prstGeom prst="rect">
            <a:avLst/>
          </a:prstGeom>
        </p:spPr>
      </p:pic>
      <p:sp>
        <p:nvSpPr>
          <p:cNvPr id="5" name="מלבן 4">
            <a:extLst>
              <a:ext uri="{FF2B5EF4-FFF2-40B4-BE49-F238E27FC236}">
                <a16:creationId xmlns:a16="http://schemas.microsoft.com/office/drawing/2014/main" id="{594A77D5-F21B-94F6-535B-2B2C8B38999C}"/>
              </a:ext>
            </a:extLst>
          </p:cNvPr>
          <p:cNvSpPr/>
          <p:nvPr/>
        </p:nvSpPr>
        <p:spPr>
          <a:xfrm>
            <a:off x="3176832" y="3219253"/>
            <a:ext cx="1734532" cy="1720391"/>
          </a:xfrm>
          <a:prstGeom prst="rect">
            <a:avLst/>
          </a:prstGeom>
          <a:solidFill>
            <a:srgbClr val="847D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id="{5CFB706C-F9B8-AFB0-B3DC-81E5073BE52C}"/>
              </a:ext>
            </a:extLst>
          </p:cNvPr>
          <p:cNvSpPr/>
          <p:nvPr/>
        </p:nvSpPr>
        <p:spPr>
          <a:xfrm>
            <a:off x="4911364" y="3219252"/>
            <a:ext cx="1734532" cy="172039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42DB4D6E-1015-1F12-1CAD-65AABD8CC423}"/>
              </a:ext>
            </a:extLst>
          </p:cNvPr>
          <p:cNvSpPr/>
          <p:nvPr/>
        </p:nvSpPr>
        <p:spPr>
          <a:xfrm>
            <a:off x="6645896" y="3219251"/>
            <a:ext cx="1734532" cy="172039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a:extLst>
              <a:ext uri="{FF2B5EF4-FFF2-40B4-BE49-F238E27FC236}">
                <a16:creationId xmlns:a16="http://schemas.microsoft.com/office/drawing/2014/main" id="{C78E999B-127F-C3DE-A115-A87D5EAB0282}"/>
              </a:ext>
            </a:extLst>
          </p:cNvPr>
          <p:cNvSpPr/>
          <p:nvPr/>
        </p:nvSpPr>
        <p:spPr>
          <a:xfrm>
            <a:off x="8380428" y="3219251"/>
            <a:ext cx="1734532" cy="1720391"/>
          </a:xfrm>
          <a:prstGeom prst="rect">
            <a:avLst/>
          </a:prstGeom>
          <a:solidFill>
            <a:srgbClr val="F48097"/>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8DA7C1F6-6264-D48F-436B-94A16EF7B457}"/>
              </a:ext>
            </a:extLst>
          </p:cNvPr>
          <p:cNvSpPr/>
          <p:nvPr/>
        </p:nvSpPr>
        <p:spPr>
          <a:xfrm>
            <a:off x="6645896" y="4939642"/>
            <a:ext cx="1734532" cy="1720391"/>
          </a:xfrm>
          <a:prstGeom prst="rect">
            <a:avLst/>
          </a:prstGeom>
          <a:solidFill>
            <a:srgbClr val="8BCD7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507075B6-BDD5-2E4A-921B-52E5EE105BFF}"/>
              </a:ext>
            </a:extLst>
          </p:cNvPr>
          <p:cNvSpPr/>
          <p:nvPr/>
        </p:nvSpPr>
        <p:spPr>
          <a:xfrm>
            <a:off x="4911364" y="1498860"/>
            <a:ext cx="1734532" cy="172039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34390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0"/>
                                        </p:tgtEl>
                                        <p:attrNameLst>
                                          <p:attrName>fillcolor</p:attrName>
                                        </p:attrNameLst>
                                      </p:cBhvr>
                                      <p:to>
                                        <a:srgbClr val="8BCD75"/>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2000" fill="hold"/>
                                        <p:tgtEl>
                                          <p:spTgt spid="6"/>
                                        </p:tgtEl>
                                        <p:attrNameLst>
                                          <p:attrName>fillcolor</p:attrName>
                                        </p:attrNameLst>
                                      </p:cBhvr>
                                      <p:to>
                                        <a:srgbClr val="F48097"/>
                                      </p:to>
                                    </p:animClr>
                                    <p:set>
                                      <p:cBhvr>
                                        <p:cTn id="14" dur="2000" fill="hold"/>
                                        <p:tgtEl>
                                          <p:spTgt spid="6"/>
                                        </p:tgtEl>
                                        <p:attrNameLst>
                                          <p:attrName>fill.type</p:attrName>
                                        </p:attrNameLst>
                                      </p:cBhvr>
                                      <p:to>
                                        <p:strVal val="solid"/>
                                      </p:to>
                                    </p:set>
                                    <p:set>
                                      <p:cBhvr>
                                        <p:cTn id="1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dir="cw">
                                      <p:cBhvr>
                                        <p:cTn id="20" dur="2000" fill="hold"/>
                                        <p:tgtEl>
                                          <p:spTgt spid="7"/>
                                        </p:tgtEl>
                                        <p:attrNameLst>
                                          <p:attrName>fillcolor</p:attrName>
                                        </p:attrNameLst>
                                      </p:cBhvr>
                                      <p:to>
                                        <a:srgbClr val="847DFF"/>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305E1A5A-7D75-411D-F050-57C048E3DE10}"/>
              </a:ext>
            </a:extLst>
          </p:cNvPr>
          <p:cNvSpPr txBox="1"/>
          <p:nvPr/>
        </p:nvSpPr>
        <p:spPr>
          <a:xfrm>
            <a:off x="5438969" y="72000"/>
            <a:ext cx="6675289" cy="1815882"/>
          </a:xfrm>
          <a:prstGeom prst="rect">
            <a:avLst/>
          </a:prstGeom>
          <a:noFill/>
        </p:spPr>
        <p:txBody>
          <a:bodyPr wrap="none" rtlCol="1">
            <a:spAutoFit/>
          </a:bodyPr>
          <a:lstStyle/>
          <a:p>
            <a:r>
              <a:rPr lang="he-IL" sz="2800" dirty="0"/>
              <a:t>לפניכם סרטוטים של קובייה ושל פריסה שלה. </a:t>
            </a:r>
            <a:endParaRPr lang="he-IL" sz="2800" b="1" dirty="0">
              <a:solidFill>
                <a:srgbClr val="FF0000"/>
              </a:solidFill>
            </a:endParaRPr>
          </a:p>
          <a:p>
            <a:r>
              <a:rPr lang="he-IL" sz="2800" dirty="0"/>
              <a:t>ידוע שכל זוג פאות נגדיות צבוע באותו הצבע.</a:t>
            </a:r>
          </a:p>
          <a:p>
            <a:r>
              <a:rPr lang="he-IL" sz="2800" dirty="0"/>
              <a:t>השלימו את הצבעים של הפאות הנגדיות בפריסה.</a:t>
            </a:r>
          </a:p>
          <a:p>
            <a:r>
              <a:rPr lang="he-IL" sz="2800" dirty="0"/>
              <a:t>לחצו על כל פאה כדי לבדוק.</a:t>
            </a:r>
          </a:p>
        </p:txBody>
      </p:sp>
      <p:pic>
        <p:nvPicPr>
          <p:cNvPr id="4" name="תמונה 3">
            <a:extLst>
              <a:ext uri="{FF2B5EF4-FFF2-40B4-BE49-F238E27FC236}">
                <a16:creationId xmlns:a16="http://schemas.microsoft.com/office/drawing/2014/main" id="{0BCE960B-4B38-F32C-5BF4-9B6CAB5E23DA}"/>
              </a:ext>
            </a:extLst>
          </p:cNvPr>
          <p:cNvPicPr>
            <a:picLocks noChangeAspect="1"/>
          </p:cNvPicPr>
          <p:nvPr/>
        </p:nvPicPr>
        <p:blipFill rotWithShape="1">
          <a:blip r:embed="rId2"/>
          <a:srcRect l="11054" t="9338" r="3740"/>
          <a:stretch/>
        </p:blipFill>
        <p:spPr>
          <a:xfrm>
            <a:off x="311084" y="136688"/>
            <a:ext cx="2469823" cy="3028361"/>
          </a:xfrm>
          <a:prstGeom prst="rect">
            <a:avLst/>
          </a:prstGeom>
        </p:spPr>
      </p:pic>
      <p:sp>
        <p:nvSpPr>
          <p:cNvPr id="5" name="מלבן 4">
            <a:extLst>
              <a:ext uri="{FF2B5EF4-FFF2-40B4-BE49-F238E27FC236}">
                <a16:creationId xmlns:a16="http://schemas.microsoft.com/office/drawing/2014/main" id="{594A77D5-F21B-94F6-535B-2B2C8B38999C}"/>
              </a:ext>
            </a:extLst>
          </p:cNvPr>
          <p:cNvSpPr/>
          <p:nvPr/>
        </p:nvSpPr>
        <p:spPr>
          <a:xfrm>
            <a:off x="2982618" y="3273462"/>
            <a:ext cx="1734532" cy="1720391"/>
          </a:xfrm>
          <a:prstGeom prst="rect">
            <a:avLst/>
          </a:prstGeom>
          <a:solidFill>
            <a:srgbClr val="847D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id="{5CFB706C-F9B8-AFB0-B3DC-81E5073BE52C}"/>
              </a:ext>
            </a:extLst>
          </p:cNvPr>
          <p:cNvSpPr/>
          <p:nvPr/>
        </p:nvSpPr>
        <p:spPr>
          <a:xfrm>
            <a:off x="1248086" y="5000921"/>
            <a:ext cx="1734532" cy="172039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42DB4D6E-1015-1F12-1CAD-65AABD8CC423}"/>
              </a:ext>
            </a:extLst>
          </p:cNvPr>
          <p:cNvSpPr/>
          <p:nvPr/>
        </p:nvSpPr>
        <p:spPr>
          <a:xfrm>
            <a:off x="6451682" y="3273460"/>
            <a:ext cx="1734532" cy="172039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a:extLst>
              <a:ext uri="{FF2B5EF4-FFF2-40B4-BE49-F238E27FC236}">
                <a16:creationId xmlns:a16="http://schemas.microsoft.com/office/drawing/2014/main" id="{C78E999B-127F-C3DE-A115-A87D5EAB0282}"/>
              </a:ext>
            </a:extLst>
          </p:cNvPr>
          <p:cNvSpPr/>
          <p:nvPr/>
        </p:nvSpPr>
        <p:spPr>
          <a:xfrm>
            <a:off x="6451682" y="1553068"/>
            <a:ext cx="1734532" cy="1720391"/>
          </a:xfrm>
          <a:prstGeom prst="rect">
            <a:avLst/>
          </a:prstGeom>
          <a:solidFill>
            <a:srgbClr val="F48097"/>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8DA7C1F6-6264-D48F-436B-94A16EF7B457}"/>
              </a:ext>
            </a:extLst>
          </p:cNvPr>
          <p:cNvSpPr/>
          <p:nvPr/>
        </p:nvSpPr>
        <p:spPr>
          <a:xfrm>
            <a:off x="1248086" y="3273459"/>
            <a:ext cx="1734532" cy="1720391"/>
          </a:xfrm>
          <a:prstGeom prst="rect">
            <a:avLst/>
          </a:prstGeom>
          <a:solidFill>
            <a:srgbClr val="8BCD7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507075B6-BDD5-2E4A-921B-52E5EE105BFF}"/>
              </a:ext>
            </a:extLst>
          </p:cNvPr>
          <p:cNvSpPr/>
          <p:nvPr/>
        </p:nvSpPr>
        <p:spPr>
          <a:xfrm>
            <a:off x="4717150" y="3273458"/>
            <a:ext cx="1734532" cy="172039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262079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0"/>
                                        </p:tgtEl>
                                        <p:attrNameLst>
                                          <p:attrName>fillcolor</p:attrName>
                                        </p:attrNameLst>
                                      </p:cBhvr>
                                      <p:to>
                                        <a:srgbClr val="8BCD75"/>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2000" fill="hold"/>
                                        <p:tgtEl>
                                          <p:spTgt spid="6"/>
                                        </p:tgtEl>
                                        <p:attrNameLst>
                                          <p:attrName>fillcolor</p:attrName>
                                        </p:attrNameLst>
                                      </p:cBhvr>
                                      <p:to>
                                        <a:srgbClr val="F48097"/>
                                      </p:to>
                                    </p:animClr>
                                    <p:set>
                                      <p:cBhvr>
                                        <p:cTn id="14" dur="2000" fill="hold"/>
                                        <p:tgtEl>
                                          <p:spTgt spid="6"/>
                                        </p:tgtEl>
                                        <p:attrNameLst>
                                          <p:attrName>fill.type</p:attrName>
                                        </p:attrNameLst>
                                      </p:cBhvr>
                                      <p:to>
                                        <p:strVal val="solid"/>
                                      </p:to>
                                    </p:set>
                                    <p:set>
                                      <p:cBhvr>
                                        <p:cTn id="1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dir="cw">
                                      <p:cBhvr>
                                        <p:cTn id="20" dur="2000" fill="hold"/>
                                        <p:tgtEl>
                                          <p:spTgt spid="7"/>
                                        </p:tgtEl>
                                        <p:attrNameLst>
                                          <p:attrName>fillcolor</p:attrName>
                                        </p:attrNameLst>
                                      </p:cBhvr>
                                      <p:to>
                                        <a:srgbClr val="847DFF"/>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835B5236-59BF-23F8-A253-1145C882FA5C}"/>
              </a:ext>
            </a:extLst>
          </p:cNvPr>
          <p:cNvSpPr>
            <a:spLocks noGrp="1"/>
          </p:cNvSpPr>
          <p:nvPr>
            <p:ph type="title"/>
          </p:nvPr>
        </p:nvSpPr>
        <p:spPr>
          <a:xfrm>
            <a:off x="-109548" y="127947"/>
            <a:ext cx="12191998" cy="1325563"/>
          </a:xfrm>
        </p:spPr>
        <p:txBody>
          <a:bodyPr/>
          <a:lstStyle/>
          <a:p>
            <a:r>
              <a:rPr lang="he-IL" dirty="0"/>
              <a:t>סיכום הצעה 2</a:t>
            </a:r>
          </a:p>
        </p:txBody>
      </p:sp>
      <p:sp>
        <p:nvSpPr>
          <p:cNvPr id="4" name="מציין מיקום תוכן 3">
            <a:extLst>
              <a:ext uri="{FF2B5EF4-FFF2-40B4-BE49-F238E27FC236}">
                <a16:creationId xmlns:a16="http://schemas.microsoft.com/office/drawing/2014/main" id="{53466BA8-97E8-7FF6-E90E-9D9EF407591F}"/>
              </a:ext>
            </a:extLst>
          </p:cNvPr>
          <p:cNvSpPr>
            <a:spLocks noGrp="1"/>
          </p:cNvSpPr>
          <p:nvPr>
            <p:ph sz="quarter" idx="13"/>
          </p:nvPr>
        </p:nvSpPr>
        <p:spPr/>
        <p:txBody>
          <a:bodyPr/>
          <a:lstStyle/>
          <a:p>
            <a:pPr>
              <a:lnSpc>
                <a:spcPct val="150000"/>
              </a:lnSpc>
            </a:pPr>
            <a:r>
              <a:rPr lang="he-IL" dirty="0"/>
              <a:t>בסיכום השיעור נחזור בעזרת יישומון על כל הפריסות האפשריות לקובייה.</a:t>
            </a:r>
          </a:p>
          <a:p>
            <a:pPr>
              <a:lnSpc>
                <a:spcPct val="150000"/>
              </a:lnSpc>
            </a:pPr>
            <a:r>
              <a:rPr lang="he-IL" dirty="0"/>
              <a:t>נמשיך בתזכורת של תכונות קוביית המשחק שפגשנו בפתיח, ונאתר פאות נגדיות של </a:t>
            </a:r>
            <a:br>
              <a:rPr lang="en-US" dirty="0"/>
            </a:br>
            <a:r>
              <a:rPr lang="he-IL" dirty="0"/>
              <a:t>קוביית משחק.</a:t>
            </a:r>
          </a:p>
          <a:p>
            <a:pPr>
              <a:lnSpc>
                <a:spcPct val="150000"/>
              </a:lnSpc>
            </a:pPr>
            <a:r>
              <a:rPr lang="he-IL" dirty="0"/>
              <a:t>לסיכום, ניצור קוביית משחק בעצמנו בעזרת דף גזירה עם ריבועי נקודות.</a:t>
            </a:r>
          </a:p>
        </p:txBody>
      </p:sp>
      <p:sp>
        <p:nvSpPr>
          <p:cNvPr id="5" name="מציין מיקום תוכן 4">
            <a:extLst>
              <a:ext uri="{FF2B5EF4-FFF2-40B4-BE49-F238E27FC236}">
                <a16:creationId xmlns:a16="http://schemas.microsoft.com/office/drawing/2014/main" id="{3F366CC8-053D-4E77-1617-438701BFF555}"/>
              </a:ext>
            </a:extLst>
          </p:cNvPr>
          <p:cNvSpPr>
            <a:spLocks noGrp="1"/>
          </p:cNvSpPr>
          <p:nvPr>
            <p:ph sz="quarter" idx="14"/>
          </p:nvPr>
        </p:nvSpPr>
        <p:spPr/>
        <p:txBody>
          <a:bodyPr/>
          <a:lstStyle/>
          <a:p>
            <a:r>
              <a:rPr lang="he-IL" dirty="0"/>
              <a:t>נזכרים ויוצרים</a:t>
            </a:r>
          </a:p>
        </p:txBody>
      </p:sp>
    </p:spTree>
    <p:extLst>
      <p:ext uri="{BB962C8B-B14F-4D97-AF65-F5344CB8AC3E}">
        <p14:creationId xmlns:p14="http://schemas.microsoft.com/office/powerpoint/2010/main" val="1464450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3C280BAA-C7EF-CCB8-5E6E-6BC3B67CA218}"/>
              </a:ext>
            </a:extLst>
          </p:cNvPr>
          <p:cNvSpPr txBox="1"/>
          <p:nvPr/>
        </p:nvSpPr>
        <p:spPr>
          <a:xfrm>
            <a:off x="3795445" y="79869"/>
            <a:ext cx="8289449" cy="954107"/>
          </a:xfrm>
          <a:prstGeom prst="rect">
            <a:avLst/>
          </a:prstGeom>
          <a:noFill/>
        </p:spPr>
        <p:txBody>
          <a:bodyPr wrap="none" rtlCol="1">
            <a:spAutoFit/>
          </a:bodyPr>
          <a:lstStyle/>
          <a:p>
            <a:r>
              <a:rPr lang="he-IL" sz="2800" dirty="0"/>
              <a:t>ניזכר בכל אפשרויות הפריסה של קובייה.</a:t>
            </a:r>
          </a:p>
          <a:p>
            <a:r>
              <a:rPr lang="he-IL" sz="2800" dirty="0"/>
              <a:t>לחצו על התמונה כדי לצפות בסגירת הפריסות השונות לקובייה. </a:t>
            </a:r>
          </a:p>
        </p:txBody>
      </p:sp>
      <p:pic>
        <p:nvPicPr>
          <p:cNvPr id="3" name="תמונה 2">
            <a:hlinkClick r:id="rId3"/>
            <a:extLst>
              <a:ext uri="{FF2B5EF4-FFF2-40B4-BE49-F238E27FC236}">
                <a16:creationId xmlns:a16="http://schemas.microsoft.com/office/drawing/2014/main" id="{082B9CF1-7296-35CB-79A5-93EFE38776EC}"/>
              </a:ext>
            </a:extLst>
          </p:cNvPr>
          <p:cNvPicPr>
            <a:picLocks noChangeAspect="1"/>
          </p:cNvPicPr>
          <p:nvPr/>
        </p:nvPicPr>
        <p:blipFill>
          <a:blip r:embed="rId4"/>
          <a:stretch>
            <a:fillRect/>
          </a:stretch>
        </p:blipFill>
        <p:spPr>
          <a:xfrm>
            <a:off x="2661546" y="1493552"/>
            <a:ext cx="6868908" cy="4878896"/>
          </a:xfrm>
          <a:prstGeom prst="rect">
            <a:avLst/>
          </a:prstGeom>
          <a:ln w="28575">
            <a:solidFill>
              <a:srgbClr val="3FA594"/>
            </a:solidFill>
          </a:ln>
        </p:spPr>
      </p:pic>
    </p:spTree>
    <p:extLst>
      <p:ext uri="{BB962C8B-B14F-4D97-AF65-F5344CB8AC3E}">
        <p14:creationId xmlns:p14="http://schemas.microsoft.com/office/powerpoint/2010/main" val="2464582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מלבן 54">
            <a:extLst>
              <a:ext uri="{FF2B5EF4-FFF2-40B4-BE49-F238E27FC236}">
                <a16:creationId xmlns:a16="http://schemas.microsoft.com/office/drawing/2014/main" id="{E528BDBC-18F4-C254-07D1-12A5B80CEA80}"/>
              </a:ext>
            </a:extLst>
          </p:cNvPr>
          <p:cNvSpPr/>
          <p:nvPr/>
        </p:nvSpPr>
        <p:spPr>
          <a:xfrm>
            <a:off x="6645542" y="3256418"/>
            <a:ext cx="1080000" cy="1080000"/>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descr="תמונה שמכילה קוביית משחק, משחק קוביות&#10;&#10;התיאור נוצר באופן אוטומטי">
            <a:extLst>
              <a:ext uri="{FF2B5EF4-FFF2-40B4-BE49-F238E27FC236}">
                <a16:creationId xmlns:a16="http://schemas.microsoft.com/office/drawing/2014/main" id="{5BEE0F17-1744-1C56-3067-113C76D2244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70251" y1="38359" x2="61722" y2="57397"/>
                        <a14:foregroundMark x1="63298" y1="43694" x2="62490" y2="47615"/>
                        <a14:foregroundMark x1="19402" y1="45756" x2="27850" y2="48262"/>
                        <a14:foregroundMark x1="29790" y1="50647" x2="30922" y2="54285"/>
                      </a14:backgroundRemoval>
                    </a14:imgEffect>
                  </a14:imgLayer>
                </a14:imgProps>
              </a:ext>
              <a:ext uri="{28A0092B-C50C-407E-A947-70E740481C1C}">
                <a14:useLocalDpi xmlns:a14="http://schemas.microsoft.com/office/drawing/2010/main" val="0"/>
              </a:ext>
            </a:extLst>
          </a:blip>
          <a:srcRect l="13963" t="33333" r="14009" b="33608"/>
          <a:stretch/>
        </p:blipFill>
        <p:spPr>
          <a:xfrm>
            <a:off x="307431" y="216666"/>
            <a:ext cx="3700021" cy="1698197"/>
          </a:xfrm>
          <a:prstGeom prst="rect">
            <a:avLst/>
          </a:prstGeom>
        </p:spPr>
      </p:pic>
      <p:sp>
        <p:nvSpPr>
          <p:cNvPr id="6" name="תיבת טקסט 5">
            <a:extLst>
              <a:ext uri="{FF2B5EF4-FFF2-40B4-BE49-F238E27FC236}">
                <a16:creationId xmlns:a16="http://schemas.microsoft.com/office/drawing/2014/main" id="{53CE8A47-99EE-4CB8-E2AD-4F0B58B095F0}"/>
              </a:ext>
            </a:extLst>
          </p:cNvPr>
          <p:cNvSpPr txBox="1"/>
          <p:nvPr/>
        </p:nvSpPr>
        <p:spPr>
          <a:xfrm>
            <a:off x="5151966" y="76915"/>
            <a:ext cx="6968639" cy="1815882"/>
          </a:xfrm>
          <a:prstGeom prst="rect">
            <a:avLst/>
          </a:prstGeom>
          <a:noFill/>
        </p:spPr>
        <p:txBody>
          <a:bodyPr wrap="none" rtlCol="1">
            <a:spAutoFit/>
          </a:bodyPr>
          <a:lstStyle/>
          <a:p>
            <a:r>
              <a:rPr lang="he-IL" sz="2800" dirty="0"/>
              <a:t>לפניכם פריסה של קוביית משחק.</a:t>
            </a:r>
          </a:p>
          <a:p>
            <a:endParaRPr lang="he-IL" sz="2800" dirty="0"/>
          </a:p>
          <a:p>
            <a:r>
              <a:rPr lang="he-IL" sz="2800" dirty="0"/>
              <a:t>השלימו את הפאות החסרות בעזרת הפאות מהמחסן.</a:t>
            </a:r>
          </a:p>
          <a:p>
            <a:r>
              <a:rPr lang="he-IL" sz="2800" dirty="0"/>
              <a:t>לחצו על כל פאה במחסן כדי לבדוק אם צדקתם.</a:t>
            </a:r>
          </a:p>
        </p:txBody>
      </p:sp>
      <p:sp>
        <p:nvSpPr>
          <p:cNvPr id="13" name="מלבן 12">
            <a:extLst>
              <a:ext uri="{FF2B5EF4-FFF2-40B4-BE49-F238E27FC236}">
                <a16:creationId xmlns:a16="http://schemas.microsoft.com/office/drawing/2014/main" id="{E3C2DB15-8BDE-AB06-5DF0-865E31EF334E}"/>
              </a:ext>
            </a:extLst>
          </p:cNvPr>
          <p:cNvSpPr/>
          <p:nvPr/>
        </p:nvSpPr>
        <p:spPr>
          <a:xfrm>
            <a:off x="6640083" y="2176418"/>
            <a:ext cx="1080000" cy="1080000"/>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7" name="קבוצה 16">
            <a:extLst>
              <a:ext uri="{FF2B5EF4-FFF2-40B4-BE49-F238E27FC236}">
                <a16:creationId xmlns:a16="http://schemas.microsoft.com/office/drawing/2014/main" id="{9A9CB1C7-C279-E272-81BC-BB4DEE26499C}"/>
              </a:ext>
            </a:extLst>
          </p:cNvPr>
          <p:cNvGrpSpPr/>
          <p:nvPr/>
        </p:nvGrpSpPr>
        <p:grpSpPr>
          <a:xfrm>
            <a:off x="6672526" y="2198427"/>
            <a:ext cx="1015113" cy="1028517"/>
            <a:chOff x="3514987" y="5204904"/>
            <a:chExt cx="1031846" cy="1073792"/>
          </a:xfrm>
        </p:grpSpPr>
        <p:sp>
          <p:nvSpPr>
            <p:cNvPr id="37" name="מלבן 36">
              <a:extLst>
                <a:ext uri="{FF2B5EF4-FFF2-40B4-BE49-F238E27FC236}">
                  <a16:creationId xmlns:a16="http://schemas.microsoft.com/office/drawing/2014/main" id="{5F9FB340-6792-9CE2-50AF-3C8C21ED8C91}"/>
                </a:ext>
              </a:extLst>
            </p:cNvPr>
            <p:cNvSpPr/>
            <p:nvPr/>
          </p:nvSpPr>
          <p:spPr>
            <a:xfrm>
              <a:off x="3514987" y="5204904"/>
              <a:ext cx="1031846" cy="10737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אליפסה 37">
              <a:extLst>
                <a:ext uri="{FF2B5EF4-FFF2-40B4-BE49-F238E27FC236}">
                  <a16:creationId xmlns:a16="http://schemas.microsoft.com/office/drawing/2014/main" id="{C348C534-3E70-CC70-310D-C595B7DBEBF8}"/>
                </a:ext>
              </a:extLst>
            </p:cNvPr>
            <p:cNvSpPr/>
            <p:nvPr/>
          </p:nvSpPr>
          <p:spPr>
            <a:xfrm>
              <a:off x="3928145" y="5639035"/>
              <a:ext cx="205530" cy="20553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6" name="מלבן 55">
            <a:extLst>
              <a:ext uri="{FF2B5EF4-FFF2-40B4-BE49-F238E27FC236}">
                <a16:creationId xmlns:a16="http://schemas.microsoft.com/office/drawing/2014/main" id="{8A6DE253-A85D-60BE-7B7D-A3F2D131533D}"/>
              </a:ext>
            </a:extLst>
          </p:cNvPr>
          <p:cNvSpPr/>
          <p:nvPr/>
        </p:nvSpPr>
        <p:spPr>
          <a:xfrm>
            <a:off x="7733604" y="3256418"/>
            <a:ext cx="1080000" cy="1080000"/>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מלבן 56">
            <a:extLst>
              <a:ext uri="{FF2B5EF4-FFF2-40B4-BE49-F238E27FC236}">
                <a16:creationId xmlns:a16="http://schemas.microsoft.com/office/drawing/2014/main" id="{971CCBFB-5F9D-AFE4-2E6B-2F7495EE4F7D}"/>
              </a:ext>
            </a:extLst>
          </p:cNvPr>
          <p:cNvSpPr/>
          <p:nvPr/>
        </p:nvSpPr>
        <p:spPr>
          <a:xfrm>
            <a:off x="8827125" y="3256418"/>
            <a:ext cx="1080000" cy="1080000"/>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מלבן 57">
            <a:extLst>
              <a:ext uri="{FF2B5EF4-FFF2-40B4-BE49-F238E27FC236}">
                <a16:creationId xmlns:a16="http://schemas.microsoft.com/office/drawing/2014/main" id="{8A72888D-7E64-2614-7868-D7889098AA02}"/>
              </a:ext>
            </a:extLst>
          </p:cNvPr>
          <p:cNvSpPr/>
          <p:nvPr/>
        </p:nvSpPr>
        <p:spPr>
          <a:xfrm>
            <a:off x="9907125" y="3256418"/>
            <a:ext cx="1080000" cy="1080000"/>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0" name="קבוצה 19">
            <a:extLst>
              <a:ext uri="{FF2B5EF4-FFF2-40B4-BE49-F238E27FC236}">
                <a16:creationId xmlns:a16="http://schemas.microsoft.com/office/drawing/2014/main" id="{A313D17C-938D-D710-F39F-E22C6BC4217E}"/>
              </a:ext>
            </a:extLst>
          </p:cNvPr>
          <p:cNvGrpSpPr/>
          <p:nvPr/>
        </p:nvGrpSpPr>
        <p:grpSpPr>
          <a:xfrm>
            <a:off x="8827125" y="3291040"/>
            <a:ext cx="1053040" cy="1016438"/>
            <a:chOff x="6629401" y="5245351"/>
            <a:chExt cx="1031846" cy="1073792"/>
          </a:xfrm>
        </p:grpSpPr>
        <p:grpSp>
          <p:nvGrpSpPr>
            <p:cNvPr id="21" name="קבוצה 20">
              <a:extLst>
                <a:ext uri="{FF2B5EF4-FFF2-40B4-BE49-F238E27FC236}">
                  <a16:creationId xmlns:a16="http://schemas.microsoft.com/office/drawing/2014/main" id="{FB64709A-491C-25E4-DFA4-25535FC03124}"/>
                </a:ext>
              </a:extLst>
            </p:cNvPr>
            <p:cNvGrpSpPr/>
            <p:nvPr/>
          </p:nvGrpSpPr>
          <p:grpSpPr>
            <a:xfrm>
              <a:off x="6629401" y="5245351"/>
              <a:ext cx="1031846" cy="1073792"/>
              <a:chOff x="5068348" y="5245351"/>
              <a:chExt cx="1031846" cy="1073792"/>
            </a:xfrm>
          </p:grpSpPr>
          <p:sp>
            <p:nvSpPr>
              <p:cNvPr id="23" name="מלבן 22">
                <a:extLst>
                  <a:ext uri="{FF2B5EF4-FFF2-40B4-BE49-F238E27FC236}">
                    <a16:creationId xmlns:a16="http://schemas.microsoft.com/office/drawing/2014/main" id="{6BC655B2-515A-3FB1-B6C9-F0C973B9CD2C}"/>
                  </a:ext>
                </a:extLst>
              </p:cNvPr>
              <p:cNvSpPr/>
              <p:nvPr/>
            </p:nvSpPr>
            <p:spPr>
              <a:xfrm>
                <a:off x="5068348" y="5245351"/>
                <a:ext cx="1031846" cy="10737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אליפסה 23">
                <a:extLst>
                  <a:ext uri="{FF2B5EF4-FFF2-40B4-BE49-F238E27FC236}">
                    <a16:creationId xmlns:a16="http://schemas.microsoft.com/office/drawing/2014/main" id="{59517EEA-F4D7-D3E0-996A-96FBC2A0D5D0}"/>
                  </a:ext>
                </a:extLst>
              </p:cNvPr>
              <p:cNvSpPr/>
              <p:nvPr/>
            </p:nvSpPr>
            <p:spPr>
              <a:xfrm>
                <a:off x="5188591" y="5399383"/>
                <a:ext cx="205530" cy="20553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אליפסה 24">
                <a:extLst>
                  <a:ext uri="{FF2B5EF4-FFF2-40B4-BE49-F238E27FC236}">
                    <a16:creationId xmlns:a16="http://schemas.microsoft.com/office/drawing/2014/main" id="{A3B3C9B7-3FD4-6EC3-F5F1-8EA833DC444C}"/>
                  </a:ext>
                </a:extLst>
              </p:cNvPr>
              <p:cNvSpPr/>
              <p:nvPr/>
            </p:nvSpPr>
            <p:spPr>
              <a:xfrm>
                <a:off x="5757643" y="5934048"/>
                <a:ext cx="205530" cy="20553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2" name="אליפסה 21">
              <a:extLst>
                <a:ext uri="{FF2B5EF4-FFF2-40B4-BE49-F238E27FC236}">
                  <a16:creationId xmlns:a16="http://schemas.microsoft.com/office/drawing/2014/main" id="{62C8864A-D565-5130-868A-A6943C978CD3}"/>
                </a:ext>
              </a:extLst>
            </p:cNvPr>
            <p:cNvSpPr/>
            <p:nvPr/>
          </p:nvSpPr>
          <p:spPr>
            <a:xfrm>
              <a:off x="7042559" y="5679482"/>
              <a:ext cx="205530" cy="20553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9" name="מלבן 58">
            <a:extLst>
              <a:ext uri="{FF2B5EF4-FFF2-40B4-BE49-F238E27FC236}">
                <a16:creationId xmlns:a16="http://schemas.microsoft.com/office/drawing/2014/main" id="{135261A1-DF2C-02D2-C67B-CD87DE2E89BC}"/>
              </a:ext>
            </a:extLst>
          </p:cNvPr>
          <p:cNvSpPr/>
          <p:nvPr/>
        </p:nvSpPr>
        <p:spPr>
          <a:xfrm>
            <a:off x="9907125" y="4336418"/>
            <a:ext cx="1080000" cy="1080000"/>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תיבת טקסט 59">
            <a:extLst>
              <a:ext uri="{FF2B5EF4-FFF2-40B4-BE49-F238E27FC236}">
                <a16:creationId xmlns:a16="http://schemas.microsoft.com/office/drawing/2014/main" id="{028FB28B-7D7A-35D2-A70D-996CC1132991}"/>
              </a:ext>
            </a:extLst>
          </p:cNvPr>
          <p:cNvSpPr txBox="1"/>
          <p:nvPr/>
        </p:nvSpPr>
        <p:spPr>
          <a:xfrm>
            <a:off x="307431" y="1938481"/>
            <a:ext cx="3700020" cy="954107"/>
          </a:xfrm>
          <a:custGeom>
            <a:avLst/>
            <a:gdLst>
              <a:gd name="connsiteX0" fmla="*/ 0 w 3700020"/>
              <a:gd name="connsiteY0" fmla="*/ 0 h 954107"/>
              <a:gd name="connsiteX1" fmla="*/ 417574 w 3700020"/>
              <a:gd name="connsiteY1" fmla="*/ 0 h 954107"/>
              <a:gd name="connsiteX2" fmla="*/ 835147 w 3700020"/>
              <a:gd name="connsiteY2" fmla="*/ 0 h 954107"/>
              <a:gd name="connsiteX3" fmla="*/ 1289721 w 3700020"/>
              <a:gd name="connsiteY3" fmla="*/ 0 h 954107"/>
              <a:gd name="connsiteX4" fmla="*/ 1707295 w 3700020"/>
              <a:gd name="connsiteY4" fmla="*/ 0 h 954107"/>
              <a:gd name="connsiteX5" fmla="*/ 2272869 w 3700020"/>
              <a:gd name="connsiteY5" fmla="*/ 0 h 954107"/>
              <a:gd name="connsiteX6" fmla="*/ 2801444 w 3700020"/>
              <a:gd name="connsiteY6" fmla="*/ 0 h 954107"/>
              <a:gd name="connsiteX7" fmla="*/ 3700020 w 3700020"/>
              <a:gd name="connsiteY7" fmla="*/ 0 h 954107"/>
              <a:gd name="connsiteX8" fmla="*/ 3700020 w 3700020"/>
              <a:gd name="connsiteY8" fmla="*/ 486595 h 954107"/>
              <a:gd name="connsiteX9" fmla="*/ 3700020 w 3700020"/>
              <a:gd name="connsiteY9" fmla="*/ 954107 h 954107"/>
              <a:gd name="connsiteX10" fmla="*/ 3171446 w 3700020"/>
              <a:gd name="connsiteY10" fmla="*/ 954107 h 954107"/>
              <a:gd name="connsiteX11" fmla="*/ 2679872 w 3700020"/>
              <a:gd name="connsiteY11" fmla="*/ 954107 h 954107"/>
              <a:gd name="connsiteX12" fmla="*/ 2188298 w 3700020"/>
              <a:gd name="connsiteY12" fmla="*/ 954107 h 954107"/>
              <a:gd name="connsiteX13" fmla="*/ 1622723 w 3700020"/>
              <a:gd name="connsiteY13" fmla="*/ 954107 h 954107"/>
              <a:gd name="connsiteX14" fmla="*/ 1020148 w 3700020"/>
              <a:gd name="connsiteY14" fmla="*/ 954107 h 954107"/>
              <a:gd name="connsiteX15" fmla="*/ 0 w 3700020"/>
              <a:gd name="connsiteY15" fmla="*/ 954107 h 954107"/>
              <a:gd name="connsiteX16" fmla="*/ 0 w 3700020"/>
              <a:gd name="connsiteY16" fmla="*/ 486595 h 954107"/>
              <a:gd name="connsiteX17" fmla="*/ 0 w 3700020"/>
              <a:gd name="connsiteY17"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00020" h="954107" fill="none" extrusionOk="0">
                <a:moveTo>
                  <a:pt x="0" y="0"/>
                </a:moveTo>
                <a:cubicBezTo>
                  <a:pt x="132294" y="-1205"/>
                  <a:pt x="306857" y="18139"/>
                  <a:pt x="417574" y="0"/>
                </a:cubicBezTo>
                <a:cubicBezTo>
                  <a:pt x="528291" y="-18139"/>
                  <a:pt x="665029" y="43135"/>
                  <a:pt x="835147" y="0"/>
                </a:cubicBezTo>
                <a:cubicBezTo>
                  <a:pt x="1005265" y="-43135"/>
                  <a:pt x="1155850" y="52275"/>
                  <a:pt x="1289721" y="0"/>
                </a:cubicBezTo>
                <a:cubicBezTo>
                  <a:pt x="1423592" y="-52275"/>
                  <a:pt x="1536494" y="49721"/>
                  <a:pt x="1707295" y="0"/>
                </a:cubicBezTo>
                <a:cubicBezTo>
                  <a:pt x="1878096" y="-49721"/>
                  <a:pt x="2030796" y="1350"/>
                  <a:pt x="2272869" y="0"/>
                </a:cubicBezTo>
                <a:cubicBezTo>
                  <a:pt x="2514942" y="-1350"/>
                  <a:pt x="2570268" y="3781"/>
                  <a:pt x="2801444" y="0"/>
                </a:cubicBezTo>
                <a:cubicBezTo>
                  <a:pt x="3032621" y="-3781"/>
                  <a:pt x="3519272" y="93338"/>
                  <a:pt x="3700020" y="0"/>
                </a:cubicBezTo>
                <a:cubicBezTo>
                  <a:pt x="3702154" y="213117"/>
                  <a:pt x="3670702" y="305094"/>
                  <a:pt x="3700020" y="486595"/>
                </a:cubicBezTo>
                <a:cubicBezTo>
                  <a:pt x="3729338" y="668097"/>
                  <a:pt x="3694071" y="733268"/>
                  <a:pt x="3700020" y="954107"/>
                </a:cubicBezTo>
                <a:cubicBezTo>
                  <a:pt x="3515790" y="1014862"/>
                  <a:pt x="3401658" y="905100"/>
                  <a:pt x="3171446" y="954107"/>
                </a:cubicBezTo>
                <a:cubicBezTo>
                  <a:pt x="2941234" y="1003114"/>
                  <a:pt x="2820188" y="897141"/>
                  <a:pt x="2679872" y="954107"/>
                </a:cubicBezTo>
                <a:cubicBezTo>
                  <a:pt x="2539556" y="1011073"/>
                  <a:pt x="2424531" y="953066"/>
                  <a:pt x="2188298" y="954107"/>
                </a:cubicBezTo>
                <a:cubicBezTo>
                  <a:pt x="1952065" y="955148"/>
                  <a:pt x="1738934" y="941245"/>
                  <a:pt x="1622723" y="954107"/>
                </a:cubicBezTo>
                <a:cubicBezTo>
                  <a:pt x="1506513" y="966969"/>
                  <a:pt x="1305591" y="921598"/>
                  <a:pt x="1020148" y="954107"/>
                </a:cubicBezTo>
                <a:cubicBezTo>
                  <a:pt x="734705" y="986616"/>
                  <a:pt x="459476" y="928193"/>
                  <a:pt x="0" y="954107"/>
                </a:cubicBezTo>
                <a:cubicBezTo>
                  <a:pt x="-8702" y="775583"/>
                  <a:pt x="29572" y="705457"/>
                  <a:pt x="0" y="486595"/>
                </a:cubicBezTo>
                <a:cubicBezTo>
                  <a:pt x="-29572" y="267733"/>
                  <a:pt x="51466" y="132603"/>
                  <a:pt x="0" y="0"/>
                </a:cubicBezTo>
                <a:close/>
              </a:path>
              <a:path w="3700020" h="954107" stroke="0" extrusionOk="0">
                <a:moveTo>
                  <a:pt x="0" y="0"/>
                </a:moveTo>
                <a:cubicBezTo>
                  <a:pt x="194800" y="-5061"/>
                  <a:pt x="294462" y="41485"/>
                  <a:pt x="528574" y="0"/>
                </a:cubicBezTo>
                <a:cubicBezTo>
                  <a:pt x="762686" y="-41485"/>
                  <a:pt x="876033" y="25834"/>
                  <a:pt x="983148" y="0"/>
                </a:cubicBezTo>
                <a:cubicBezTo>
                  <a:pt x="1090263" y="-25834"/>
                  <a:pt x="1342827" y="66252"/>
                  <a:pt x="1548723" y="0"/>
                </a:cubicBezTo>
                <a:cubicBezTo>
                  <a:pt x="1754620" y="-66252"/>
                  <a:pt x="1996214" y="62378"/>
                  <a:pt x="2151297" y="0"/>
                </a:cubicBezTo>
                <a:cubicBezTo>
                  <a:pt x="2306380" y="-62378"/>
                  <a:pt x="2440331" y="41606"/>
                  <a:pt x="2605871" y="0"/>
                </a:cubicBezTo>
                <a:cubicBezTo>
                  <a:pt x="2771411" y="-41606"/>
                  <a:pt x="2841709" y="3984"/>
                  <a:pt x="3060445" y="0"/>
                </a:cubicBezTo>
                <a:cubicBezTo>
                  <a:pt x="3279181" y="-3984"/>
                  <a:pt x="3546840" y="70990"/>
                  <a:pt x="3700020" y="0"/>
                </a:cubicBezTo>
                <a:cubicBezTo>
                  <a:pt x="3725138" y="204016"/>
                  <a:pt x="3685499" y="270621"/>
                  <a:pt x="3700020" y="457971"/>
                </a:cubicBezTo>
                <a:cubicBezTo>
                  <a:pt x="3714541" y="645321"/>
                  <a:pt x="3654580" y="720756"/>
                  <a:pt x="3700020" y="954107"/>
                </a:cubicBezTo>
                <a:cubicBezTo>
                  <a:pt x="3516395" y="983639"/>
                  <a:pt x="3451028" y="930116"/>
                  <a:pt x="3245446" y="954107"/>
                </a:cubicBezTo>
                <a:cubicBezTo>
                  <a:pt x="3039864" y="978098"/>
                  <a:pt x="2954938" y="918409"/>
                  <a:pt x="2827872" y="954107"/>
                </a:cubicBezTo>
                <a:cubicBezTo>
                  <a:pt x="2700806" y="989805"/>
                  <a:pt x="2513703" y="891303"/>
                  <a:pt x="2225298" y="954107"/>
                </a:cubicBezTo>
                <a:cubicBezTo>
                  <a:pt x="1936893" y="1016911"/>
                  <a:pt x="1934787" y="919646"/>
                  <a:pt x="1807724" y="954107"/>
                </a:cubicBezTo>
                <a:cubicBezTo>
                  <a:pt x="1680661" y="988568"/>
                  <a:pt x="1479864" y="941583"/>
                  <a:pt x="1390150" y="954107"/>
                </a:cubicBezTo>
                <a:cubicBezTo>
                  <a:pt x="1300436" y="966631"/>
                  <a:pt x="1091108" y="923815"/>
                  <a:pt x="824576" y="954107"/>
                </a:cubicBezTo>
                <a:cubicBezTo>
                  <a:pt x="558044" y="984399"/>
                  <a:pt x="248179" y="874228"/>
                  <a:pt x="0" y="954107"/>
                </a:cubicBezTo>
                <a:cubicBezTo>
                  <a:pt x="-2828" y="816087"/>
                  <a:pt x="49626" y="637240"/>
                  <a:pt x="0" y="477054"/>
                </a:cubicBezTo>
                <a:cubicBezTo>
                  <a:pt x="-49626" y="316868"/>
                  <a:pt x="48882" y="106594"/>
                  <a:pt x="0" y="0"/>
                </a:cubicBezTo>
                <a:close/>
              </a:path>
            </a:pathLst>
          </a:custGeom>
          <a:solidFill>
            <a:srgbClr val="D2E4E3"/>
          </a:solidFill>
          <a:ln w="19050">
            <a:solidFill>
              <a:srgbClr val="3FA594"/>
            </a:solidFill>
            <a:extLst>
              <a:ext uri="{C807C97D-BFC1-408E-A445-0C87EB9F89A2}">
                <ask:lineSketchStyleProps xmlns:ask="http://schemas.microsoft.com/office/drawing/2018/sketchyshapes" sd="2679277496">
                  <a:prstGeom prst="rect">
                    <a:avLst/>
                  </a:prstGeom>
                  <ask:type>
                    <ask:lineSketchScribble/>
                  </ask:type>
                </ask:lineSketchStyleProps>
              </a:ext>
            </a:extLst>
          </a:ln>
        </p:spPr>
        <p:txBody>
          <a:bodyPr wrap="square" rtlCol="1">
            <a:spAutoFit/>
          </a:bodyPr>
          <a:lstStyle/>
          <a:p>
            <a:r>
              <a:rPr lang="he-IL" sz="2800" dirty="0"/>
              <a:t>זכרו, סכום הנקודות של </a:t>
            </a:r>
            <a:br>
              <a:rPr lang="en-US" sz="2800" dirty="0"/>
            </a:br>
            <a:r>
              <a:rPr lang="he-IL" sz="2800" dirty="0"/>
              <a:t>כל זוג פאות נגדיות</a:t>
            </a:r>
            <a:r>
              <a:rPr lang="en-US" sz="2800" dirty="0"/>
              <a:t> </a:t>
            </a:r>
            <a:r>
              <a:rPr lang="he-IL" sz="2800" dirty="0"/>
              <a:t>הוא 7.</a:t>
            </a:r>
          </a:p>
        </p:txBody>
      </p:sp>
      <p:grpSp>
        <p:nvGrpSpPr>
          <p:cNvPr id="18" name="קבוצה 17">
            <a:extLst>
              <a:ext uri="{FF2B5EF4-FFF2-40B4-BE49-F238E27FC236}">
                <a16:creationId xmlns:a16="http://schemas.microsoft.com/office/drawing/2014/main" id="{9FF0A9E3-7871-1107-D6BE-D22ED58167E4}"/>
              </a:ext>
            </a:extLst>
          </p:cNvPr>
          <p:cNvGrpSpPr/>
          <p:nvPr/>
        </p:nvGrpSpPr>
        <p:grpSpPr>
          <a:xfrm>
            <a:off x="7751706" y="3291040"/>
            <a:ext cx="967125" cy="985449"/>
            <a:chOff x="5068348" y="5245351"/>
            <a:chExt cx="1031846" cy="1073792"/>
          </a:xfrm>
        </p:grpSpPr>
        <p:sp>
          <p:nvSpPr>
            <p:cNvPr id="34" name="מלבן 33">
              <a:extLst>
                <a:ext uri="{FF2B5EF4-FFF2-40B4-BE49-F238E27FC236}">
                  <a16:creationId xmlns:a16="http://schemas.microsoft.com/office/drawing/2014/main" id="{379DE1EE-4FDF-F477-AA5B-83F4584ED7B7}"/>
                </a:ext>
              </a:extLst>
            </p:cNvPr>
            <p:cNvSpPr/>
            <p:nvPr/>
          </p:nvSpPr>
          <p:spPr>
            <a:xfrm>
              <a:off x="5068348" y="5245351"/>
              <a:ext cx="1031846" cy="10737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אליפסה 34">
              <a:extLst>
                <a:ext uri="{FF2B5EF4-FFF2-40B4-BE49-F238E27FC236}">
                  <a16:creationId xmlns:a16="http://schemas.microsoft.com/office/drawing/2014/main" id="{1E6F85C5-6CC3-ABF8-EB59-06FC1109D067}"/>
                </a:ext>
              </a:extLst>
            </p:cNvPr>
            <p:cNvSpPr/>
            <p:nvPr/>
          </p:nvSpPr>
          <p:spPr>
            <a:xfrm>
              <a:off x="5188591" y="5399383"/>
              <a:ext cx="205530" cy="20553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אליפסה 35">
              <a:extLst>
                <a:ext uri="{FF2B5EF4-FFF2-40B4-BE49-F238E27FC236}">
                  <a16:creationId xmlns:a16="http://schemas.microsoft.com/office/drawing/2014/main" id="{EBC79606-0311-D268-3A3F-1E885C83AEE8}"/>
                </a:ext>
              </a:extLst>
            </p:cNvPr>
            <p:cNvSpPr/>
            <p:nvPr/>
          </p:nvSpPr>
          <p:spPr>
            <a:xfrm>
              <a:off x="5757643" y="5934048"/>
              <a:ext cx="205530" cy="20553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5" name="קבוצה 14">
            <a:extLst>
              <a:ext uri="{FF2B5EF4-FFF2-40B4-BE49-F238E27FC236}">
                <a16:creationId xmlns:a16="http://schemas.microsoft.com/office/drawing/2014/main" id="{2B712FEF-8033-0BF2-C43A-0F2280777F70}"/>
              </a:ext>
            </a:extLst>
          </p:cNvPr>
          <p:cNvGrpSpPr/>
          <p:nvPr/>
        </p:nvGrpSpPr>
        <p:grpSpPr>
          <a:xfrm>
            <a:off x="6172773" y="5567542"/>
            <a:ext cx="1080000" cy="1080000"/>
            <a:chOff x="3514987" y="3769919"/>
            <a:chExt cx="1031846" cy="1073792"/>
          </a:xfrm>
        </p:grpSpPr>
        <p:sp>
          <p:nvSpPr>
            <p:cNvPr id="48" name="מלבן 47">
              <a:extLst>
                <a:ext uri="{FF2B5EF4-FFF2-40B4-BE49-F238E27FC236}">
                  <a16:creationId xmlns:a16="http://schemas.microsoft.com/office/drawing/2014/main" id="{4CE8C865-F757-7F4F-8625-DE9FB0539B24}"/>
                </a:ext>
              </a:extLst>
            </p:cNvPr>
            <p:cNvSpPr/>
            <p:nvPr/>
          </p:nvSpPr>
          <p:spPr>
            <a:xfrm>
              <a:off x="3514987" y="3769919"/>
              <a:ext cx="1031846" cy="107379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אליפסה 48">
              <a:extLst>
                <a:ext uri="{FF2B5EF4-FFF2-40B4-BE49-F238E27FC236}">
                  <a16:creationId xmlns:a16="http://schemas.microsoft.com/office/drawing/2014/main" id="{BB809C0D-57AB-DA5E-665E-BA517DF832AB}"/>
                </a:ext>
              </a:extLst>
            </p:cNvPr>
            <p:cNvSpPr/>
            <p:nvPr/>
          </p:nvSpPr>
          <p:spPr>
            <a:xfrm>
              <a:off x="3624044" y="3821186"/>
              <a:ext cx="205530" cy="20553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אליפסה 49">
              <a:extLst>
                <a:ext uri="{FF2B5EF4-FFF2-40B4-BE49-F238E27FC236}">
                  <a16:creationId xmlns:a16="http://schemas.microsoft.com/office/drawing/2014/main" id="{3455605D-63B6-605C-BA11-9959523054B3}"/>
                </a:ext>
              </a:extLst>
            </p:cNvPr>
            <p:cNvSpPr/>
            <p:nvPr/>
          </p:nvSpPr>
          <p:spPr>
            <a:xfrm>
              <a:off x="3624044" y="4586914"/>
              <a:ext cx="205530" cy="20553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אליפסה 50">
              <a:extLst>
                <a:ext uri="{FF2B5EF4-FFF2-40B4-BE49-F238E27FC236}">
                  <a16:creationId xmlns:a16="http://schemas.microsoft.com/office/drawing/2014/main" id="{04BC5B05-84EF-AF81-764F-A58CBC2EB8AF}"/>
                </a:ext>
              </a:extLst>
            </p:cNvPr>
            <p:cNvSpPr/>
            <p:nvPr/>
          </p:nvSpPr>
          <p:spPr>
            <a:xfrm>
              <a:off x="3624044" y="4204050"/>
              <a:ext cx="205530" cy="20553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אליפסה 51">
              <a:extLst>
                <a:ext uri="{FF2B5EF4-FFF2-40B4-BE49-F238E27FC236}">
                  <a16:creationId xmlns:a16="http://schemas.microsoft.com/office/drawing/2014/main" id="{6C905A47-4B3D-51A4-C488-36FCF8683981}"/>
                </a:ext>
              </a:extLst>
            </p:cNvPr>
            <p:cNvSpPr/>
            <p:nvPr/>
          </p:nvSpPr>
          <p:spPr>
            <a:xfrm>
              <a:off x="4204282" y="3821186"/>
              <a:ext cx="205530" cy="20553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אליפסה 52">
              <a:extLst>
                <a:ext uri="{FF2B5EF4-FFF2-40B4-BE49-F238E27FC236}">
                  <a16:creationId xmlns:a16="http://schemas.microsoft.com/office/drawing/2014/main" id="{5F54DE7E-F91A-C6EA-458E-EF5366772339}"/>
                </a:ext>
              </a:extLst>
            </p:cNvPr>
            <p:cNvSpPr/>
            <p:nvPr/>
          </p:nvSpPr>
          <p:spPr>
            <a:xfrm>
              <a:off x="4204282" y="4586914"/>
              <a:ext cx="205530" cy="20553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אליפסה 53">
              <a:extLst>
                <a:ext uri="{FF2B5EF4-FFF2-40B4-BE49-F238E27FC236}">
                  <a16:creationId xmlns:a16="http://schemas.microsoft.com/office/drawing/2014/main" id="{40102AEF-04FF-1DCE-D27E-CA6D867D4E65}"/>
                </a:ext>
              </a:extLst>
            </p:cNvPr>
            <p:cNvSpPr/>
            <p:nvPr/>
          </p:nvSpPr>
          <p:spPr>
            <a:xfrm>
              <a:off x="4204282" y="4204050"/>
              <a:ext cx="205530" cy="20553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6" name="קבוצה 15">
            <a:extLst>
              <a:ext uri="{FF2B5EF4-FFF2-40B4-BE49-F238E27FC236}">
                <a16:creationId xmlns:a16="http://schemas.microsoft.com/office/drawing/2014/main" id="{BAFCAF35-94E1-D193-0591-0917EF4DCB8F}"/>
              </a:ext>
            </a:extLst>
          </p:cNvPr>
          <p:cNvGrpSpPr/>
          <p:nvPr/>
        </p:nvGrpSpPr>
        <p:grpSpPr>
          <a:xfrm>
            <a:off x="4795602" y="5567542"/>
            <a:ext cx="1080000" cy="1080000"/>
            <a:chOff x="5068348" y="3810366"/>
            <a:chExt cx="1031846" cy="1073792"/>
          </a:xfrm>
        </p:grpSpPr>
        <p:sp>
          <p:nvSpPr>
            <p:cNvPr id="39" name="מלבן 38">
              <a:extLst>
                <a:ext uri="{FF2B5EF4-FFF2-40B4-BE49-F238E27FC236}">
                  <a16:creationId xmlns:a16="http://schemas.microsoft.com/office/drawing/2014/main" id="{37C21CD2-4B35-3BE6-84FB-8E84E9D6FEC4}"/>
                </a:ext>
              </a:extLst>
            </p:cNvPr>
            <p:cNvSpPr/>
            <p:nvPr/>
          </p:nvSpPr>
          <p:spPr>
            <a:xfrm>
              <a:off x="5068348" y="3810366"/>
              <a:ext cx="1031846" cy="10737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0" name="קבוצה 39">
              <a:extLst>
                <a:ext uri="{FF2B5EF4-FFF2-40B4-BE49-F238E27FC236}">
                  <a16:creationId xmlns:a16="http://schemas.microsoft.com/office/drawing/2014/main" id="{DAB0B4A8-E2F3-539B-88C2-F24188C34FAB}"/>
                </a:ext>
              </a:extLst>
            </p:cNvPr>
            <p:cNvGrpSpPr/>
            <p:nvPr/>
          </p:nvGrpSpPr>
          <p:grpSpPr>
            <a:xfrm>
              <a:off x="5188591" y="3964398"/>
              <a:ext cx="774582" cy="740195"/>
              <a:chOff x="5188591" y="3964398"/>
              <a:chExt cx="774582" cy="740195"/>
            </a:xfrm>
          </p:grpSpPr>
          <p:grpSp>
            <p:nvGrpSpPr>
              <p:cNvPr id="41" name="קבוצה 40">
                <a:extLst>
                  <a:ext uri="{FF2B5EF4-FFF2-40B4-BE49-F238E27FC236}">
                    <a16:creationId xmlns:a16="http://schemas.microsoft.com/office/drawing/2014/main" id="{4DEEF7BA-14DF-EE29-B18A-FDA0FD69B027}"/>
                  </a:ext>
                </a:extLst>
              </p:cNvPr>
              <p:cNvGrpSpPr/>
              <p:nvPr/>
            </p:nvGrpSpPr>
            <p:grpSpPr>
              <a:xfrm>
                <a:off x="5188591" y="3964398"/>
                <a:ext cx="205530" cy="740195"/>
                <a:chOff x="5188591" y="3964398"/>
                <a:chExt cx="205530" cy="740195"/>
              </a:xfrm>
            </p:grpSpPr>
            <p:sp>
              <p:nvSpPr>
                <p:cNvPr id="46" name="אליפסה 45">
                  <a:extLst>
                    <a:ext uri="{FF2B5EF4-FFF2-40B4-BE49-F238E27FC236}">
                      <a16:creationId xmlns:a16="http://schemas.microsoft.com/office/drawing/2014/main" id="{5F255965-09E1-0899-74EA-3D8DF24DD108}"/>
                    </a:ext>
                  </a:extLst>
                </p:cNvPr>
                <p:cNvSpPr/>
                <p:nvPr/>
              </p:nvSpPr>
              <p:spPr>
                <a:xfrm>
                  <a:off x="5188591" y="3964398"/>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אליפסה 46">
                  <a:extLst>
                    <a:ext uri="{FF2B5EF4-FFF2-40B4-BE49-F238E27FC236}">
                      <a16:creationId xmlns:a16="http://schemas.microsoft.com/office/drawing/2014/main" id="{65DC8779-73CF-A77F-097E-62F94353985C}"/>
                    </a:ext>
                  </a:extLst>
                </p:cNvPr>
                <p:cNvSpPr/>
                <p:nvPr/>
              </p:nvSpPr>
              <p:spPr>
                <a:xfrm>
                  <a:off x="5188591" y="449906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42" name="אליפסה 41">
                <a:extLst>
                  <a:ext uri="{FF2B5EF4-FFF2-40B4-BE49-F238E27FC236}">
                    <a16:creationId xmlns:a16="http://schemas.microsoft.com/office/drawing/2014/main" id="{8F00D664-7B15-3985-113B-2D2ED89E3FFE}"/>
                  </a:ext>
                </a:extLst>
              </p:cNvPr>
              <p:cNvSpPr/>
              <p:nvPr/>
            </p:nvSpPr>
            <p:spPr>
              <a:xfrm>
                <a:off x="5473117" y="4244497"/>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3" name="קבוצה 42">
                <a:extLst>
                  <a:ext uri="{FF2B5EF4-FFF2-40B4-BE49-F238E27FC236}">
                    <a16:creationId xmlns:a16="http://schemas.microsoft.com/office/drawing/2014/main" id="{BFE3A893-B8EE-E702-AFC8-9DF54E957C55}"/>
                  </a:ext>
                </a:extLst>
              </p:cNvPr>
              <p:cNvGrpSpPr/>
              <p:nvPr/>
            </p:nvGrpSpPr>
            <p:grpSpPr>
              <a:xfrm>
                <a:off x="5757643" y="3972787"/>
                <a:ext cx="205530" cy="731806"/>
                <a:chOff x="5757643" y="3972787"/>
                <a:chExt cx="205530" cy="731806"/>
              </a:xfrm>
            </p:grpSpPr>
            <p:sp>
              <p:nvSpPr>
                <p:cNvPr id="44" name="אליפסה 43">
                  <a:extLst>
                    <a:ext uri="{FF2B5EF4-FFF2-40B4-BE49-F238E27FC236}">
                      <a16:creationId xmlns:a16="http://schemas.microsoft.com/office/drawing/2014/main" id="{138FE235-2879-9811-6CA7-E99F604EC7B6}"/>
                    </a:ext>
                  </a:extLst>
                </p:cNvPr>
                <p:cNvSpPr/>
                <p:nvPr/>
              </p:nvSpPr>
              <p:spPr>
                <a:xfrm>
                  <a:off x="5757643" y="3972787"/>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אליפסה 44">
                  <a:extLst>
                    <a:ext uri="{FF2B5EF4-FFF2-40B4-BE49-F238E27FC236}">
                      <a16:creationId xmlns:a16="http://schemas.microsoft.com/office/drawing/2014/main" id="{263ADD94-4906-7900-891D-1D510AC66C94}"/>
                    </a:ext>
                  </a:extLst>
                </p:cNvPr>
                <p:cNvSpPr/>
                <p:nvPr/>
              </p:nvSpPr>
              <p:spPr>
                <a:xfrm>
                  <a:off x="5757643" y="449906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grpSp>
      <p:grpSp>
        <p:nvGrpSpPr>
          <p:cNvPr id="19" name="קבוצה 18">
            <a:extLst>
              <a:ext uri="{FF2B5EF4-FFF2-40B4-BE49-F238E27FC236}">
                <a16:creationId xmlns:a16="http://schemas.microsoft.com/office/drawing/2014/main" id="{5063434F-50A0-6572-3DD7-0D3FB664BDD5}"/>
              </a:ext>
            </a:extLst>
          </p:cNvPr>
          <p:cNvGrpSpPr/>
          <p:nvPr/>
        </p:nvGrpSpPr>
        <p:grpSpPr>
          <a:xfrm>
            <a:off x="7556286" y="5567542"/>
            <a:ext cx="1080000" cy="1080000"/>
            <a:chOff x="5068348" y="3810366"/>
            <a:chExt cx="1031846" cy="1073792"/>
          </a:xfrm>
        </p:grpSpPr>
        <p:sp>
          <p:nvSpPr>
            <p:cNvPr id="26" name="מלבן 25">
              <a:extLst>
                <a:ext uri="{FF2B5EF4-FFF2-40B4-BE49-F238E27FC236}">
                  <a16:creationId xmlns:a16="http://schemas.microsoft.com/office/drawing/2014/main" id="{D0AB2636-3F07-B79C-1C3C-97CC3163BD16}"/>
                </a:ext>
              </a:extLst>
            </p:cNvPr>
            <p:cNvSpPr/>
            <p:nvPr/>
          </p:nvSpPr>
          <p:spPr>
            <a:xfrm>
              <a:off x="5068348" y="3810366"/>
              <a:ext cx="1031846" cy="10737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7" name="קבוצה 26">
              <a:extLst>
                <a:ext uri="{FF2B5EF4-FFF2-40B4-BE49-F238E27FC236}">
                  <a16:creationId xmlns:a16="http://schemas.microsoft.com/office/drawing/2014/main" id="{8DAE7D63-C8AC-61FE-AD2A-4AD2ED109FF6}"/>
                </a:ext>
              </a:extLst>
            </p:cNvPr>
            <p:cNvGrpSpPr/>
            <p:nvPr/>
          </p:nvGrpSpPr>
          <p:grpSpPr>
            <a:xfrm>
              <a:off x="5188591" y="3964398"/>
              <a:ext cx="774582" cy="740195"/>
              <a:chOff x="5188591" y="3964398"/>
              <a:chExt cx="774582" cy="740195"/>
            </a:xfrm>
          </p:grpSpPr>
          <p:grpSp>
            <p:nvGrpSpPr>
              <p:cNvPr id="28" name="קבוצה 27">
                <a:extLst>
                  <a:ext uri="{FF2B5EF4-FFF2-40B4-BE49-F238E27FC236}">
                    <a16:creationId xmlns:a16="http://schemas.microsoft.com/office/drawing/2014/main" id="{24DD2628-6B65-0518-E24E-A57AA6412D07}"/>
                  </a:ext>
                </a:extLst>
              </p:cNvPr>
              <p:cNvGrpSpPr/>
              <p:nvPr/>
            </p:nvGrpSpPr>
            <p:grpSpPr>
              <a:xfrm>
                <a:off x="5188591" y="3964398"/>
                <a:ext cx="205530" cy="740195"/>
                <a:chOff x="5188591" y="3964398"/>
                <a:chExt cx="205530" cy="740195"/>
              </a:xfrm>
            </p:grpSpPr>
            <p:sp>
              <p:nvSpPr>
                <p:cNvPr id="32" name="אליפסה 31">
                  <a:extLst>
                    <a:ext uri="{FF2B5EF4-FFF2-40B4-BE49-F238E27FC236}">
                      <a16:creationId xmlns:a16="http://schemas.microsoft.com/office/drawing/2014/main" id="{DF04081C-B250-418C-B7C0-D3CECE78F831}"/>
                    </a:ext>
                  </a:extLst>
                </p:cNvPr>
                <p:cNvSpPr/>
                <p:nvPr/>
              </p:nvSpPr>
              <p:spPr>
                <a:xfrm>
                  <a:off x="5188591" y="3964398"/>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אליפסה 32">
                  <a:extLst>
                    <a:ext uri="{FF2B5EF4-FFF2-40B4-BE49-F238E27FC236}">
                      <a16:creationId xmlns:a16="http://schemas.microsoft.com/office/drawing/2014/main" id="{F4EBA019-7D35-3893-A67F-6F08310CA8E7}"/>
                    </a:ext>
                  </a:extLst>
                </p:cNvPr>
                <p:cNvSpPr/>
                <p:nvPr/>
              </p:nvSpPr>
              <p:spPr>
                <a:xfrm>
                  <a:off x="5188591" y="449906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9" name="קבוצה 28">
                <a:extLst>
                  <a:ext uri="{FF2B5EF4-FFF2-40B4-BE49-F238E27FC236}">
                    <a16:creationId xmlns:a16="http://schemas.microsoft.com/office/drawing/2014/main" id="{DFC42716-9B5D-F739-0B47-47AD31A43B7E}"/>
                  </a:ext>
                </a:extLst>
              </p:cNvPr>
              <p:cNvGrpSpPr/>
              <p:nvPr/>
            </p:nvGrpSpPr>
            <p:grpSpPr>
              <a:xfrm>
                <a:off x="5757643" y="3972787"/>
                <a:ext cx="205530" cy="731806"/>
                <a:chOff x="5757643" y="3972787"/>
                <a:chExt cx="205530" cy="731806"/>
              </a:xfrm>
            </p:grpSpPr>
            <p:sp>
              <p:nvSpPr>
                <p:cNvPr id="30" name="אליפסה 29">
                  <a:extLst>
                    <a:ext uri="{FF2B5EF4-FFF2-40B4-BE49-F238E27FC236}">
                      <a16:creationId xmlns:a16="http://schemas.microsoft.com/office/drawing/2014/main" id="{D7B65CDC-63C0-3274-884A-3E05C783B863}"/>
                    </a:ext>
                  </a:extLst>
                </p:cNvPr>
                <p:cNvSpPr/>
                <p:nvPr/>
              </p:nvSpPr>
              <p:spPr>
                <a:xfrm>
                  <a:off x="5757643" y="3972787"/>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אליפסה 30">
                  <a:extLst>
                    <a:ext uri="{FF2B5EF4-FFF2-40B4-BE49-F238E27FC236}">
                      <a16:creationId xmlns:a16="http://schemas.microsoft.com/office/drawing/2014/main" id="{476043F3-5012-C8CC-8080-1030021BD9EB}"/>
                    </a:ext>
                  </a:extLst>
                </p:cNvPr>
                <p:cNvSpPr/>
                <p:nvPr/>
              </p:nvSpPr>
              <p:spPr>
                <a:xfrm>
                  <a:off x="5757643" y="449906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grpSp>
    </p:spTree>
    <p:extLst>
      <p:ext uri="{BB962C8B-B14F-4D97-AF65-F5344CB8AC3E}">
        <p14:creationId xmlns:p14="http://schemas.microsoft.com/office/powerpoint/2010/main" val="1202763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0.00116 L -0.07513 -0.3382 " pathEditMode="relative" rAng="0" ptsTypes="AA">
                                      <p:cBhvr>
                                        <p:cTn id="6" dur="2000" fill="hold"/>
                                        <p:tgtEl>
                                          <p:spTgt spid="19"/>
                                        </p:tgtEl>
                                        <p:attrNameLst>
                                          <p:attrName>ppt_x</p:attrName>
                                          <p:attrName>ppt_y</p:attrName>
                                        </p:attrNameLst>
                                      </p:cBhvr>
                                      <p:rCtr x="-3763" y="-16852"/>
                                    </p:animMotion>
                                  </p:child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withEffect">
                                  <p:stCondLst>
                                    <p:cond delay="0"/>
                                  </p:stCondLst>
                                  <p:childTnLst>
                                    <p:animMotion origin="layout" path="M -8.33333E-7 -0.00116 L 0.30573 -0.18148 " pathEditMode="relative" rAng="0" ptsTypes="AA">
                                      <p:cBhvr>
                                        <p:cTn id="11" dur="2000" fill="hold"/>
                                        <p:tgtEl>
                                          <p:spTgt spid="15"/>
                                        </p:tgtEl>
                                        <p:attrNameLst>
                                          <p:attrName>ppt_x</p:attrName>
                                          <p:attrName>ppt_y</p:attrName>
                                        </p:attrNameLst>
                                      </p:cBhvr>
                                      <p:rCtr x="15286" y="-9028"/>
                                    </p:animMotion>
                                  </p:child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withEffect">
                                  <p:stCondLst>
                                    <p:cond delay="0"/>
                                  </p:stCondLst>
                                  <p:childTnLst>
                                    <p:animMotion origin="layout" path="M -2.08333E-7 -0.00116 L 0.41862 -0.33773 " pathEditMode="relative" rAng="0" ptsTypes="AA">
                                      <p:cBhvr>
                                        <p:cTn id="16" dur="2000" fill="hold"/>
                                        <p:tgtEl>
                                          <p:spTgt spid="16"/>
                                        </p:tgtEl>
                                        <p:attrNameLst>
                                          <p:attrName>ppt_x</p:attrName>
                                          <p:attrName>ppt_y</p:attrName>
                                        </p:attrNameLst>
                                      </p:cBhvr>
                                      <p:rCtr x="20924" y="-16829"/>
                                    </p:animMotion>
                                  </p:childTnLst>
                                </p:cTn>
                              </p:par>
                            </p:childTnLst>
                          </p:cTn>
                        </p:par>
                      </p:childTnLst>
                    </p:cTn>
                  </p:par>
                </p:childTnLst>
              </p:cTn>
              <p:nextCondLst>
                <p:cond evt="onClick" delay="0">
                  <p:tgtEl>
                    <p:spTgt spid="1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835B5236-59BF-23F8-A253-1145C882FA5C}"/>
              </a:ext>
            </a:extLst>
          </p:cNvPr>
          <p:cNvSpPr>
            <a:spLocks noGrp="1"/>
          </p:cNvSpPr>
          <p:nvPr>
            <p:ph type="title"/>
          </p:nvPr>
        </p:nvSpPr>
        <p:spPr/>
        <p:txBody>
          <a:bodyPr/>
          <a:lstStyle/>
          <a:p>
            <a:r>
              <a:rPr lang="he-IL" dirty="0"/>
              <a:t>פתיח</a:t>
            </a:r>
          </a:p>
        </p:txBody>
      </p:sp>
      <p:sp>
        <p:nvSpPr>
          <p:cNvPr id="4" name="מציין מיקום תוכן 3">
            <a:extLst>
              <a:ext uri="{FF2B5EF4-FFF2-40B4-BE49-F238E27FC236}">
                <a16:creationId xmlns:a16="http://schemas.microsoft.com/office/drawing/2014/main" id="{53466BA8-97E8-7FF6-E90E-9D9EF407591F}"/>
              </a:ext>
            </a:extLst>
          </p:cNvPr>
          <p:cNvSpPr>
            <a:spLocks noGrp="1"/>
          </p:cNvSpPr>
          <p:nvPr>
            <p:ph sz="quarter" idx="13"/>
          </p:nvPr>
        </p:nvSpPr>
        <p:spPr>
          <a:xfrm>
            <a:off x="970948" y="2476574"/>
            <a:ext cx="10151327" cy="3568897"/>
          </a:xfrm>
        </p:spPr>
        <p:txBody>
          <a:bodyPr>
            <a:normAutofit/>
          </a:bodyPr>
          <a:lstStyle/>
          <a:p>
            <a:pPr>
              <a:lnSpc>
                <a:spcPct val="150000"/>
              </a:lnSpc>
            </a:pPr>
            <a:r>
              <a:rPr lang="he-IL" sz="2400" dirty="0"/>
              <a:t>נתחיל את השיעור בחזרה על תכונות הריבוע, בחזרה על מושגים כמו 'צלע' ו'קודקוד' ובזיהוי זווית ישרה.</a:t>
            </a:r>
          </a:p>
          <a:p>
            <a:pPr>
              <a:lnSpc>
                <a:spcPct val="150000"/>
              </a:lnSpc>
            </a:pPr>
            <a:r>
              <a:rPr lang="he-IL" sz="2400" dirty="0"/>
              <a:t>בנוסף נתארגן לחלק המרכזי של השיעור. התלמידים יקבלו דפי גזירה ויגזרו ריבועים שניצור מהם בהמשך פריסה של קובייה.</a:t>
            </a:r>
          </a:p>
          <a:p>
            <a:pPr>
              <a:lnSpc>
                <a:spcPct val="150000"/>
              </a:lnSpc>
            </a:pPr>
            <a:endParaRPr lang="he-IL" sz="2400" dirty="0"/>
          </a:p>
          <a:p>
            <a:endParaRPr lang="he-IL" sz="2400" dirty="0"/>
          </a:p>
        </p:txBody>
      </p:sp>
      <p:sp>
        <p:nvSpPr>
          <p:cNvPr id="5" name="מציין מיקום תוכן 4">
            <a:extLst>
              <a:ext uri="{FF2B5EF4-FFF2-40B4-BE49-F238E27FC236}">
                <a16:creationId xmlns:a16="http://schemas.microsoft.com/office/drawing/2014/main" id="{3F366CC8-053D-4E77-1617-438701BFF555}"/>
              </a:ext>
            </a:extLst>
          </p:cNvPr>
          <p:cNvSpPr>
            <a:spLocks noGrp="1"/>
          </p:cNvSpPr>
          <p:nvPr>
            <p:ph sz="quarter" idx="14"/>
          </p:nvPr>
        </p:nvSpPr>
        <p:spPr/>
        <p:txBody>
          <a:bodyPr/>
          <a:lstStyle/>
          <a:p>
            <a:r>
              <a:rPr lang="he-IL" dirty="0"/>
              <a:t>מתארגנים לפעילות</a:t>
            </a:r>
          </a:p>
        </p:txBody>
      </p:sp>
    </p:spTree>
    <p:extLst>
      <p:ext uri="{BB962C8B-B14F-4D97-AF65-F5344CB8AC3E}">
        <p14:creationId xmlns:p14="http://schemas.microsoft.com/office/powerpoint/2010/main" val="2619851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מלבן 54">
            <a:extLst>
              <a:ext uri="{FF2B5EF4-FFF2-40B4-BE49-F238E27FC236}">
                <a16:creationId xmlns:a16="http://schemas.microsoft.com/office/drawing/2014/main" id="{E528BDBC-18F4-C254-07D1-12A5B80CEA80}"/>
              </a:ext>
            </a:extLst>
          </p:cNvPr>
          <p:cNvSpPr/>
          <p:nvPr/>
        </p:nvSpPr>
        <p:spPr>
          <a:xfrm>
            <a:off x="5536528" y="3304066"/>
            <a:ext cx="1080000" cy="1080000"/>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descr="תמונה שמכילה קוביית משחק, משחק קוביות&#10;&#10;התיאור נוצר באופן אוטומטי">
            <a:extLst>
              <a:ext uri="{FF2B5EF4-FFF2-40B4-BE49-F238E27FC236}">
                <a16:creationId xmlns:a16="http://schemas.microsoft.com/office/drawing/2014/main" id="{5BEE0F17-1744-1C56-3067-113C76D2244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70251" y1="38359" x2="61722" y2="57397"/>
                        <a14:foregroundMark x1="63298" y1="43694" x2="62490" y2="47615"/>
                        <a14:foregroundMark x1="19402" y1="45756" x2="27850" y2="48262"/>
                        <a14:foregroundMark x1="29790" y1="50647" x2="30922" y2="54285"/>
                      </a14:backgroundRemoval>
                    </a14:imgEffect>
                  </a14:imgLayer>
                </a14:imgProps>
              </a:ext>
              <a:ext uri="{28A0092B-C50C-407E-A947-70E740481C1C}">
                <a14:useLocalDpi xmlns:a14="http://schemas.microsoft.com/office/drawing/2010/main" val="0"/>
              </a:ext>
            </a:extLst>
          </a:blip>
          <a:srcRect l="13963" t="33333" r="14009" b="33608"/>
          <a:stretch/>
        </p:blipFill>
        <p:spPr>
          <a:xfrm>
            <a:off x="307431" y="216666"/>
            <a:ext cx="3700021" cy="1698197"/>
          </a:xfrm>
          <a:prstGeom prst="rect">
            <a:avLst/>
          </a:prstGeom>
        </p:spPr>
      </p:pic>
      <p:sp>
        <p:nvSpPr>
          <p:cNvPr id="6" name="תיבת טקסט 5">
            <a:extLst>
              <a:ext uri="{FF2B5EF4-FFF2-40B4-BE49-F238E27FC236}">
                <a16:creationId xmlns:a16="http://schemas.microsoft.com/office/drawing/2014/main" id="{53CE8A47-99EE-4CB8-E2AD-4F0B58B095F0}"/>
              </a:ext>
            </a:extLst>
          </p:cNvPr>
          <p:cNvSpPr txBox="1"/>
          <p:nvPr/>
        </p:nvSpPr>
        <p:spPr>
          <a:xfrm>
            <a:off x="5158218" y="58275"/>
            <a:ext cx="6968639" cy="1815882"/>
          </a:xfrm>
          <a:prstGeom prst="rect">
            <a:avLst/>
          </a:prstGeom>
          <a:noFill/>
        </p:spPr>
        <p:txBody>
          <a:bodyPr wrap="none" rtlCol="1">
            <a:spAutoFit/>
          </a:bodyPr>
          <a:lstStyle/>
          <a:p>
            <a:r>
              <a:rPr lang="he-IL" sz="2800" dirty="0"/>
              <a:t>לפניכם פריסה של קוביית משחק.</a:t>
            </a:r>
          </a:p>
          <a:p>
            <a:endParaRPr lang="he-IL" sz="2800" dirty="0"/>
          </a:p>
          <a:p>
            <a:r>
              <a:rPr lang="he-IL" sz="2800" dirty="0"/>
              <a:t>השלימו את הפאות החסרות בעזרת הפאות מהמחסן.</a:t>
            </a:r>
          </a:p>
          <a:p>
            <a:r>
              <a:rPr lang="he-IL" sz="2800" dirty="0"/>
              <a:t>לחצו על כל פאה במחסן כדי לבדוק אם צדקתם.</a:t>
            </a:r>
          </a:p>
        </p:txBody>
      </p:sp>
      <p:sp>
        <p:nvSpPr>
          <p:cNvPr id="13" name="מלבן 12">
            <a:extLst>
              <a:ext uri="{FF2B5EF4-FFF2-40B4-BE49-F238E27FC236}">
                <a16:creationId xmlns:a16="http://schemas.microsoft.com/office/drawing/2014/main" id="{E3C2DB15-8BDE-AB06-5DF0-865E31EF334E}"/>
              </a:ext>
            </a:extLst>
          </p:cNvPr>
          <p:cNvSpPr/>
          <p:nvPr/>
        </p:nvSpPr>
        <p:spPr>
          <a:xfrm>
            <a:off x="5532433" y="2235609"/>
            <a:ext cx="1080000" cy="1080000"/>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5" name="קבוצה 14">
            <a:extLst>
              <a:ext uri="{FF2B5EF4-FFF2-40B4-BE49-F238E27FC236}">
                <a16:creationId xmlns:a16="http://schemas.microsoft.com/office/drawing/2014/main" id="{2B712FEF-8033-0BF2-C43A-0F2280777F70}"/>
              </a:ext>
            </a:extLst>
          </p:cNvPr>
          <p:cNvGrpSpPr/>
          <p:nvPr/>
        </p:nvGrpSpPr>
        <p:grpSpPr>
          <a:xfrm>
            <a:off x="5545954" y="3386545"/>
            <a:ext cx="1066479" cy="991063"/>
            <a:chOff x="3514987" y="3769919"/>
            <a:chExt cx="1031846" cy="1073792"/>
          </a:xfrm>
        </p:grpSpPr>
        <p:sp>
          <p:nvSpPr>
            <p:cNvPr id="48" name="מלבן 47">
              <a:extLst>
                <a:ext uri="{FF2B5EF4-FFF2-40B4-BE49-F238E27FC236}">
                  <a16:creationId xmlns:a16="http://schemas.microsoft.com/office/drawing/2014/main" id="{4CE8C865-F757-7F4F-8625-DE9FB0539B24}"/>
                </a:ext>
              </a:extLst>
            </p:cNvPr>
            <p:cNvSpPr/>
            <p:nvPr/>
          </p:nvSpPr>
          <p:spPr>
            <a:xfrm>
              <a:off x="3514987" y="3769919"/>
              <a:ext cx="1031846" cy="10737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אליפסה 48">
              <a:extLst>
                <a:ext uri="{FF2B5EF4-FFF2-40B4-BE49-F238E27FC236}">
                  <a16:creationId xmlns:a16="http://schemas.microsoft.com/office/drawing/2014/main" id="{BB809C0D-57AB-DA5E-665E-BA517DF832AB}"/>
                </a:ext>
              </a:extLst>
            </p:cNvPr>
            <p:cNvSpPr/>
            <p:nvPr/>
          </p:nvSpPr>
          <p:spPr>
            <a:xfrm>
              <a:off x="3624044" y="3821186"/>
              <a:ext cx="205530" cy="20553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אליפסה 49">
              <a:extLst>
                <a:ext uri="{FF2B5EF4-FFF2-40B4-BE49-F238E27FC236}">
                  <a16:creationId xmlns:a16="http://schemas.microsoft.com/office/drawing/2014/main" id="{3455605D-63B6-605C-BA11-9959523054B3}"/>
                </a:ext>
              </a:extLst>
            </p:cNvPr>
            <p:cNvSpPr/>
            <p:nvPr/>
          </p:nvSpPr>
          <p:spPr>
            <a:xfrm>
              <a:off x="3624044" y="4586914"/>
              <a:ext cx="205530" cy="20553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אליפסה 50">
              <a:extLst>
                <a:ext uri="{FF2B5EF4-FFF2-40B4-BE49-F238E27FC236}">
                  <a16:creationId xmlns:a16="http://schemas.microsoft.com/office/drawing/2014/main" id="{04BC5B05-84EF-AF81-764F-A58CBC2EB8AF}"/>
                </a:ext>
              </a:extLst>
            </p:cNvPr>
            <p:cNvSpPr/>
            <p:nvPr/>
          </p:nvSpPr>
          <p:spPr>
            <a:xfrm>
              <a:off x="3624044" y="4204050"/>
              <a:ext cx="205530" cy="20553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אליפסה 51">
              <a:extLst>
                <a:ext uri="{FF2B5EF4-FFF2-40B4-BE49-F238E27FC236}">
                  <a16:creationId xmlns:a16="http://schemas.microsoft.com/office/drawing/2014/main" id="{6C905A47-4B3D-51A4-C488-36FCF8683981}"/>
                </a:ext>
              </a:extLst>
            </p:cNvPr>
            <p:cNvSpPr/>
            <p:nvPr/>
          </p:nvSpPr>
          <p:spPr>
            <a:xfrm>
              <a:off x="4204282" y="3821186"/>
              <a:ext cx="205530" cy="20553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אליפסה 52">
              <a:extLst>
                <a:ext uri="{FF2B5EF4-FFF2-40B4-BE49-F238E27FC236}">
                  <a16:creationId xmlns:a16="http://schemas.microsoft.com/office/drawing/2014/main" id="{5F54DE7E-F91A-C6EA-458E-EF5366772339}"/>
                </a:ext>
              </a:extLst>
            </p:cNvPr>
            <p:cNvSpPr/>
            <p:nvPr/>
          </p:nvSpPr>
          <p:spPr>
            <a:xfrm>
              <a:off x="4204282" y="4586914"/>
              <a:ext cx="205530" cy="20553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אליפסה 53">
              <a:extLst>
                <a:ext uri="{FF2B5EF4-FFF2-40B4-BE49-F238E27FC236}">
                  <a16:creationId xmlns:a16="http://schemas.microsoft.com/office/drawing/2014/main" id="{40102AEF-04FF-1DCE-D27E-CA6D867D4E65}"/>
                </a:ext>
              </a:extLst>
            </p:cNvPr>
            <p:cNvSpPr/>
            <p:nvPr/>
          </p:nvSpPr>
          <p:spPr>
            <a:xfrm>
              <a:off x="4204282" y="4204050"/>
              <a:ext cx="205530" cy="20553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6" name="מלבן 55">
            <a:extLst>
              <a:ext uri="{FF2B5EF4-FFF2-40B4-BE49-F238E27FC236}">
                <a16:creationId xmlns:a16="http://schemas.microsoft.com/office/drawing/2014/main" id="{8A6DE253-A85D-60BE-7B7D-A3F2D131533D}"/>
              </a:ext>
            </a:extLst>
          </p:cNvPr>
          <p:cNvSpPr/>
          <p:nvPr/>
        </p:nvSpPr>
        <p:spPr>
          <a:xfrm>
            <a:off x="6625954" y="3315609"/>
            <a:ext cx="1080000" cy="1080000"/>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מלבן 56">
            <a:extLst>
              <a:ext uri="{FF2B5EF4-FFF2-40B4-BE49-F238E27FC236}">
                <a16:creationId xmlns:a16="http://schemas.microsoft.com/office/drawing/2014/main" id="{971CCBFB-5F9D-AFE4-2E6B-2F7495EE4F7D}"/>
              </a:ext>
            </a:extLst>
          </p:cNvPr>
          <p:cNvSpPr/>
          <p:nvPr/>
        </p:nvSpPr>
        <p:spPr>
          <a:xfrm>
            <a:off x="7705954" y="3308962"/>
            <a:ext cx="1080000" cy="1080000"/>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מלבן 57">
            <a:extLst>
              <a:ext uri="{FF2B5EF4-FFF2-40B4-BE49-F238E27FC236}">
                <a16:creationId xmlns:a16="http://schemas.microsoft.com/office/drawing/2014/main" id="{8A72888D-7E64-2614-7868-D7889098AA02}"/>
              </a:ext>
            </a:extLst>
          </p:cNvPr>
          <p:cNvSpPr/>
          <p:nvPr/>
        </p:nvSpPr>
        <p:spPr>
          <a:xfrm>
            <a:off x="7707079" y="4382631"/>
            <a:ext cx="1080000" cy="1080000"/>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9" name="קבוצה 18">
            <a:extLst>
              <a:ext uri="{FF2B5EF4-FFF2-40B4-BE49-F238E27FC236}">
                <a16:creationId xmlns:a16="http://schemas.microsoft.com/office/drawing/2014/main" id="{5063434F-50A0-6572-3DD7-0D3FB664BDD5}"/>
              </a:ext>
            </a:extLst>
          </p:cNvPr>
          <p:cNvGrpSpPr/>
          <p:nvPr/>
        </p:nvGrpSpPr>
        <p:grpSpPr>
          <a:xfrm>
            <a:off x="7705954" y="4382631"/>
            <a:ext cx="1080000" cy="1080000"/>
            <a:chOff x="5068348" y="3810366"/>
            <a:chExt cx="1031846" cy="1073792"/>
          </a:xfrm>
        </p:grpSpPr>
        <p:sp>
          <p:nvSpPr>
            <p:cNvPr id="26" name="מלבן 25">
              <a:extLst>
                <a:ext uri="{FF2B5EF4-FFF2-40B4-BE49-F238E27FC236}">
                  <a16:creationId xmlns:a16="http://schemas.microsoft.com/office/drawing/2014/main" id="{D0AB2636-3F07-B79C-1C3C-97CC3163BD16}"/>
                </a:ext>
              </a:extLst>
            </p:cNvPr>
            <p:cNvSpPr/>
            <p:nvPr/>
          </p:nvSpPr>
          <p:spPr>
            <a:xfrm>
              <a:off x="5068348" y="3810366"/>
              <a:ext cx="1031846" cy="10737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7" name="קבוצה 26">
              <a:extLst>
                <a:ext uri="{FF2B5EF4-FFF2-40B4-BE49-F238E27FC236}">
                  <a16:creationId xmlns:a16="http://schemas.microsoft.com/office/drawing/2014/main" id="{8DAE7D63-C8AC-61FE-AD2A-4AD2ED109FF6}"/>
                </a:ext>
              </a:extLst>
            </p:cNvPr>
            <p:cNvGrpSpPr/>
            <p:nvPr/>
          </p:nvGrpSpPr>
          <p:grpSpPr>
            <a:xfrm>
              <a:off x="5188591" y="3964398"/>
              <a:ext cx="774582" cy="740195"/>
              <a:chOff x="5188591" y="3964398"/>
              <a:chExt cx="774582" cy="740195"/>
            </a:xfrm>
          </p:grpSpPr>
          <p:grpSp>
            <p:nvGrpSpPr>
              <p:cNvPr id="28" name="קבוצה 27">
                <a:extLst>
                  <a:ext uri="{FF2B5EF4-FFF2-40B4-BE49-F238E27FC236}">
                    <a16:creationId xmlns:a16="http://schemas.microsoft.com/office/drawing/2014/main" id="{24DD2628-6B65-0518-E24E-A57AA6412D07}"/>
                  </a:ext>
                </a:extLst>
              </p:cNvPr>
              <p:cNvGrpSpPr/>
              <p:nvPr/>
            </p:nvGrpSpPr>
            <p:grpSpPr>
              <a:xfrm>
                <a:off x="5188591" y="3964398"/>
                <a:ext cx="205530" cy="740195"/>
                <a:chOff x="5188591" y="3964398"/>
                <a:chExt cx="205530" cy="740195"/>
              </a:xfrm>
            </p:grpSpPr>
            <p:sp>
              <p:nvSpPr>
                <p:cNvPr id="32" name="אליפסה 31">
                  <a:extLst>
                    <a:ext uri="{FF2B5EF4-FFF2-40B4-BE49-F238E27FC236}">
                      <a16:creationId xmlns:a16="http://schemas.microsoft.com/office/drawing/2014/main" id="{DF04081C-B250-418C-B7C0-D3CECE78F831}"/>
                    </a:ext>
                  </a:extLst>
                </p:cNvPr>
                <p:cNvSpPr/>
                <p:nvPr/>
              </p:nvSpPr>
              <p:spPr>
                <a:xfrm>
                  <a:off x="5188591" y="3964398"/>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אליפסה 32">
                  <a:extLst>
                    <a:ext uri="{FF2B5EF4-FFF2-40B4-BE49-F238E27FC236}">
                      <a16:creationId xmlns:a16="http://schemas.microsoft.com/office/drawing/2014/main" id="{F4EBA019-7D35-3893-A67F-6F08310CA8E7}"/>
                    </a:ext>
                  </a:extLst>
                </p:cNvPr>
                <p:cNvSpPr/>
                <p:nvPr/>
              </p:nvSpPr>
              <p:spPr>
                <a:xfrm>
                  <a:off x="5188591" y="449906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9" name="קבוצה 28">
                <a:extLst>
                  <a:ext uri="{FF2B5EF4-FFF2-40B4-BE49-F238E27FC236}">
                    <a16:creationId xmlns:a16="http://schemas.microsoft.com/office/drawing/2014/main" id="{DFC42716-9B5D-F739-0B47-47AD31A43B7E}"/>
                  </a:ext>
                </a:extLst>
              </p:cNvPr>
              <p:cNvGrpSpPr/>
              <p:nvPr/>
            </p:nvGrpSpPr>
            <p:grpSpPr>
              <a:xfrm>
                <a:off x="5757643" y="3972787"/>
                <a:ext cx="205530" cy="731806"/>
                <a:chOff x="5757643" y="3972787"/>
                <a:chExt cx="205530" cy="731806"/>
              </a:xfrm>
            </p:grpSpPr>
            <p:sp>
              <p:nvSpPr>
                <p:cNvPr id="30" name="אליפסה 29">
                  <a:extLst>
                    <a:ext uri="{FF2B5EF4-FFF2-40B4-BE49-F238E27FC236}">
                      <a16:creationId xmlns:a16="http://schemas.microsoft.com/office/drawing/2014/main" id="{D7B65CDC-63C0-3274-884A-3E05C783B863}"/>
                    </a:ext>
                  </a:extLst>
                </p:cNvPr>
                <p:cNvSpPr/>
                <p:nvPr/>
              </p:nvSpPr>
              <p:spPr>
                <a:xfrm>
                  <a:off x="5757643" y="3972787"/>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אליפסה 30">
                  <a:extLst>
                    <a:ext uri="{FF2B5EF4-FFF2-40B4-BE49-F238E27FC236}">
                      <a16:creationId xmlns:a16="http://schemas.microsoft.com/office/drawing/2014/main" id="{476043F3-5012-C8CC-8080-1030021BD9EB}"/>
                    </a:ext>
                  </a:extLst>
                </p:cNvPr>
                <p:cNvSpPr/>
                <p:nvPr/>
              </p:nvSpPr>
              <p:spPr>
                <a:xfrm>
                  <a:off x="5757643" y="449906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grpSp>
      <p:sp>
        <p:nvSpPr>
          <p:cNvPr id="59" name="מלבן 58">
            <a:extLst>
              <a:ext uri="{FF2B5EF4-FFF2-40B4-BE49-F238E27FC236}">
                <a16:creationId xmlns:a16="http://schemas.microsoft.com/office/drawing/2014/main" id="{135261A1-DF2C-02D2-C67B-CD87DE2E89BC}"/>
              </a:ext>
            </a:extLst>
          </p:cNvPr>
          <p:cNvSpPr/>
          <p:nvPr/>
        </p:nvSpPr>
        <p:spPr>
          <a:xfrm>
            <a:off x="8784353" y="3297609"/>
            <a:ext cx="1080000" cy="1080000"/>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6" name="קבוצה 15">
            <a:extLst>
              <a:ext uri="{FF2B5EF4-FFF2-40B4-BE49-F238E27FC236}">
                <a16:creationId xmlns:a16="http://schemas.microsoft.com/office/drawing/2014/main" id="{BAFCAF35-94E1-D193-0591-0917EF4DCB8F}"/>
              </a:ext>
            </a:extLst>
          </p:cNvPr>
          <p:cNvGrpSpPr/>
          <p:nvPr/>
        </p:nvGrpSpPr>
        <p:grpSpPr>
          <a:xfrm>
            <a:off x="4795603" y="5567542"/>
            <a:ext cx="1080000" cy="1080000"/>
            <a:chOff x="5068348" y="3810366"/>
            <a:chExt cx="1031846" cy="1073792"/>
          </a:xfrm>
        </p:grpSpPr>
        <p:sp>
          <p:nvSpPr>
            <p:cNvPr id="39" name="מלבן 38">
              <a:extLst>
                <a:ext uri="{FF2B5EF4-FFF2-40B4-BE49-F238E27FC236}">
                  <a16:creationId xmlns:a16="http://schemas.microsoft.com/office/drawing/2014/main" id="{37C21CD2-4B35-3BE6-84FB-8E84E9D6FEC4}"/>
                </a:ext>
              </a:extLst>
            </p:cNvPr>
            <p:cNvSpPr/>
            <p:nvPr/>
          </p:nvSpPr>
          <p:spPr>
            <a:xfrm>
              <a:off x="5068348" y="3810366"/>
              <a:ext cx="1031846" cy="10737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0" name="קבוצה 39">
              <a:extLst>
                <a:ext uri="{FF2B5EF4-FFF2-40B4-BE49-F238E27FC236}">
                  <a16:creationId xmlns:a16="http://schemas.microsoft.com/office/drawing/2014/main" id="{DAB0B4A8-E2F3-539B-88C2-F24188C34FAB}"/>
                </a:ext>
              </a:extLst>
            </p:cNvPr>
            <p:cNvGrpSpPr/>
            <p:nvPr/>
          </p:nvGrpSpPr>
          <p:grpSpPr>
            <a:xfrm>
              <a:off x="5188591" y="3964398"/>
              <a:ext cx="774582" cy="740195"/>
              <a:chOff x="5188591" y="3964398"/>
              <a:chExt cx="774582" cy="740195"/>
            </a:xfrm>
          </p:grpSpPr>
          <p:grpSp>
            <p:nvGrpSpPr>
              <p:cNvPr id="41" name="קבוצה 40">
                <a:extLst>
                  <a:ext uri="{FF2B5EF4-FFF2-40B4-BE49-F238E27FC236}">
                    <a16:creationId xmlns:a16="http://schemas.microsoft.com/office/drawing/2014/main" id="{4DEEF7BA-14DF-EE29-B18A-FDA0FD69B027}"/>
                  </a:ext>
                </a:extLst>
              </p:cNvPr>
              <p:cNvGrpSpPr/>
              <p:nvPr/>
            </p:nvGrpSpPr>
            <p:grpSpPr>
              <a:xfrm>
                <a:off x="5188591" y="3964398"/>
                <a:ext cx="205530" cy="740195"/>
                <a:chOff x="5188591" y="3964398"/>
                <a:chExt cx="205530" cy="740195"/>
              </a:xfrm>
            </p:grpSpPr>
            <p:sp>
              <p:nvSpPr>
                <p:cNvPr id="46" name="אליפסה 45">
                  <a:extLst>
                    <a:ext uri="{FF2B5EF4-FFF2-40B4-BE49-F238E27FC236}">
                      <a16:creationId xmlns:a16="http://schemas.microsoft.com/office/drawing/2014/main" id="{5F255965-09E1-0899-74EA-3D8DF24DD108}"/>
                    </a:ext>
                  </a:extLst>
                </p:cNvPr>
                <p:cNvSpPr/>
                <p:nvPr/>
              </p:nvSpPr>
              <p:spPr>
                <a:xfrm>
                  <a:off x="5188591" y="3964398"/>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אליפסה 46">
                  <a:extLst>
                    <a:ext uri="{FF2B5EF4-FFF2-40B4-BE49-F238E27FC236}">
                      <a16:creationId xmlns:a16="http://schemas.microsoft.com/office/drawing/2014/main" id="{65DC8779-73CF-A77F-097E-62F94353985C}"/>
                    </a:ext>
                  </a:extLst>
                </p:cNvPr>
                <p:cNvSpPr/>
                <p:nvPr/>
              </p:nvSpPr>
              <p:spPr>
                <a:xfrm>
                  <a:off x="5188591" y="449906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42" name="אליפסה 41">
                <a:extLst>
                  <a:ext uri="{FF2B5EF4-FFF2-40B4-BE49-F238E27FC236}">
                    <a16:creationId xmlns:a16="http://schemas.microsoft.com/office/drawing/2014/main" id="{8F00D664-7B15-3985-113B-2D2ED89E3FFE}"/>
                  </a:ext>
                </a:extLst>
              </p:cNvPr>
              <p:cNvSpPr/>
              <p:nvPr/>
            </p:nvSpPr>
            <p:spPr>
              <a:xfrm>
                <a:off x="5473117" y="4244497"/>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3" name="קבוצה 42">
                <a:extLst>
                  <a:ext uri="{FF2B5EF4-FFF2-40B4-BE49-F238E27FC236}">
                    <a16:creationId xmlns:a16="http://schemas.microsoft.com/office/drawing/2014/main" id="{BFE3A893-B8EE-E702-AFC8-9DF54E957C55}"/>
                  </a:ext>
                </a:extLst>
              </p:cNvPr>
              <p:cNvGrpSpPr/>
              <p:nvPr/>
            </p:nvGrpSpPr>
            <p:grpSpPr>
              <a:xfrm>
                <a:off x="5757643" y="3972787"/>
                <a:ext cx="205530" cy="731806"/>
                <a:chOff x="5757643" y="3972787"/>
                <a:chExt cx="205530" cy="731806"/>
              </a:xfrm>
            </p:grpSpPr>
            <p:sp>
              <p:nvSpPr>
                <p:cNvPr id="44" name="אליפסה 43">
                  <a:extLst>
                    <a:ext uri="{FF2B5EF4-FFF2-40B4-BE49-F238E27FC236}">
                      <a16:creationId xmlns:a16="http://schemas.microsoft.com/office/drawing/2014/main" id="{138FE235-2879-9811-6CA7-E99F604EC7B6}"/>
                    </a:ext>
                  </a:extLst>
                </p:cNvPr>
                <p:cNvSpPr/>
                <p:nvPr/>
              </p:nvSpPr>
              <p:spPr>
                <a:xfrm>
                  <a:off x="5757643" y="3972787"/>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אליפסה 44">
                  <a:extLst>
                    <a:ext uri="{FF2B5EF4-FFF2-40B4-BE49-F238E27FC236}">
                      <a16:creationId xmlns:a16="http://schemas.microsoft.com/office/drawing/2014/main" id="{263ADD94-4906-7900-891D-1D510AC66C94}"/>
                    </a:ext>
                  </a:extLst>
                </p:cNvPr>
                <p:cNvSpPr/>
                <p:nvPr/>
              </p:nvSpPr>
              <p:spPr>
                <a:xfrm>
                  <a:off x="5757643" y="449906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grpSp>
      <p:grpSp>
        <p:nvGrpSpPr>
          <p:cNvPr id="17" name="קבוצה 16">
            <a:extLst>
              <a:ext uri="{FF2B5EF4-FFF2-40B4-BE49-F238E27FC236}">
                <a16:creationId xmlns:a16="http://schemas.microsoft.com/office/drawing/2014/main" id="{9A9CB1C7-C279-E272-81BC-BB4DEE26499C}"/>
              </a:ext>
            </a:extLst>
          </p:cNvPr>
          <p:cNvGrpSpPr/>
          <p:nvPr/>
        </p:nvGrpSpPr>
        <p:grpSpPr>
          <a:xfrm>
            <a:off x="469720" y="5561334"/>
            <a:ext cx="1080000" cy="1080000"/>
            <a:chOff x="3514987" y="5204904"/>
            <a:chExt cx="1031846" cy="1073792"/>
          </a:xfrm>
        </p:grpSpPr>
        <p:sp>
          <p:nvSpPr>
            <p:cNvPr id="37" name="מלבן 36">
              <a:extLst>
                <a:ext uri="{FF2B5EF4-FFF2-40B4-BE49-F238E27FC236}">
                  <a16:creationId xmlns:a16="http://schemas.microsoft.com/office/drawing/2014/main" id="{5F9FB340-6792-9CE2-50AF-3C8C21ED8C91}"/>
                </a:ext>
              </a:extLst>
            </p:cNvPr>
            <p:cNvSpPr/>
            <p:nvPr/>
          </p:nvSpPr>
          <p:spPr>
            <a:xfrm>
              <a:off x="3514987" y="5204904"/>
              <a:ext cx="1031846" cy="10737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אליפסה 37">
              <a:extLst>
                <a:ext uri="{FF2B5EF4-FFF2-40B4-BE49-F238E27FC236}">
                  <a16:creationId xmlns:a16="http://schemas.microsoft.com/office/drawing/2014/main" id="{C348C534-3E70-CC70-310D-C595B7DBEBF8}"/>
                </a:ext>
              </a:extLst>
            </p:cNvPr>
            <p:cNvSpPr/>
            <p:nvPr/>
          </p:nvSpPr>
          <p:spPr>
            <a:xfrm>
              <a:off x="3928145" y="5639035"/>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8" name="קבוצה 17">
            <a:extLst>
              <a:ext uri="{FF2B5EF4-FFF2-40B4-BE49-F238E27FC236}">
                <a16:creationId xmlns:a16="http://schemas.microsoft.com/office/drawing/2014/main" id="{9FF0A9E3-7871-1107-D6BE-D22ED58167E4}"/>
              </a:ext>
            </a:extLst>
          </p:cNvPr>
          <p:cNvGrpSpPr/>
          <p:nvPr/>
        </p:nvGrpSpPr>
        <p:grpSpPr>
          <a:xfrm>
            <a:off x="3385744" y="5567542"/>
            <a:ext cx="1080000" cy="1080000"/>
            <a:chOff x="5068348" y="5245351"/>
            <a:chExt cx="1031846" cy="1073792"/>
          </a:xfrm>
        </p:grpSpPr>
        <p:sp>
          <p:nvSpPr>
            <p:cNvPr id="34" name="מלבן 33">
              <a:extLst>
                <a:ext uri="{FF2B5EF4-FFF2-40B4-BE49-F238E27FC236}">
                  <a16:creationId xmlns:a16="http://schemas.microsoft.com/office/drawing/2014/main" id="{379DE1EE-4FDF-F477-AA5B-83F4584ED7B7}"/>
                </a:ext>
              </a:extLst>
            </p:cNvPr>
            <p:cNvSpPr/>
            <p:nvPr/>
          </p:nvSpPr>
          <p:spPr>
            <a:xfrm>
              <a:off x="5068348" y="5245351"/>
              <a:ext cx="1031846" cy="10737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אליפסה 34">
              <a:extLst>
                <a:ext uri="{FF2B5EF4-FFF2-40B4-BE49-F238E27FC236}">
                  <a16:creationId xmlns:a16="http://schemas.microsoft.com/office/drawing/2014/main" id="{1E6F85C5-6CC3-ABF8-EB59-06FC1109D067}"/>
                </a:ext>
              </a:extLst>
            </p:cNvPr>
            <p:cNvSpPr/>
            <p:nvPr/>
          </p:nvSpPr>
          <p:spPr>
            <a:xfrm>
              <a:off x="5188591" y="539938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אליפסה 35">
              <a:extLst>
                <a:ext uri="{FF2B5EF4-FFF2-40B4-BE49-F238E27FC236}">
                  <a16:creationId xmlns:a16="http://schemas.microsoft.com/office/drawing/2014/main" id="{EBC79606-0311-D268-3A3F-1E885C83AEE8}"/>
                </a:ext>
              </a:extLst>
            </p:cNvPr>
            <p:cNvSpPr/>
            <p:nvPr/>
          </p:nvSpPr>
          <p:spPr>
            <a:xfrm>
              <a:off x="5757643" y="5934048"/>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0" name="קבוצה 19">
            <a:extLst>
              <a:ext uri="{FF2B5EF4-FFF2-40B4-BE49-F238E27FC236}">
                <a16:creationId xmlns:a16="http://schemas.microsoft.com/office/drawing/2014/main" id="{A313D17C-938D-D710-F39F-E22C6BC4217E}"/>
              </a:ext>
            </a:extLst>
          </p:cNvPr>
          <p:cNvGrpSpPr/>
          <p:nvPr/>
        </p:nvGrpSpPr>
        <p:grpSpPr>
          <a:xfrm>
            <a:off x="1927732" y="5561334"/>
            <a:ext cx="1080000" cy="1080000"/>
            <a:chOff x="6629401" y="5245351"/>
            <a:chExt cx="1031846" cy="1073792"/>
          </a:xfrm>
        </p:grpSpPr>
        <p:grpSp>
          <p:nvGrpSpPr>
            <p:cNvPr id="21" name="קבוצה 20">
              <a:extLst>
                <a:ext uri="{FF2B5EF4-FFF2-40B4-BE49-F238E27FC236}">
                  <a16:creationId xmlns:a16="http://schemas.microsoft.com/office/drawing/2014/main" id="{FB64709A-491C-25E4-DFA4-25535FC03124}"/>
                </a:ext>
              </a:extLst>
            </p:cNvPr>
            <p:cNvGrpSpPr/>
            <p:nvPr/>
          </p:nvGrpSpPr>
          <p:grpSpPr>
            <a:xfrm>
              <a:off x="6629401" y="5245351"/>
              <a:ext cx="1031846" cy="1073792"/>
              <a:chOff x="5068348" y="5245351"/>
              <a:chExt cx="1031846" cy="1073792"/>
            </a:xfrm>
          </p:grpSpPr>
          <p:sp>
            <p:nvSpPr>
              <p:cNvPr id="23" name="מלבן 22">
                <a:extLst>
                  <a:ext uri="{FF2B5EF4-FFF2-40B4-BE49-F238E27FC236}">
                    <a16:creationId xmlns:a16="http://schemas.microsoft.com/office/drawing/2014/main" id="{6BC655B2-515A-3FB1-B6C9-F0C973B9CD2C}"/>
                  </a:ext>
                </a:extLst>
              </p:cNvPr>
              <p:cNvSpPr/>
              <p:nvPr/>
            </p:nvSpPr>
            <p:spPr>
              <a:xfrm>
                <a:off x="5068348" y="5245351"/>
                <a:ext cx="1031846" cy="10737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אליפסה 23">
                <a:extLst>
                  <a:ext uri="{FF2B5EF4-FFF2-40B4-BE49-F238E27FC236}">
                    <a16:creationId xmlns:a16="http://schemas.microsoft.com/office/drawing/2014/main" id="{59517EEA-F4D7-D3E0-996A-96FBC2A0D5D0}"/>
                  </a:ext>
                </a:extLst>
              </p:cNvPr>
              <p:cNvSpPr/>
              <p:nvPr/>
            </p:nvSpPr>
            <p:spPr>
              <a:xfrm>
                <a:off x="5188591" y="5399383"/>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אליפסה 24">
                <a:extLst>
                  <a:ext uri="{FF2B5EF4-FFF2-40B4-BE49-F238E27FC236}">
                    <a16:creationId xmlns:a16="http://schemas.microsoft.com/office/drawing/2014/main" id="{A3B3C9B7-3FD4-6EC3-F5F1-8EA833DC444C}"/>
                  </a:ext>
                </a:extLst>
              </p:cNvPr>
              <p:cNvSpPr/>
              <p:nvPr/>
            </p:nvSpPr>
            <p:spPr>
              <a:xfrm>
                <a:off x="5757643" y="5934048"/>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2" name="אליפסה 21">
              <a:extLst>
                <a:ext uri="{FF2B5EF4-FFF2-40B4-BE49-F238E27FC236}">
                  <a16:creationId xmlns:a16="http://schemas.microsoft.com/office/drawing/2014/main" id="{62C8864A-D565-5130-868A-A6943C978CD3}"/>
                </a:ext>
              </a:extLst>
            </p:cNvPr>
            <p:cNvSpPr/>
            <p:nvPr/>
          </p:nvSpPr>
          <p:spPr>
            <a:xfrm>
              <a:off x="7042559" y="5679482"/>
              <a:ext cx="205530" cy="20553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 name="תיבת טקסט 2">
            <a:extLst>
              <a:ext uri="{FF2B5EF4-FFF2-40B4-BE49-F238E27FC236}">
                <a16:creationId xmlns:a16="http://schemas.microsoft.com/office/drawing/2014/main" id="{C56AF5C7-9654-C14B-48B8-792EACB8DA2A}"/>
              </a:ext>
            </a:extLst>
          </p:cNvPr>
          <p:cNvSpPr txBox="1"/>
          <p:nvPr/>
        </p:nvSpPr>
        <p:spPr>
          <a:xfrm>
            <a:off x="307431" y="1938481"/>
            <a:ext cx="3700020" cy="954107"/>
          </a:xfrm>
          <a:custGeom>
            <a:avLst/>
            <a:gdLst>
              <a:gd name="connsiteX0" fmla="*/ 0 w 3700020"/>
              <a:gd name="connsiteY0" fmla="*/ 0 h 954107"/>
              <a:gd name="connsiteX1" fmla="*/ 417574 w 3700020"/>
              <a:gd name="connsiteY1" fmla="*/ 0 h 954107"/>
              <a:gd name="connsiteX2" fmla="*/ 835147 w 3700020"/>
              <a:gd name="connsiteY2" fmla="*/ 0 h 954107"/>
              <a:gd name="connsiteX3" fmla="*/ 1289721 w 3700020"/>
              <a:gd name="connsiteY3" fmla="*/ 0 h 954107"/>
              <a:gd name="connsiteX4" fmla="*/ 1707295 w 3700020"/>
              <a:gd name="connsiteY4" fmla="*/ 0 h 954107"/>
              <a:gd name="connsiteX5" fmla="*/ 2272869 w 3700020"/>
              <a:gd name="connsiteY5" fmla="*/ 0 h 954107"/>
              <a:gd name="connsiteX6" fmla="*/ 2801444 w 3700020"/>
              <a:gd name="connsiteY6" fmla="*/ 0 h 954107"/>
              <a:gd name="connsiteX7" fmla="*/ 3700020 w 3700020"/>
              <a:gd name="connsiteY7" fmla="*/ 0 h 954107"/>
              <a:gd name="connsiteX8" fmla="*/ 3700020 w 3700020"/>
              <a:gd name="connsiteY8" fmla="*/ 486595 h 954107"/>
              <a:gd name="connsiteX9" fmla="*/ 3700020 w 3700020"/>
              <a:gd name="connsiteY9" fmla="*/ 954107 h 954107"/>
              <a:gd name="connsiteX10" fmla="*/ 3171446 w 3700020"/>
              <a:gd name="connsiteY10" fmla="*/ 954107 h 954107"/>
              <a:gd name="connsiteX11" fmla="*/ 2679872 w 3700020"/>
              <a:gd name="connsiteY11" fmla="*/ 954107 h 954107"/>
              <a:gd name="connsiteX12" fmla="*/ 2188298 w 3700020"/>
              <a:gd name="connsiteY12" fmla="*/ 954107 h 954107"/>
              <a:gd name="connsiteX13" fmla="*/ 1622723 w 3700020"/>
              <a:gd name="connsiteY13" fmla="*/ 954107 h 954107"/>
              <a:gd name="connsiteX14" fmla="*/ 1020148 w 3700020"/>
              <a:gd name="connsiteY14" fmla="*/ 954107 h 954107"/>
              <a:gd name="connsiteX15" fmla="*/ 0 w 3700020"/>
              <a:gd name="connsiteY15" fmla="*/ 954107 h 954107"/>
              <a:gd name="connsiteX16" fmla="*/ 0 w 3700020"/>
              <a:gd name="connsiteY16" fmla="*/ 486595 h 954107"/>
              <a:gd name="connsiteX17" fmla="*/ 0 w 3700020"/>
              <a:gd name="connsiteY17"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00020" h="954107" fill="none" extrusionOk="0">
                <a:moveTo>
                  <a:pt x="0" y="0"/>
                </a:moveTo>
                <a:cubicBezTo>
                  <a:pt x="132294" y="-1205"/>
                  <a:pt x="306857" y="18139"/>
                  <a:pt x="417574" y="0"/>
                </a:cubicBezTo>
                <a:cubicBezTo>
                  <a:pt x="528291" y="-18139"/>
                  <a:pt x="665029" y="43135"/>
                  <a:pt x="835147" y="0"/>
                </a:cubicBezTo>
                <a:cubicBezTo>
                  <a:pt x="1005265" y="-43135"/>
                  <a:pt x="1155850" y="52275"/>
                  <a:pt x="1289721" y="0"/>
                </a:cubicBezTo>
                <a:cubicBezTo>
                  <a:pt x="1423592" y="-52275"/>
                  <a:pt x="1536494" y="49721"/>
                  <a:pt x="1707295" y="0"/>
                </a:cubicBezTo>
                <a:cubicBezTo>
                  <a:pt x="1878096" y="-49721"/>
                  <a:pt x="2030796" y="1350"/>
                  <a:pt x="2272869" y="0"/>
                </a:cubicBezTo>
                <a:cubicBezTo>
                  <a:pt x="2514942" y="-1350"/>
                  <a:pt x="2570268" y="3781"/>
                  <a:pt x="2801444" y="0"/>
                </a:cubicBezTo>
                <a:cubicBezTo>
                  <a:pt x="3032621" y="-3781"/>
                  <a:pt x="3519272" y="93338"/>
                  <a:pt x="3700020" y="0"/>
                </a:cubicBezTo>
                <a:cubicBezTo>
                  <a:pt x="3702154" y="213117"/>
                  <a:pt x="3670702" y="305094"/>
                  <a:pt x="3700020" y="486595"/>
                </a:cubicBezTo>
                <a:cubicBezTo>
                  <a:pt x="3729338" y="668097"/>
                  <a:pt x="3694071" y="733268"/>
                  <a:pt x="3700020" y="954107"/>
                </a:cubicBezTo>
                <a:cubicBezTo>
                  <a:pt x="3515790" y="1014862"/>
                  <a:pt x="3401658" y="905100"/>
                  <a:pt x="3171446" y="954107"/>
                </a:cubicBezTo>
                <a:cubicBezTo>
                  <a:pt x="2941234" y="1003114"/>
                  <a:pt x="2820188" y="897141"/>
                  <a:pt x="2679872" y="954107"/>
                </a:cubicBezTo>
                <a:cubicBezTo>
                  <a:pt x="2539556" y="1011073"/>
                  <a:pt x="2424531" y="953066"/>
                  <a:pt x="2188298" y="954107"/>
                </a:cubicBezTo>
                <a:cubicBezTo>
                  <a:pt x="1952065" y="955148"/>
                  <a:pt x="1738934" y="941245"/>
                  <a:pt x="1622723" y="954107"/>
                </a:cubicBezTo>
                <a:cubicBezTo>
                  <a:pt x="1506513" y="966969"/>
                  <a:pt x="1305591" y="921598"/>
                  <a:pt x="1020148" y="954107"/>
                </a:cubicBezTo>
                <a:cubicBezTo>
                  <a:pt x="734705" y="986616"/>
                  <a:pt x="459476" y="928193"/>
                  <a:pt x="0" y="954107"/>
                </a:cubicBezTo>
                <a:cubicBezTo>
                  <a:pt x="-8702" y="775583"/>
                  <a:pt x="29572" y="705457"/>
                  <a:pt x="0" y="486595"/>
                </a:cubicBezTo>
                <a:cubicBezTo>
                  <a:pt x="-29572" y="267733"/>
                  <a:pt x="51466" y="132603"/>
                  <a:pt x="0" y="0"/>
                </a:cubicBezTo>
                <a:close/>
              </a:path>
              <a:path w="3700020" h="954107" stroke="0" extrusionOk="0">
                <a:moveTo>
                  <a:pt x="0" y="0"/>
                </a:moveTo>
                <a:cubicBezTo>
                  <a:pt x="194800" y="-5061"/>
                  <a:pt x="294462" y="41485"/>
                  <a:pt x="528574" y="0"/>
                </a:cubicBezTo>
                <a:cubicBezTo>
                  <a:pt x="762686" y="-41485"/>
                  <a:pt x="876033" y="25834"/>
                  <a:pt x="983148" y="0"/>
                </a:cubicBezTo>
                <a:cubicBezTo>
                  <a:pt x="1090263" y="-25834"/>
                  <a:pt x="1342827" y="66252"/>
                  <a:pt x="1548723" y="0"/>
                </a:cubicBezTo>
                <a:cubicBezTo>
                  <a:pt x="1754620" y="-66252"/>
                  <a:pt x="1996214" y="62378"/>
                  <a:pt x="2151297" y="0"/>
                </a:cubicBezTo>
                <a:cubicBezTo>
                  <a:pt x="2306380" y="-62378"/>
                  <a:pt x="2440331" y="41606"/>
                  <a:pt x="2605871" y="0"/>
                </a:cubicBezTo>
                <a:cubicBezTo>
                  <a:pt x="2771411" y="-41606"/>
                  <a:pt x="2841709" y="3984"/>
                  <a:pt x="3060445" y="0"/>
                </a:cubicBezTo>
                <a:cubicBezTo>
                  <a:pt x="3279181" y="-3984"/>
                  <a:pt x="3546840" y="70990"/>
                  <a:pt x="3700020" y="0"/>
                </a:cubicBezTo>
                <a:cubicBezTo>
                  <a:pt x="3725138" y="204016"/>
                  <a:pt x="3685499" y="270621"/>
                  <a:pt x="3700020" y="457971"/>
                </a:cubicBezTo>
                <a:cubicBezTo>
                  <a:pt x="3714541" y="645321"/>
                  <a:pt x="3654580" y="720756"/>
                  <a:pt x="3700020" y="954107"/>
                </a:cubicBezTo>
                <a:cubicBezTo>
                  <a:pt x="3516395" y="983639"/>
                  <a:pt x="3451028" y="930116"/>
                  <a:pt x="3245446" y="954107"/>
                </a:cubicBezTo>
                <a:cubicBezTo>
                  <a:pt x="3039864" y="978098"/>
                  <a:pt x="2954938" y="918409"/>
                  <a:pt x="2827872" y="954107"/>
                </a:cubicBezTo>
                <a:cubicBezTo>
                  <a:pt x="2700806" y="989805"/>
                  <a:pt x="2513703" y="891303"/>
                  <a:pt x="2225298" y="954107"/>
                </a:cubicBezTo>
                <a:cubicBezTo>
                  <a:pt x="1936893" y="1016911"/>
                  <a:pt x="1934787" y="919646"/>
                  <a:pt x="1807724" y="954107"/>
                </a:cubicBezTo>
                <a:cubicBezTo>
                  <a:pt x="1680661" y="988568"/>
                  <a:pt x="1479864" y="941583"/>
                  <a:pt x="1390150" y="954107"/>
                </a:cubicBezTo>
                <a:cubicBezTo>
                  <a:pt x="1300436" y="966631"/>
                  <a:pt x="1091108" y="923815"/>
                  <a:pt x="824576" y="954107"/>
                </a:cubicBezTo>
                <a:cubicBezTo>
                  <a:pt x="558044" y="984399"/>
                  <a:pt x="248179" y="874228"/>
                  <a:pt x="0" y="954107"/>
                </a:cubicBezTo>
                <a:cubicBezTo>
                  <a:pt x="-2828" y="816087"/>
                  <a:pt x="49626" y="637240"/>
                  <a:pt x="0" y="477054"/>
                </a:cubicBezTo>
                <a:cubicBezTo>
                  <a:pt x="-49626" y="316868"/>
                  <a:pt x="48882" y="106594"/>
                  <a:pt x="0" y="0"/>
                </a:cubicBezTo>
                <a:close/>
              </a:path>
            </a:pathLst>
          </a:custGeom>
          <a:solidFill>
            <a:srgbClr val="D2E4E3"/>
          </a:solidFill>
          <a:ln w="19050">
            <a:solidFill>
              <a:srgbClr val="3FA594"/>
            </a:solidFill>
            <a:extLst>
              <a:ext uri="{C807C97D-BFC1-408E-A445-0C87EB9F89A2}">
                <ask:lineSketchStyleProps xmlns:ask="http://schemas.microsoft.com/office/drawing/2018/sketchyshapes" sd="2679277496">
                  <a:prstGeom prst="rect">
                    <a:avLst/>
                  </a:prstGeom>
                  <ask:type>
                    <ask:lineSketchScribble/>
                  </ask:type>
                </ask:lineSketchStyleProps>
              </a:ext>
            </a:extLst>
          </a:ln>
        </p:spPr>
        <p:txBody>
          <a:bodyPr wrap="square" rtlCol="1">
            <a:spAutoFit/>
          </a:bodyPr>
          <a:lstStyle/>
          <a:p>
            <a:r>
              <a:rPr lang="he-IL" sz="2800" dirty="0"/>
              <a:t>זכרו, סכום הנקודות של </a:t>
            </a:r>
            <a:br>
              <a:rPr lang="en-US" sz="2800" dirty="0"/>
            </a:br>
            <a:r>
              <a:rPr lang="he-IL" sz="2800" dirty="0"/>
              <a:t>כל זוג פאות נגדיות</a:t>
            </a:r>
            <a:r>
              <a:rPr lang="en-US" sz="2800" dirty="0"/>
              <a:t> </a:t>
            </a:r>
            <a:r>
              <a:rPr lang="he-IL" sz="2800" dirty="0"/>
              <a:t>הוא 7.</a:t>
            </a:r>
          </a:p>
        </p:txBody>
      </p:sp>
    </p:spTree>
    <p:extLst>
      <p:ext uri="{BB962C8B-B14F-4D97-AF65-F5344CB8AC3E}">
        <p14:creationId xmlns:p14="http://schemas.microsoft.com/office/powerpoint/2010/main" val="3395597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3.33333E-6 L 0.59336 -0.3287 " pathEditMode="relative" rAng="0" ptsTypes="AA">
                                      <p:cBhvr>
                                        <p:cTn id="6" dur="2000" fill="hold"/>
                                        <p:tgtEl>
                                          <p:spTgt spid="17"/>
                                        </p:tgtEl>
                                        <p:attrNameLst>
                                          <p:attrName>ppt_x</p:attrName>
                                          <p:attrName>ppt_y</p:attrName>
                                        </p:attrNameLst>
                                      </p:cBhvr>
                                      <p:rCtr x="29661" y="-16435"/>
                                    </p:animMotion>
                                  </p:childTnLst>
                                </p:cTn>
                              </p:par>
                            </p:childTnLst>
                          </p:cTn>
                        </p:par>
                      </p:childTnLst>
                    </p:cTn>
                  </p:par>
                </p:childTnLst>
              </p:cTn>
              <p:nextCondLst>
                <p:cond evt="onClick" delay="0">
                  <p:tgtEl>
                    <p:spTgt spid="17"/>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withEffect">
                                  <p:stCondLst>
                                    <p:cond delay="0"/>
                                  </p:stCondLst>
                                  <p:childTnLst>
                                    <p:animMotion origin="layout" path="M -3.75E-6 -3.33333E-6 L 0.29571 -0.48495 " pathEditMode="relative" rAng="0" ptsTypes="AA">
                                      <p:cBhvr>
                                        <p:cTn id="11" dur="2000" fill="hold"/>
                                        <p:tgtEl>
                                          <p:spTgt spid="20"/>
                                        </p:tgtEl>
                                        <p:attrNameLst>
                                          <p:attrName>ppt_x</p:attrName>
                                          <p:attrName>ppt_y</p:attrName>
                                        </p:attrNameLst>
                                      </p:cBhvr>
                                      <p:rCtr x="14779" y="-24259"/>
                                    </p:animMotion>
                                  </p:childTnLst>
                                </p:cTn>
                              </p:par>
                            </p:childTnLst>
                          </p:cTn>
                        </p:par>
                      </p:childTnLst>
                    </p:cTn>
                  </p:par>
                </p:childTnLst>
              </p:cTn>
              <p:nextCondLst>
                <p:cond evt="onClick" delay="0">
                  <p:tgtEl>
                    <p:spTgt spid="20"/>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withEffect">
                                  <p:stCondLst>
                                    <p:cond delay="0"/>
                                  </p:stCondLst>
                                  <p:childTnLst>
                                    <p:animMotion origin="layout" path="M 4.79167E-6 7.40741E-7 L 0.44322 -0.33056 " pathEditMode="relative" rAng="0" ptsTypes="AA">
                                      <p:cBhvr>
                                        <p:cTn id="16" dur="2000" fill="hold"/>
                                        <p:tgtEl>
                                          <p:spTgt spid="18"/>
                                        </p:tgtEl>
                                        <p:attrNameLst>
                                          <p:attrName>ppt_x</p:attrName>
                                          <p:attrName>ppt_y</p:attrName>
                                        </p:attrNameLst>
                                      </p:cBhvr>
                                      <p:rCtr x="22161" y="-16528"/>
                                    </p:animMotion>
                                  </p:childTnLst>
                                </p:cTn>
                              </p:par>
                            </p:childTnLst>
                          </p:cTn>
                        </p:par>
                      </p:childTnLst>
                    </p:cTn>
                  </p:par>
                </p:childTnLst>
              </p:cTn>
              <p:nextCondLst>
                <p:cond evt="onClick" delay="0">
                  <p:tgtEl>
                    <p:spTgt spid="18"/>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withEffect">
                                  <p:stCondLst>
                                    <p:cond delay="0"/>
                                  </p:stCondLst>
                                  <p:childTnLst>
                                    <p:animMotion origin="layout" path="M -2.08333E-7 7.40741E-7 L 0.15117 -0.33032 " pathEditMode="relative" rAng="0" ptsTypes="AA">
                                      <p:cBhvr>
                                        <p:cTn id="21" dur="2000" fill="hold"/>
                                        <p:tgtEl>
                                          <p:spTgt spid="16"/>
                                        </p:tgtEl>
                                        <p:attrNameLst>
                                          <p:attrName>ppt_x</p:attrName>
                                          <p:attrName>ppt_y</p:attrName>
                                        </p:attrNameLst>
                                      </p:cBhvr>
                                      <p:rCtr x="7552" y="-16528"/>
                                    </p:animMotion>
                                  </p:childTnLst>
                                </p:cTn>
                              </p:par>
                            </p:childTnLst>
                          </p:cTn>
                        </p:par>
                      </p:childTnLst>
                    </p:cTn>
                  </p:par>
                </p:childTnLst>
              </p:cTn>
              <p:nextCondLst>
                <p:cond evt="onClick" delay="0">
                  <p:tgtEl>
                    <p:spTgt spid="16"/>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5C4BEBFC-726F-46CE-C528-B1C73C205917}"/>
              </a:ext>
            </a:extLst>
          </p:cNvPr>
          <p:cNvSpPr txBox="1"/>
          <p:nvPr/>
        </p:nvSpPr>
        <p:spPr>
          <a:xfrm>
            <a:off x="2690304" y="3155435"/>
            <a:ext cx="9419685" cy="3254865"/>
          </a:xfrm>
          <a:prstGeom prst="rect">
            <a:avLst/>
          </a:prstGeom>
          <a:noFill/>
        </p:spPr>
        <p:txBody>
          <a:bodyPr wrap="square">
            <a:spAutoFit/>
          </a:bodyPr>
          <a:lstStyle/>
          <a:p>
            <a:pPr marL="457200" algn="r" rtl="1">
              <a:lnSpc>
                <a:spcPct val="150000"/>
              </a:lnSpc>
            </a:pPr>
            <a:r>
              <a:rPr lang="he-IL" sz="2800" dirty="0">
                <a:effectLst/>
                <a:latin typeface="Times New Roman" panose="02020603050405020304" pitchFamily="18" charset="0"/>
                <a:ea typeface="Times New Roman" panose="02020603050405020304" pitchFamily="18" charset="0"/>
                <a:cs typeface="Calibri" panose="020F0502020204030204" pitchFamily="34" charset="0"/>
              </a:rPr>
              <a:t>הוראות:</a:t>
            </a:r>
          </a:p>
          <a:p>
            <a:pPr marL="800100" indent="-342900" algn="r" rtl="1">
              <a:lnSpc>
                <a:spcPct val="150000"/>
              </a:lnSpc>
              <a:buFont typeface="+mj-lt"/>
              <a:buAutoNum type="arabicPeriod"/>
            </a:pPr>
            <a:r>
              <a:rPr lang="he-IL" sz="2800" dirty="0">
                <a:effectLst/>
                <a:latin typeface="Times New Roman" panose="02020603050405020304" pitchFamily="18" charset="0"/>
                <a:ea typeface="Times New Roman" panose="02020603050405020304" pitchFamily="18" charset="0"/>
                <a:cs typeface="Calibri" panose="020F0502020204030204" pitchFamily="34" charset="0"/>
              </a:rPr>
              <a:t>גזרו את הריבועים מדף הנקודות שקיבלתם. </a:t>
            </a:r>
            <a:endParaRPr lang="he-IL" sz="2800" dirty="0">
              <a:latin typeface="Times New Roman" panose="02020603050405020304" pitchFamily="18" charset="0"/>
              <a:ea typeface="Times New Roman" panose="02020603050405020304" pitchFamily="18" charset="0"/>
              <a:cs typeface="Calibri" panose="020F0502020204030204" pitchFamily="34" charset="0"/>
            </a:endParaRPr>
          </a:p>
          <a:p>
            <a:pPr marL="800100" indent="-342900" algn="r" rtl="1">
              <a:lnSpc>
                <a:spcPct val="150000"/>
              </a:lnSpc>
              <a:buFont typeface="+mj-lt"/>
              <a:buAutoNum type="arabicPeriod"/>
            </a:pPr>
            <a:r>
              <a:rPr lang="he-IL" sz="2800" dirty="0">
                <a:latin typeface="Times New Roman" panose="02020603050405020304" pitchFamily="18" charset="0"/>
                <a:ea typeface="Times New Roman" panose="02020603050405020304" pitchFamily="18" charset="0"/>
                <a:cs typeface="Calibri" panose="020F0502020204030204" pitchFamily="34" charset="0"/>
              </a:rPr>
              <a:t>צרו פריסה של קוביית משחק תקנית שסכום הנקודות בה על כל זוג פאות נגדיות הוא 7</a:t>
            </a:r>
            <a:r>
              <a:rPr lang="he-IL" sz="2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endParaRPr lang="he-IL" sz="28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endParaRPr>
          </a:p>
          <a:p>
            <a:pPr marL="800100" indent="-342900" algn="r" rtl="1">
              <a:lnSpc>
                <a:spcPct val="150000"/>
              </a:lnSpc>
              <a:buFont typeface="+mj-lt"/>
              <a:buAutoNum type="arabicPeriod"/>
            </a:pPr>
            <a:r>
              <a:rPr lang="he-IL" sz="28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קפלו את הקובייה. האם קיבלתם קובייה נכונה?</a:t>
            </a:r>
            <a:r>
              <a:rPr lang="he-IL" sz="28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תיבת טקסט 6">
            <a:extLst>
              <a:ext uri="{FF2B5EF4-FFF2-40B4-BE49-F238E27FC236}">
                <a16:creationId xmlns:a16="http://schemas.microsoft.com/office/drawing/2014/main" id="{AA05EC69-F594-999D-6EB1-71FAFD4BA2C7}"/>
              </a:ext>
            </a:extLst>
          </p:cNvPr>
          <p:cNvSpPr txBox="1"/>
          <p:nvPr/>
        </p:nvSpPr>
        <p:spPr>
          <a:xfrm>
            <a:off x="474636" y="3512527"/>
            <a:ext cx="2294218" cy="369332"/>
          </a:xfrm>
          <a:prstGeom prst="rect">
            <a:avLst/>
          </a:prstGeom>
          <a:noFill/>
        </p:spPr>
        <p:txBody>
          <a:bodyPr wrap="none" rtlCol="1">
            <a:spAutoFit/>
          </a:bodyPr>
          <a:lstStyle/>
          <a:p>
            <a:r>
              <a:rPr lang="he-IL" dirty="0"/>
              <a:t>דפי גזירה שעליהם נקודות</a:t>
            </a:r>
          </a:p>
        </p:txBody>
      </p:sp>
      <p:pic>
        <p:nvPicPr>
          <p:cNvPr id="9" name="תמונה 8" descr="תמונה שמכילה מספריים, כלי&#10;&#10;התיאור נוצר באופן אוטומטי">
            <a:extLst>
              <a:ext uri="{FF2B5EF4-FFF2-40B4-BE49-F238E27FC236}">
                <a16:creationId xmlns:a16="http://schemas.microsoft.com/office/drawing/2014/main" id="{561EC7F6-11B2-F88B-3675-6062EF009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696" y="1056570"/>
            <a:ext cx="2640623" cy="2640623"/>
          </a:xfrm>
          <a:prstGeom prst="rect">
            <a:avLst/>
          </a:prstGeom>
        </p:spPr>
      </p:pic>
      <p:sp>
        <p:nvSpPr>
          <p:cNvPr id="12" name="תיבת טקסט 11">
            <a:extLst>
              <a:ext uri="{FF2B5EF4-FFF2-40B4-BE49-F238E27FC236}">
                <a16:creationId xmlns:a16="http://schemas.microsoft.com/office/drawing/2014/main" id="{6A88A9FB-08B0-531A-C4C9-E11A0EA22BD8}"/>
              </a:ext>
            </a:extLst>
          </p:cNvPr>
          <p:cNvSpPr txBox="1"/>
          <p:nvPr/>
        </p:nvSpPr>
        <p:spPr>
          <a:xfrm>
            <a:off x="4626529" y="2596641"/>
            <a:ext cx="917239" cy="369332"/>
          </a:xfrm>
          <a:prstGeom prst="rect">
            <a:avLst/>
          </a:prstGeom>
          <a:noFill/>
        </p:spPr>
        <p:txBody>
          <a:bodyPr wrap="none" rtlCol="1">
            <a:spAutoFit/>
          </a:bodyPr>
          <a:lstStyle/>
          <a:p>
            <a:r>
              <a:rPr lang="he-IL" dirty="0"/>
              <a:t>מספריים</a:t>
            </a:r>
          </a:p>
        </p:txBody>
      </p:sp>
      <p:sp>
        <p:nvSpPr>
          <p:cNvPr id="13" name="תיבת טקסט 12">
            <a:extLst>
              <a:ext uri="{FF2B5EF4-FFF2-40B4-BE49-F238E27FC236}">
                <a16:creationId xmlns:a16="http://schemas.microsoft.com/office/drawing/2014/main" id="{B4EAE07F-B3FC-3778-7F0B-FED7FA8667C4}"/>
              </a:ext>
            </a:extLst>
          </p:cNvPr>
          <p:cNvSpPr txBox="1"/>
          <p:nvPr/>
        </p:nvSpPr>
        <p:spPr>
          <a:xfrm>
            <a:off x="7250590" y="2411975"/>
            <a:ext cx="1362874" cy="369332"/>
          </a:xfrm>
          <a:prstGeom prst="rect">
            <a:avLst/>
          </a:prstGeom>
          <a:noFill/>
        </p:spPr>
        <p:txBody>
          <a:bodyPr wrap="none" rtlCol="1">
            <a:spAutoFit/>
          </a:bodyPr>
          <a:lstStyle/>
          <a:p>
            <a:r>
              <a:rPr lang="he-IL" dirty="0"/>
              <a:t>נייר דבק שקוף</a:t>
            </a:r>
          </a:p>
        </p:txBody>
      </p:sp>
      <p:pic>
        <p:nvPicPr>
          <p:cNvPr id="15" name="תמונה 14" descr="תמונה שמכילה עיגול, עיצוב&#10;&#10;התיאור נוצר באופן אוטומטי">
            <a:extLst>
              <a:ext uri="{FF2B5EF4-FFF2-40B4-BE49-F238E27FC236}">
                <a16:creationId xmlns:a16="http://schemas.microsoft.com/office/drawing/2014/main" id="{1F93C279-69A2-03FF-5AEB-001A1A10044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4250" b="99353" l="44590" r="93601">
                        <a14:foregroundMark x1="77458" y1="34897" x2="70710" y2="39749"/>
                        <a14:foregroundMark x1="70710" y1="39749" x2="69284" y2="41771"/>
                        <a14:foregroundMark x1="76992" y1="38374" x2="86562" y2="45896"/>
                        <a14:foregroundMark x1="86562" y1="45896" x2="89820" y2="52325"/>
                        <a14:foregroundMark x1="89820" y1="52325" x2="91099" y2="59159"/>
                        <a14:foregroundMark x1="91099" y1="59159" x2="86998" y2="75172"/>
                        <a14:foregroundMark x1="92001" y1="49495" x2="91856" y2="68378"/>
                        <a14:foregroundMark x1="92990" y1="65952" x2="93601" y2="50061"/>
                        <a14:foregroundMark x1="93601" y1="50061" x2="93543" y2="49535"/>
                        <a14:foregroundMark x1="58290" y1="93854" x2="44590" y2="95309"/>
                        <a14:foregroundMark x1="59162" y1="77719" x2="59599" y2="67732"/>
                        <a14:foregroundMark x1="58464" y1="71654" x2="67685" y2="36110"/>
                        <a14:foregroundMark x1="67685" y1="36110" x2="69924" y2="34250"/>
                        <a14:foregroundMark x1="69924" y1="34250" x2="67103" y2="37970"/>
                        <a14:foregroundMark x1="69372" y1="34897" x2="66259" y2="37889"/>
                        <a14:foregroundMark x1="69663" y1="34250" x2="66987" y2="37242"/>
                        <a14:foregroundMark x1="73357" y1="86615" x2="66318" y2="72139"/>
                        <a14:foregroundMark x1="55468" y1="96805" x2="54654" y2="98746"/>
                        <a14:foregroundMark x1="54887" y1="98625" x2="55344" y2="97700"/>
                        <a14:foregroundMark x1="53625" y1="98624" x2="52269" y2="97574"/>
                        <a14:foregroundMark x1="58319" y1="71290" x2="59220" y2="66478"/>
                        <a14:foregroundMark x1="58290" y1="68298" x2="58028" y2="70603"/>
                        <a14:foregroundMark x1="58755" y1="67651" x2="58290" y2="68945"/>
                        <a14:foregroundMark x1="69284" y1="34695" x2="66987" y2="37202"/>
                        <a14:foregroundMark x1="69808" y1="34695" x2="67161" y2="37121"/>
                        <a14:foregroundMark x1="69139" y1="34776" x2="66608" y2="37202"/>
                        <a14:backgroundMark x1="54043" y1="99555" x2="53810" y2="99232"/>
                        <a14:backgroundMark x1="54654" y1="99151" x2="53752" y2="99151"/>
                      </a14:backgroundRemoval>
                    </a14:imgEffect>
                  </a14:imgLayer>
                </a14:imgProps>
              </a:ext>
              <a:ext uri="{28A0092B-C50C-407E-A947-70E740481C1C}">
                <a14:useLocalDpi xmlns:a14="http://schemas.microsoft.com/office/drawing/2010/main" val="0"/>
              </a:ext>
            </a:extLst>
          </a:blip>
          <a:srcRect l="42956" t="30705" r="5437"/>
          <a:stretch/>
        </p:blipFill>
        <p:spPr>
          <a:xfrm>
            <a:off x="7222535" y="746323"/>
            <a:ext cx="1783996" cy="1723292"/>
          </a:xfrm>
          <a:prstGeom prst="rect">
            <a:avLst/>
          </a:prstGeom>
        </p:spPr>
      </p:pic>
      <p:pic>
        <p:nvPicPr>
          <p:cNvPr id="5" name="תמונה 4">
            <a:extLst>
              <a:ext uri="{FF2B5EF4-FFF2-40B4-BE49-F238E27FC236}">
                <a16:creationId xmlns:a16="http://schemas.microsoft.com/office/drawing/2014/main" id="{801FD2C7-F10B-B1CA-0A5F-30D7EC2DF535}"/>
              </a:ext>
            </a:extLst>
          </p:cNvPr>
          <p:cNvPicPr>
            <a:picLocks noChangeAspect="1"/>
          </p:cNvPicPr>
          <p:nvPr/>
        </p:nvPicPr>
        <p:blipFill>
          <a:blip r:embed="rId5"/>
          <a:stretch>
            <a:fillRect/>
          </a:stretch>
        </p:blipFill>
        <p:spPr>
          <a:xfrm>
            <a:off x="664228" y="814966"/>
            <a:ext cx="1858911" cy="2474987"/>
          </a:xfrm>
          <a:prstGeom prst="rect">
            <a:avLst/>
          </a:prstGeom>
        </p:spPr>
      </p:pic>
      <p:sp>
        <p:nvSpPr>
          <p:cNvPr id="2" name="תיבת טקסט 1">
            <a:extLst>
              <a:ext uri="{FF2B5EF4-FFF2-40B4-BE49-F238E27FC236}">
                <a16:creationId xmlns:a16="http://schemas.microsoft.com/office/drawing/2014/main" id="{0EC0E947-2042-4914-8463-974F14A89600}"/>
              </a:ext>
            </a:extLst>
          </p:cNvPr>
          <p:cNvSpPr txBox="1"/>
          <p:nvPr/>
        </p:nvSpPr>
        <p:spPr>
          <a:xfrm>
            <a:off x="2690304" y="35088"/>
            <a:ext cx="9419685" cy="671851"/>
          </a:xfrm>
          <a:prstGeom prst="rect">
            <a:avLst/>
          </a:prstGeom>
          <a:noFill/>
        </p:spPr>
        <p:txBody>
          <a:bodyPr wrap="square">
            <a:spAutoFit/>
          </a:bodyPr>
          <a:lstStyle/>
          <a:p>
            <a:pPr marL="457200" algn="r" rtl="1">
              <a:lnSpc>
                <a:spcPct val="150000"/>
              </a:lnSpc>
            </a:pPr>
            <a:r>
              <a:rPr lang="he-IL" sz="2800" dirty="0">
                <a:effectLst/>
                <a:latin typeface="Times New Roman" panose="02020603050405020304" pitchFamily="18" charset="0"/>
                <a:ea typeface="Times New Roman" panose="02020603050405020304" pitchFamily="18" charset="0"/>
                <a:cs typeface="Calibri" panose="020F0502020204030204" pitchFamily="34" charset="0"/>
              </a:rPr>
              <a:t>לפעילות צריך:</a:t>
            </a:r>
          </a:p>
        </p:txBody>
      </p:sp>
    </p:spTree>
    <p:extLst>
      <p:ext uri="{BB962C8B-B14F-4D97-AF65-F5344CB8AC3E}">
        <p14:creationId xmlns:p14="http://schemas.microsoft.com/office/powerpoint/2010/main" val="44025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תוכן 2">
            <a:extLst>
              <a:ext uri="{FF2B5EF4-FFF2-40B4-BE49-F238E27FC236}">
                <a16:creationId xmlns:a16="http://schemas.microsoft.com/office/drawing/2014/main" id="{3B0C4804-B067-4D2E-9A30-7824377DAE85}"/>
              </a:ext>
            </a:extLst>
          </p:cNvPr>
          <p:cNvSpPr txBox="1">
            <a:spLocks/>
          </p:cNvSpPr>
          <p:nvPr/>
        </p:nvSpPr>
        <p:spPr>
          <a:xfrm>
            <a:off x="7374653" y="252994"/>
            <a:ext cx="4469674" cy="543804"/>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t>לפניכם ריבועים. </a:t>
            </a:r>
            <a:endParaRPr lang="he-IL" sz="2800" dirty="0"/>
          </a:p>
        </p:txBody>
      </p:sp>
      <p:sp>
        <p:nvSpPr>
          <p:cNvPr id="3" name="מלבן 2">
            <a:extLst>
              <a:ext uri="{FF2B5EF4-FFF2-40B4-BE49-F238E27FC236}">
                <a16:creationId xmlns:a16="http://schemas.microsoft.com/office/drawing/2014/main" id="{A2820A00-7AAF-4224-858A-9BBE5B2CD0AA}"/>
              </a:ext>
            </a:extLst>
          </p:cNvPr>
          <p:cNvSpPr/>
          <p:nvPr/>
        </p:nvSpPr>
        <p:spPr>
          <a:xfrm rot="1126289">
            <a:off x="710542" y="604326"/>
            <a:ext cx="2520000" cy="2520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a:extLst>
              <a:ext uri="{FF2B5EF4-FFF2-40B4-BE49-F238E27FC236}">
                <a16:creationId xmlns:a16="http://schemas.microsoft.com/office/drawing/2014/main" id="{1622270E-C84A-42F5-A4E5-87820183B309}"/>
              </a:ext>
            </a:extLst>
          </p:cNvPr>
          <p:cNvSpPr/>
          <p:nvPr/>
        </p:nvSpPr>
        <p:spPr>
          <a:xfrm>
            <a:off x="3879483" y="4253514"/>
            <a:ext cx="1890944" cy="18377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תוכן 2">
            <a:extLst>
              <a:ext uri="{FF2B5EF4-FFF2-40B4-BE49-F238E27FC236}">
                <a16:creationId xmlns:a16="http://schemas.microsoft.com/office/drawing/2014/main" id="{377038D4-E8F9-4E21-AD91-156AD96DAE40}"/>
              </a:ext>
            </a:extLst>
          </p:cNvPr>
          <p:cNvSpPr txBox="1">
            <a:spLocks/>
          </p:cNvSpPr>
          <p:nvPr/>
        </p:nvSpPr>
        <p:spPr>
          <a:xfrm>
            <a:off x="5855009" y="865583"/>
            <a:ext cx="5989318" cy="543804"/>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t>מה אפשר להגיד על ריבוע? </a:t>
            </a:r>
          </a:p>
        </p:txBody>
      </p:sp>
      <p:sp>
        <p:nvSpPr>
          <p:cNvPr id="27" name="מלבן 26">
            <a:extLst>
              <a:ext uri="{FF2B5EF4-FFF2-40B4-BE49-F238E27FC236}">
                <a16:creationId xmlns:a16="http://schemas.microsoft.com/office/drawing/2014/main" id="{EBA0EC8E-EA96-4F04-8745-6487FEBE53B4}"/>
              </a:ext>
            </a:extLst>
          </p:cNvPr>
          <p:cNvSpPr/>
          <p:nvPr/>
        </p:nvSpPr>
        <p:spPr>
          <a:xfrm rot="18303956">
            <a:off x="4111054" y="668448"/>
            <a:ext cx="2959314" cy="295931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לחצו עלי">
            <a:extLst>
              <a:ext uri="{FF2B5EF4-FFF2-40B4-BE49-F238E27FC236}">
                <a16:creationId xmlns:a16="http://schemas.microsoft.com/office/drawing/2014/main" id="{D80DC08D-CE4E-4541-AE2D-662DAD60FD3F}"/>
              </a:ext>
            </a:extLst>
          </p:cNvPr>
          <p:cNvSpPr/>
          <p:nvPr/>
        </p:nvSpPr>
        <p:spPr>
          <a:xfrm>
            <a:off x="248151" y="5466725"/>
            <a:ext cx="2944611" cy="1104999"/>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he-IL" sz="2800" dirty="0">
                <a:solidFill>
                  <a:schemeClr val="bg1"/>
                </a:solidFill>
                <a:latin typeface="Calibri" panose="020F0502020204030204" pitchFamily="34" charset="0"/>
                <a:cs typeface="Calibri" panose="020F0502020204030204" pitchFamily="34" charset="0"/>
              </a:rPr>
              <a:t>לחצו עליי להצגת שאלות.</a:t>
            </a:r>
            <a:endParaRPr lang="en-IL" sz="2800" dirty="0"/>
          </a:p>
        </p:txBody>
      </p:sp>
      <p:sp>
        <p:nvSpPr>
          <p:cNvPr id="9" name="מציין מיקום תוכן 2">
            <a:extLst>
              <a:ext uri="{FF2B5EF4-FFF2-40B4-BE49-F238E27FC236}">
                <a16:creationId xmlns:a16="http://schemas.microsoft.com/office/drawing/2014/main" id="{20B2230E-1F14-49DD-94ED-0090E2F8F64F}"/>
              </a:ext>
            </a:extLst>
          </p:cNvPr>
          <p:cNvSpPr txBox="1">
            <a:spLocks/>
          </p:cNvSpPr>
          <p:nvPr/>
        </p:nvSpPr>
        <p:spPr>
          <a:xfrm>
            <a:off x="6063082" y="1850908"/>
            <a:ext cx="5046981"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כמה צלעות יש בריבוע? </a:t>
            </a:r>
          </a:p>
        </p:txBody>
      </p:sp>
      <p:sp>
        <p:nvSpPr>
          <p:cNvPr id="10" name="מציין מיקום תוכן 2">
            <a:extLst>
              <a:ext uri="{FF2B5EF4-FFF2-40B4-BE49-F238E27FC236}">
                <a16:creationId xmlns:a16="http://schemas.microsoft.com/office/drawing/2014/main" id="{CF97F199-7AA9-4D25-BFDE-6A7505093A74}"/>
              </a:ext>
            </a:extLst>
          </p:cNvPr>
          <p:cNvSpPr txBox="1">
            <a:spLocks/>
          </p:cNvSpPr>
          <p:nvPr/>
        </p:nvSpPr>
        <p:spPr>
          <a:xfrm>
            <a:off x="6063082" y="3173768"/>
            <a:ext cx="5046981"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כמה קודקודים יש בריבוע? </a:t>
            </a:r>
          </a:p>
        </p:txBody>
      </p:sp>
      <p:sp>
        <p:nvSpPr>
          <p:cNvPr id="11" name="מציין מיקום תוכן 2">
            <a:extLst>
              <a:ext uri="{FF2B5EF4-FFF2-40B4-BE49-F238E27FC236}">
                <a16:creationId xmlns:a16="http://schemas.microsoft.com/office/drawing/2014/main" id="{D117781C-A585-43A9-A478-7B91C8A7B419}"/>
              </a:ext>
            </a:extLst>
          </p:cNvPr>
          <p:cNvSpPr txBox="1">
            <a:spLocks/>
          </p:cNvSpPr>
          <p:nvPr/>
        </p:nvSpPr>
        <p:spPr>
          <a:xfrm>
            <a:off x="6063082" y="4515124"/>
            <a:ext cx="5046981"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כמה זוויות יש בריבוע? </a:t>
            </a:r>
          </a:p>
        </p:txBody>
      </p:sp>
      <p:sp>
        <p:nvSpPr>
          <p:cNvPr id="12" name="מציין מיקום תוכן 2">
            <a:extLst>
              <a:ext uri="{FF2B5EF4-FFF2-40B4-BE49-F238E27FC236}">
                <a16:creationId xmlns:a16="http://schemas.microsoft.com/office/drawing/2014/main" id="{15C411A1-A4E2-4233-B3AC-B7AC2D82600F}"/>
              </a:ext>
            </a:extLst>
          </p:cNvPr>
          <p:cNvSpPr txBox="1">
            <a:spLocks/>
          </p:cNvSpPr>
          <p:nvPr/>
        </p:nvSpPr>
        <p:spPr>
          <a:xfrm>
            <a:off x="6063082" y="5769751"/>
            <a:ext cx="5046981" cy="5630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איזה סוג זוויות יש בריבוע? </a:t>
            </a:r>
          </a:p>
        </p:txBody>
      </p:sp>
      <p:sp>
        <p:nvSpPr>
          <p:cNvPr id="21" name="אליפסה 20">
            <a:extLst>
              <a:ext uri="{FF2B5EF4-FFF2-40B4-BE49-F238E27FC236}">
                <a16:creationId xmlns:a16="http://schemas.microsoft.com/office/drawing/2014/main" id="{3C74294D-6D2D-4A8F-86C6-ADCE00F00DC1}"/>
              </a:ext>
            </a:extLst>
          </p:cNvPr>
          <p:cNvSpPr/>
          <p:nvPr/>
        </p:nvSpPr>
        <p:spPr>
          <a:xfrm>
            <a:off x="11398774" y="1863056"/>
            <a:ext cx="405063" cy="40506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a:p>
        </p:txBody>
      </p:sp>
      <p:sp>
        <p:nvSpPr>
          <p:cNvPr id="22" name="תיבת טקסט 21">
            <a:extLst>
              <a:ext uri="{FF2B5EF4-FFF2-40B4-BE49-F238E27FC236}">
                <a16:creationId xmlns:a16="http://schemas.microsoft.com/office/drawing/2014/main" id="{8210E12A-127E-4A3F-B2AA-0ED953A4AECF}"/>
              </a:ext>
            </a:extLst>
          </p:cNvPr>
          <p:cNvSpPr txBox="1"/>
          <p:nvPr/>
        </p:nvSpPr>
        <p:spPr>
          <a:xfrm>
            <a:off x="7205296" y="2432440"/>
            <a:ext cx="3904767" cy="523220"/>
          </a:xfrm>
          <a:prstGeom prst="rect">
            <a:avLst/>
          </a:prstGeom>
          <a:noFill/>
        </p:spPr>
        <p:txBody>
          <a:bodyPr wrap="square">
            <a:spAutoFit/>
          </a:bodyPr>
          <a:lstStyle/>
          <a:p>
            <a:pPr marL="0" indent="0">
              <a:buFont typeface="Arial" panose="020B0604020202020204" pitchFamily="34" charset="0"/>
              <a:buNone/>
            </a:pPr>
            <a:r>
              <a:rPr lang="he-IL" sz="2800" dirty="0">
                <a:solidFill>
                  <a:schemeClr val="accent4">
                    <a:lumMod val="50000"/>
                  </a:schemeClr>
                </a:solidFill>
              </a:rPr>
              <a:t>4 צלעות</a:t>
            </a:r>
          </a:p>
        </p:txBody>
      </p:sp>
      <p:sp>
        <p:nvSpPr>
          <p:cNvPr id="23" name="אליפסה 22">
            <a:extLst>
              <a:ext uri="{FF2B5EF4-FFF2-40B4-BE49-F238E27FC236}">
                <a16:creationId xmlns:a16="http://schemas.microsoft.com/office/drawing/2014/main" id="{EFEF147F-BBF8-4F0D-8855-7C3FCF70D245}"/>
              </a:ext>
            </a:extLst>
          </p:cNvPr>
          <p:cNvSpPr/>
          <p:nvPr/>
        </p:nvSpPr>
        <p:spPr>
          <a:xfrm>
            <a:off x="11398774" y="3181867"/>
            <a:ext cx="405063" cy="40506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a:p>
        </p:txBody>
      </p:sp>
      <p:sp>
        <p:nvSpPr>
          <p:cNvPr id="24" name="תיבת טקסט 23">
            <a:extLst>
              <a:ext uri="{FF2B5EF4-FFF2-40B4-BE49-F238E27FC236}">
                <a16:creationId xmlns:a16="http://schemas.microsoft.com/office/drawing/2014/main" id="{DD09DB76-76B5-48D6-ABD6-626EA052C877}"/>
              </a:ext>
            </a:extLst>
          </p:cNvPr>
          <p:cNvSpPr txBox="1"/>
          <p:nvPr/>
        </p:nvSpPr>
        <p:spPr>
          <a:xfrm>
            <a:off x="7205296" y="3730294"/>
            <a:ext cx="3904767" cy="523220"/>
          </a:xfrm>
          <a:prstGeom prst="rect">
            <a:avLst/>
          </a:prstGeom>
          <a:noFill/>
        </p:spPr>
        <p:txBody>
          <a:bodyPr wrap="square">
            <a:spAutoFit/>
          </a:bodyPr>
          <a:lstStyle/>
          <a:p>
            <a:pPr marL="0" indent="0">
              <a:buFont typeface="Arial" panose="020B0604020202020204" pitchFamily="34" charset="0"/>
              <a:buNone/>
            </a:pPr>
            <a:r>
              <a:rPr lang="he-IL" sz="2800" dirty="0">
                <a:solidFill>
                  <a:schemeClr val="accent4">
                    <a:lumMod val="50000"/>
                  </a:schemeClr>
                </a:solidFill>
              </a:rPr>
              <a:t>4 קודקודים</a:t>
            </a:r>
          </a:p>
        </p:txBody>
      </p:sp>
      <p:sp>
        <p:nvSpPr>
          <p:cNvPr id="25" name="אליפסה 24">
            <a:extLst>
              <a:ext uri="{FF2B5EF4-FFF2-40B4-BE49-F238E27FC236}">
                <a16:creationId xmlns:a16="http://schemas.microsoft.com/office/drawing/2014/main" id="{6014E4EF-7B18-493A-B0A4-7DBC69107D76}"/>
              </a:ext>
            </a:extLst>
          </p:cNvPr>
          <p:cNvSpPr/>
          <p:nvPr/>
        </p:nvSpPr>
        <p:spPr>
          <a:xfrm>
            <a:off x="11398774" y="4519174"/>
            <a:ext cx="405063" cy="40506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a:p>
        </p:txBody>
      </p:sp>
      <p:sp>
        <p:nvSpPr>
          <p:cNvPr id="26" name="תיבת טקסט 25">
            <a:extLst>
              <a:ext uri="{FF2B5EF4-FFF2-40B4-BE49-F238E27FC236}">
                <a16:creationId xmlns:a16="http://schemas.microsoft.com/office/drawing/2014/main" id="{D0EB6A3B-6B25-4B50-A435-9BC84859BC03}"/>
              </a:ext>
            </a:extLst>
          </p:cNvPr>
          <p:cNvSpPr txBox="1"/>
          <p:nvPr/>
        </p:nvSpPr>
        <p:spPr>
          <a:xfrm>
            <a:off x="7205296" y="5013328"/>
            <a:ext cx="3904767" cy="523220"/>
          </a:xfrm>
          <a:prstGeom prst="rect">
            <a:avLst/>
          </a:prstGeom>
          <a:noFill/>
        </p:spPr>
        <p:txBody>
          <a:bodyPr wrap="square">
            <a:spAutoFit/>
          </a:bodyPr>
          <a:lstStyle/>
          <a:p>
            <a:pPr marL="0" indent="0">
              <a:buFont typeface="Arial" panose="020B0604020202020204" pitchFamily="34" charset="0"/>
              <a:buNone/>
            </a:pPr>
            <a:r>
              <a:rPr lang="he-IL" sz="2800" dirty="0">
                <a:solidFill>
                  <a:schemeClr val="accent4">
                    <a:lumMod val="50000"/>
                  </a:schemeClr>
                </a:solidFill>
              </a:rPr>
              <a:t>4 זוויות</a:t>
            </a:r>
          </a:p>
        </p:txBody>
      </p:sp>
      <p:sp>
        <p:nvSpPr>
          <p:cNvPr id="28" name="אליפסה 27">
            <a:extLst>
              <a:ext uri="{FF2B5EF4-FFF2-40B4-BE49-F238E27FC236}">
                <a16:creationId xmlns:a16="http://schemas.microsoft.com/office/drawing/2014/main" id="{1F7D6254-1582-44E6-8217-9AF96334835B}"/>
              </a:ext>
            </a:extLst>
          </p:cNvPr>
          <p:cNvSpPr/>
          <p:nvPr/>
        </p:nvSpPr>
        <p:spPr>
          <a:xfrm>
            <a:off x="11398774" y="5837984"/>
            <a:ext cx="405063" cy="40506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a:p>
        </p:txBody>
      </p:sp>
      <p:sp>
        <p:nvSpPr>
          <p:cNvPr id="29" name="תיבת טקסט 28">
            <a:extLst>
              <a:ext uri="{FF2B5EF4-FFF2-40B4-BE49-F238E27FC236}">
                <a16:creationId xmlns:a16="http://schemas.microsoft.com/office/drawing/2014/main" id="{B0F55650-70DA-4B3E-8EE2-EEB47E4B3BD4}"/>
              </a:ext>
            </a:extLst>
          </p:cNvPr>
          <p:cNvSpPr txBox="1"/>
          <p:nvPr/>
        </p:nvSpPr>
        <p:spPr>
          <a:xfrm>
            <a:off x="7205296" y="6221620"/>
            <a:ext cx="3904767" cy="523220"/>
          </a:xfrm>
          <a:prstGeom prst="rect">
            <a:avLst/>
          </a:prstGeom>
          <a:noFill/>
        </p:spPr>
        <p:txBody>
          <a:bodyPr wrap="square">
            <a:spAutoFit/>
          </a:bodyPr>
          <a:lstStyle/>
          <a:p>
            <a:pPr marL="0" indent="0">
              <a:buFont typeface="Arial" panose="020B0604020202020204" pitchFamily="34" charset="0"/>
              <a:buNone/>
            </a:pPr>
            <a:r>
              <a:rPr lang="he-IL" sz="2800" dirty="0">
                <a:solidFill>
                  <a:schemeClr val="accent4">
                    <a:lumMod val="50000"/>
                  </a:schemeClr>
                </a:solidFill>
              </a:rPr>
              <a:t>4 זוויות ישרות</a:t>
            </a:r>
          </a:p>
        </p:txBody>
      </p:sp>
      <p:sp>
        <p:nvSpPr>
          <p:cNvPr id="30" name="תיבת טקסט 29">
            <a:extLst>
              <a:ext uri="{FF2B5EF4-FFF2-40B4-BE49-F238E27FC236}">
                <a16:creationId xmlns:a16="http://schemas.microsoft.com/office/drawing/2014/main" id="{336E8005-D461-4386-9EA8-C31973D37FD0}"/>
              </a:ext>
            </a:extLst>
          </p:cNvPr>
          <p:cNvSpPr txBox="1"/>
          <p:nvPr/>
        </p:nvSpPr>
        <p:spPr>
          <a:xfrm>
            <a:off x="-63770" y="6304380"/>
            <a:ext cx="6865370" cy="523220"/>
          </a:xfrm>
          <a:prstGeom prst="rect">
            <a:avLst/>
          </a:prstGeom>
          <a:noFill/>
        </p:spPr>
        <p:txBody>
          <a:bodyPr wrap="square">
            <a:spAutoFit/>
          </a:bodyPr>
          <a:lstStyle/>
          <a:p>
            <a:r>
              <a:rPr lang="he-IL" sz="2800" dirty="0">
                <a:latin typeface="Calibri" panose="020F0502020204030204" pitchFamily="34" charset="0"/>
                <a:cs typeface="Calibri" panose="020F0502020204030204" pitchFamily="34" charset="0"/>
              </a:rPr>
              <a:t>לחצו על העיגולים הכחולים כדי לבדוק את התשובות.</a:t>
            </a:r>
          </a:p>
        </p:txBody>
      </p:sp>
      <p:cxnSp>
        <p:nvCxnSpPr>
          <p:cNvPr id="4" name="מחבר ישר 3">
            <a:extLst>
              <a:ext uri="{FF2B5EF4-FFF2-40B4-BE49-F238E27FC236}">
                <a16:creationId xmlns:a16="http://schemas.microsoft.com/office/drawing/2014/main" id="{43A67520-F9BA-A91B-B53B-EA539E23F110}"/>
              </a:ext>
            </a:extLst>
          </p:cNvPr>
          <p:cNvCxnSpPr/>
          <p:nvPr/>
        </p:nvCxnSpPr>
        <p:spPr>
          <a:xfrm>
            <a:off x="1192984" y="252994"/>
            <a:ext cx="2376000" cy="82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מחבר ישר 4">
            <a:extLst>
              <a:ext uri="{FF2B5EF4-FFF2-40B4-BE49-F238E27FC236}">
                <a16:creationId xmlns:a16="http://schemas.microsoft.com/office/drawing/2014/main" id="{923DCC96-F796-4155-ACD9-1A4085454900}"/>
              </a:ext>
            </a:extLst>
          </p:cNvPr>
          <p:cNvCxnSpPr>
            <a:cxnSpLocks/>
          </p:cNvCxnSpPr>
          <p:nvPr/>
        </p:nvCxnSpPr>
        <p:spPr>
          <a:xfrm rot="16200000">
            <a:off x="1966984" y="1853286"/>
            <a:ext cx="2376000" cy="82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מחבר ישר 6">
            <a:extLst>
              <a:ext uri="{FF2B5EF4-FFF2-40B4-BE49-F238E27FC236}">
                <a16:creationId xmlns:a16="http://schemas.microsoft.com/office/drawing/2014/main" id="{F1B8A5C7-2EEC-EBFD-FE8C-C0A8754134D0}"/>
              </a:ext>
            </a:extLst>
          </p:cNvPr>
          <p:cNvCxnSpPr/>
          <p:nvPr/>
        </p:nvCxnSpPr>
        <p:spPr>
          <a:xfrm>
            <a:off x="368542" y="2647658"/>
            <a:ext cx="2376000" cy="82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53024A19-41EE-C743-114D-3286901FBEF5}"/>
              </a:ext>
            </a:extLst>
          </p:cNvPr>
          <p:cNvCxnSpPr>
            <a:cxnSpLocks/>
          </p:cNvCxnSpPr>
          <p:nvPr/>
        </p:nvCxnSpPr>
        <p:spPr>
          <a:xfrm rot="16200000">
            <a:off x="-385837" y="1032809"/>
            <a:ext cx="2376000" cy="828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אליפסה 13">
            <a:extLst>
              <a:ext uri="{FF2B5EF4-FFF2-40B4-BE49-F238E27FC236}">
                <a16:creationId xmlns:a16="http://schemas.microsoft.com/office/drawing/2014/main" id="{07AB7B14-F6F4-9195-0C1A-E03454931460}"/>
              </a:ext>
            </a:extLst>
          </p:cNvPr>
          <p:cNvSpPr/>
          <p:nvPr/>
        </p:nvSpPr>
        <p:spPr>
          <a:xfrm>
            <a:off x="3478984" y="974719"/>
            <a:ext cx="180000" cy="1800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extLst>
              <a:ext uri="{FF2B5EF4-FFF2-40B4-BE49-F238E27FC236}">
                <a16:creationId xmlns:a16="http://schemas.microsoft.com/office/drawing/2014/main" id="{07843400-CEA8-2CC6-96CE-67B59CC617AC}"/>
              </a:ext>
            </a:extLst>
          </p:cNvPr>
          <p:cNvSpPr/>
          <p:nvPr/>
        </p:nvSpPr>
        <p:spPr>
          <a:xfrm>
            <a:off x="2615091" y="3344137"/>
            <a:ext cx="180000" cy="1800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אליפסה 15">
            <a:extLst>
              <a:ext uri="{FF2B5EF4-FFF2-40B4-BE49-F238E27FC236}">
                <a16:creationId xmlns:a16="http://schemas.microsoft.com/office/drawing/2014/main" id="{6C999E67-EC39-7F7A-C1EA-1A99813B5576}"/>
              </a:ext>
            </a:extLst>
          </p:cNvPr>
          <p:cNvSpPr/>
          <p:nvPr/>
        </p:nvSpPr>
        <p:spPr>
          <a:xfrm>
            <a:off x="314264" y="2515433"/>
            <a:ext cx="180000" cy="1800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אליפסה 17">
            <a:extLst>
              <a:ext uri="{FF2B5EF4-FFF2-40B4-BE49-F238E27FC236}">
                <a16:creationId xmlns:a16="http://schemas.microsoft.com/office/drawing/2014/main" id="{2FD00A52-FEE4-B007-297C-BFAB4982C949}"/>
              </a:ext>
            </a:extLst>
          </p:cNvPr>
          <p:cNvSpPr/>
          <p:nvPr/>
        </p:nvSpPr>
        <p:spPr>
          <a:xfrm>
            <a:off x="1126164" y="156549"/>
            <a:ext cx="180000" cy="1800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קשת 19">
            <a:extLst>
              <a:ext uri="{FF2B5EF4-FFF2-40B4-BE49-F238E27FC236}">
                <a16:creationId xmlns:a16="http://schemas.microsoft.com/office/drawing/2014/main" id="{7801DB0C-3468-8C77-E2CF-E620C03C20FA}"/>
              </a:ext>
            </a:extLst>
          </p:cNvPr>
          <p:cNvSpPr/>
          <p:nvPr/>
        </p:nvSpPr>
        <p:spPr>
          <a:xfrm>
            <a:off x="279162" y="2268119"/>
            <a:ext cx="699567" cy="696170"/>
          </a:xfrm>
          <a:prstGeom prst="arc">
            <a:avLst>
              <a:gd name="adj1" fmla="val 14575618"/>
              <a:gd name="adj2" fmla="val 1957155"/>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3" name="קשת 32">
            <a:extLst>
              <a:ext uri="{FF2B5EF4-FFF2-40B4-BE49-F238E27FC236}">
                <a16:creationId xmlns:a16="http://schemas.microsoft.com/office/drawing/2014/main" id="{5FE3221A-1FE1-A205-9490-7341F8B3B22B}"/>
              </a:ext>
            </a:extLst>
          </p:cNvPr>
          <p:cNvSpPr/>
          <p:nvPr/>
        </p:nvSpPr>
        <p:spPr>
          <a:xfrm rot="6680613">
            <a:off x="1020754" y="143629"/>
            <a:ext cx="699567" cy="696170"/>
          </a:xfrm>
          <a:prstGeom prst="arc">
            <a:avLst>
              <a:gd name="adj1" fmla="val 14575618"/>
              <a:gd name="adj2" fmla="val 1957155"/>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4" name="קשת 33">
            <a:extLst>
              <a:ext uri="{FF2B5EF4-FFF2-40B4-BE49-F238E27FC236}">
                <a16:creationId xmlns:a16="http://schemas.microsoft.com/office/drawing/2014/main" id="{B65CA47B-02CD-C12B-7695-6320B5449E19}"/>
              </a:ext>
            </a:extLst>
          </p:cNvPr>
          <p:cNvSpPr/>
          <p:nvPr/>
        </p:nvSpPr>
        <p:spPr>
          <a:xfrm rot="11396008">
            <a:off x="2938737" y="837475"/>
            <a:ext cx="699567" cy="696170"/>
          </a:xfrm>
          <a:prstGeom prst="arc">
            <a:avLst>
              <a:gd name="adj1" fmla="val 14575618"/>
              <a:gd name="adj2" fmla="val 1957155"/>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5" name="קשת 34">
            <a:extLst>
              <a:ext uri="{FF2B5EF4-FFF2-40B4-BE49-F238E27FC236}">
                <a16:creationId xmlns:a16="http://schemas.microsoft.com/office/drawing/2014/main" id="{AA25190B-0A6B-1F53-5B68-B7868B2B4260}"/>
              </a:ext>
            </a:extLst>
          </p:cNvPr>
          <p:cNvSpPr/>
          <p:nvPr/>
        </p:nvSpPr>
        <p:spPr>
          <a:xfrm rot="18324625">
            <a:off x="2184026" y="2924842"/>
            <a:ext cx="699567" cy="696170"/>
          </a:xfrm>
          <a:prstGeom prst="arc">
            <a:avLst>
              <a:gd name="adj1" fmla="val 14575618"/>
              <a:gd name="adj2" fmla="val 1957155"/>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nvGrpSpPr>
          <p:cNvPr id="39" name="קבוצה 38">
            <a:extLst>
              <a:ext uri="{FF2B5EF4-FFF2-40B4-BE49-F238E27FC236}">
                <a16:creationId xmlns:a16="http://schemas.microsoft.com/office/drawing/2014/main" id="{22CC2483-9614-EE4F-1564-0F13E0DE9DA5}"/>
              </a:ext>
            </a:extLst>
          </p:cNvPr>
          <p:cNvGrpSpPr/>
          <p:nvPr/>
        </p:nvGrpSpPr>
        <p:grpSpPr>
          <a:xfrm rot="1422215">
            <a:off x="438205" y="2347490"/>
            <a:ext cx="360000" cy="360000"/>
            <a:chOff x="978729" y="3942488"/>
            <a:chExt cx="360000" cy="360000"/>
          </a:xfrm>
        </p:grpSpPr>
        <p:cxnSp>
          <p:nvCxnSpPr>
            <p:cNvPr id="37" name="מחבר ישר 36">
              <a:extLst>
                <a:ext uri="{FF2B5EF4-FFF2-40B4-BE49-F238E27FC236}">
                  <a16:creationId xmlns:a16="http://schemas.microsoft.com/office/drawing/2014/main" id="{3D01F4BA-B5DD-22F7-7011-96F772E14A52}"/>
                </a:ext>
              </a:extLst>
            </p:cNvPr>
            <p:cNvCxnSpPr/>
            <p:nvPr/>
          </p:nvCxnSpPr>
          <p:spPr>
            <a:xfrm>
              <a:off x="978729" y="3942488"/>
              <a:ext cx="36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DD59C9A0-E3F9-2AB2-ADD2-BA5DB5E7CF73}"/>
                </a:ext>
              </a:extLst>
            </p:cNvPr>
            <p:cNvCxnSpPr>
              <a:cxnSpLocks/>
            </p:cNvCxnSpPr>
            <p:nvPr/>
          </p:nvCxnSpPr>
          <p:spPr>
            <a:xfrm rot="5400000">
              <a:off x="1158729" y="4122488"/>
              <a:ext cx="36000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0" name="קבוצה 39">
            <a:extLst>
              <a:ext uri="{FF2B5EF4-FFF2-40B4-BE49-F238E27FC236}">
                <a16:creationId xmlns:a16="http://schemas.microsoft.com/office/drawing/2014/main" id="{D82561EC-748F-9520-D4E7-9896397ACA01}"/>
              </a:ext>
            </a:extLst>
          </p:cNvPr>
          <p:cNvGrpSpPr/>
          <p:nvPr/>
        </p:nvGrpSpPr>
        <p:grpSpPr>
          <a:xfrm rot="6822215">
            <a:off x="1160702" y="323330"/>
            <a:ext cx="360000" cy="360000"/>
            <a:chOff x="978729" y="3942488"/>
            <a:chExt cx="360000" cy="360000"/>
          </a:xfrm>
        </p:grpSpPr>
        <p:cxnSp>
          <p:nvCxnSpPr>
            <p:cNvPr id="41" name="מחבר ישר 40">
              <a:extLst>
                <a:ext uri="{FF2B5EF4-FFF2-40B4-BE49-F238E27FC236}">
                  <a16:creationId xmlns:a16="http://schemas.microsoft.com/office/drawing/2014/main" id="{349157A1-C70D-53D2-821A-422844F7AD98}"/>
                </a:ext>
              </a:extLst>
            </p:cNvPr>
            <p:cNvCxnSpPr/>
            <p:nvPr/>
          </p:nvCxnSpPr>
          <p:spPr>
            <a:xfrm>
              <a:off x="978729" y="3942488"/>
              <a:ext cx="36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מחבר ישר 41">
              <a:extLst>
                <a:ext uri="{FF2B5EF4-FFF2-40B4-BE49-F238E27FC236}">
                  <a16:creationId xmlns:a16="http://schemas.microsoft.com/office/drawing/2014/main" id="{7FDF6756-E021-681B-C4D0-925F2BF1B689}"/>
                </a:ext>
              </a:extLst>
            </p:cNvPr>
            <p:cNvCxnSpPr>
              <a:cxnSpLocks/>
            </p:cNvCxnSpPr>
            <p:nvPr/>
          </p:nvCxnSpPr>
          <p:spPr>
            <a:xfrm rot="5400000">
              <a:off x="1158729" y="4122488"/>
              <a:ext cx="36000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3" name="קבוצה 42">
            <a:extLst>
              <a:ext uri="{FF2B5EF4-FFF2-40B4-BE49-F238E27FC236}">
                <a16:creationId xmlns:a16="http://schemas.microsoft.com/office/drawing/2014/main" id="{69305D37-0C93-275F-A5EC-D05F95B10D7D}"/>
              </a:ext>
            </a:extLst>
          </p:cNvPr>
          <p:cNvGrpSpPr/>
          <p:nvPr/>
        </p:nvGrpSpPr>
        <p:grpSpPr>
          <a:xfrm rot="17622215">
            <a:off x="2451778" y="3052668"/>
            <a:ext cx="360000" cy="360000"/>
            <a:chOff x="978729" y="3942488"/>
            <a:chExt cx="360000" cy="360000"/>
          </a:xfrm>
        </p:grpSpPr>
        <p:cxnSp>
          <p:nvCxnSpPr>
            <p:cNvPr id="44" name="מחבר ישר 43">
              <a:extLst>
                <a:ext uri="{FF2B5EF4-FFF2-40B4-BE49-F238E27FC236}">
                  <a16:creationId xmlns:a16="http://schemas.microsoft.com/office/drawing/2014/main" id="{FF4E3705-9231-D521-39F8-D26F2F0D5301}"/>
                </a:ext>
              </a:extLst>
            </p:cNvPr>
            <p:cNvCxnSpPr/>
            <p:nvPr/>
          </p:nvCxnSpPr>
          <p:spPr>
            <a:xfrm>
              <a:off x="978729" y="3942488"/>
              <a:ext cx="36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מחבר ישר 44">
              <a:extLst>
                <a:ext uri="{FF2B5EF4-FFF2-40B4-BE49-F238E27FC236}">
                  <a16:creationId xmlns:a16="http://schemas.microsoft.com/office/drawing/2014/main" id="{D58F55C4-DFCA-86B7-3975-9C91855127E6}"/>
                </a:ext>
              </a:extLst>
            </p:cNvPr>
            <p:cNvCxnSpPr>
              <a:cxnSpLocks/>
            </p:cNvCxnSpPr>
            <p:nvPr/>
          </p:nvCxnSpPr>
          <p:spPr>
            <a:xfrm rot="5400000">
              <a:off x="1158729" y="4122488"/>
              <a:ext cx="36000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6" name="קבוצה 45">
            <a:extLst>
              <a:ext uri="{FF2B5EF4-FFF2-40B4-BE49-F238E27FC236}">
                <a16:creationId xmlns:a16="http://schemas.microsoft.com/office/drawing/2014/main" id="{E2228D6A-1583-3158-2C83-528980D65230}"/>
              </a:ext>
            </a:extLst>
          </p:cNvPr>
          <p:cNvGrpSpPr/>
          <p:nvPr/>
        </p:nvGrpSpPr>
        <p:grpSpPr>
          <a:xfrm rot="12222215">
            <a:off x="3167870" y="1037879"/>
            <a:ext cx="360000" cy="360000"/>
            <a:chOff x="978729" y="3942488"/>
            <a:chExt cx="360000" cy="360000"/>
          </a:xfrm>
        </p:grpSpPr>
        <p:cxnSp>
          <p:nvCxnSpPr>
            <p:cNvPr id="47" name="מחבר ישר 46">
              <a:extLst>
                <a:ext uri="{FF2B5EF4-FFF2-40B4-BE49-F238E27FC236}">
                  <a16:creationId xmlns:a16="http://schemas.microsoft.com/office/drawing/2014/main" id="{596212B8-01F2-0542-DDEE-16D6CFF6C06A}"/>
                </a:ext>
              </a:extLst>
            </p:cNvPr>
            <p:cNvCxnSpPr/>
            <p:nvPr/>
          </p:nvCxnSpPr>
          <p:spPr>
            <a:xfrm>
              <a:off x="978729" y="3942488"/>
              <a:ext cx="36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מחבר ישר 47">
              <a:extLst>
                <a:ext uri="{FF2B5EF4-FFF2-40B4-BE49-F238E27FC236}">
                  <a16:creationId xmlns:a16="http://schemas.microsoft.com/office/drawing/2014/main" id="{343B6CA7-E2E0-AD69-1A93-73A4369E9580}"/>
                </a:ext>
              </a:extLst>
            </p:cNvPr>
            <p:cNvCxnSpPr>
              <a:cxnSpLocks/>
            </p:cNvCxnSpPr>
            <p:nvPr/>
          </p:nvCxnSpPr>
          <p:spPr>
            <a:xfrm rot="5400000">
              <a:off x="1158729" y="4122488"/>
              <a:ext cx="360000"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260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5400000">
                                      <p:cBhvr>
                                        <p:cTn id="6" dur="20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30" restart="whenNotActive" fill="hold" evtFilter="cancelBubble" nodeType="interactiveSeq">
                <p:stCondLst>
                  <p:cond evt="onClick" delay="0">
                    <p:tgtEl>
                      <p:spTgt spid="21"/>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childTnLst>
                          </p:cTn>
                        </p:par>
                        <p:par>
                          <p:cTn id="40" fill="hold">
                            <p:stCondLst>
                              <p:cond delay="1000"/>
                            </p:stCondLst>
                            <p:childTnLst>
                              <p:par>
                                <p:cTn id="41" presetID="22" presetClass="entr" presetSubtype="2"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par>
                          <p:cTn id="48" fill="hold">
                            <p:stCondLst>
                              <p:cond delay="2000"/>
                            </p:stCondLst>
                            <p:childTnLst>
                              <p:par>
                                <p:cTn id="49" presetID="1"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1" restart="whenNotActive" fill="hold" evtFilter="cancelBubble" nodeType="interactiveSeq">
                <p:stCondLst>
                  <p:cond evt="onClick" delay="0">
                    <p:tgtEl>
                      <p:spTgt spid="23"/>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par>
                                <p:cTn id="68" presetID="1" presetClass="exit" presetSubtype="0" fill="hold" grpId="1" nodeType="withEffect">
                                  <p:stCondLst>
                                    <p:cond delay="0"/>
                                  </p:stCondLst>
                                  <p:childTnLst>
                                    <p:set>
                                      <p:cBhvr>
                                        <p:cTn id="69"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0" restart="whenNotActive" fill="hold" evtFilter="cancelBubble" nodeType="interactiveSeq">
                <p:stCondLst>
                  <p:cond evt="onClick" delay="0">
                    <p:tgtEl>
                      <p:spTgt spid="25"/>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childTnLst>
                                </p:cTn>
                              </p:par>
                            </p:childTnLst>
                          </p:cTn>
                        </p:par>
                        <p:par>
                          <p:cTn id="78" fill="hold">
                            <p:stCondLst>
                              <p:cond delay="0"/>
                            </p:stCondLst>
                            <p:childTnLst>
                              <p:par>
                                <p:cTn id="79" presetID="1"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8"/>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1" nodeType="withEffect">
                                  <p:stCondLst>
                                    <p:cond delay="0"/>
                                  </p:stCondLst>
                                  <p:childTnLst>
                                    <p:set>
                                      <p:cBhvr>
                                        <p:cTn id="91" dur="1" fill="hold">
                                          <p:stCondLst>
                                            <p:cond delay="0"/>
                                          </p:stCondLst>
                                        </p:cTn>
                                        <p:tgtEl>
                                          <p:spTgt spid="20"/>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33"/>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34"/>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35"/>
                                        </p:tgtEl>
                                        <p:attrNameLst>
                                          <p:attrName>style.visibility</p:attrName>
                                        </p:attrNameLst>
                                      </p:cBhvr>
                                      <p:to>
                                        <p:strVal val="hidden"/>
                                      </p:to>
                                    </p:set>
                                  </p:childTnLst>
                                </p:cTn>
                              </p:par>
                            </p:childTnLst>
                          </p:cTn>
                        </p:par>
                        <p:par>
                          <p:cTn id="98" fill="hold">
                            <p:stCondLst>
                              <p:cond delay="0"/>
                            </p:stCondLst>
                            <p:childTnLst>
                              <p:par>
                                <p:cTn id="99" presetID="1" presetClass="entr" presetSubtype="0" fill="hold" nodeType="after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childTnLst>
                          </p:cTn>
                        </p:par>
                        <p:par>
                          <p:cTn id="101" fill="hold">
                            <p:stCondLst>
                              <p:cond delay="0"/>
                            </p:stCondLst>
                            <p:childTnLst>
                              <p:par>
                                <p:cTn id="102" presetID="1" presetClass="entr" presetSubtype="0"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childTnLst>
                                </p:cTn>
                              </p:par>
                            </p:childTnLst>
                          </p:cTn>
                        </p:par>
                        <p:par>
                          <p:cTn id="104" fill="hold">
                            <p:stCondLst>
                              <p:cond delay="0"/>
                            </p:stCondLst>
                            <p:childTnLst>
                              <p:par>
                                <p:cTn id="105" presetID="1" presetClass="entr" presetSubtype="0" fill="hold" nodeType="after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childTnLst>
                          </p:cTn>
                        </p:par>
                        <p:par>
                          <p:cTn id="107" fill="hold">
                            <p:stCondLst>
                              <p:cond delay="0"/>
                            </p:stCondLst>
                            <p:childTnLst>
                              <p:par>
                                <p:cTn id="108" presetID="1" presetClass="entr" presetSubtype="0" fill="hold" nodeType="afterEffect">
                                  <p:stCondLst>
                                    <p:cond delay="0"/>
                                  </p:stCondLst>
                                  <p:childTnLst>
                                    <p:set>
                                      <p:cBhvr>
                                        <p:cTn id="109" dur="1" fill="hold">
                                          <p:stCondLst>
                                            <p:cond delay="0"/>
                                          </p:stCondLst>
                                        </p:cTn>
                                        <p:tgtEl>
                                          <p:spTgt spid="46"/>
                                        </p:tgtEl>
                                        <p:attrNameLst>
                                          <p:attrName>style.visibility</p:attrName>
                                        </p:attrNameLst>
                                      </p:cBhvr>
                                      <p:to>
                                        <p:strVal val="visible"/>
                                      </p:to>
                                    </p:set>
                                  </p:childTnLst>
                                </p:cTn>
                              </p:par>
                            </p:childTnLst>
                          </p:cTn>
                        </p:par>
                        <p:par>
                          <p:cTn id="110" fill="hold">
                            <p:stCondLst>
                              <p:cond delay="0"/>
                            </p:stCondLst>
                            <p:childTnLst>
                              <p:par>
                                <p:cTn id="111" presetID="1" presetClass="entr" presetSubtype="0"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childTnLst>
        </p:cTn>
      </p:par>
    </p:tnLst>
    <p:bldLst>
      <p:bldP spid="32" grpId="0" animBg="1"/>
      <p:bldP spid="8" grpId="0" animBg="1"/>
      <p:bldP spid="9" grpId="0"/>
      <p:bldP spid="10" grpId="0"/>
      <p:bldP spid="11" grpId="0"/>
      <p:bldP spid="12" grpId="0"/>
      <p:bldP spid="21" grpId="0" animBg="1"/>
      <p:bldP spid="22" grpId="0"/>
      <p:bldP spid="23" grpId="0" animBg="1"/>
      <p:bldP spid="24" grpId="0"/>
      <p:bldP spid="25" grpId="0" animBg="1"/>
      <p:bldP spid="26" grpId="0"/>
      <p:bldP spid="28" grpId="0" animBg="1"/>
      <p:bldP spid="29" grpId="0"/>
      <p:bldP spid="30" grpId="0"/>
      <p:bldP spid="30" grpId="1"/>
      <p:bldP spid="14" grpId="0" animBg="1"/>
      <p:bldP spid="15" grpId="0" animBg="1"/>
      <p:bldP spid="16" grpId="0" animBg="1"/>
      <p:bldP spid="18" grpId="0" animBg="1"/>
      <p:bldP spid="20" grpId="0" animBg="1"/>
      <p:bldP spid="20" grpId="1" animBg="1"/>
      <p:bldP spid="33" grpId="0" animBg="1"/>
      <p:bldP spid="33" grpId="1" animBg="1"/>
      <p:bldP spid="34" grpId="0" animBg="1"/>
      <p:bldP spid="34" grpId="1" animBg="1"/>
      <p:bldP spid="35" grpId="0" animBg="1"/>
      <p:bldP spid="3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5C4BEBFC-726F-46CE-C528-B1C73C205917}"/>
              </a:ext>
            </a:extLst>
          </p:cNvPr>
          <p:cNvSpPr txBox="1"/>
          <p:nvPr/>
        </p:nvSpPr>
        <p:spPr>
          <a:xfrm>
            <a:off x="2560704" y="3155435"/>
            <a:ext cx="9419685" cy="2608535"/>
          </a:xfrm>
          <a:prstGeom prst="rect">
            <a:avLst/>
          </a:prstGeom>
          <a:noFill/>
        </p:spPr>
        <p:txBody>
          <a:bodyPr wrap="square">
            <a:spAutoFit/>
          </a:bodyPr>
          <a:lstStyle/>
          <a:p>
            <a:pPr marL="457200" algn="r" rtl="1">
              <a:lnSpc>
                <a:spcPct val="150000"/>
              </a:lnSpc>
            </a:pPr>
            <a:r>
              <a:rPr lang="he-IL" sz="2800" dirty="0">
                <a:effectLst/>
                <a:latin typeface="Times New Roman" panose="02020603050405020304" pitchFamily="18" charset="0"/>
                <a:ea typeface="Times New Roman" panose="02020603050405020304" pitchFamily="18" charset="0"/>
                <a:cs typeface="Calibri" panose="020F0502020204030204" pitchFamily="34" charset="0"/>
              </a:rPr>
              <a:t>הוראות:</a:t>
            </a:r>
          </a:p>
          <a:p>
            <a:pPr marL="800100" indent="-342900" algn="r" rtl="1">
              <a:lnSpc>
                <a:spcPct val="150000"/>
              </a:lnSpc>
              <a:buFont typeface="+mj-lt"/>
              <a:buAutoNum type="arabicPeriod"/>
            </a:pPr>
            <a:r>
              <a:rPr lang="he-IL" sz="2800" dirty="0">
                <a:effectLst/>
                <a:latin typeface="Times New Roman" panose="02020603050405020304" pitchFamily="18" charset="0"/>
                <a:ea typeface="Times New Roman" panose="02020603050405020304" pitchFamily="18" charset="0"/>
                <a:cs typeface="Calibri" panose="020F0502020204030204" pitchFamily="34" charset="0"/>
              </a:rPr>
              <a:t>גזרו את הריבועים מדף המשבצות שקיבלתם. </a:t>
            </a:r>
            <a:endParaRPr lang="he-IL" sz="2800" dirty="0">
              <a:latin typeface="Times New Roman" panose="02020603050405020304" pitchFamily="18" charset="0"/>
              <a:ea typeface="Times New Roman" panose="02020603050405020304" pitchFamily="18" charset="0"/>
              <a:cs typeface="Calibri" panose="020F0502020204030204" pitchFamily="34" charset="0"/>
            </a:endParaRPr>
          </a:p>
          <a:p>
            <a:pPr marL="800100" indent="-342900" algn="r" rtl="1">
              <a:lnSpc>
                <a:spcPct val="150000"/>
              </a:lnSpc>
              <a:buFont typeface="+mj-lt"/>
              <a:buAutoNum type="arabicPeriod"/>
            </a:pPr>
            <a:r>
              <a:rPr lang="he-IL" sz="2800" dirty="0">
                <a:latin typeface="Times New Roman" panose="02020603050405020304" pitchFamily="18" charset="0"/>
                <a:ea typeface="Times New Roman" panose="02020603050405020304" pitchFamily="18" charset="0"/>
                <a:cs typeface="Calibri" panose="020F0502020204030204" pitchFamily="34" charset="0"/>
              </a:rPr>
              <a:t>צבעו </a:t>
            </a:r>
            <a:r>
              <a:rPr lang="he-IL" sz="2800" dirty="0">
                <a:effectLst/>
                <a:latin typeface="Times New Roman" panose="02020603050405020304" pitchFamily="18" charset="0"/>
                <a:ea typeface="Times New Roman" panose="02020603050405020304" pitchFamily="18" charset="0"/>
                <a:cs typeface="Calibri" panose="020F0502020204030204" pitchFamily="34" charset="0"/>
              </a:rPr>
              <a:t>בצ</a:t>
            </a:r>
            <a:r>
              <a:rPr lang="he-IL" sz="2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בע אחד את הקודקודים של 2 מהריבועים שגזרתם.</a:t>
            </a:r>
            <a:endParaRPr lang="he-IL" sz="28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endParaRPr>
          </a:p>
          <a:p>
            <a:pPr marL="800100" indent="-342900" algn="r" rtl="1">
              <a:lnSpc>
                <a:spcPct val="150000"/>
              </a:lnSpc>
              <a:buFont typeface="+mj-lt"/>
              <a:buAutoNum type="arabicPeriod"/>
            </a:pPr>
            <a:r>
              <a:rPr lang="he-IL" sz="28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עברו </a:t>
            </a:r>
            <a:r>
              <a:rPr lang="he-IL" sz="2800" dirty="0">
                <a:effectLst/>
                <a:latin typeface="Times New Roman" panose="02020603050405020304" pitchFamily="18" charset="0"/>
                <a:ea typeface="Times New Roman" panose="02020603050405020304" pitchFamily="18" charset="0"/>
                <a:cs typeface="Calibri" panose="020F0502020204030204" pitchFamily="34" charset="0"/>
              </a:rPr>
              <a:t>בצבע אחר לאורך הצלעות של הריבועים שצבעתם בסעיף 2. </a:t>
            </a:r>
            <a:endParaRPr lang="en-US" sz="2800" dirty="0">
              <a:effectLst/>
              <a:latin typeface="Times New Roman" panose="02020603050405020304" pitchFamily="18" charset="0"/>
              <a:ea typeface="Times New Roman" panose="02020603050405020304" pitchFamily="18" charset="0"/>
            </a:endParaRPr>
          </a:p>
        </p:txBody>
      </p:sp>
      <p:sp>
        <p:nvSpPr>
          <p:cNvPr id="7" name="תיבת טקסט 6">
            <a:extLst>
              <a:ext uri="{FF2B5EF4-FFF2-40B4-BE49-F238E27FC236}">
                <a16:creationId xmlns:a16="http://schemas.microsoft.com/office/drawing/2014/main" id="{AA05EC69-F594-999D-6EB1-71FAFD4BA2C7}"/>
              </a:ext>
            </a:extLst>
          </p:cNvPr>
          <p:cNvSpPr txBox="1"/>
          <p:nvPr/>
        </p:nvSpPr>
        <p:spPr>
          <a:xfrm>
            <a:off x="1058128" y="3512527"/>
            <a:ext cx="1710726" cy="369332"/>
          </a:xfrm>
          <a:prstGeom prst="rect">
            <a:avLst/>
          </a:prstGeom>
          <a:noFill/>
        </p:spPr>
        <p:txBody>
          <a:bodyPr wrap="none" rtlCol="1">
            <a:spAutoFit/>
          </a:bodyPr>
          <a:lstStyle/>
          <a:p>
            <a:r>
              <a:rPr lang="he-IL" dirty="0"/>
              <a:t>דפי ריבועים לגזירה</a:t>
            </a:r>
          </a:p>
        </p:txBody>
      </p:sp>
      <p:pic>
        <p:nvPicPr>
          <p:cNvPr id="9" name="תמונה 8" descr="תמונה שמכילה מספריים, כלי&#10;&#10;התיאור נוצר באופן אוטומטי">
            <a:extLst>
              <a:ext uri="{FF2B5EF4-FFF2-40B4-BE49-F238E27FC236}">
                <a16:creationId xmlns:a16="http://schemas.microsoft.com/office/drawing/2014/main" id="{561EC7F6-11B2-F88B-3675-6062EF009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696" y="1056570"/>
            <a:ext cx="2640623" cy="2640623"/>
          </a:xfrm>
          <a:prstGeom prst="rect">
            <a:avLst/>
          </a:prstGeom>
        </p:spPr>
      </p:pic>
      <p:sp>
        <p:nvSpPr>
          <p:cNvPr id="12" name="תיבת טקסט 11">
            <a:extLst>
              <a:ext uri="{FF2B5EF4-FFF2-40B4-BE49-F238E27FC236}">
                <a16:creationId xmlns:a16="http://schemas.microsoft.com/office/drawing/2014/main" id="{6A88A9FB-08B0-531A-C4C9-E11A0EA22BD8}"/>
              </a:ext>
            </a:extLst>
          </p:cNvPr>
          <p:cNvSpPr txBox="1"/>
          <p:nvPr/>
        </p:nvSpPr>
        <p:spPr>
          <a:xfrm>
            <a:off x="4626529" y="2596641"/>
            <a:ext cx="917239" cy="369332"/>
          </a:xfrm>
          <a:prstGeom prst="rect">
            <a:avLst/>
          </a:prstGeom>
          <a:noFill/>
        </p:spPr>
        <p:txBody>
          <a:bodyPr wrap="none" rtlCol="1">
            <a:spAutoFit/>
          </a:bodyPr>
          <a:lstStyle/>
          <a:p>
            <a:r>
              <a:rPr lang="he-IL" dirty="0"/>
              <a:t>מספריים</a:t>
            </a:r>
          </a:p>
        </p:txBody>
      </p:sp>
      <p:sp>
        <p:nvSpPr>
          <p:cNvPr id="13" name="תיבת טקסט 12">
            <a:extLst>
              <a:ext uri="{FF2B5EF4-FFF2-40B4-BE49-F238E27FC236}">
                <a16:creationId xmlns:a16="http://schemas.microsoft.com/office/drawing/2014/main" id="{B4EAE07F-B3FC-3778-7F0B-FED7FA8667C4}"/>
              </a:ext>
            </a:extLst>
          </p:cNvPr>
          <p:cNvSpPr txBox="1"/>
          <p:nvPr/>
        </p:nvSpPr>
        <p:spPr>
          <a:xfrm>
            <a:off x="7250590" y="2411975"/>
            <a:ext cx="1362874" cy="369332"/>
          </a:xfrm>
          <a:prstGeom prst="rect">
            <a:avLst/>
          </a:prstGeom>
          <a:noFill/>
        </p:spPr>
        <p:txBody>
          <a:bodyPr wrap="none" rtlCol="1">
            <a:spAutoFit/>
          </a:bodyPr>
          <a:lstStyle/>
          <a:p>
            <a:r>
              <a:rPr lang="he-IL" dirty="0"/>
              <a:t>נייר דבק שקוף</a:t>
            </a:r>
          </a:p>
        </p:txBody>
      </p:sp>
      <p:pic>
        <p:nvPicPr>
          <p:cNvPr id="4" name="תמונה 3">
            <a:extLst>
              <a:ext uri="{FF2B5EF4-FFF2-40B4-BE49-F238E27FC236}">
                <a16:creationId xmlns:a16="http://schemas.microsoft.com/office/drawing/2014/main" id="{CFEFB05D-C257-447C-238D-1A0274955F5C}"/>
              </a:ext>
            </a:extLst>
          </p:cNvPr>
          <p:cNvPicPr>
            <a:picLocks noChangeAspect="1"/>
          </p:cNvPicPr>
          <p:nvPr/>
        </p:nvPicPr>
        <p:blipFill>
          <a:blip r:embed="rId3"/>
          <a:stretch>
            <a:fillRect/>
          </a:stretch>
        </p:blipFill>
        <p:spPr>
          <a:xfrm>
            <a:off x="904241" y="734404"/>
            <a:ext cx="2016794" cy="2679455"/>
          </a:xfrm>
          <a:prstGeom prst="rect">
            <a:avLst/>
          </a:prstGeom>
        </p:spPr>
      </p:pic>
      <p:pic>
        <p:nvPicPr>
          <p:cNvPr id="15" name="תמונה 14" descr="תמונה שמכילה עיגול, עיצוב&#10;&#10;התיאור נוצר באופן אוטומטי">
            <a:extLst>
              <a:ext uri="{FF2B5EF4-FFF2-40B4-BE49-F238E27FC236}">
                <a16:creationId xmlns:a16="http://schemas.microsoft.com/office/drawing/2014/main" id="{1F93C279-69A2-03FF-5AEB-001A1A10044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4250" b="99353" l="44590" r="93601">
                        <a14:foregroundMark x1="77458" y1="34897" x2="70710" y2="39749"/>
                        <a14:foregroundMark x1="70710" y1="39749" x2="69284" y2="41771"/>
                        <a14:foregroundMark x1="76992" y1="38374" x2="86562" y2="45896"/>
                        <a14:foregroundMark x1="86562" y1="45896" x2="89820" y2="52325"/>
                        <a14:foregroundMark x1="89820" y1="52325" x2="91099" y2="59159"/>
                        <a14:foregroundMark x1="91099" y1="59159" x2="86998" y2="75172"/>
                        <a14:foregroundMark x1="92001" y1="49495" x2="91856" y2="68378"/>
                        <a14:foregroundMark x1="92990" y1="65952" x2="93601" y2="50061"/>
                        <a14:foregroundMark x1="93601" y1="50061" x2="93543" y2="49535"/>
                        <a14:foregroundMark x1="58290" y1="93854" x2="44590" y2="95309"/>
                        <a14:foregroundMark x1="59162" y1="77719" x2="59599" y2="67732"/>
                        <a14:foregroundMark x1="58464" y1="71654" x2="67685" y2="36110"/>
                        <a14:foregroundMark x1="67685" y1="36110" x2="69924" y2="34250"/>
                        <a14:foregroundMark x1="69924" y1="34250" x2="67103" y2="37970"/>
                        <a14:foregroundMark x1="69372" y1="34897" x2="66259" y2="37889"/>
                        <a14:foregroundMark x1="69663" y1="34250" x2="66987" y2="37242"/>
                        <a14:foregroundMark x1="73357" y1="86615" x2="66318" y2="72139"/>
                        <a14:foregroundMark x1="55468" y1="96805" x2="54654" y2="98746"/>
                        <a14:foregroundMark x1="54887" y1="98625" x2="55344" y2="97700"/>
                        <a14:foregroundMark x1="53625" y1="98624" x2="52269" y2="97574"/>
                        <a14:foregroundMark x1="58319" y1="71290" x2="59220" y2="66478"/>
                        <a14:foregroundMark x1="58290" y1="68298" x2="58028" y2="70603"/>
                        <a14:foregroundMark x1="58755" y1="67651" x2="58290" y2="68945"/>
                        <a14:foregroundMark x1="69284" y1="34695" x2="66987" y2="37202"/>
                        <a14:foregroundMark x1="69808" y1="34695" x2="67161" y2="37121"/>
                        <a14:foregroundMark x1="69139" y1="34776" x2="66608" y2="37202"/>
                        <a14:backgroundMark x1="54043" y1="99555" x2="53810" y2="99232"/>
                        <a14:backgroundMark x1="54654" y1="99151" x2="53752" y2="99151"/>
                      </a14:backgroundRemoval>
                    </a14:imgEffect>
                  </a14:imgLayer>
                </a14:imgProps>
              </a:ext>
              <a:ext uri="{28A0092B-C50C-407E-A947-70E740481C1C}">
                <a14:useLocalDpi xmlns:a14="http://schemas.microsoft.com/office/drawing/2010/main" val="0"/>
              </a:ext>
            </a:extLst>
          </a:blip>
          <a:srcRect l="42956" t="30705" r="5437"/>
          <a:stretch/>
        </p:blipFill>
        <p:spPr>
          <a:xfrm>
            <a:off x="7222535" y="746323"/>
            <a:ext cx="1783996" cy="1723292"/>
          </a:xfrm>
          <a:prstGeom prst="rect">
            <a:avLst/>
          </a:prstGeom>
        </p:spPr>
      </p:pic>
      <p:pic>
        <p:nvPicPr>
          <p:cNvPr id="16" name="תמונה 15">
            <a:extLst>
              <a:ext uri="{FF2B5EF4-FFF2-40B4-BE49-F238E27FC236}">
                <a16:creationId xmlns:a16="http://schemas.microsoft.com/office/drawing/2014/main" id="{82A1364B-7FE2-0C6E-B007-DC11E6FAA307}"/>
              </a:ext>
            </a:extLst>
          </p:cNvPr>
          <p:cNvPicPr>
            <a:picLocks noChangeAspect="1"/>
          </p:cNvPicPr>
          <p:nvPr/>
        </p:nvPicPr>
        <p:blipFill>
          <a:blip r:embed="rId3"/>
          <a:stretch>
            <a:fillRect/>
          </a:stretch>
        </p:blipFill>
        <p:spPr>
          <a:xfrm>
            <a:off x="1336233" y="833072"/>
            <a:ext cx="2016794" cy="2679455"/>
          </a:xfrm>
          <a:prstGeom prst="rect">
            <a:avLst/>
          </a:prstGeom>
        </p:spPr>
      </p:pic>
      <p:sp>
        <p:nvSpPr>
          <p:cNvPr id="2" name="תיבת טקסט 1">
            <a:extLst>
              <a:ext uri="{FF2B5EF4-FFF2-40B4-BE49-F238E27FC236}">
                <a16:creationId xmlns:a16="http://schemas.microsoft.com/office/drawing/2014/main" id="{B8396385-B528-85E7-7D91-DCF19B268F70}"/>
              </a:ext>
            </a:extLst>
          </p:cNvPr>
          <p:cNvSpPr txBox="1"/>
          <p:nvPr/>
        </p:nvSpPr>
        <p:spPr>
          <a:xfrm>
            <a:off x="2560704" y="163530"/>
            <a:ext cx="9419685" cy="669542"/>
          </a:xfrm>
          <a:prstGeom prst="rect">
            <a:avLst/>
          </a:prstGeom>
          <a:noFill/>
        </p:spPr>
        <p:txBody>
          <a:bodyPr wrap="square">
            <a:spAutoFit/>
          </a:bodyPr>
          <a:lstStyle/>
          <a:p>
            <a:pPr marL="457200" algn="r" rtl="1">
              <a:lnSpc>
                <a:spcPct val="150000"/>
              </a:lnSpc>
            </a:pPr>
            <a:r>
              <a:rPr lang="he-IL" sz="2800" dirty="0">
                <a:effectLst/>
                <a:latin typeface="Times New Roman" panose="02020603050405020304" pitchFamily="18" charset="0"/>
                <a:ea typeface="Times New Roman" panose="02020603050405020304" pitchFamily="18" charset="0"/>
                <a:cs typeface="Calibri" panose="020F0502020204030204" pitchFamily="34" charset="0"/>
              </a:rPr>
              <a:t>לפעילות צריך:</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913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תוכן 2">
            <a:extLst>
              <a:ext uri="{FF2B5EF4-FFF2-40B4-BE49-F238E27FC236}">
                <a16:creationId xmlns:a16="http://schemas.microsoft.com/office/drawing/2014/main" id="{3B0C4804-B067-4D2E-9A30-7824377DAE85}"/>
              </a:ext>
            </a:extLst>
          </p:cNvPr>
          <p:cNvSpPr txBox="1">
            <a:spLocks/>
          </p:cNvSpPr>
          <p:nvPr/>
        </p:nvSpPr>
        <p:spPr>
          <a:xfrm>
            <a:off x="7184413" y="225424"/>
            <a:ext cx="4469674" cy="543804"/>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t>התבוננו בשני הריבועים. </a:t>
            </a:r>
            <a:endParaRPr lang="he-IL" sz="2800" dirty="0"/>
          </a:p>
        </p:txBody>
      </p:sp>
      <p:sp>
        <p:nvSpPr>
          <p:cNvPr id="3" name="מלבן 2">
            <a:extLst>
              <a:ext uri="{FF2B5EF4-FFF2-40B4-BE49-F238E27FC236}">
                <a16:creationId xmlns:a16="http://schemas.microsoft.com/office/drawing/2014/main" id="{A2820A00-7AAF-4224-858A-9BBE5B2CD0AA}"/>
              </a:ext>
            </a:extLst>
          </p:cNvPr>
          <p:cNvSpPr/>
          <p:nvPr/>
        </p:nvSpPr>
        <p:spPr>
          <a:xfrm rot="2065992">
            <a:off x="4562631" y="686245"/>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a:extLst>
              <a:ext uri="{FF2B5EF4-FFF2-40B4-BE49-F238E27FC236}">
                <a16:creationId xmlns:a16="http://schemas.microsoft.com/office/drawing/2014/main" id="{1622270E-C84A-42F5-A4E5-87820183B309}"/>
              </a:ext>
            </a:extLst>
          </p:cNvPr>
          <p:cNvSpPr/>
          <p:nvPr/>
        </p:nvSpPr>
        <p:spPr>
          <a:xfrm rot="642392">
            <a:off x="1026203" y="708611"/>
            <a:ext cx="1890944" cy="1837765"/>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ציין מיקום תוכן 2">
            <a:extLst>
              <a:ext uri="{FF2B5EF4-FFF2-40B4-BE49-F238E27FC236}">
                <a16:creationId xmlns:a16="http://schemas.microsoft.com/office/drawing/2014/main" id="{6C3BCC57-C26D-4D3D-8723-6721C6A1DEDE}"/>
              </a:ext>
            </a:extLst>
          </p:cNvPr>
          <p:cNvSpPr txBox="1">
            <a:spLocks/>
          </p:cNvSpPr>
          <p:nvPr/>
        </p:nvSpPr>
        <p:spPr>
          <a:xfrm>
            <a:off x="6023574" y="2837453"/>
            <a:ext cx="5046981" cy="563036"/>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כמה צלעות יש ב־2 הריבועים יחד? </a:t>
            </a:r>
          </a:p>
        </p:txBody>
      </p:sp>
      <p:sp>
        <p:nvSpPr>
          <p:cNvPr id="23" name="תיבת טקסט 22">
            <a:extLst>
              <a:ext uri="{FF2B5EF4-FFF2-40B4-BE49-F238E27FC236}">
                <a16:creationId xmlns:a16="http://schemas.microsoft.com/office/drawing/2014/main" id="{817FBC54-E1BF-4D31-955C-3ED72C79A2AA}"/>
              </a:ext>
            </a:extLst>
          </p:cNvPr>
          <p:cNvSpPr txBox="1"/>
          <p:nvPr/>
        </p:nvSpPr>
        <p:spPr>
          <a:xfrm>
            <a:off x="-1554116" y="6187489"/>
            <a:ext cx="6865370" cy="523220"/>
          </a:xfrm>
          <a:prstGeom prst="rect">
            <a:avLst/>
          </a:prstGeom>
          <a:noFill/>
        </p:spPr>
        <p:txBody>
          <a:bodyPr wrap="square">
            <a:spAutoFit/>
          </a:bodyPr>
          <a:lstStyle/>
          <a:p>
            <a:r>
              <a:rPr lang="he-IL" sz="2800" dirty="0">
                <a:latin typeface="Calibri" panose="020F0502020204030204" pitchFamily="34" charset="0"/>
                <a:cs typeface="Calibri" panose="020F0502020204030204" pitchFamily="34" charset="0"/>
              </a:rPr>
              <a:t>לחצו על העיגולים הצבעוניים כדי לבדוק.</a:t>
            </a:r>
          </a:p>
        </p:txBody>
      </p:sp>
      <p:sp>
        <p:nvSpPr>
          <p:cNvPr id="5" name="1">
            <a:extLst>
              <a:ext uri="{FF2B5EF4-FFF2-40B4-BE49-F238E27FC236}">
                <a16:creationId xmlns:a16="http://schemas.microsoft.com/office/drawing/2014/main" id="{B2FEC70F-27C4-433B-A670-4A20A9F92E3D}"/>
              </a:ext>
            </a:extLst>
          </p:cNvPr>
          <p:cNvSpPr/>
          <p:nvPr/>
        </p:nvSpPr>
        <p:spPr>
          <a:xfrm>
            <a:off x="11206904" y="2785421"/>
            <a:ext cx="500296" cy="500296"/>
          </a:xfrm>
          <a:custGeom>
            <a:avLst/>
            <a:gdLst>
              <a:gd name="connsiteX0" fmla="*/ 0 w 500296"/>
              <a:gd name="connsiteY0" fmla="*/ 250148 h 500296"/>
              <a:gd name="connsiteX1" fmla="*/ 250148 w 500296"/>
              <a:gd name="connsiteY1" fmla="*/ 0 h 500296"/>
              <a:gd name="connsiteX2" fmla="*/ 500296 w 500296"/>
              <a:gd name="connsiteY2" fmla="*/ 250148 h 500296"/>
              <a:gd name="connsiteX3" fmla="*/ 250148 w 500296"/>
              <a:gd name="connsiteY3" fmla="*/ 500296 h 500296"/>
              <a:gd name="connsiteX4" fmla="*/ 0 w 500296"/>
              <a:gd name="connsiteY4" fmla="*/ 250148 h 500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96" h="500296" fill="none" extrusionOk="0">
                <a:moveTo>
                  <a:pt x="0" y="250148"/>
                </a:moveTo>
                <a:cubicBezTo>
                  <a:pt x="6209" y="111200"/>
                  <a:pt x="121883" y="5420"/>
                  <a:pt x="250148" y="0"/>
                </a:cubicBezTo>
                <a:cubicBezTo>
                  <a:pt x="360066" y="-7787"/>
                  <a:pt x="510980" y="114407"/>
                  <a:pt x="500296" y="250148"/>
                </a:cubicBezTo>
                <a:cubicBezTo>
                  <a:pt x="531244" y="385206"/>
                  <a:pt x="362600" y="527570"/>
                  <a:pt x="250148" y="500296"/>
                </a:cubicBezTo>
                <a:cubicBezTo>
                  <a:pt x="119032" y="521928"/>
                  <a:pt x="3506" y="424055"/>
                  <a:pt x="0" y="250148"/>
                </a:cubicBezTo>
                <a:close/>
              </a:path>
              <a:path w="500296" h="500296" stroke="0" extrusionOk="0">
                <a:moveTo>
                  <a:pt x="0" y="250148"/>
                </a:moveTo>
                <a:cubicBezTo>
                  <a:pt x="28808" y="86209"/>
                  <a:pt x="81181" y="26814"/>
                  <a:pt x="250148" y="0"/>
                </a:cubicBezTo>
                <a:cubicBezTo>
                  <a:pt x="381025" y="-35785"/>
                  <a:pt x="486061" y="129715"/>
                  <a:pt x="500296" y="250148"/>
                </a:cubicBezTo>
                <a:cubicBezTo>
                  <a:pt x="502736" y="393967"/>
                  <a:pt x="389560" y="460540"/>
                  <a:pt x="250148" y="500296"/>
                </a:cubicBezTo>
                <a:cubicBezTo>
                  <a:pt x="110180" y="514924"/>
                  <a:pt x="-30301" y="380290"/>
                  <a:pt x="0" y="250148"/>
                </a:cubicBezTo>
                <a:close/>
              </a:path>
            </a:pathLst>
          </a:custGeom>
          <a:solidFill>
            <a:srgbClr val="3FA594"/>
          </a:solidFill>
          <a:ln>
            <a:solidFill>
              <a:schemeClr val="tx1"/>
            </a:solidFill>
            <a:extLst>
              <a:ext uri="{C807C97D-BFC1-408E-A445-0C87EB9F89A2}">
                <ask:lineSketchStyleProps xmlns:ask="http://schemas.microsoft.com/office/drawing/2018/sketchyshapes" sd="209101877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1</a:t>
            </a:r>
            <a:endParaRPr lang="he-IL" sz="2800" dirty="0"/>
          </a:p>
        </p:txBody>
      </p:sp>
      <p:sp>
        <p:nvSpPr>
          <p:cNvPr id="27" name="תיבת טקסט 26">
            <a:extLst>
              <a:ext uri="{FF2B5EF4-FFF2-40B4-BE49-F238E27FC236}">
                <a16:creationId xmlns:a16="http://schemas.microsoft.com/office/drawing/2014/main" id="{F308A4F0-9F96-4D0E-A5CA-E4B0B950B131}"/>
              </a:ext>
            </a:extLst>
          </p:cNvPr>
          <p:cNvSpPr txBox="1"/>
          <p:nvPr/>
        </p:nvSpPr>
        <p:spPr>
          <a:xfrm>
            <a:off x="4723897" y="3293953"/>
            <a:ext cx="6346658" cy="523220"/>
          </a:xfrm>
          <a:prstGeom prst="rect">
            <a:avLst/>
          </a:prstGeom>
          <a:noFill/>
        </p:spPr>
        <p:txBody>
          <a:bodyPr wrap="square">
            <a:spAutoFit/>
          </a:bodyPr>
          <a:lstStyle/>
          <a:p>
            <a:pPr marL="0" indent="0">
              <a:buFont typeface="Arial" panose="020B0604020202020204" pitchFamily="34" charset="0"/>
              <a:buNone/>
            </a:pPr>
            <a:r>
              <a:rPr lang="he-IL" sz="2800" dirty="0">
                <a:solidFill>
                  <a:schemeClr val="accent4">
                    <a:lumMod val="50000"/>
                  </a:schemeClr>
                </a:solidFill>
              </a:rPr>
              <a:t>8 צלעות</a:t>
            </a:r>
          </a:p>
        </p:txBody>
      </p:sp>
      <p:sp>
        <p:nvSpPr>
          <p:cNvPr id="28" name="מציין מיקום תוכן 2">
            <a:extLst>
              <a:ext uri="{FF2B5EF4-FFF2-40B4-BE49-F238E27FC236}">
                <a16:creationId xmlns:a16="http://schemas.microsoft.com/office/drawing/2014/main" id="{A8DFF069-A945-4C49-9117-4A5A6846953F}"/>
              </a:ext>
            </a:extLst>
          </p:cNvPr>
          <p:cNvSpPr txBox="1">
            <a:spLocks/>
          </p:cNvSpPr>
          <p:nvPr/>
        </p:nvSpPr>
        <p:spPr>
          <a:xfrm>
            <a:off x="6023574" y="3992155"/>
            <a:ext cx="5046981" cy="563036"/>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כמה קודקודים יש ב־2 הריבועים יחד? </a:t>
            </a:r>
          </a:p>
        </p:txBody>
      </p:sp>
      <p:sp>
        <p:nvSpPr>
          <p:cNvPr id="29" name="2">
            <a:extLst>
              <a:ext uri="{FF2B5EF4-FFF2-40B4-BE49-F238E27FC236}">
                <a16:creationId xmlns:a16="http://schemas.microsoft.com/office/drawing/2014/main" id="{D7739969-80D5-4567-9D4C-D8609D7C4CDF}"/>
              </a:ext>
            </a:extLst>
          </p:cNvPr>
          <p:cNvSpPr/>
          <p:nvPr/>
        </p:nvSpPr>
        <p:spPr>
          <a:xfrm>
            <a:off x="11206904" y="3957152"/>
            <a:ext cx="500296" cy="500296"/>
          </a:xfrm>
          <a:custGeom>
            <a:avLst/>
            <a:gdLst>
              <a:gd name="connsiteX0" fmla="*/ 0 w 500296"/>
              <a:gd name="connsiteY0" fmla="*/ 250148 h 500296"/>
              <a:gd name="connsiteX1" fmla="*/ 250148 w 500296"/>
              <a:gd name="connsiteY1" fmla="*/ 0 h 500296"/>
              <a:gd name="connsiteX2" fmla="*/ 500296 w 500296"/>
              <a:gd name="connsiteY2" fmla="*/ 250148 h 500296"/>
              <a:gd name="connsiteX3" fmla="*/ 250148 w 500296"/>
              <a:gd name="connsiteY3" fmla="*/ 500296 h 500296"/>
              <a:gd name="connsiteX4" fmla="*/ 0 w 500296"/>
              <a:gd name="connsiteY4" fmla="*/ 250148 h 500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96" h="500296" fill="none" extrusionOk="0">
                <a:moveTo>
                  <a:pt x="0" y="250148"/>
                </a:moveTo>
                <a:cubicBezTo>
                  <a:pt x="21036" y="119639"/>
                  <a:pt x="105584" y="25316"/>
                  <a:pt x="250148" y="0"/>
                </a:cubicBezTo>
                <a:cubicBezTo>
                  <a:pt x="391978" y="-4973"/>
                  <a:pt x="512885" y="106257"/>
                  <a:pt x="500296" y="250148"/>
                </a:cubicBezTo>
                <a:cubicBezTo>
                  <a:pt x="496968" y="363114"/>
                  <a:pt x="366645" y="477252"/>
                  <a:pt x="250148" y="500296"/>
                </a:cubicBezTo>
                <a:cubicBezTo>
                  <a:pt x="113704" y="484614"/>
                  <a:pt x="19265" y="400367"/>
                  <a:pt x="0" y="250148"/>
                </a:cubicBezTo>
                <a:close/>
              </a:path>
              <a:path w="500296" h="500296" stroke="0" extrusionOk="0">
                <a:moveTo>
                  <a:pt x="0" y="250148"/>
                </a:moveTo>
                <a:cubicBezTo>
                  <a:pt x="15026" y="147657"/>
                  <a:pt x="97031" y="-11157"/>
                  <a:pt x="250148" y="0"/>
                </a:cubicBezTo>
                <a:cubicBezTo>
                  <a:pt x="354397" y="4390"/>
                  <a:pt x="506262" y="111131"/>
                  <a:pt x="500296" y="250148"/>
                </a:cubicBezTo>
                <a:cubicBezTo>
                  <a:pt x="508374" y="385850"/>
                  <a:pt x="399313" y="490423"/>
                  <a:pt x="250148" y="500296"/>
                </a:cubicBezTo>
                <a:cubicBezTo>
                  <a:pt x="97745" y="501477"/>
                  <a:pt x="-9701" y="422329"/>
                  <a:pt x="0" y="250148"/>
                </a:cubicBezTo>
                <a:close/>
              </a:path>
            </a:pathLst>
          </a:custGeom>
          <a:solidFill>
            <a:srgbClr val="3FA594"/>
          </a:solidFill>
          <a:ln>
            <a:solidFill>
              <a:schemeClr val="tx1"/>
            </a:solidFill>
            <a:extLst>
              <a:ext uri="{C807C97D-BFC1-408E-A445-0C87EB9F89A2}">
                <ask:lineSketchStyleProps xmlns:ask="http://schemas.microsoft.com/office/drawing/2018/sketchyshapes" sd="57911187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2</a:t>
            </a:r>
            <a:endParaRPr lang="he-IL" sz="2800" dirty="0"/>
          </a:p>
        </p:txBody>
      </p:sp>
      <p:sp>
        <p:nvSpPr>
          <p:cNvPr id="30" name="תיבת טקסט 29">
            <a:extLst>
              <a:ext uri="{FF2B5EF4-FFF2-40B4-BE49-F238E27FC236}">
                <a16:creationId xmlns:a16="http://schemas.microsoft.com/office/drawing/2014/main" id="{AFEB6FA1-004E-4155-A7E1-CD52AA0FD0A1}"/>
              </a:ext>
            </a:extLst>
          </p:cNvPr>
          <p:cNvSpPr txBox="1"/>
          <p:nvPr/>
        </p:nvSpPr>
        <p:spPr>
          <a:xfrm>
            <a:off x="4723897" y="4481467"/>
            <a:ext cx="6346658" cy="523220"/>
          </a:xfrm>
          <a:prstGeom prst="rect">
            <a:avLst/>
          </a:prstGeom>
          <a:noFill/>
        </p:spPr>
        <p:txBody>
          <a:bodyPr wrap="square">
            <a:spAutoFit/>
          </a:bodyPr>
          <a:lstStyle/>
          <a:p>
            <a:pPr marL="0" indent="0">
              <a:buFont typeface="Arial" panose="020B0604020202020204" pitchFamily="34" charset="0"/>
              <a:buNone/>
            </a:pPr>
            <a:r>
              <a:rPr lang="he-IL" sz="2800" dirty="0">
                <a:solidFill>
                  <a:schemeClr val="accent4">
                    <a:lumMod val="50000"/>
                  </a:schemeClr>
                </a:solidFill>
              </a:rPr>
              <a:t>8 קודקודים</a:t>
            </a:r>
          </a:p>
        </p:txBody>
      </p:sp>
      <p:sp>
        <p:nvSpPr>
          <p:cNvPr id="31" name="מציין מיקום תוכן 2">
            <a:extLst>
              <a:ext uri="{FF2B5EF4-FFF2-40B4-BE49-F238E27FC236}">
                <a16:creationId xmlns:a16="http://schemas.microsoft.com/office/drawing/2014/main" id="{C6B6195B-EFCB-4FD8-A1FB-B1929523FC2A}"/>
              </a:ext>
            </a:extLst>
          </p:cNvPr>
          <p:cNvSpPr txBox="1">
            <a:spLocks/>
          </p:cNvSpPr>
          <p:nvPr/>
        </p:nvSpPr>
        <p:spPr>
          <a:xfrm>
            <a:off x="6023574" y="5179669"/>
            <a:ext cx="5046981" cy="563036"/>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800" dirty="0"/>
              <a:t>כמה זוויות יש ב־2 הריבועים יחד? </a:t>
            </a:r>
          </a:p>
        </p:txBody>
      </p:sp>
      <p:sp>
        <p:nvSpPr>
          <p:cNvPr id="36" name="3">
            <a:extLst>
              <a:ext uri="{FF2B5EF4-FFF2-40B4-BE49-F238E27FC236}">
                <a16:creationId xmlns:a16="http://schemas.microsoft.com/office/drawing/2014/main" id="{68FEB4C5-DDFF-43E0-82E7-D56672A43B7F}"/>
              </a:ext>
            </a:extLst>
          </p:cNvPr>
          <p:cNvSpPr/>
          <p:nvPr/>
        </p:nvSpPr>
        <p:spPr>
          <a:xfrm>
            <a:off x="11206904" y="5144666"/>
            <a:ext cx="500296" cy="500296"/>
          </a:xfrm>
          <a:custGeom>
            <a:avLst/>
            <a:gdLst>
              <a:gd name="connsiteX0" fmla="*/ 0 w 500296"/>
              <a:gd name="connsiteY0" fmla="*/ 250148 h 500296"/>
              <a:gd name="connsiteX1" fmla="*/ 250148 w 500296"/>
              <a:gd name="connsiteY1" fmla="*/ 0 h 500296"/>
              <a:gd name="connsiteX2" fmla="*/ 500296 w 500296"/>
              <a:gd name="connsiteY2" fmla="*/ 250148 h 500296"/>
              <a:gd name="connsiteX3" fmla="*/ 250148 w 500296"/>
              <a:gd name="connsiteY3" fmla="*/ 500296 h 500296"/>
              <a:gd name="connsiteX4" fmla="*/ 0 w 500296"/>
              <a:gd name="connsiteY4" fmla="*/ 250148 h 500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96" h="500296" fill="none" extrusionOk="0">
                <a:moveTo>
                  <a:pt x="0" y="250148"/>
                </a:moveTo>
                <a:cubicBezTo>
                  <a:pt x="-1527" y="86362"/>
                  <a:pt x="119484" y="-3488"/>
                  <a:pt x="250148" y="0"/>
                </a:cubicBezTo>
                <a:cubicBezTo>
                  <a:pt x="384558" y="-1218"/>
                  <a:pt x="485033" y="108478"/>
                  <a:pt x="500296" y="250148"/>
                </a:cubicBezTo>
                <a:cubicBezTo>
                  <a:pt x="491677" y="384507"/>
                  <a:pt x="367077" y="493897"/>
                  <a:pt x="250148" y="500296"/>
                </a:cubicBezTo>
                <a:cubicBezTo>
                  <a:pt x="108494" y="502874"/>
                  <a:pt x="-3258" y="394058"/>
                  <a:pt x="0" y="250148"/>
                </a:cubicBezTo>
                <a:close/>
              </a:path>
              <a:path w="500296" h="500296" stroke="0" extrusionOk="0">
                <a:moveTo>
                  <a:pt x="0" y="250148"/>
                </a:moveTo>
                <a:cubicBezTo>
                  <a:pt x="-13318" y="120991"/>
                  <a:pt x="127145" y="8122"/>
                  <a:pt x="250148" y="0"/>
                </a:cubicBezTo>
                <a:cubicBezTo>
                  <a:pt x="391622" y="28282"/>
                  <a:pt x="497669" y="113350"/>
                  <a:pt x="500296" y="250148"/>
                </a:cubicBezTo>
                <a:cubicBezTo>
                  <a:pt x="532078" y="371863"/>
                  <a:pt x="380021" y="460329"/>
                  <a:pt x="250148" y="500296"/>
                </a:cubicBezTo>
                <a:cubicBezTo>
                  <a:pt x="103773" y="500795"/>
                  <a:pt x="-16891" y="368373"/>
                  <a:pt x="0" y="250148"/>
                </a:cubicBezTo>
                <a:close/>
              </a:path>
            </a:pathLst>
          </a:custGeom>
          <a:solidFill>
            <a:srgbClr val="3FA594"/>
          </a:solidFill>
          <a:ln>
            <a:solidFill>
              <a:schemeClr val="tx1"/>
            </a:solidFill>
            <a:extLst>
              <a:ext uri="{C807C97D-BFC1-408E-A445-0C87EB9F89A2}">
                <ask:lineSketchStyleProps xmlns:ask="http://schemas.microsoft.com/office/drawing/2018/sketchyshapes" sd="255888113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3</a:t>
            </a:r>
            <a:endParaRPr lang="he-IL" sz="2800" dirty="0"/>
          </a:p>
        </p:txBody>
      </p:sp>
      <p:sp>
        <p:nvSpPr>
          <p:cNvPr id="37" name="תיבת טקסט 36">
            <a:extLst>
              <a:ext uri="{FF2B5EF4-FFF2-40B4-BE49-F238E27FC236}">
                <a16:creationId xmlns:a16="http://schemas.microsoft.com/office/drawing/2014/main" id="{CAD607E2-B7A1-4526-A0AE-AF9582721191}"/>
              </a:ext>
            </a:extLst>
          </p:cNvPr>
          <p:cNvSpPr txBox="1"/>
          <p:nvPr/>
        </p:nvSpPr>
        <p:spPr>
          <a:xfrm>
            <a:off x="4723897" y="5668981"/>
            <a:ext cx="6346658" cy="523220"/>
          </a:xfrm>
          <a:prstGeom prst="rect">
            <a:avLst/>
          </a:prstGeom>
          <a:noFill/>
        </p:spPr>
        <p:txBody>
          <a:bodyPr wrap="square">
            <a:spAutoFit/>
          </a:bodyPr>
          <a:lstStyle/>
          <a:p>
            <a:pPr marL="0" indent="0">
              <a:buFont typeface="Arial" panose="020B0604020202020204" pitchFamily="34" charset="0"/>
              <a:buNone/>
            </a:pPr>
            <a:r>
              <a:rPr lang="he-IL" sz="2800" dirty="0">
                <a:solidFill>
                  <a:schemeClr val="accent4">
                    <a:lumMod val="50000"/>
                  </a:schemeClr>
                </a:solidFill>
              </a:rPr>
              <a:t>8 זוויות</a:t>
            </a:r>
          </a:p>
        </p:txBody>
      </p:sp>
    </p:spTree>
    <p:extLst>
      <p:ext uri="{BB962C8B-B14F-4D97-AF65-F5344CB8AC3E}">
        <p14:creationId xmlns:p14="http://schemas.microsoft.com/office/powerpoint/2010/main" val="25920045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2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2" restart="whenNotActive" fill="hold" evtFilter="cancelBubble" nodeType="interactiveSeq">
                <p:stCondLst>
                  <p:cond evt="onClick" delay="0">
                    <p:tgtEl>
                      <p:spTgt spid="3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3" grpId="0"/>
      <p:bldP spid="27" grpId="0"/>
      <p:bldP spid="30"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835B5236-59BF-23F8-A253-1145C882FA5C}"/>
              </a:ext>
            </a:extLst>
          </p:cNvPr>
          <p:cNvSpPr>
            <a:spLocks noGrp="1"/>
          </p:cNvSpPr>
          <p:nvPr>
            <p:ph type="title"/>
          </p:nvPr>
        </p:nvSpPr>
        <p:spPr/>
        <p:txBody>
          <a:bodyPr/>
          <a:lstStyle/>
          <a:p>
            <a:r>
              <a:rPr lang="he-IL" dirty="0"/>
              <a:t>מהלך</a:t>
            </a:r>
          </a:p>
        </p:txBody>
      </p:sp>
      <p:sp>
        <p:nvSpPr>
          <p:cNvPr id="4" name="מציין מיקום תוכן 3">
            <a:extLst>
              <a:ext uri="{FF2B5EF4-FFF2-40B4-BE49-F238E27FC236}">
                <a16:creationId xmlns:a16="http://schemas.microsoft.com/office/drawing/2014/main" id="{53466BA8-97E8-7FF6-E90E-9D9EF407591F}"/>
              </a:ext>
            </a:extLst>
          </p:cNvPr>
          <p:cNvSpPr>
            <a:spLocks noGrp="1"/>
          </p:cNvSpPr>
          <p:nvPr>
            <p:ph sz="quarter" idx="13"/>
          </p:nvPr>
        </p:nvSpPr>
        <p:spPr>
          <a:xfrm>
            <a:off x="1286435" y="2185720"/>
            <a:ext cx="10899710" cy="4346171"/>
          </a:xfrm>
        </p:spPr>
        <p:txBody>
          <a:bodyPr>
            <a:normAutofit lnSpcReduction="10000"/>
          </a:bodyPr>
          <a:lstStyle/>
          <a:p>
            <a:pPr>
              <a:lnSpc>
                <a:spcPct val="150000"/>
              </a:lnSpc>
            </a:pPr>
            <a:r>
              <a:rPr lang="he-IL" sz="1600" dirty="0"/>
              <a:t>במהלך השיעור ניצור בהדרגה פריסה של קובייה על ידי הוספת ריבוע אחד בכל פעם ובדיקת המצולע שנוצר. השאלות המרכזיות שנדון בהן תהיינה כמה קודקודים של ריבועים נפגשים בנקודה אחת אחרי ההצמדה ואם אפשר לקפל את המצולע שהתקבל כדי להתחיל ליצור קובייה. </a:t>
            </a:r>
          </a:p>
          <a:p>
            <a:pPr>
              <a:lnSpc>
                <a:spcPct val="150000"/>
              </a:lnSpc>
            </a:pPr>
            <a:r>
              <a:rPr lang="he-IL" sz="1600" dirty="0"/>
              <a:t>נגיע עם התלמידים למסקנה שכדי לקפל, לא יכולים להיפגש יותר מ־3 קודקודים של ריבועים. חשוב לאפשר לתלמידים להצמיד את הריבועים במגוון דרכים כדי לקבל אפשרויות שונות לפריסה. דבר נוסף שנשים לב אליו במהלך הפעילות הוא שסיבוב של מצולע אינו משנה אותו.</a:t>
            </a:r>
          </a:p>
          <a:p>
            <a:pPr>
              <a:lnSpc>
                <a:spcPct val="150000"/>
              </a:lnSpc>
            </a:pPr>
            <a:r>
              <a:rPr lang="he-IL" sz="1600" dirty="0"/>
              <a:t>המהלך מפרט את הצמדת 4 הריבועים הראשונים. לקראת סוף המהלך נצרף יחד את שני הריבועים הנוספים. בסיום המהלך נבקש מהתלמידים לתעד את הפריסות (המצולעים) שמצאו ולציין ליד כל מצולע אם היה אפשר לקפל אותו לקובייה.</a:t>
            </a:r>
          </a:p>
          <a:p>
            <a:pPr>
              <a:lnSpc>
                <a:spcPct val="150000"/>
              </a:lnSpc>
            </a:pPr>
            <a:r>
              <a:rPr lang="he-IL" sz="1600" dirty="0"/>
              <a:t>בסיום חלק זה של השיער </a:t>
            </a:r>
            <a:r>
              <a:rPr lang="he-IL" sz="1600" dirty="0">
                <a:solidFill>
                  <a:srgbClr val="000000"/>
                </a:solidFill>
                <a:ea typeface="Times New Roman" panose="02020603050405020304" pitchFamily="18" charset="0"/>
                <a:cs typeface="Calibri" panose="020F0502020204030204" pitchFamily="34" charset="0"/>
              </a:rPr>
              <a:t>נציג </a:t>
            </a:r>
            <a:r>
              <a:rPr lang="he-IL" sz="1600" dirty="0"/>
              <a:t>בעזרת </a:t>
            </a:r>
            <a:r>
              <a:rPr lang="he-IL" sz="1600" dirty="0">
                <a:hlinkClick r:id="rId2"/>
              </a:rPr>
              <a:t>יישומון</a:t>
            </a:r>
            <a:r>
              <a:rPr lang="he-IL" sz="1600" dirty="0"/>
              <a:t> את דגמי הפריסות שמאפשרות קיפול לקובייה בזו אחר זו, נברר אם מישהו מהתלמידים בנה כזה דגם ואם הצליח לקפל אותו לקובייה. </a:t>
            </a:r>
          </a:p>
          <a:p>
            <a:pPr>
              <a:lnSpc>
                <a:spcPct val="150000"/>
              </a:lnSpc>
            </a:pPr>
            <a:r>
              <a:rPr lang="he-IL" sz="1600" dirty="0"/>
              <a:t> נדגים את הקיפול בעזרת היישומון. </a:t>
            </a:r>
          </a:p>
        </p:txBody>
      </p:sp>
      <p:sp>
        <p:nvSpPr>
          <p:cNvPr id="5" name="מציין מיקום תוכן 4">
            <a:extLst>
              <a:ext uri="{FF2B5EF4-FFF2-40B4-BE49-F238E27FC236}">
                <a16:creationId xmlns:a16="http://schemas.microsoft.com/office/drawing/2014/main" id="{3F366CC8-053D-4E77-1617-438701BFF555}"/>
              </a:ext>
            </a:extLst>
          </p:cNvPr>
          <p:cNvSpPr>
            <a:spLocks noGrp="1"/>
          </p:cNvSpPr>
          <p:nvPr>
            <p:ph sz="quarter" idx="14"/>
          </p:nvPr>
        </p:nvSpPr>
        <p:spPr/>
        <p:txBody>
          <a:bodyPr/>
          <a:lstStyle/>
          <a:p>
            <a:r>
              <a:rPr lang="he-IL" dirty="0"/>
              <a:t>מפריסה לקובייה</a:t>
            </a:r>
          </a:p>
        </p:txBody>
      </p:sp>
    </p:spTree>
    <p:extLst>
      <p:ext uri="{BB962C8B-B14F-4D97-AF65-F5344CB8AC3E}">
        <p14:creationId xmlns:p14="http://schemas.microsoft.com/office/powerpoint/2010/main" val="2187197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9C9BC696-C5B1-B19B-3021-43D8397BFBEF}"/>
              </a:ext>
            </a:extLst>
          </p:cNvPr>
          <p:cNvSpPr txBox="1"/>
          <p:nvPr/>
        </p:nvSpPr>
        <p:spPr>
          <a:xfrm>
            <a:off x="4144122" y="89818"/>
            <a:ext cx="7941598" cy="523220"/>
          </a:xfrm>
          <a:prstGeom prst="rect">
            <a:avLst/>
          </a:prstGeom>
          <a:noFill/>
        </p:spPr>
        <p:txBody>
          <a:bodyPr wrap="none" rtlCol="1">
            <a:spAutoFit/>
          </a:bodyPr>
          <a:lstStyle/>
          <a:p>
            <a:r>
              <a:rPr lang="he-IL" sz="2800" dirty="0"/>
              <a:t>הצמידו את שני הריבועים והדביקו אותם לאורך אחת הצלעות.</a:t>
            </a:r>
          </a:p>
        </p:txBody>
      </p:sp>
      <p:sp>
        <p:nvSpPr>
          <p:cNvPr id="9" name="מלבן 8">
            <a:extLst>
              <a:ext uri="{FF2B5EF4-FFF2-40B4-BE49-F238E27FC236}">
                <a16:creationId xmlns:a16="http://schemas.microsoft.com/office/drawing/2014/main" id="{CEDFEA08-4456-F102-AAA2-AB776DBC7991}"/>
              </a:ext>
            </a:extLst>
          </p:cNvPr>
          <p:cNvSpPr/>
          <p:nvPr/>
        </p:nvSpPr>
        <p:spPr>
          <a:xfrm>
            <a:off x="5357307" y="349933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extLst>
              <a:ext uri="{FF2B5EF4-FFF2-40B4-BE49-F238E27FC236}">
                <a16:creationId xmlns:a16="http://schemas.microsoft.com/office/drawing/2014/main" id="{01CBDF4C-8F82-A9A2-4BB8-BFB3FC9B046F}"/>
              </a:ext>
            </a:extLst>
          </p:cNvPr>
          <p:cNvSpPr/>
          <p:nvPr/>
        </p:nvSpPr>
        <p:spPr>
          <a:xfrm>
            <a:off x="3557307" y="3499338"/>
            <a:ext cx="1800000" cy="1800000"/>
          </a:xfrm>
          <a:prstGeom prst="rect">
            <a:avLst/>
          </a:prstGeom>
          <a:solidFill>
            <a:schemeClr val="bg1"/>
          </a:solidFill>
          <a:ln w="38100">
            <a:solidFill>
              <a:srgbClr val="3FA59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descr="תמונה שמכילה עיגול, עיצוב&#10;&#10;התיאור נוצר באופן אוטומטי">
            <a:extLst>
              <a:ext uri="{FF2B5EF4-FFF2-40B4-BE49-F238E27FC236}">
                <a16:creationId xmlns:a16="http://schemas.microsoft.com/office/drawing/2014/main" id="{993DF84A-D4D2-2241-5610-9970F23A61E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4250" b="99353" l="44590" r="93601">
                        <a14:foregroundMark x1="77458" y1="34897" x2="70710" y2="39749"/>
                        <a14:foregroundMark x1="70710" y1="39749" x2="69284" y2="41771"/>
                        <a14:foregroundMark x1="76992" y1="38374" x2="86562" y2="45896"/>
                        <a14:foregroundMark x1="86562" y1="45896" x2="89820" y2="52325"/>
                        <a14:foregroundMark x1="89820" y1="52325" x2="91099" y2="59159"/>
                        <a14:foregroundMark x1="91099" y1="59159" x2="86998" y2="75172"/>
                        <a14:foregroundMark x1="92001" y1="49495" x2="91856" y2="68378"/>
                        <a14:foregroundMark x1="92990" y1="65952" x2="93601" y2="50061"/>
                        <a14:foregroundMark x1="93601" y1="50061" x2="93543" y2="49535"/>
                        <a14:foregroundMark x1="58290" y1="93854" x2="44590" y2="95309"/>
                        <a14:foregroundMark x1="59162" y1="77719" x2="59599" y2="67732"/>
                        <a14:foregroundMark x1="58464" y1="71654" x2="67685" y2="36110"/>
                        <a14:foregroundMark x1="67685" y1="36110" x2="69924" y2="34250"/>
                        <a14:foregroundMark x1="69924" y1="34250" x2="67103" y2="37970"/>
                        <a14:foregroundMark x1="69372" y1="34897" x2="66259" y2="37889"/>
                        <a14:foregroundMark x1="69663" y1="34250" x2="66987" y2="37242"/>
                        <a14:foregroundMark x1="73357" y1="86615" x2="66318" y2="72139"/>
                        <a14:foregroundMark x1="55468" y1="96805" x2="54654" y2="98746"/>
                        <a14:foregroundMark x1="54887" y1="98625" x2="55344" y2="97700"/>
                        <a14:foregroundMark x1="53625" y1="98624" x2="52269" y2="97574"/>
                        <a14:foregroundMark x1="58319" y1="71290" x2="59220" y2="66478"/>
                        <a14:foregroundMark x1="58290" y1="68298" x2="58028" y2="70603"/>
                        <a14:foregroundMark x1="58755" y1="67651" x2="58290" y2="68945"/>
                        <a14:foregroundMark x1="69284" y1="34695" x2="66987" y2="37202"/>
                        <a14:foregroundMark x1="69808" y1="34695" x2="67161" y2="37121"/>
                        <a14:foregroundMark x1="69139" y1="34776" x2="66608" y2="37202"/>
                        <a14:backgroundMark x1="54043" y1="99555" x2="53810" y2="99232"/>
                        <a14:backgroundMark x1="54654" y1="99151" x2="53752" y2="99151"/>
                      </a14:backgroundRemoval>
                    </a14:imgEffect>
                  </a14:imgLayer>
                </a14:imgProps>
              </a:ext>
              <a:ext uri="{28A0092B-C50C-407E-A947-70E740481C1C}">
                <a14:useLocalDpi xmlns:a14="http://schemas.microsoft.com/office/drawing/2010/main" val="0"/>
              </a:ext>
            </a:extLst>
          </a:blip>
          <a:srcRect l="42956" t="30705" r="5437"/>
          <a:stretch/>
        </p:blipFill>
        <p:spPr>
          <a:xfrm flipH="1">
            <a:off x="4000155" y="2094542"/>
            <a:ext cx="1783996" cy="1723292"/>
          </a:xfrm>
          <a:prstGeom prst="rect">
            <a:avLst/>
          </a:prstGeom>
        </p:spPr>
      </p:pic>
    </p:spTree>
    <p:extLst>
      <p:ext uri="{BB962C8B-B14F-4D97-AF65-F5344CB8AC3E}">
        <p14:creationId xmlns:p14="http://schemas.microsoft.com/office/powerpoint/2010/main" val="349918435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התאמה אישית 5">
      <a:majorFont>
        <a:latin typeface="Calibri Light"/>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94051</TotalTime>
  <Words>2820</Words>
  <Application>Microsoft Office PowerPoint</Application>
  <PresentationFormat>Widescreen</PresentationFormat>
  <Paragraphs>366</Paragraphs>
  <Slides>41</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Arial Narrow</vt:lpstr>
      <vt:lpstr>Calibri</vt:lpstr>
      <vt:lpstr>Calibri Light</vt:lpstr>
      <vt:lpstr>Ktav Yad CLM</vt:lpstr>
      <vt:lpstr>Symbol</vt:lpstr>
      <vt:lpstr>Times New Roman</vt:lpstr>
      <vt:lpstr>ערכת נושא Office</vt:lpstr>
      <vt:lpstr>תיבה וקובייה  כיתה ד' </vt:lpstr>
      <vt:lpstr>PowerPoint Presentation</vt:lpstr>
      <vt:lpstr>PowerPoint Presentation</vt:lpstr>
      <vt:lpstr>פתיח</vt:lpstr>
      <vt:lpstr>PowerPoint Presentation</vt:lpstr>
      <vt:lpstr>PowerPoint Presentation</vt:lpstr>
      <vt:lpstr>PowerPoint Presentation</vt:lpstr>
      <vt:lpstr>מהלך</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סיכום הצעה 1</vt:lpstr>
      <vt:lpstr>PowerPoint Presentation</vt:lpstr>
      <vt:lpstr>פתיח הצעה 2</vt:lpstr>
      <vt:lpstr>PowerPoint Presentation</vt:lpstr>
      <vt:lpstr>PowerPoint Presentation</vt:lpstr>
      <vt:lpstr>מהלך הצעה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סיכום הצעה 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מה קורה כשהשלם גדל? – כיתה ד'</dc:title>
  <dc:creator>User</dc:creator>
  <cp:lastModifiedBy>Dorit Neria</cp:lastModifiedBy>
  <cp:revision>114</cp:revision>
  <dcterms:created xsi:type="dcterms:W3CDTF">2021-10-05T14:07:42Z</dcterms:created>
  <dcterms:modified xsi:type="dcterms:W3CDTF">2023-11-13T10:05:07Z</dcterms:modified>
</cp:coreProperties>
</file>