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900" r:id="rId3"/>
    <p:sldId id="901" r:id="rId4"/>
    <p:sldId id="902" r:id="rId5"/>
    <p:sldId id="899" r:id="rId6"/>
    <p:sldId id="898" r:id="rId7"/>
  </p:sldIdLst>
  <p:sldSz cx="18288000" cy="10287000"/>
  <p:notesSz cx="6858000" cy="9144000"/>
  <p:embeddedFontLst>
    <p:embeddedFont>
      <p:font typeface="Alef Bold" panose="020B0604020202020204" charset="-79"/>
      <p:regular r:id="rId9"/>
      <p:bold r:id="rId10"/>
    </p:embeddedFont>
    <p:embeddedFont>
      <p:font typeface="Arimo Bold" panose="020B0604020202020204" charset="0"/>
      <p:regular r:id="rId11"/>
    </p:embeddedFont>
    <p:embeddedFont>
      <p:font typeface="Cambria Math" panose="02040503050406030204" pitchFamily="18" charset="0"/>
      <p:regular r:id="rId12"/>
    </p:embeddedFont>
    <p:embeddedFont>
      <p:font typeface="Guttman Yad-Brush" panose="02010401010101010101" pitchFamily="2" charset="-79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32" y="6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כ"ד/אייר/תשפ"ו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פעולות בשברים פשוטים ובמספרים עשרוניים</a:t>
            </a:r>
            <a:endParaRPr lang="he-IL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7169" y="3429000"/>
            <a:ext cx="10119652" cy="32766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91800" y="4377740"/>
            <a:ext cx="388620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פעילות פתיחה</a:t>
            </a:r>
          </a:p>
          <a:p>
            <a:pPr algn="ctr"/>
            <a:r>
              <a:rPr lang="he-IL" sz="4400" dirty="0"/>
              <a:t>משבצים מספרים וספרות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720054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פאזל מספרים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F7F233C-1AB8-AF2D-2714-AA9C5550773C}"/>
              </a:ext>
            </a:extLst>
          </p:cNvPr>
          <p:cNvSpPr txBox="1"/>
          <p:nvPr/>
        </p:nvSpPr>
        <p:spPr>
          <a:xfrm>
            <a:off x="-1356652" y="9715500"/>
            <a:ext cx="101196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* המשימות מצורפות גם כדף עבודה שניתן לחלוקה לתלמידים</a:t>
            </a:r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50CB0-7DB1-13C4-7F37-76C12F15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325F773-238D-931E-013E-6D02923895BA}"/>
              </a:ext>
            </a:extLst>
          </p:cNvPr>
          <p:cNvSpPr txBox="1"/>
          <p:nvPr/>
        </p:nvSpPr>
        <p:spPr>
          <a:xfrm>
            <a:off x="12312069" y="1104900"/>
            <a:ext cx="5975931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השלימו מספרים מתאימים:</a:t>
            </a:r>
          </a:p>
          <a:p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F86D046B-F147-84CB-37E3-163285D9DC86}"/>
                  </a:ext>
                </a:extLst>
              </p:cNvPr>
              <p:cNvSpPr txBox="1"/>
              <p:nvPr/>
            </p:nvSpPr>
            <p:spPr>
              <a:xfrm>
                <a:off x="609600" y="2013021"/>
                <a:ext cx="526907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he-IL" sz="5400" dirty="0"/>
                  <a:t>4= 5 : (0.4 +      )</a:t>
                </a:r>
                <a14:m>
                  <m:oMath xmlns:m="http://schemas.openxmlformats.org/officeDocument/2006/math">
                    <m:r>
                      <a:rPr lang="he-IL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54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F86D046B-F147-84CB-37E3-163285D9D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13021"/>
                <a:ext cx="5269071" cy="830997"/>
              </a:xfrm>
              <a:prstGeom prst="rect">
                <a:avLst/>
              </a:prstGeom>
              <a:blipFill>
                <a:blip r:embed="rId2"/>
                <a:stretch>
                  <a:fillRect l="-7986" t="-25547" r="-4167" b="-48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1D768A2F-1633-F040-954F-7399D64C25D6}"/>
              </a:ext>
            </a:extLst>
          </p:cNvPr>
          <p:cNvSpPr/>
          <p:nvPr/>
        </p:nvSpPr>
        <p:spPr>
          <a:xfrm>
            <a:off x="2863135" y="4592303"/>
            <a:ext cx="762000" cy="762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5D98220-8358-470C-6519-7122BD097E5C}"/>
              </a:ext>
            </a:extLst>
          </p:cNvPr>
          <p:cNvSpPr txBox="1"/>
          <p:nvPr/>
        </p:nvSpPr>
        <p:spPr>
          <a:xfrm>
            <a:off x="838200" y="2889152"/>
            <a:ext cx="1371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מספר מעורב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3AFA5E0E-A23B-0362-3130-9D938AB71D00}"/>
                  </a:ext>
                </a:extLst>
              </p:cNvPr>
              <p:cNvSpPr txBox="1"/>
              <p:nvPr/>
            </p:nvSpPr>
            <p:spPr>
              <a:xfrm>
                <a:off x="43735" y="4305299"/>
                <a:ext cx="7162800" cy="13360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he-IL" sz="5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f>
                          <m:fPr>
                            <m:ctrlPr>
                              <a:rPr lang="he-IL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5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e-IL" sz="5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he-IL" sz="5400" b="0" i="1" smtClean="0">
                            <a:latin typeface="Cambria Math" panose="02040503050406030204" pitchFamily="18" charset="0"/>
                          </a:rPr>
                          <m:t> −           </m:t>
                        </m:r>
                      </m:e>
                    </m:d>
                    <m:r>
                      <a:rPr lang="he-IL" sz="5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he-IL" sz="5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e-IL" sz="5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sz="54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he-IL" sz="5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5400" dirty="0"/>
                  <a:t> </a:t>
                </a: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3AFA5E0E-A23B-0362-3130-9D938AB7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5" y="4305299"/>
                <a:ext cx="7162800" cy="1336007"/>
              </a:xfrm>
              <a:prstGeom prst="rect">
                <a:avLst/>
              </a:prstGeom>
              <a:blipFill>
                <a:blip r:embed="rId3"/>
                <a:stretch>
                  <a:fillRect r="-4085" b="-109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6EEB7C63-353C-58F9-E46B-4CAA6DA8A1ED}"/>
              </a:ext>
            </a:extLst>
          </p:cNvPr>
          <p:cNvSpPr/>
          <p:nvPr/>
        </p:nvSpPr>
        <p:spPr>
          <a:xfrm>
            <a:off x="914400" y="2102533"/>
            <a:ext cx="762000" cy="762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39AD722-3D16-8DE3-C417-138E2C62AFEC}"/>
              </a:ext>
            </a:extLst>
          </p:cNvPr>
          <p:cNvSpPr txBox="1"/>
          <p:nvPr/>
        </p:nvSpPr>
        <p:spPr>
          <a:xfrm>
            <a:off x="2743200" y="5641306"/>
            <a:ext cx="1371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מספר עשרוני</a:t>
            </a:r>
          </a:p>
        </p:txBody>
      </p:sp>
    </p:spTree>
    <p:extLst>
      <p:ext uri="{BB962C8B-B14F-4D97-AF65-F5344CB8AC3E}">
        <p14:creationId xmlns:p14="http://schemas.microsoft.com/office/powerpoint/2010/main" val="412313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2931B-1D4E-3AE4-DFD7-E1B0F914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A96C775-D273-F9F8-D6CC-59BD98EEEA9F}"/>
              </a:ext>
            </a:extLst>
          </p:cNvPr>
          <p:cNvSpPr txBox="1"/>
          <p:nvPr/>
        </p:nvSpPr>
        <p:spPr>
          <a:xfrm>
            <a:off x="2895600" y="800100"/>
            <a:ext cx="11811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/>
              <a:t>השתמשו במספרים שלפניכם והרכיבו שני תרגילים שונים.</a:t>
            </a:r>
          </a:p>
          <a:p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A8F91A0-9179-F633-D302-164B7690FB83}"/>
              </a:ext>
            </a:extLst>
          </p:cNvPr>
          <p:cNvSpPr txBox="1"/>
          <p:nvPr/>
        </p:nvSpPr>
        <p:spPr>
          <a:xfrm>
            <a:off x="800100" y="4446172"/>
            <a:ext cx="10896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       </a:t>
            </a:r>
            <a:r>
              <a:rPr lang="he-IL" sz="8000" dirty="0"/>
              <a:t>10=      × (      +      )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229EF199-67B7-C986-950E-8AAABA22D84E}"/>
              </a:ext>
            </a:extLst>
          </p:cNvPr>
          <p:cNvSpPr/>
          <p:nvPr/>
        </p:nvSpPr>
        <p:spPr>
          <a:xfrm>
            <a:off x="1495279" y="4554868"/>
            <a:ext cx="1171721" cy="124328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6A2252E8-14C6-E35C-DDA7-19E628821026}"/>
                  </a:ext>
                </a:extLst>
              </p:cNvPr>
              <p:cNvSpPr txBox="1"/>
              <p:nvPr/>
            </p:nvSpPr>
            <p:spPr>
              <a:xfrm>
                <a:off x="15621000" y="2455536"/>
                <a:ext cx="1752600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48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4800" i="1" smtClean="0"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6A2252E8-14C6-E35C-DDA7-19E628821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0" y="2455536"/>
                <a:ext cx="175260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E17B392-49D1-F710-6D87-8D63C13A4B7F}"/>
                  </a:ext>
                </a:extLst>
              </p:cNvPr>
              <p:cNvSpPr txBox="1"/>
              <p:nvPr/>
            </p:nvSpPr>
            <p:spPr>
              <a:xfrm>
                <a:off x="16192500" y="3975658"/>
                <a:ext cx="1181100" cy="147521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e-IL" sz="4800" dirty="0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800" i="0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E17B392-49D1-F710-6D87-8D63C13A4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0" y="3975658"/>
                <a:ext cx="1181100" cy="1475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F8573065-2031-5818-005A-307C62EA5AC8}"/>
                  </a:ext>
                </a:extLst>
              </p:cNvPr>
              <p:cNvSpPr txBox="1"/>
              <p:nvPr/>
            </p:nvSpPr>
            <p:spPr>
              <a:xfrm>
                <a:off x="16192500" y="6189527"/>
                <a:ext cx="1211580" cy="147521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e-IL" sz="4800" dirty="0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8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F8573065-2031-5818-005A-307C62EA5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0" y="6189527"/>
                <a:ext cx="1211580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9C387B4D-ED9A-ED55-C367-DC35574987A3}"/>
                  </a:ext>
                </a:extLst>
              </p:cNvPr>
              <p:cNvSpPr txBox="1"/>
              <p:nvPr/>
            </p:nvSpPr>
            <p:spPr>
              <a:xfrm>
                <a:off x="13411200" y="2358581"/>
                <a:ext cx="1295400" cy="147521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e-IL" sz="4800" b="0" i="0" dirty="0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4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8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9C387B4D-ED9A-ED55-C367-DC3557498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2358581"/>
                <a:ext cx="1295400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C623F7CB-6B01-B472-7670-F38D1CBD8745}"/>
                  </a:ext>
                </a:extLst>
              </p:cNvPr>
              <p:cNvSpPr txBox="1"/>
              <p:nvPr/>
            </p:nvSpPr>
            <p:spPr>
              <a:xfrm>
                <a:off x="13460437" y="4165129"/>
                <a:ext cx="1295400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C623F7CB-6B01-B472-7670-F38D1CBD8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437" y="4165129"/>
                <a:ext cx="12954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D5B5EB3D-4135-B9D8-6ADE-E4AC7A167305}"/>
              </a:ext>
            </a:extLst>
          </p:cNvPr>
          <p:cNvSpPr/>
          <p:nvPr/>
        </p:nvSpPr>
        <p:spPr>
          <a:xfrm>
            <a:off x="3924301" y="4554868"/>
            <a:ext cx="1171721" cy="124328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25C8E681-B63D-9255-8421-4B5990BF7CBF}"/>
              </a:ext>
            </a:extLst>
          </p:cNvPr>
          <p:cNvSpPr/>
          <p:nvPr/>
        </p:nvSpPr>
        <p:spPr>
          <a:xfrm>
            <a:off x="6629400" y="4554868"/>
            <a:ext cx="1171721" cy="124328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519D4419-0997-0C74-0102-D516B46614EB}"/>
                  </a:ext>
                </a:extLst>
              </p:cNvPr>
              <p:cNvSpPr txBox="1"/>
              <p:nvPr/>
            </p:nvSpPr>
            <p:spPr>
              <a:xfrm>
                <a:off x="13460437" y="5382650"/>
                <a:ext cx="1295400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519D4419-0997-0C74-0102-D516B4661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437" y="5382650"/>
                <a:ext cx="129540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35CB4A81-8CA8-8563-9BB6-7BC31BAC6A1A}"/>
              </a:ext>
            </a:extLst>
          </p:cNvPr>
          <p:cNvSpPr txBox="1"/>
          <p:nvPr/>
        </p:nvSpPr>
        <p:spPr>
          <a:xfrm>
            <a:off x="800100" y="2358581"/>
            <a:ext cx="10896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       </a:t>
            </a:r>
            <a:r>
              <a:rPr lang="he-IL" sz="8000" dirty="0"/>
              <a:t>10=      × (      +      )</a:t>
            </a: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580FCA39-84A8-1A19-FF2F-744ED496EAA8}"/>
              </a:ext>
            </a:extLst>
          </p:cNvPr>
          <p:cNvSpPr/>
          <p:nvPr/>
        </p:nvSpPr>
        <p:spPr>
          <a:xfrm>
            <a:off x="1495279" y="2467277"/>
            <a:ext cx="1171721" cy="124328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974E2085-A2AD-4FE8-B649-0AEE810D5060}"/>
              </a:ext>
            </a:extLst>
          </p:cNvPr>
          <p:cNvSpPr/>
          <p:nvPr/>
        </p:nvSpPr>
        <p:spPr>
          <a:xfrm>
            <a:off x="3924301" y="2467277"/>
            <a:ext cx="1171721" cy="124328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941B4A4F-C6C5-0085-33EE-B4BC1A4208DE}"/>
              </a:ext>
            </a:extLst>
          </p:cNvPr>
          <p:cNvSpPr/>
          <p:nvPr/>
        </p:nvSpPr>
        <p:spPr>
          <a:xfrm>
            <a:off x="6629400" y="2467277"/>
            <a:ext cx="1171721" cy="124328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5512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DEF5B-3E13-634A-E3D7-85E9484A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99891A1-282C-5D18-DAC1-E94CDC8990B4}"/>
              </a:ext>
            </a:extLst>
          </p:cNvPr>
          <p:cNvSpPr txBox="1"/>
          <p:nvPr/>
        </p:nvSpPr>
        <p:spPr>
          <a:xfrm>
            <a:off x="2907611" y="539085"/>
            <a:ext cx="12725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/>
              <a:t>השתמשו בספרות 0,1,2,3,4,5,6,</a:t>
            </a:r>
          </a:p>
          <a:p>
            <a:pPr algn="ctr"/>
            <a:r>
              <a:rPr lang="he-IL" sz="3600" dirty="0"/>
              <a:t>בכל ספרה פעם אחת בלבד בכל תרגיל, על מנת לקבל אי-שוויון נכון.</a:t>
            </a:r>
          </a:p>
        </p:txBody>
      </p: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2DACEB14-8C56-07E3-027B-50A79FD97C44}"/>
              </a:ext>
            </a:extLst>
          </p:cNvPr>
          <p:cNvGrpSpPr/>
          <p:nvPr/>
        </p:nvGrpSpPr>
        <p:grpSpPr>
          <a:xfrm>
            <a:off x="1874520" y="2687446"/>
            <a:ext cx="6904011" cy="2008748"/>
            <a:chOff x="1905000" y="3363351"/>
            <a:chExt cx="10051657" cy="2798299"/>
          </a:xfrm>
        </p:grpSpPr>
        <p:cxnSp>
          <p:nvCxnSpPr>
            <p:cNvPr id="5" name="מחבר ישר 4">
              <a:extLst>
                <a:ext uri="{FF2B5EF4-FFF2-40B4-BE49-F238E27FC236}">
                  <a16:creationId xmlns:a16="http://schemas.microsoft.com/office/drawing/2014/main" id="{055B4B2D-451E-C787-F6E3-5F4BF7A31B00}"/>
                </a:ext>
              </a:extLst>
            </p:cNvPr>
            <p:cNvCxnSpPr/>
            <p:nvPr/>
          </p:nvCxnSpPr>
          <p:spPr>
            <a:xfrm>
              <a:off x="1905000" y="4762500"/>
              <a:ext cx="1447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מלבן: פינות מעוגלות 5">
              <a:extLst>
                <a:ext uri="{FF2B5EF4-FFF2-40B4-BE49-F238E27FC236}">
                  <a16:creationId xmlns:a16="http://schemas.microsoft.com/office/drawing/2014/main" id="{E5A483D4-6286-372A-9D89-1051601C2021}"/>
                </a:ext>
              </a:extLst>
            </p:cNvPr>
            <p:cNvSpPr/>
            <p:nvPr/>
          </p:nvSpPr>
          <p:spPr>
            <a:xfrm>
              <a:off x="2043039" y="3363351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" name="מלבן: פינות מעוגלות 6">
              <a:extLst>
                <a:ext uri="{FF2B5EF4-FFF2-40B4-BE49-F238E27FC236}">
                  <a16:creationId xmlns:a16="http://schemas.microsoft.com/office/drawing/2014/main" id="{4E9B2A04-FEEE-7F5E-4CC2-97F420049CAE}"/>
                </a:ext>
              </a:extLst>
            </p:cNvPr>
            <p:cNvSpPr/>
            <p:nvPr/>
          </p:nvSpPr>
          <p:spPr>
            <a:xfrm>
              <a:off x="2043038" y="491836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92E54B1A-D570-AF8B-8AE6-E20B7D57D45D}"/>
                </a:ext>
              </a:extLst>
            </p:cNvPr>
            <p:cNvSpPr txBox="1"/>
            <p:nvPr/>
          </p:nvSpPr>
          <p:spPr>
            <a:xfrm>
              <a:off x="3350694" y="4014408"/>
              <a:ext cx="91439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+</a:t>
              </a: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CB216A9A-2EA6-BEA6-7B7B-EAD6B3600E6F}"/>
                </a:ext>
              </a:extLst>
            </p:cNvPr>
            <p:cNvSpPr txBox="1"/>
            <p:nvPr/>
          </p:nvSpPr>
          <p:spPr>
            <a:xfrm>
              <a:off x="3990688" y="3827055"/>
              <a:ext cx="2590800" cy="12003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7200" dirty="0"/>
                <a:t>.0</a:t>
              </a:r>
            </a:p>
          </p:txBody>
        </p:sp>
        <p:sp>
          <p:nvSpPr>
            <p:cNvPr id="10" name="מלבן: פינות מעוגלות 9">
              <a:extLst>
                <a:ext uri="{FF2B5EF4-FFF2-40B4-BE49-F238E27FC236}">
                  <a16:creationId xmlns:a16="http://schemas.microsoft.com/office/drawing/2014/main" id="{257EEF2D-0CDF-F93A-A6AB-A6505C08C425}"/>
                </a:ext>
              </a:extLst>
            </p:cNvPr>
            <p:cNvSpPr/>
            <p:nvPr/>
          </p:nvSpPr>
          <p:spPr>
            <a:xfrm>
              <a:off x="5167828" y="390021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F9A3FB22-1879-9AFA-F777-88E3CC982C6D}"/>
                </a:ext>
              </a:extLst>
            </p:cNvPr>
            <p:cNvSpPr txBox="1"/>
            <p:nvPr/>
          </p:nvSpPr>
          <p:spPr>
            <a:xfrm>
              <a:off x="6844228" y="4191133"/>
              <a:ext cx="91440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&lt;</a:t>
              </a:r>
            </a:p>
          </p:txBody>
        </p:sp>
        <p:sp>
          <p:nvSpPr>
            <p:cNvPr id="12" name="מלבן: פינות מעוגלות 11">
              <a:extLst>
                <a:ext uri="{FF2B5EF4-FFF2-40B4-BE49-F238E27FC236}">
                  <a16:creationId xmlns:a16="http://schemas.microsoft.com/office/drawing/2014/main" id="{0E1150B1-5DA9-FA59-B0B4-5EB369289A51}"/>
                </a:ext>
              </a:extLst>
            </p:cNvPr>
            <p:cNvSpPr/>
            <p:nvPr/>
          </p:nvSpPr>
          <p:spPr>
            <a:xfrm>
              <a:off x="7602854" y="380557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5CE7283D-E45C-E422-A5CB-57628DCB5FBA}"/>
                </a:ext>
              </a:extLst>
            </p:cNvPr>
            <p:cNvSpPr txBox="1"/>
            <p:nvPr/>
          </p:nvSpPr>
          <p:spPr>
            <a:xfrm>
              <a:off x="8774574" y="3476499"/>
              <a:ext cx="914399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8800" dirty="0"/>
                <a:t>.</a:t>
              </a:r>
            </a:p>
          </p:txBody>
        </p:sp>
        <p:sp>
          <p:nvSpPr>
            <p:cNvPr id="14" name="מלבן: פינות מעוגלות 13">
              <a:extLst>
                <a:ext uri="{FF2B5EF4-FFF2-40B4-BE49-F238E27FC236}">
                  <a16:creationId xmlns:a16="http://schemas.microsoft.com/office/drawing/2014/main" id="{72194E38-27CE-2E63-100E-07B34D1C7BF1}"/>
                </a:ext>
              </a:extLst>
            </p:cNvPr>
            <p:cNvSpPr/>
            <p:nvPr/>
          </p:nvSpPr>
          <p:spPr>
            <a:xfrm>
              <a:off x="9333475" y="3810818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5" name="מלבן: פינות מעוגלות 14">
              <a:extLst>
                <a:ext uri="{FF2B5EF4-FFF2-40B4-BE49-F238E27FC236}">
                  <a16:creationId xmlns:a16="http://schemas.microsoft.com/office/drawing/2014/main" id="{9F128489-ED9E-D380-229E-180287968C83}"/>
                </a:ext>
              </a:extLst>
            </p:cNvPr>
            <p:cNvSpPr/>
            <p:nvPr/>
          </p:nvSpPr>
          <p:spPr>
            <a:xfrm>
              <a:off x="10784936" y="377884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DF69D8FA-560B-0BF6-AEAD-7DCDC38CBED6}"/>
              </a:ext>
            </a:extLst>
          </p:cNvPr>
          <p:cNvGrpSpPr/>
          <p:nvPr/>
        </p:nvGrpSpPr>
        <p:grpSpPr>
          <a:xfrm>
            <a:off x="1967438" y="5627958"/>
            <a:ext cx="6904011" cy="2008748"/>
            <a:chOff x="1905000" y="3363351"/>
            <a:chExt cx="10051657" cy="2798299"/>
          </a:xfrm>
        </p:grpSpPr>
        <p:cxnSp>
          <p:nvCxnSpPr>
            <p:cNvPr id="41" name="מחבר ישר 40">
              <a:extLst>
                <a:ext uri="{FF2B5EF4-FFF2-40B4-BE49-F238E27FC236}">
                  <a16:creationId xmlns:a16="http://schemas.microsoft.com/office/drawing/2014/main" id="{63017D1A-9986-7D6F-D56C-0E5B7F35E34E}"/>
                </a:ext>
              </a:extLst>
            </p:cNvPr>
            <p:cNvCxnSpPr/>
            <p:nvPr/>
          </p:nvCxnSpPr>
          <p:spPr>
            <a:xfrm>
              <a:off x="1905000" y="4762500"/>
              <a:ext cx="1447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מלבן: פינות מעוגלות 41">
              <a:extLst>
                <a:ext uri="{FF2B5EF4-FFF2-40B4-BE49-F238E27FC236}">
                  <a16:creationId xmlns:a16="http://schemas.microsoft.com/office/drawing/2014/main" id="{2148FB86-E4E6-3A9A-CE76-9796BF2DA027}"/>
                </a:ext>
              </a:extLst>
            </p:cNvPr>
            <p:cNvSpPr/>
            <p:nvPr/>
          </p:nvSpPr>
          <p:spPr>
            <a:xfrm>
              <a:off x="2043039" y="3363351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3" name="מלבן: פינות מעוגלות 42">
              <a:extLst>
                <a:ext uri="{FF2B5EF4-FFF2-40B4-BE49-F238E27FC236}">
                  <a16:creationId xmlns:a16="http://schemas.microsoft.com/office/drawing/2014/main" id="{9FC3F36B-6215-638D-C73C-AB8A7ACE7ACE}"/>
                </a:ext>
              </a:extLst>
            </p:cNvPr>
            <p:cNvSpPr/>
            <p:nvPr/>
          </p:nvSpPr>
          <p:spPr>
            <a:xfrm>
              <a:off x="2043038" y="491836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4" name="תיבת טקסט 43">
              <a:extLst>
                <a:ext uri="{FF2B5EF4-FFF2-40B4-BE49-F238E27FC236}">
                  <a16:creationId xmlns:a16="http://schemas.microsoft.com/office/drawing/2014/main" id="{BC5760E0-351E-2125-E10D-662F9741FD90}"/>
                </a:ext>
              </a:extLst>
            </p:cNvPr>
            <p:cNvSpPr txBox="1"/>
            <p:nvPr/>
          </p:nvSpPr>
          <p:spPr>
            <a:xfrm>
              <a:off x="3366051" y="4106361"/>
              <a:ext cx="914399" cy="11576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-</a:t>
              </a:r>
            </a:p>
          </p:txBody>
        </p:sp>
        <p:sp>
          <p:nvSpPr>
            <p:cNvPr id="45" name="תיבת טקסט 44">
              <a:extLst>
                <a:ext uri="{FF2B5EF4-FFF2-40B4-BE49-F238E27FC236}">
                  <a16:creationId xmlns:a16="http://schemas.microsoft.com/office/drawing/2014/main" id="{082E20FC-24C8-91A5-3229-7E34D34CF94D}"/>
                </a:ext>
              </a:extLst>
            </p:cNvPr>
            <p:cNvSpPr txBox="1"/>
            <p:nvPr/>
          </p:nvSpPr>
          <p:spPr>
            <a:xfrm>
              <a:off x="3911702" y="3847559"/>
              <a:ext cx="2590800" cy="12003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7200" dirty="0"/>
                <a:t>.0</a:t>
              </a:r>
            </a:p>
          </p:txBody>
        </p:sp>
        <p:sp>
          <p:nvSpPr>
            <p:cNvPr id="46" name="מלבן: פינות מעוגלות 45">
              <a:extLst>
                <a:ext uri="{FF2B5EF4-FFF2-40B4-BE49-F238E27FC236}">
                  <a16:creationId xmlns:a16="http://schemas.microsoft.com/office/drawing/2014/main" id="{9048B932-CC5E-0E7B-EA2F-EED14A3729AB}"/>
                </a:ext>
              </a:extLst>
            </p:cNvPr>
            <p:cNvSpPr/>
            <p:nvPr/>
          </p:nvSpPr>
          <p:spPr>
            <a:xfrm>
              <a:off x="5167828" y="390021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7" name="תיבת טקסט 46">
              <a:extLst>
                <a:ext uri="{FF2B5EF4-FFF2-40B4-BE49-F238E27FC236}">
                  <a16:creationId xmlns:a16="http://schemas.microsoft.com/office/drawing/2014/main" id="{2B52861C-42A3-D51D-11B1-34213222ED97}"/>
                </a:ext>
              </a:extLst>
            </p:cNvPr>
            <p:cNvSpPr txBox="1"/>
            <p:nvPr/>
          </p:nvSpPr>
          <p:spPr>
            <a:xfrm>
              <a:off x="6844228" y="4191133"/>
              <a:ext cx="914399" cy="11576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&gt;</a:t>
              </a:r>
            </a:p>
          </p:txBody>
        </p:sp>
        <p:sp>
          <p:nvSpPr>
            <p:cNvPr id="48" name="מלבן: פינות מעוגלות 47">
              <a:extLst>
                <a:ext uri="{FF2B5EF4-FFF2-40B4-BE49-F238E27FC236}">
                  <a16:creationId xmlns:a16="http://schemas.microsoft.com/office/drawing/2014/main" id="{57766C1A-7F67-68A3-FBA7-88BFC5F10FA1}"/>
                </a:ext>
              </a:extLst>
            </p:cNvPr>
            <p:cNvSpPr/>
            <p:nvPr/>
          </p:nvSpPr>
          <p:spPr>
            <a:xfrm>
              <a:off x="7602854" y="380557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9" name="תיבת טקסט 48">
              <a:extLst>
                <a:ext uri="{FF2B5EF4-FFF2-40B4-BE49-F238E27FC236}">
                  <a16:creationId xmlns:a16="http://schemas.microsoft.com/office/drawing/2014/main" id="{8A5948A3-1288-EC6A-1289-52F90F7A779B}"/>
                </a:ext>
              </a:extLst>
            </p:cNvPr>
            <p:cNvSpPr txBox="1"/>
            <p:nvPr/>
          </p:nvSpPr>
          <p:spPr>
            <a:xfrm>
              <a:off x="8774574" y="3476499"/>
              <a:ext cx="914399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8800" dirty="0"/>
                <a:t>.</a:t>
              </a:r>
            </a:p>
          </p:txBody>
        </p:sp>
        <p:sp>
          <p:nvSpPr>
            <p:cNvPr id="50" name="מלבן: פינות מעוגלות 49">
              <a:extLst>
                <a:ext uri="{FF2B5EF4-FFF2-40B4-BE49-F238E27FC236}">
                  <a16:creationId xmlns:a16="http://schemas.microsoft.com/office/drawing/2014/main" id="{6C3E27A8-F104-65A2-9789-F72B991426FF}"/>
                </a:ext>
              </a:extLst>
            </p:cNvPr>
            <p:cNvSpPr/>
            <p:nvPr/>
          </p:nvSpPr>
          <p:spPr>
            <a:xfrm>
              <a:off x="9333475" y="3810818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1" name="מלבן: פינות מעוגלות 50">
              <a:extLst>
                <a:ext uri="{FF2B5EF4-FFF2-40B4-BE49-F238E27FC236}">
                  <a16:creationId xmlns:a16="http://schemas.microsoft.com/office/drawing/2014/main" id="{18D45292-68F0-52EA-065B-99C732F288C8}"/>
                </a:ext>
              </a:extLst>
            </p:cNvPr>
            <p:cNvSpPr/>
            <p:nvPr/>
          </p:nvSpPr>
          <p:spPr>
            <a:xfrm>
              <a:off x="10784936" y="377884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53C3839A-25C9-F706-9F7B-9AE14630A343}"/>
              </a:ext>
            </a:extLst>
          </p:cNvPr>
          <p:cNvSpPr/>
          <p:nvPr/>
        </p:nvSpPr>
        <p:spPr>
          <a:xfrm>
            <a:off x="3574468" y="8423339"/>
            <a:ext cx="785822" cy="8924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A18CFC03-5FFB-CB7A-B38C-15459C2A86D7}"/>
              </a:ext>
            </a:extLst>
          </p:cNvPr>
          <p:cNvGrpSpPr/>
          <p:nvPr/>
        </p:nvGrpSpPr>
        <p:grpSpPr>
          <a:xfrm>
            <a:off x="2042682" y="7984938"/>
            <a:ext cx="4466402" cy="2008748"/>
            <a:chOff x="1905000" y="3363351"/>
            <a:chExt cx="6502704" cy="2798299"/>
          </a:xfrm>
        </p:grpSpPr>
        <p:cxnSp>
          <p:nvCxnSpPr>
            <p:cNvPr id="58" name="מחבר ישר 57">
              <a:extLst>
                <a:ext uri="{FF2B5EF4-FFF2-40B4-BE49-F238E27FC236}">
                  <a16:creationId xmlns:a16="http://schemas.microsoft.com/office/drawing/2014/main" id="{E1527A45-50D1-0A48-0D07-28A3D4117EA5}"/>
                </a:ext>
              </a:extLst>
            </p:cNvPr>
            <p:cNvCxnSpPr/>
            <p:nvPr/>
          </p:nvCxnSpPr>
          <p:spPr>
            <a:xfrm>
              <a:off x="1905000" y="4762500"/>
              <a:ext cx="1447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מלבן: פינות מעוגלות 58">
              <a:extLst>
                <a:ext uri="{FF2B5EF4-FFF2-40B4-BE49-F238E27FC236}">
                  <a16:creationId xmlns:a16="http://schemas.microsoft.com/office/drawing/2014/main" id="{ACFA2D75-8FCA-88F8-ECD9-3D1710CB4720}"/>
                </a:ext>
              </a:extLst>
            </p:cNvPr>
            <p:cNvSpPr/>
            <p:nvPr/>
          </p:nvSpPr>
          <p:spPr>
            <a:xfrm>
              <a:off x="2043039" y="3363351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0" name="מלבן: פינות מעוגלות 59">
              <a:extLst>
                <a:ext uri="{FF2B5EF4-FFF2-40B4-BE49-F238E27FC236}">
                  <a16:creationId xmlns:a16="http://schemas.microsoft.com/office/drawing/2014/main" id="{20485BF2-B52D-DDE6-D4CC-A7B9C86A1B01}"/>
                </a:ext>
              </a:extLst>
            </p:cNvPr>
            <p:cNvSpPr/>
            <p:nvPr/>
          </p:nvSpPr>
          <p:spPr>
            <a:xfrm>
              <a:off x="2043038" y="491836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1" name="תיבת טקסט 60">
              <a:extLst>
                <a:ext uri="{FF2B5EF4-FFF2-40B4-BE49-F238E27FC236}">
                  <a16:creationId xmlns:a16="http://schemas.microsoft.com/office/drawing/2014/main" id="{5A471151-1502-F0C5-23F0-07001E0CDFC1}"/>
                </a:ext>
              </a:extLst>
            </p:cNvPr>
            <p:cNvSpPr txBox="1"/>
            <p:nvPr/>
          </p:nvSpPr>
          <p:spPr>
            <a:xfrm>
              <a:off x="3350694" y="4014408"/>
              <a:ext cx="91439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+</a:t>
              </a:r>
            </a:p>
          </p:txBody>
        </p:sp>
        <p:sp>
          <p:nvSpPr>
            <p:cNvPr id="62" name="תיבת טקסט 61">
              <a:extLst>
                <a:ext uri="{FF2B5EF4-FFF2-40B4-BE49-F238E27FC236}">
                  <a16:creationId xmlns:a16="http://schemas.microsoft.com/office/drawing/2014/main" id="{09C50119-3357-11AA-59C0-385230D4FD58}"/>
                </a:ext>
              </a:extLst>
            </p:cNvPr>
            <p:cNvSpPr txBox="1"/>
            <p:nvPr/>
          </p:nvSpPr>
          <p:spPr>
            <a:xfrm>
              <a:off x="3802153" y="3867884"/>
              <a:ext cx="2590800" cy="16721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7200" dirty="0"/>
                <a:t>.    </a:t>
              </a:r>
            </a:p>
          </p:txBody>
        </p:sp>
        <p:sp>
          <p:nvSpPr>
            <p:cNvPr id="63" name="מלבן: פינות מעוגלות 62">
              <a:extLst>
                <a:ext uri="{FF2B5EF4-FFF2-40B4-BE49-F238E27FC236}">
                  <a16:creationId xmlns:a16="http://schemas.microsoft.com/office/drawing/2014/main" id="{843820BE-95DD-DCA8-1C51-34C60F064640}"/>
                </a:ext>
              </a:extLst>
            </p:cNvPr>
            <p:cNvSpPr/>
            <p:nvPr/>
          </p:nvSpPr>
          <p:spPr>
            <a:xfrm>
              <a:off x="5912709" y="3943200"/>
              <a:ext cx="1171721" cy="124328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21163A7B-820D-64A9-0AA2-E7F53F08F38D}"/>
                </a:ext>
              </a:extLst>
            </p:cNvPr>
            <p:cNvSpPr txBox="1"/>
            <p:nvPr/>
          </p:nvSpPr>
          <p:spPr>
            <a:xfrm>
              <a:off x="7493305" y="4129018"/>
              <a:ext cx="91439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&lt;</a:t>
              </a:r>
            </a:p>
          </p:txBody>
        </p:sp>
      </p:grpSp>
      <p:grpSp>
        <p:nvGrpSpPr>
          <p:cNvPr id="69" name="קבוצה 68">
            <a:extLst>
              <a:ext uri="{FF2B5EF4-FFF2-40B4-BE49-F238E27FC236}">
                <a16:creationId xmlns:a16="http://schemas.microsoft.com/office/drawing/2014/main" id="{7F9B1894-ABEC-96F7-7EAF-E79BFC1BFD99}"/>
              </a:ext>
            </a:extLst>
          </p:cNvPr>
          <p:cNvGrpSpPr/>
          <p:nvPr/>
        </p:nvGrpSpPr>
        <p:grpSpPr>
          <a:xfrm>
            <a:off x="6621334" y="7984938"/>
            <a:ext cx="994426" cy="2008748"/>
            <a:chOff x="7877023" y="7974250"/>
            <a:chExt cx="994426" cy="2008748"/>
          </a:xfrm>
        </p:grpSpPr>
        <p:cxnSp>
          <p:nvCxnSpPr>
            <p:cNvPr id="70" name="מחבר ישר 69">
              <a:extLst>
                <a:ext uri="{FF2B5EF4-FFF2-40B4-BE49-F238E27FC236}">
                  <a16:creationId xmlns:a16="http://schemas.microsoft.com/office/drawing/2014/main" id="{1244A3D2-689B-88B8-6B4A-438BA48EA261}"/>
                </a:ext>
              </a:extLst>
            </p:cNvPr>
            <p:cNvCxnSpPr/>
            <p:nvPr/>
          </p:nvCxnSpPr>
          <p:spPr>
            <a:xfrm>
              <a:off x="7877023" y="8998104"/>
              <a:ext cx="99442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מלבן: פינות מעוגלות 70">
              <a:extLst>
                <a:ext uri="{FF2B5EF4-FFF2-40B4-BE49-F238E27FC236}">
                  <a16:creationId xmlns:a16="http://schemas.microsoft.com/office/drawing/2014/main" id="{94601C8F-1C30-7BCC-1940-372A5A9FF50B}"/>
                </a:ext>
              </a:extLst>
            </p:cNvPr>
            <p:cNvSpPr/>
            <p:nvPr/>
          </p:nvSpPr>
          <p:spPr>
            <a:xfrm>
              <a:off x="7973731" y="7974250"/>
              <a:ext cx="804800" cy="892484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2" name="מלבן: פינות מעוגלות 71">
              <a:extLst>
                <a:ext uri="{FF2B5EF4-FFF2-40B4-BE49-F238E27FC236}">
                  <a16:creationId xmlns:a16="http://schemas.microsoft.com/office/drawing/2014/main" id="{50475F1A-FAC9-AD7F-B1FC-77FB6E29FE71}"/>
                </a:ext>
              </a:extLst>
            </p:cNvPr>
            <p:cNvSpPr/>
            <p:nvPr/>
          </p:nvSpPr>
          <p:spPr>
            <a:xfrm>
              <a:off x="7973731" y="9090514"/>
              <a:ext cx="804800" cy="892484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87992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A4FAD6-2B16-0C9D-DD13-64E7FF04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D42FB28-14FC-3170-0C7D-C179D59B7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1810"/>
            <a:ext cx="9393702" cy="948338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8D713CD-0E04-D46B-66F6-45F9E0285890}"/>
              </a:ext>
            </a:extLst>
          </p:cNvPr>
          <p:cNvSpPr txBox="1"/>
          <p:nvPr/>
        </p:nvSpPr>
        <p:spPr>
          <a:xfrm>
            <a:off x="14097000" y="3238500"/>
            <a:ext cx="3769231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/>
              <a:t>הוראות</a:t>
            </a:r>
            <a:r>
              <a:rPr lang="he-IL" sz="2400" dirty="0"/>
              <a:t>: </a:t>
            </a:r>
            <a:endParaRPr lang="en-US" sz="2400" dirty="0"/>
          </a:p>
          <a:p>
            <a:pPr algn="r"/>
            <a:r>
              <a:rPr lang="he-IL" sz="2400" dirty="0"/>
              <a:t>בחרו ריבוע אחד והניחו אותו על השולחן. חפשו ריבוע אחר שיש לו צלע עם ערך שווה לאחת הצלעות של הריבוע  הראשון.</a:t>
            </a:r>
          </a:p>
          <a:p>
            <a:pPr algn="r"/>
            <a:r>
              <a:rPr lang="he-IL" sz="2400" dirty="0"/>
              <a:t>המשיכו לחבר את הריבועים זה לזה. שימו לב שבכל פעם ריבוע נוסף צריך להתאים לערך השווה של ריבוע  שכבר מונחים על השולחן בו-זמנית.</a:t>
            </a:r>
          </a:p>
          <a:p>
            <a:pPr algn="r"/>
            <a:r>
              <a:rPr lang="he-IL" sz="2400" dirty="0"/>
              <a:t>אם סיימתם וקיבלתם ריבוע גדול שבו כל הצלעות הפנימיות מתאימות בערכן – הצלחתם במשימה!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F18EC1A-DEA6-EB59-0FC3-99286F27AFA7}"/>
              </a:ext>
            </a:extLst>
          </p:cNvPr>
          <p:cNvSpPr txBox="1"/>
          <p:nvPr/>
        </p:nvSpPr>
        <p:spPr>
          <a:xfrm>
            <a:off x="14243756" y="222499"/>
            <a:ext cx="38472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/>
              <a:t>למורה: יש לגזור את הריבועים לפני השיעור, ולחלק לכל קבוצה ערכה ובה כל הריבועים הגזורים</a:t>
            </a:r>
            <a:r>
              <a:rPr lang="he-I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0849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198</Words>
  <Application>Microsoft Office PowerPoint</Application>
  <PresentationFormat>מותאם אישית</PresentationFormat>
  <Paragraphs>42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4" baseType="lpstr">
      <vt:lpstr>Arimo Bold</vt:lpstr>
      <vt:lpstr>Guttman Yad-Brush</vt:lpstr>
      <vt:lpstr>Alef Bold</vt:lpstr>
      <vt:lpstr>Calibri</vt:lpstr>
      <vt:lpstr>Cambria Math</vt:lpstr>
      <vt:lpstr>Arial</vt:lpstr>
      <vt:lpstr>Aptos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16</cp:revision>
  <dcterms:created xsi:type="dcterms:W3CDTF">2006-08-16T00:00:00Z</dcterms:created>
  <dcterms:modified xsi:type="dcterms:W3CDTF">2026-05-11T09:05:54Z</dcterms:modified>
  <dc:identifier>DAHG5W1gSCg</dc:identifier>
</cp:coreProperties>
</file>