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900" r:id="rId3"/>
    <p:sldId id="902" r:id="rId4"/>
    <p:sldId id="898" r:id="rId5"/>
    <p:sldId id="901" r:id="rId6"/>
  </p:sldIdLst>
  <p:sldSz cx="18288000" cy="10287000"/>
  <p:notesSz cx="6858000" cy="9144000"/>
  <p:embeddedFontLst>
    <p:embeddedFont>
      <p:font typeface="Alef Bold" panose="020B0604020202020204" charset="-79"/>
      <p:regular r:id="rId8"/>
      <p:bold r:id="rId9"/>
    </p:embeddedFont>
    <p:embeddedFont>
      <p:font typeface="Arimo Bold" panose="020B0604020202020204" charset="0"/>
      <p:regular r:id="rId10"/>
    </p:embeddedFont>
    <p:embeddedFont>
      <p:font typeface="Cambria Math" panose="02040503050406030204" pitchFamily="18" charset="0"/>
      <p:regular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Guttman Yad-Brush" panose="02010401010101010101" pitchFamily="2" charset="-79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כ"ד/אייר/תשפ"ו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חיבור וחיסור מספרים עשרוניים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58CF9CC0-E46B-F488-1A8B-6A3B7D26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81300"/>
            <a:ext cx="14293736" cy="3276600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2877800" y="156259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1611496" y="3934242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פעילויות פתיחה  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6422968" y="3771900"/>
            <a:ext cx="38862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דף עבודה-</a:t>
            </a:r>
          </a:p>
          <a:p>
            <a:pPr algn="ctr"/>
            <a:r>
              <a:rPr lang="he-IL" sz="4400" dirty="0"/>
              <a:t>המרוץ ל-10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3285169-DD61-4561-9312-42FAE661F2CA}"/>
              </a:ext>
            </a:extLst>
          </p:cNvPr>
          <p:cNvSpPr txBox="1"/>
          <p:nvPr/>
        </p:nvSpPr>
        <p:spPr>
          <a:xfrm>
            <a:off x="1447800" y="3771900"/>
            <a:ext cx="3886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דף עבודה-</a:t>
            </a:r>
          </a:p>
          <a:p>
            <a:pPr algn="ctr"/>
            <a:r>
              <a:rPr lang="he-IL" sz="2800" dirty="0"/>
              <a:t>בנושא חיבור וחיסור מספרים עשרוניים</a:t>
            </a:r>
          </a:p>
          <a:p>
            <a:pPr algn="ctr"/>
            <a:r>
              <a:rPr lang="he-I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E054F84-B005-D2B6-9846-274704C65F4A}"/>
              </a:ext>
            </a:extLst>
          </p:cNvPr>
          <p:cNvSpPr txBox="1"/>
          <p:nvPr/>
        </p:nvSpPr>
        <p:spPr>
          <a:xfrm>
            <a:off x="3276599" y="1152525"/>
            <a:ext cx="12192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buNone/>
            </a:pPr>
            <a:r>
              <a:rPr lang="he-IL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מתחו קו בין כל תרגיל למיקומו בערך על ישר המספרים. </a:t>
            </a:r>
            <a:endParaRPr lang="he-IL" sz="4000" b="0" dirty="0">
              <a:effectLst/>
            </a:endParaRPr>
          </a:p>
          <a:p>
            <a:pPr>
              <a:buNone/>
            </a:pPr>
            <a:br>
              <a:rPr lang="he-IL" b="0" dirty="0">
                <a:effectLst/>
              </a:rPr>
            </a:br>
            <a:br>
              <a:rPr lang="he-IL" b="0" dirty="0">
                <a:effectLst/>
              </a:rPr>
            </a:br>
            <a:br>
              <a:rPr lang="he-IL" b="0" dirty="0">
                <a:effectLst/>
              </a:rPr>
            </a:br>
            <a:br>
              <a:rPr lang="he-IL" b="0" dirty="0">
                <a:effectLst/>
              </a:rPr>
            </a:br>
            <a:br>
              <a:rPr lang="he-IL" b="0" dirty="0">
                <a:effectLst/>
              </a:rPr>
            </a:br>
            <a:br>
              <a:rPr lang="he-IL" b="0" dirty="0">
                <a:effectLst/>
              </a:rPr>
            </a:br>
            <a:br>
              <a:rPr lang="he-IL" b="0" dirty="0">
                <a:effectLst/>
              </a:rPr>
            </a:br>
            <a:endParaRPr lang="he-I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5BEF8E-9E6A-0AF3-A90B-EB75E75F4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/>
          <a:stretch>
            <a:fillRect/>
          </a:stretch>
        </p:blipFill>
        <p:spPr bwMode="auto">
          <a:xfrm>
            <a:off x="2514600" y="5705475"/>
            <a:ext cx="1237623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1DF80306-8380-1C52-3DE1-27834F4F6B19}"/>
              </a:ext>
            </a:extLst>
          </p:cNvPr>
          <p:cNvSpPr/>
          <p:nvPr/>
        </p:nvSpPr>
        <p:spPr>
          <a:xfrm>
            <a:off x="10820400" y="3824138"/>
            <a:ext cx="2209800" cy="1066800"/>
          </a:xfrm>
          <a:prstGeom prst="doubleWav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גל כפול 6">
            <a:extLst>
              <a:ext uri="{FF2B5EF4-FFF2-40B4-BE49-F238E27FC236}">
                <a16:creationId xmlns:a16="http://schemas.microsoft.com/office/drawing/2014/main" id="{7CAE4CFE-DFE7-B291-A953-1815DE1FB662}"/>
              </a:ext>
            </a:extLst>
          </p:cNvPr>
          <p:cNvSpPr/>
          <p:nvPr/>
        </p:nvSpPr>
        <p:spPr>
          <a:xfrm>
            <a:off x="7129478" y="2552328"/>
            <a:ext cx="2209800" cy="1066800"/>
          </a:xfrm>
          <a:prstGeom prst="doubleWav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גל כפול 7">
            <a:extLst>
              <a:ext uri="{FF2B5EF4-FFF2-40B4-BE49-F238E27FC236}">
                <a16:creationId xmlns:a16="http://schemas.microsoft.com/office/drawing/2014/main" id="{882A3715-1F43-0FD5-480D-D8100B426103}"/>
              </a:ext>
            </a:extLst>
          </p:cNvPr>
          <p:cNvSpPr/>
          <p:nvPr/>
        </p:nvSpPr>
        <p:spPr>
          <a:xfrm>
            <a:off x="4724400" y="4228653"/>
            <a:ext cx="2209800" cy="1066800"/>
          </a:xfrm>
          <a:prstGeom prst="doubleWav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גל כפול 8">
            <a:extLst>
              <a:ext uri="{FF2B5EF4-FFF2-40B4-BE49-F238E27FC236}">
                <a16:creationId xmlns:a16="http://schemas.microsoft.com/office/drawing/2014/main" id="{8E3D974D-7196-AC19-4319-135F1F14CF0D}"/>
              </a:ext>
            </a:extLst>
          </p:cNvPr>
          <p:cNvSpPr/>
          <p:nvPr/>
        </p:nvSpPr>
        <p:spPr>
          <a:xfrm>
            <a:off x="2705100" y="2581050"/>
            <a:ext cx="2209800" cy="10668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689CF1F3-186A-9CE3-5018-23B9BA2C1FD8}"/>
                  </a:ext>
                </a:extLst>
              </p:cNvPr>
              <p:cNvSpPr txBox="1"/>
              <p:nvPr/>
            </p:nvSpPr>
            <p:spPr>
              <a:xfrm>
                <a:off x="2133600" y="2857500"/>
                <a:ext cx="2057400" cy="655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01</m:t>
                      </m:r>
                    </m:oMath>
                  </m:oMathPara>
                </a14:m>
                <a:endParaRPr lang="en-US" sz="28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689CF1F3-186A-9CE3-5018-23B9BA2C1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57500"/>
                <a:ext cx="2057400" cy="655949"/>
              </a:xfrm>
              <a:prstGeom prst="rect">
                <a:avLst/>
              </a:prstGeom>
              <a:blipFill>
                <a:blip r:embed="rId3"/>
                <a:stretch>
                  <a:fillRect r="-218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גל כפול 10">
            <a:extLst>
              <a:ext uri="{FF2B5EF4-FFF2-40B4-BE49-F238E27FC236}">
                <a16:creationId xmlns:a16="http://schemas.microsoft.com/office/drawing/2014/main" id="{C565227F-A52A-7F4A-BD48-C92C9E6C540E}"/>
              </a:ext>
            </a:extLst>
          </p:cNvPr>
          <p:cNvSpPr/>
          <p:nvPr/>
        </p:nvSpPr>
        <p:spPr>
          <a:xfrm>
            <a:off x="11772900" y="8012885"/>
            <a:ext cx="2209800" cy="1066800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גל כפול 11">
            <a:extLst>
              <a:ext uri="{FF2B5EF4-FFF2-40B4-BE49-F238E27FC236}">
                <a16:creationId xmlns:a16="http://schemas.microsoft.com/office/drawing/2014/main" id="{9BD10427-4301-A6D9-1A0C-E5F297BA5F25}"/>
              </a:ext>
            </a:extLst>
          </p:cNvPr>
          <p:cNvSpPr/>
          <p:nvPr/>
        </p:nvSpPr>
        <p:spPr>
          <a:xfrm>
            <a:off x="3467100" y="8067675"/>
            <a:ext cx="2209800" cy="1066800"/>
          </a:xfrm>
          <a:prstGeom prst="doubleWav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FD4C5B55-A048-4530-47CC-AB43F61B04AD}"/>
              </a:ext>
            </a:extLst>
          </p:cNvPr>
          <p:cNvSpPr txBox="1"/>
          <p:nvPr/>
        </p:nvSpPr>
        <p:spPr>
          <a:xfrm>
            <a:off x="4853354" y="4500443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1.81 + 1.94</a:t>
            </a:r>
            <a:endParaRPr lang="he-IL" sz="28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77DAFB4-90DB-610F-CBC9-BB61A90A3D24}"/>
              </a:ext>
            </a:extLst>
          </p:cNvPr>
          <p:cNvSpPr txBox="1"/>
          <p:nvPr/>
        </p:nvSpPr>
        <p:spPr>
          <a:xfrm>
            <a:off x="7330439" y="2824118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4.05 – 1.97</a:t>
            </a:r>
            <a:endParaRPr lang="he-IL" sz="28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13F7A27F-8509-B0F2-605F-9FDAE0DD9239}"/>
              </a:ext>
            </a:extLst>
          </p:cNvPr>
          <p:cNvSpPr txBox="1"/>
          <p:nvPr/>
        </p:nvSpPr>
        <p:spPr>
          <a:xfrm>
            <a:off x="10972800" y="4106108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0.24 + 0.56</a:t>
            </a:r>
            <a:endParaRPr lang="he-IL" sz="28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7BB247C-CB30-FC11-4BF7-BB7BAF7AEC4A}"/>
              </a:ext>
            </a:extLst>
          </p:cNvPr>
          <p:cNvSpPr txBox="1"/>
          <p:nvPr/>
        </p:nvSpPr>
        <p:spPr>
          <a:xfrm>
            <a:off x="3771900" y="8339465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0.89 + 0.98</a:t>
            </a:r>
            <a:endParaRPr lang="he-IL" sz="2800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EB26C01-062B-910B-262A-867963300C7A}"/>
              </a:ext>
            </a:extLst>
          </p:cNvPr>
          <p:cNvSpPr txBox="1"/>
          <p:nvPr/>
        </p:nvSpPr>
        <p:spPr>
          <a:xfrm>
            <a:off x="11925300" y="8239602"/>
            <a:ext cx="2057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1.98 + 2.98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EB27479-2AF9-303E-0002-43D73DD00B20}"/>
                  </a:ext>
                </a:extLst>
              </p:cNvPr>
              <p:cNvSpPr txBox="1"/>
              <p:nvPr/>
            </p:nvSpPr>
            <p:spPr>
              <a:xfrm>
                <a:off x="990600" y="2019300"/>
                <a:ext cx="512800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0EB27479-2AF9-303E-0002-43D73DD00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19300"/>
                <a:ext cx="512800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4FB660F-8042-A525-85CB-10E36ACC85DA}"/>
              </a:ext>
            </a:extLst>
          </p:cNvPr>
          <p:cNvSpPr txBox="1"/>
          <p:nvPr/>
        </p:nvSpPr>
        <p:spPr>
          <a:xfrm>
            <a:off x="8229600" y="2266771"/>
            <a:ext cx="9220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השלימו בכל סעיף נקודות עשרוניות במקומות המתאימים כך שתתקבל התוצאה הנתונה.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CB27270A-7DFC-A3A9-F77D-6CDAE4D8036F}"/>
                  </a:ext>
                </a:extLst>
              </p:cNvPr>
              <p:cNvSpPr txBox="1"/>
              <p:nvPr/>
            </p:nvSpPr>
            <p:spPr>
              <a:xfrm>
                <a:off x="994117" y="3390900"/>
                <a:ext cx="551112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CB27270A-7DFC-A3A9-F77D-6CDAE4D80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17" y="3390900"/>
                <a:ext cx="551112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BA521-6957-3284-F90A-A7715ABC5CF9}"/>
                  </a:ext>
                </a:extLst>
              </p:cNvPr>
              <p:cNvSpPr txBox="1"/>
              <p:nvPr/>
            </p:nvSpPr>
            <p:spPr>
              <a:xfrm>
                <a:off x="994117" y="4728001"/>
                <a:ext cx="589424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38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BA521-6957-3284-F90A-A7715ABC5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17" y="4728001"/>
                <a:ext cx="58942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DB7525D0-4029-5B19-998E-C0F6FC65BC09}"/>
                  </a:ext>
                </a:extLst>
              </p:cNvPr>
              <p:cNvSpPr txBox="1"/>
              <p:nvPr/>
            </p:nvSpPr>
            <p:spPr>
              <a:xfrm>
                <a:off x="1022252" y="6043414"/>
                <a:ext cx="589424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642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218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62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he-IL" sz="5400" b="0" i="1" smtClean="0">
                          <a:latin typeface="Cambria Math" panose="02040503050406030204" pitchFamily="18" charset="0"/>
                        </a:rPr>
                        <m:t>02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DB7525D0-4029-5B19-998E-C0F6FC65B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52" y="6043414"/>
                <a:ext cx="58942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5F3E02-0C9C-D0CF-2773-60B102D198FB}"/>
              </a:ext>
            </a:extLst>
          </p:cNvPr>
          <p:cNvSpPr txBox="1"/>
          <p:nvPr/>
        </p:nvSpPr>
        <p:spPr>
          <a:xfrm>
            <a:off x="6118606" y="403473"/>
            <a:ext cx="736879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הנקודה החסרה</a:t>
            </a:r>
          </a:p>
        </p:txBody>
      </p: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E73E0ED-1585-5278-9B4A-AF679C2E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8372"/>
              </p:ext>
            </p:extLst>
          </p:nvPr>
        </p:nvGraphicFramePr>
        <p:xfrm>
          <a:off x="3962400" y="2095500"/>
          <a:ext cx="8077200" cy="7620000"/>
        </p:xfrm>
        <a:graphic>
          <a:graphicData uri="http://schemas.openxmlformats.org/drawingml/2006/table">
            <a:tbl>
              <a:tblPr firstRow="1" bandRow="1"/>
              <a:tblGrid>
                <a:gridCol w="807720">
                  <a:extLst>
                    <a:ext uri="{9D8B030D-6E8A-4147-A177-3AD203B41FA5}">
                      <a16:colId xmlns:a16="http://schemas.microsoft.com/office/drawing/2014/main" val="246901819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32581342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192939244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46083269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4143397617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1246384293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413454643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716628959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3559069542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422833683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3867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5814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6998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7903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041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9543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45886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2.9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205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1.6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3081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7.7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18305"/>
                  </a:ext>
                </a:extLst>
              </a:tr>
            </a:tbl>
          </a:graphicData>
        </a:graphic>
      </p:graphicFrame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7C5871F0-D377-E65A-CF48-56FA4A20D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41208"/>
              </p:ext>
            </p:extLst>
          </p:nvPr>
        </p:nvGraphicFramePr>
        <p:xfrm>
          <a:off x="13872261" y="1732030"/>
          <a:ext cx="1114600" cy="1106272"/>
        </p:xfrm>
        <a:graphic>
          <a:graphicData uri="http://schemas.openxmlformats.org/drawingml/2006/table">
            <a:tbl>
              <a:tblPr firstRow="1" bandRow="1"/>
              <a:tblGrid>
                <a:gridCol w="557300">
                  <a:extLst>
                    <a:ext uri="{9D8B030D-6E8A-4147-A177-3AD203B41FA5}">
                      <a16:colId xmlns:a16="http://schemas.microsoft.com/office/drawing/2014/main" val="1074162856"/>
                    </a:ext>
                  </a:extLst>
                </a:gridCol>
                <a:gridCol w="557300">
                  <a:extLst>
                    <a:ext uri="{9D8B030D-6E8A-4147-A177-3AD203B41FA5}">
                      <a16:colId xmlns:a16="http://schemas.microsoft.com/office/drawing/2014/main" val="1198491967"/>
                    </a:ext>
                  </a:extLst>
                </a:gridCol>
              </a:tblGrid>
              <a:tr h="5531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4.3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139273"/>
                  </a:ext>
                </a:extLst>
              </a:tr>
              <a:tr h="5531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5682519"/>
                  </a:ext>
                </a:extLst>
              </a:tr>
            </a:tbl>
          </a:graphicData>
        </a:graphic>
      </p:graphicFrame>
      <p:sp>
        <p:nvSpPr>
          <p:cNvPr id="4" name="TextBox 10">
            <a:extLst>
              <a:ext uri="{FF2B5EF4-FFF2-40B4-BE49-F238E27FC236}">
                <a16:creationId xmlns:a16="http://schemas.microsoft.com/office/drawing/2014/main" id="{BEC7899B-3264-D873-5F3D-54DFA9994837}"/>
              </a:ext>
            </a:extLst>
          </p:cNvPr>
          <p:cNvSpPr txBox="1"/>
          <p:nvPr/>
        </p:nvSpPr>
        <p:spPr>
          <a:xfrm>
            <a:off x="15011400" y="2095500"/>
            <a:ext cx="97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= 10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6553398-1A9E-4610-9478-248424EB1E4F}"/>
              </a:ext>
            </a:extLst>
          </p:cNvPr>
          <p:cNvSpPr txBox="1"/>
          <p:nvPr/>
        </p:nvSpPr>
        <p:spPr>
          <a:xfrm>
            <a:off x="5214937" y="1028700"/>
            <a:ext cx="5572125" cy="8476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54" dirty="0"/>
              <a:t>מצאו שישה ריבועים שונים בגודל 2 × 2 כך </a:t>
            </a:r>
            <a:r>
              <a:rPr lang="he-IL" sz="2454" dirty="0" err="1"/>
              <a:t>כך</a:t>
            </a:r>
            <a:r>
              <a:rPr lang="he-IL" sz="2454" dirty="0"/>
              <a:t> שסכום המספרים בכל ריבוע יהיה 10.</a:t>
            </a:r>
            <a:r>
              <a:rPr lang="he-IL" sz="1841" dirty="0"/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F37EFE2-FB4D-5F82-22EF-1CEB24C9B858}"/>
              </a:ext>
            </a:extLst>
          </p:cNvPr>
          <p:cNvSpPr txBox="1"/>
          <p:nvPr/>
        </p:nvSpPr>
        <p:spPr>
          <a:xfrm>
            <a:off x="6096000" y="156001"/>
            <a:ext cx="4267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/>
              <a:t>המרוץ ל- 10</a:t>
            </a:r>
          </a:p>
        </p:txBody>
      </p:sp>
      <p:sp>
        <p:nvSpPr>
          <p:cNvPr id="7" name="Textbox_04">
            <a:extLst>
              <a:ext uri="{FF2B5EF4-FFF2-40B4-BE49-F238E27FC236}">
                <a16:creationId xmlns:a16="http://schemas.microsoft.com/office/drawing/2014/main" id="{7F05B17B-2B6D-F75B-FE43-FAB4C2A02D9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8209" y="9930046"/>
            <a:ext cx="5208443" cy="27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000000"/>
                </a:solidFill>
                <a:latin typeface="Century Gothic" panose="020B0502020202020204" pitchFamily="34" charset="0"/>
              </a:rPr>
              <a:t>Sarah Carter | @mathequalslove | mathequalslove.net | </a:t>
            </a:r>
          </a:p>
        </p:txBody>
      </p:sp>
      <p:pic>
        <p:nvPicPr>
          <p:cNvPr id="8" name="Picture_01" descr="A black text with a plus and a t&#10;&#10;Description automatically generated">
            <a:extLst>
              <a:ext uri="{FF2B5EF4-FFF2-40B4-BE49-F238E27FC236}">
                <a16:creationId xmlns:a16="http://schemas.microsoft.com/office/drawing/2014/main" id="{9907A8BE-3F03-60BB-D625-AACB9B9DA6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1" y="9982001"/>
            <a:ext cx="2070301" cy="272761"/>
          </a:xfrm>
          <a:prstGeom prst="rect">
            <a:avLst/>
          </a:prstGeom>
        </p:spPr>
      </p:pic>
      <p:sp>
        <p:nvSpPr>
          <p:cNvPr id="9" name="Textbox_06">
            <a:extLst>
              <a:ext uri="{FF2B5EF4-FFF2-40B4-BE49-F238E27FC236}">
                <a16:creationId xmlns:a16="http://schemas.microsoft.com/office/drawing/2014/main" id="{062BFFBC-7B0C-D540-70A4-0211DDC67E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5800" y="9722228"/>
            <a:ext cx="5208443" cy="27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25" dirty="0">
                <a:solidFill>
                  <a:srgbClr val="000000"/>
                </a:solidFill>
                <a:latin typeface="Century Gothic" panose="020B0502020202020204" pitchFamily="34" charset="0"/>
              </a:rPr>
              <a:t>Puzzle Concept Found on French Website rvtki.org (defunct) </a:t>
            </a:r>
          </a:p>
        </p:txBody>
      </p:sp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7"/>
  <p:tag name="SLIDES" val="1,2,3,4,5,6,7,8,9,10,11,12,13,14,15,16,17,18,19,20,21"/>
  <p:tag name="RESULT" val="slide-257-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8"/>
  <p:tag name="SLIDES" val="1,2,3,4,5,6,7,8,9,10,11,12,13,14,15,16,17,18,19,20,21"/>
  <p:tag name="RESULT" val="slide-257-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13"/>
  <p:tag name="SLIDES" val="1,2,3,4,5,6,7,8,9,10,11,12,13,14,15,16,17,18,19,20,21"/>
  <p:tag name="RESULT" val="slide-257-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234</Words>
  <Application>Microsoft Office PowerPoint</Application>
  <PresentationFormat>מותאם אישית</PresentationFormat>
  <Paragraphs>135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4" baseType="lpstr">
      <vt:lpstr>Arimo Bold</vt:lpstr>
      <vt:lpstr>Century Gothic</vt:lpstr>
      <vt:lpstr>Guttman Yad-Brush</vt:lpstr>
      <vt:lpstr>Alef Bold</vt:lpstr>
      <vt:lpstr>Calibri</vt:lpstr>
      <vt:lpstr>Cambria Math</vt:lpstr>
      <vt:lpstr>Arial</vt:lpstr>
      <vt:lpstr>Aptos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13</cp:revision>
  <dcterms:created xsi:type="dcterms:W3CDTF">2006-08-16T00:00:00Z</dcterms:created>
  <dcterms:modified xsi:type="dcterms:W3CDTF">2026-05-11T09:02:39Z</dcterms:modified>
  <dc:identifier>DAHG5W1gSCg</dc:identifier>
</cp:coreProperties>
</file>