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Arimo"/>
      <p:bold r:id="rId19"/>
      <p:boldItalic r:id="rId20"/>
    </p:embeddedFont>
    <p:embeddedFont>
      <p:font typeface="Alef"/>
      <p:bold r:id="rId21"/>
    </p:embeddedFon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YlyLtsi8qgbWQqoME3taW1zHF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Alef-bold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Arimo-bold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מסגרת ">
  <p:cSld name="מסגרת 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167135" y="175850"/>
            <a:ext cx="17953734" cy="99353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ctrTitle"/>
          </p:nvPr>
        </p:nvSpPr>
        <p:spPr>
          <a:xfrm>
            <a:off x="1371600" y="3195638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" type="subTitle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840"/>
              </a:spcBef>
              <a:spcAft>
                <a:spcPts val="0"/>
              </a:spcAft>
              <a:buClr>
                <a:srgbClr val="888888"/>
              </a:buClr>
              <a:buSzPts val="42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" type="body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0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" type="body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rtl="1" algn="r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1pPr>
            <a:lvl2pPr indent="-457200" lvl="1" marL="9144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indent="-4191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00050" lvl="3" marL="18288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115" name="Google Shape;115;p31"/>
          <p:cNvSpPr txBox="1"/>
          <p:nvPr>
            <p:ph idx="2" type="body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rtl="1" algn="r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1pPr>
            <a:lvl2pPr indent="-457200" lvl="1" marL="9144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indent="-4191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00050" lvl="3" marL="18288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116" name="Google Shape;116;p31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914400" y="2302670"/>
            <a:ext cx="8080376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22" name="Google Shape;122;p32"/>
          <p:cNvSpPr txBox="1"/>
          <p:nvPr>
            <p:ph idx="2" type="body"/>
          </p:nvPr>
        </p:nvSpPr>
        <p:spPr>
          <a:xfrm>
            <a:off x="914400" y="3262313"/>
            <a:ext cx="8080376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19100" lvl="1" marL="9144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00050" lvl="2" marL="1371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3" name="Google Shape;123;p32"/>
          <p:cNvSpPr txBox="1"/>
          <p:nvPr>
            <p:ph idx="3" type="body"/>
          </p:nvPr>
        </p:nvSpPr>
        <p:spPr>
          <a:xfrm>
            <a:off x="9290051" y="2302670"/>
            <a:ext cx="8083550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24" name="Google Shape;124;p32"/>
          <p:cNvSpPr txBox="1"/>
          <p:nvPr>
            <p:ph idx="4" type="body"/>
          </p:nvPr>
        </p:nvSpPr>
        <p:spPr>
          <a:xfrm>
            <a:off x="9290051" y="3262313"/>
            <a:ext cx="8083550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19100" lvl="1" marL="9144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00050" lvl="2" marL="1371600" rtl="1" algn="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5" name="Google Shape;125;p32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מסגרת ">
  <p:cSld name="מסגרת 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>
            <a:off x="167135" y="175850"/>
            <a:ext cx="17953734" cy="99353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type="title"/>
          </p:nvPr>
        </p:nvSpPr>
        <p:spPr>
          <a:xfrm>
            <a:off x="914401" y="409575"/>
            <a:ext cx="6016626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>
            <a:off x="7150100" y="409576"/>
            <a:ext cx="10223500" cy="8779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rtl="1" algn="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rtl="1" algn="r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–"/>
              <a:defRPr sz="4200"/>
            </a:lvl2pPr>
            <a:lvl3pPr indent="-457200" lvl="2" marL="137160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40" name="Google Shape;140;p35"/>
          <p:cNvSpPr txBox="1"/>
          <p:nvPr>
            <p:ph idx="2" type="body"/>
          </p:nvPr>
        </p:nvSpPr>
        <p:spPr>
          <a:xfrm>
            <a:off x="914401" y="2152651"/>
            <a:ext cx="6016626" cy="70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1" algn="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indent="-228600" lvl="4" marL="22860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indent="-228600" lvl="5" marL="27432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6pPr>
            <a:lvl7pPr indent="-228600" lvl="6" marL="32004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7pPr>
            <a:lvl8pPr indent="-228600" lvl="7" marL="36576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8pPr>
            <a:lvl9pPr indent="-228600" lvl="8" marL="41148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9pPr>
          </a:lstStyle>
          <a:p/>
        </p:txBody>
      </p:sp>
      <p:sp>
        <p:nvSpPr>
          <p:cNvPr id="141" name="Google Shape;141;p35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/>
          <p:nvPr>
            <p:ph type="title"/>
          </p:nvPr>
        </p:nvSpPr>
        <p:spPr>
          <a:xfrm>
            <a:off x="3584576" y="7200900"/>
            <a:ext cx="10972800" cy="850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/>
          <p:nvPr>
            <p:ph idx="2" type="pic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3584576" y="8051007"/>
            <a:ext cx="10972800" cy="120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rtl="1" algn="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indent="-228600" lvl="4" marL="22860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indent="-228600" lvl="5" marL="27432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6pPr>
            <a:lvl7pPr indent="-228600" lvl="6" marL="32004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7pPr>
            <a:lvl8pPr indent="-228600" lvl="7" marL="36576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8pPr>
            <a:lvl9pPr indent="-228600" lvl="8" marL="4114800" rtl="1" algn="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9pPr>
          </a:lstStyle>
          <a:p/>
        </p:txBody>
      </p:sp>
      <p:sp>
        <p:nvSpPr>
          <p:cNvPr id="148" name="Google Shape;148;p36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" type="body"/>
          </p:nvPr>
        </p:nvSpPr>
        <p:spPr>
          <a:xfrm rot="5400000">
            <a:off x="5749528" y="-2434826"/>
            <a:ext cx="6788945" cy="16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 rot="5400000">
            <a:off x="10927556" y="2743202"/>
            <a:ext cx="877728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 rot="5400000">
            <a:off x="2545556" y="-1219198"/>
            <a:ext cx="8777288" cy="120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שקופית כותרת">
  <p:cSld name="21_שקופית כותרת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1281365" y="2162275"/>
            <a:ext cx="17006638" cy="1128713"/>
          </a:xfrm>
          <a:prstGeom prst="rect">
            <a:avLst/>
          </a:prstGeom>
          <a:noFill/>
          <a:ln>
            <a:noFill/>
          </a:ln>
        </p:spPr>
      </p:sp>
      <p:pic>
        <p:nvPicPr>
          <p:cNvPr id="165" name="Google Shape;16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79193" y="3738010"/>
            <a:ext cx="7558106" cy="503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9"/>
          <p:cNvSpPr/>
          <p:nvPr/>
        </p:nvSpPr>
        <p:spPr>
          <a:xfrm>
            <a:off x="328231" y="382062"/>
            <a:ext cx="4028074" cy="299719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7" name="Google Shape;167;p39"/>
          <p:cNvCxnSpPr/>
          <p:nvPr/>
        </p:nvCxnSpPr>
        <p:spPr>
          <a:xfrm>
            <a:off x="328230" y="9359465"/>
            <a:ext cx="1763154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39"/>
          <p:cNvSpPr txBox="1"/>
          <p:nvPr>
            <p:ph idx="1" type="body"/>
          </p:nvPr>
        </p:nvSpPr>
        <p:spPr>
          <a:xfrm>
            <a:off x="4978684" y="8372883"/>
            <a:ext cx="48060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2" type="body"/>
          </p:nvPr>
        </p:nvSpPr>
        <p:spPr>
          <a:xfrm>
            <a:off x="0" y="2147561"/>
            <a:ext cx="18288000" cy="1098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0" sz="9000">
                <a:solidFill>
                  <a:schemeClr val="lt1"/>
                </a:solidFill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9"/>
          <p:cNvSpPr txBox="1"/>
          <p:nvPr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הופק עבור משרד החינוך על ידי אלנט טכנולוגיות בע"מ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יאור פעילות">
  <p:cSld name="תיאור פעילות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/>
        </p:nvSpPr>
        <p:spPr>
          <a:xfrm>
            <a:off x="0" y="-28021"/>
            <a:ext cx="18288000" cy="10343042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0"/>
          <p:cNvSpPr txBox="1"/>
          <p:nvPr>
            <p:ph type="title"/>
          </p:nvPr>
        </p:nvSpPr>
        <p:spPr>
          <a:xfrm>
            <a:off x="1" y="547690"/>
            <a:ext cx="18287998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sign&#10;&#10;Description automatically generated" id="174" name="Google Shape;17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3862" y="813806"/>
            <a:ext cx="1943104" cy="2783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40"/>
          <p:cNvCxnSpPr/>
          <p:nvPr/>
        </p:nvCxnSpPr>
        <p:spPr>
          <a:xfrm>
            <a:off x="5540463" y="3139039"/>
            <a:ext cx="7207078" cy="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40"/>
          <p:cNvSpPr txBox="1"/>
          <p:nvPr/>
        </p:nvSpPr>
        <p:spPr>
          <a:xfrm>
            <a:off x="3" y="1695895"/>
            <a:ext cx="18287998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Calibri"/>
              <a:buNone/>
            </a:pPr>
            <a:r>
              <a:t/>
            </a:r>
            <a:endParaRPr b="1"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0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80" name="Google Shape;180;p40"/>
          <p:cNvSpPr txBox="1"/>
          <p:nvPr>
            <p:ph idx="1" type="body"/>
          </p:nvPr>
        </p:nvSpPr>
        <p:spPr>
          <a:xfrm>
            <a:off x="3052229" y="3418123"/>
            <a:ext cx="15226990" cy="535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40"/>
          <p:cNvSpPr txBox="1"/>
          <p:nvPr/>
        </p:nvSpPr>
        <p:spPr>
          <a:xfrm>
            <a:off x="-8779" y="-887529"/>
            <a:ext cx="18287998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Calibri"/>
              <a:buNone/>
            </a:pPr>
            <a:r>
              <a:t/>
            </a:r>
            <a:endParaRPr b="1"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0"/>
          <p:cNvSpPr txBox="1"/>
          <p:nvPr>
            <p:ph idx="2" type="body"/>
          </p:nvPr>
        </p:nvSpPr>
        <p:spPr>
          <a:xfrm>
            <a:off x="1" y="2180265"/>
            <a:ext cx="18279218" cy="109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5250"/>
              <a:buNone/>
              <a:defRPr b="1" sz="5250"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משובץ חלקית שמאל">
  <p:cSld name="3_משובץ חלקית שמאל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/>
          <p:nvPr/>
        </p:nvSpPr>
        <p:spPr>
          <a:xfrm>
            <a:off x="192165" y="185352"/>
            <a:ext cx="17953734" cy="99693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1"/>
          <p:cNvSpPr/>
          <p:nvPr/>
        </p:nvSpPr>
        <p:spPr>
          <a:xfrm>
            <a:off x="6272536" y="2024940"/>
            <a:ext cx="11673112" cy="18210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41"/>
          <p:cNvGrpSpPr/>
          <p:nvPr/>
        </p:nvGrpSpPr>
        <p:grpSpPr>
          <a:xfrm flipH="1">
            <a:off x="285533" y="2182856"/>
            <a:ext cx="16453746" cy="7860429"/>
            <a:chOff x="1187115" y="1357981"/>
            <a:chExt cx="10969164" cy="5240286"/>
          </a:xfrm>
        </p:grpSpPr>
        <p:grpSp>
          <p:nvGrpSpPr>
            <p:cNvPr id="187" name="Google Shape;187;p41"/>
            <p:cNvGrpSpPr/>
            <p:nvPr/>
          </p:nvGrpSpPr>
          <p:grpSpPr>
            <a:xfrm>
              <a:off x="4440952" y="1420535"/>
              <a:ext cx="7648576" cy="5177731"/>
              <a:chOff x="4489479" y="1551682"/>
              <a:chExt cx="7648576" cy="5177732"/>
            </a:xfrm>
          </p:grpSpPr>
          <p:grpSp>
            <p:nvGrpSpPr>
              <p:cNvPr id="188" name="Google Shape;188;p41"/>
              <p:cNvGrpSpPr/>
              <p:nvPr/>
            </p:nvGrpSpPr>
            <p:grpSpPr>
              <a:xfrm>
                <a:off x="4489478" y="1551682"/>
                <a:ext cx="4564120" cy="5177732"/>
                <a:chOff x="5064305" y="1642170"/>
                <a:chExt cx="4564121" cy="5177732"/>
              </a:xfrm>
            </p:grpSpPr>
            <p:pic>
              <p:nvPicPr>
                <p:cNvPr descr="משובץ, נייר, דף, מחברת. וקטור, משובץ, sheet-, מחברת, דוגמה, נייר. | CanStock" id="189" name="Google Shape;189;p41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13781" l="18742" r="28918" t="22206"/>
                <a:stretch/>
              </p:blipFill>
              <p:spPr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משובץ, נייר, דף, מחברת. וקטור, משובץ, sheet-, מחברת, דוגמה, נייר. | CanStock" id="190" name="Google Shape;190;p41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13781" l="18742" r="49520" t="22206"/>
                <a:stretch/>
              </p:blipFill>
              <p:spPr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41"/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192" name="Google Shape;192;p41"/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descr="משובץ, נייר, דף, מחברת. וקטור, משובץ, sheet-, מחברת, דוגמה, נייר. | CanStock" id="193" name="Google Shape;193;p4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13781" l="18742" r="28918" t="22206"/>
                  <a:stretch/>
                </p:blipFill>
                <p:spPr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משובץ, נייר, דף, מחברת. וקטור, משובץ, sheet-, מחברת, דוגמה, נייר. | CanStock" id="194" name="Google Shape;194;p4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13781" l="18742" r="28918" t="60458"/>
                  <a:stretch/>
                </p:blipFill>
                <p:spPr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95" name="Google Shape;195;p41"/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descr="משובץ, נייר, דף, מחברת. וקטור, משובץ, sheet-, מחברת, דוגמה, נייר. | CanStock" id="196" name="Google Shape;196;p4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13781" l="18742" r="45122" t="22206"/>
                  <a:stretch/>
                </p:blipFill>
                <p:spPr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משובץ, נייר, דף, מחברת. וקטור, משובץ, sheet-, מחברת, דוגמה, נייר. | CanStock" id="197" name="Google Shape;197;p4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13781" l="18742" r="45122" t="60458"/>
                  <a:stretch/>
                </p:blipFill>
                <p:spPr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98" name="Google Shape;198;p41"/>
            <p:cNvSpPr/>
            <p:nvPr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p41"/>
            <p:cNvGrpSpPr/>
            <p:nvPr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01" name="Google Shape;201;p41"/>
              <p:cNvSpPr/>
              <p:nvPr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1"/>
              <p:cNvSpPr/>
              <p:nvPr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1"/>
              <p:cNvSpPr/>
              <p:nvPr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marR="0" rtl="1" algn="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95300" lvl="1" marL="914400" marR="0" rtl="1" algn="r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op.education.gov.il/tchumey_daat/matmatika/yesodi/noseem_nilmadim/mashmaot-mispar-easroni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op.education.gov.il/tchumey_daat/matmatika/yesodi/noseem_nilmadim/mashmaot-mispar-easroni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hyperlink" Target="https://pop.education.gov.il/tchumey_daat/matmatika/yesodi/noseem_nilmadim/mashmaot-mispar-easroni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s://pop.education.gov.il/tchumey_daat/matmatika/yesodi/noseem_nilmadim/mashmaot-mispar-easron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0CA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/>
          <p:nvPr/>
        </p:nvSpPr>
        <p:spPr>
          <a:xfrm>
            <a:off x="0" y="-23586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210" name="Google Shape;210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211" name="Google Shape;211;p1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ו</a:t>
            </a:r>
            <a:endParaRPr/>
          </a:p>
        </p:txBody>
      </p:sp>
      <p:sp>
        <p:nvSpPr>
          <p:cNvPr id="212" name="Google Shape;212;p1"/>
          <p:cNvSpPr txBox="1"/>
          <p:nvPr/>
        </p:nvSpPr>
        <p:spPr>
          <a:xfrm>
            <a:off x="10335280" y="6574726"/>
            <a:ext cx="7980641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32385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קשר בין מספר עשרוני </a:t>
            </a:r>
            <a:endParaRPr/>
          </a:p>
          <a:p>
            <a:pPr indent="-323850" lvl="0" marL="323850" marR="0" rtl="1" algn="ctr">
              <a:lnSpc>
                <a:spcPct val="2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לשבר פשוט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0.61, 0.64, 0.69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10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357" name="Google Shape;357;p10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359" name="Google Shape;359;p10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360" name="Google Shape;360;p10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 txBox="1"/>
            <p:nvPr/>
          </p:nvSpPr>
          <p:spPr>
            <a:xfrm>
              <a:off x="-2234486" y="1319532"/>
              <a:ext cx="4535503" cy="1382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תנו דוגמאות למספרים </a:t>
              </a:r>
              <a:b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שגדולים מ־0.6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וקטנים מ־0.7 .</a:t>
              </a:r>
              <a:endParaRPr/>
            </a:p>
          </p:txBody>
        </p:sp>
      </p:grpSp>
      <p:sp>
        <p:nvSpPr>
          <p:cNvPr id="362" name="Google Shape;362;p10">
            <a:hlinkClick action="ppaction://hlinkshowjump?jump=nextslide"/>
          </p:cNvPr>
          <p:cNvSpPr/>
          <p:nvPr/>
        </p:nvSpPr>
        <p:spPr>
          <a:xfrm>
            <a:off x="2555268" y="6439645"/>
            <a:ext cx="2820294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364" name="Google Shape;364;p10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0.95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1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374" name="Google Shape;374;p11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376" name="Google Shape;376;p11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377" name="Google Shape;377;p11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-2234486" y="1319532"/>
              <a:ext cx="4535503" cy="948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אני נמצא בדיוק באמצע בין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0.9 ל־1.</a:t>
              </a:r>
              <a:endParaRPr/>
            </a:p>
          </p:txBody>
        </p:sp>
      </p:grpSp>
      <p:sp>
        <p:nvSpPr>
          <p:cNvPr id="379" name="Google Shape;379;p11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380" name="Google Shape;380;p11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2"/>
          <p:cNvPicPr preferRelativeResize="0"/>
          <p:nvPr/>
        </p:nvPicPr>
        <p:blipFill rotWithShape="1">
          <a:blip r:embed="rId3">
            <a:alphaModFix/>
          </a:blip>
          <a:srcRect b="12766" l="22411" r="27509" t="11438"/>
          <a:stretch/>
        </p:blipFill>
        <p:spPr>
          <a:xfrm>
            <a:off x="441896" y="114300"/>
            <a:ext cx="11902503" cy="1012680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"/>
          <p:cNvSpPr txBox="1"/>
          <p:nvPr/>
        </p:nvSpPr>
        <p:spPr>
          <a:xfrm>
            <a:off x="14097000" y="3238500"/>
            <a:ext cx="3769231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הוראות</a:t>
            </a: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בחרו משולש אחד והניחו אותו על השולחן. חפשו משולש אחר שיש לו צלע עם ערך שווה לאחת הצלעות של המשולש הראשון.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המשיכו לחבר את המשולשים זה לזה. שימו לב שבכל פעם משולש אחד צריך להתאים לשני משולשים שכבר מונחים על השולחן בו-זמנית.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סיימתם וקיבלתם משולש גדול שבו כל הצלעות הפנימיות מתאימות – הצלחתם במשימה!</a:t>
            </a:r>
            <a:endParaRPr/>
          </a:p>
        </p:txBody>
      </p:sp>
      <p:sp>
        <p:nvSpPr>
          <p:cNvPr id="387" name="Google Shape;387;p12"/>
          <p:cNvSpPr txBox="1"/>
          <p:nvPr/>
        </p:nvSpPr>
        <p:spPr>
          <a:xfrm>
            <a:off x="14243756" y="222499"/>
            <a:ext cx="384722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למורה: יש לגזור את המשולשים לפני השיעור ולחלק לכל קבוצה ערכה ובה כל המשולשים גזורים</a:t>
            </a: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E9D8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642" y="3738366"/>
            <a:ext cx="13659261" cy="323393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/>
        </p:nvSpPr>
        <p:spPr>
          <a:xfrm>
            <a:off x="6313361" y="4632058"/>
            <a:ext cx="38862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חידות במעטפות </a:t>
            </a:r>
            <a:endParaRPr/>
          </a:p>
        </p:txBody>
      </p:sp>
      <p:sp>
        <p:nvSpPr>
          <p:cNvPr id="219" name="Google Shape;219;p2"/>
          <p:cNvSpPr txBox="1"/>
          <p:nvPr/>
        </p:nvSpPr>
        <p:spPr>
          <a:xfrm>
            <a:off x="1434019" y="5104775"/>
            <a:ext cx="38862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פאזל משולשים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2496800" y="2832572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 txBox="1"/>
          <p:nvPr/>
        </p:nvSpPr>
        <p:spPr>
          <a:xfrm>
            <a:off x="11192220" y="5109713"/>
            <a:ext cx="3886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בין שני שברים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"/>
          <p:cNvSpPr txBox="1"/>
          <p:nvPr/>
        </p:nvSpPr>
        <p:spPr>
          <a:xfrm>
            <a:off x="6758660" y="243731"/>
            <a:ext cx="8988358" cy="17714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120" l="-1628" r="-25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3547839" y="8119936"/>
            <a:ext cx="4081971" cy="1774541"/>
          </a:xfrm>
          <a:custGeom>
            <a:rect b="b" l="l" r="r" t="t"/>
            <a:pathLst>
              <a:path extrusionOk="0" h="1484100" w="3368546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cap="rnd" cmpd="sng" w="57150">
            <a:solidFill>
              <a:srgbClr val="33487A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לחצו עליי להצגת רמז.</a:t>
            </a:r>
            <a:endParaRPr sz="4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2978851" y="8965659"/>
            <a:ext cx="95526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כדאי לבטא את שני השברים כמספרים עשרוניים.</a:t>
            </a: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2987316" y="2742924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0.24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6277710" y="2742924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0.120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גור עם מילוי מלא" id="231" name="Google Shape;231;p3"/>
          <p:cNvSpPr/>
          <p:nvPr/>
        </p:nvSpPr>
        <p:spPr>
          <a:xfrm>
            <a:off x="7503534" y="3720692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descr="סימן ביקורת עם מילוי מלא" id="232" name="Google Shape;232;p3"/>
          <p:cNvSpPr/>
          <p:nvPr/>
        </p:nvSpPr>
        <p:spPr>
          <a:xfrm>
            <a:off x="4217225" y="3720692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3"/>
          <p:cNvSpPr/>
          <p:nvPr/>
        </p:nvSpPr>
        <p:spPr>
          <a:xfrm>
            <a:off x="9568104" y="2742924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0.126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12858500" y="2742924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0.12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גור עם מילוי מלא" id="235" name="Google Shape;235;p3"/>
          <p:cNvSpPr/>
          <p:nvPr/>
        </p:nvSpPr>
        <p:spPr>
          <a:xfrm>
            <a:off x="14076153" y="3720692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descr="סימן ביקורת עם מילוי מלא" id="236" name="Google Shape;236;p3"/>
          <p:cNvSpPr/>
          <p:nvPr/>
        </p:nvSpPr>
        <p:spPr>
          <a:xfrm>
            <a:off x="10789844" y="3720692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3"/>
          <p:cNvSpPr/>
          <p:nvPr/>
        </p:nvSpPr>
        <p:spPr>
          <a:xfrm>
            <a:off x="2987316" y="5388288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0.19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ימן ביקורת עם מילוי מלא" id="238" name="Google Shape;238;p3"/>
          <p:cNvSpPr/>
          <p:nvPr/>
        </p:nvSpPr>
        <p:spPr>
          <a:xfrm>
            <a:off x="4136321" y="6422909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"/>
          <p:cNvSpPr/>
          <p:nvPr/>
        </p:nvSpPr>
        <p:spPr>
          <a:xfrm>
            <a:off x="6277710" y="5388288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0.199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ימן ביקורת עם מילוי מלא" id="240" name="Google Shape;240;p3"/>
          <p:cNvSpPr/>
          <p:nvPr/>
        </p:nvSpPr>
        <p:spPr>
          <a:xfrm>
            <a:off x="7449599" y="6422909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"/>
          <p:cNvSpPr/>
          <p:nvPr/>
        </p:nvSpPr>
        <p:spPr>
          <a:xfrm>
            <a:off x="9568104" y="5388288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0.124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גור עם מילוי מלא" id="242" name="Google Shape;242;p3"/>
          <p:cNvSpPr/>
          <p:nvPr/>
        </p:nvSpPr>
        <p:spPr>
          <a:xfrm>
            <a:off x="10762877" y="6422909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3"/>
          <p:cNvSpPr/>
          <p:nvPr/>
        </p:nvSpPr>
        <p:spPr>
          <a:xfrm>
            <a:off x="12858500" y="5388288"/>
            <a:ext cx="1890000" cy="189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 sz="4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סימן ביקורת עם מילוי מלא" id="244" name="Google Shape;244;p3"/>
          <p:cNvSpPr/>
          <p:nvPr/>
        </p:nvSpPr>
        <p:spPr>
          <a:xfrm>
            <a:off x="14076153" y="6422909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"/>
          <p:cNvSpPr txBox="1"/>
          <p:nvPr/>
        </p:nvSpPr>
        <p:spPr>
          <a:xfrm>
            <a:off x="11561553" y="9510704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0.25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4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256" name="Google Shape;256;p4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259" name="Google Shape;259;p4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 txBox="1"/>
            <p:nvPr/>
          </p:nvSpPr>
          <p:spPr>
            <a:xfrm>
              <a:off x="-2234486" y="1319532"/>
              <a:ext cx="4535503" cy="13268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639" l="0" r="0" t="-491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61" name="Google Shape;261;p4">
            <a:hlinkClick action="ppaction://hlinkshowjump?jump=nextslide"/>
          </p:cNvPr>
          <p:cNvSpPr/>
          <p:nvPr/>
        </p:nvSpPr>
        <p:spPr>
          <a:xfrm>
            <a:off x="2447256" y="6439645"/>
            <a:ext cx="2928306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262" name="Google Shape;262;p4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5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272" name="Google Shape;272;p5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274" name="Google Shape;274;p5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275" name="Google Shape;275;p5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 txBox="1"/>
            <p:nvPr/>
          </p:nvSpPr>
          <p:spPr>
            <a:xfrm>
              <a:off x="-2234486" y="1319532"/>
              <a:ext cx="4535503" cy="13296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639" l="0" r="0" t="-491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77" name="Google Shape;277;p5">
            <a:hlinkClick action="ppaction://hlinkshowjump?jump=nextslide"/>
          </p:cNvPr>
          <p:cNvSpPr/>
          <p:nvPr/>
        </p:nvSpPr>
        <p:spPr>
          <a:xfrm>
            <a:off x="2447256" y="6439645"/>
            <a:ext cx="2928306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278" name="Google Shape;278;p5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279" name="Google Shape;279;p5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8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6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6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289" name="Google Shape;289;p6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292" name="Google Shape;292;p6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 txBox="1"/>
            <p:nvPr/>
          </p:nvSpPr>
          <p:spPr>
            <a:xfrm>
              <a:off x="-2234486" y="1319532"/>
              <a:ext cx="4535503" cy="156336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226" l="0" r="0" t="-418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94" name="Google Shape;294;p6">
            <a:hlinkClick action="ppaction://hlinkshowjump?jump=nextslide"/>
          </p:cNvPr>
          <p:cNvSpPr/>
          <p:nvPr/>
        </p:nvSpPr>
        <p:spPr>
          <a:xfrm>
            <a:off x="2447256" y="6439645"/>
            <a:ext cx="2928306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295" name="Google Shape;295;p6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296" name="Google Shape;296;p6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0.75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7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306" name="Google Shape;306;p7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308" name="Google Shape;308;p7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309" name="Google Shape;309;p7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-2234486" y="1319532"/>
              <a:ext cx="4535503" cy="13268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639" l="0" r="0" t="-491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7">
            <a:hlinkClick action="ppaction://hlinkshowjump?jump=nextslide"/>
          </p:cNvPr>
          <p:cNvSpPr/>
          <p:nvPr/>
        </p:nvSpPr>
        <p:spPr>
          <a:xfrm>
            <a:off x="2447256" y="6439645"/>
            <a:ext cx="2928306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312" name="Google Shape;312;p7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313" name="Google Shape;313;p7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0.125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8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323" name="Google Shape;323;p8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325" name="Google Shape;325;p8"/>
          <p:cNvGrpSpPr/>
          <p:nvPr/>
        </p:nvGrpSpPr>
        <p:grpSpPr>
          <a:xfrm>
            <a:off x="6021439" y="4823528"/>
            <a:ext cx="6420443" cy="2959847"/>
            <a:chOff x="-2234486" y="1319532"/>
            <a:chExt cx="4535503" cy="2645297"/>
          </a:xfrm>
        </p:grpSpPr>
        <p:sp>
          <p:nvSpPr>
            <p:cNvPr id="326" name="Google Shape;326;p8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 txBox="1"/>
            <p:nvPr/>
          </p:nvSpPr>
          <p:spPr>
            <a:xfrm>
              <a:off x="-2234486" y="1319532"/>
              <a:ext cx="4535503" cy="13296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639" l="0" r="0" t="-491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28" name="Google Shape;328;p8">
            <a:hlinkClick action="ppaction://hlinkshowjump?jump=nextslide"/>
          </p:cNvPr>
          <p:cNvSpPr/>
          <p:nvPr/>
        </p:nvSpPr>
        <p:spPr>
          <a:xfrm>
            <a:off x="2447256" y="6439645"/>
            <a:ext cx="2928306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329" name="Google Shape;329;p8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330" name="Google Shape;330;p8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6039065" y="4821793"/>
            <a:ext cx="6399711" cy="3890276"/>
          </a:xfrm>
          <a:prstGeom prst="rect">
            <a:avLst/>
          </a:prstGeom>
          <a:solidFill>
            <a:srgbClr val="73BED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6592103" y="4836136"/>
            <a:ext cx="5265000" cy="3116129"/>
          </a:xfrm>
          <a:prstGeom prst="rect">
            <a:avLst/>
          </a:prstGeom>
          <a:solidFill>
            <a:srgbClr val="38839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0.2, 0.126, 0.15, 0.24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6026832" y="1983513"/>
            <a:ext cx="6410799" cy="2835315"/>
          </a:xfrm>
          <a:prstGeom prst="triangle">
            <a:avLst>
              <a:gd fmla="val 49555" name="adj"/>
            </a:avLst>
          </a:prstGeom>
          <a:solidFill>
            <a:srgbClr val="5FB5C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7011173" y="7940919"/>
            <a:ext cx="5265585" cy="729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9"/>
          <p:cNvGrpSpPr/>
          <p:nvPr/>
        </p:nvGrpSpPr>
        <p:grpSpPr>
          <a:xfrm>
            <a:off x="6022583" y="4825376"/>
            <a:ext cx="6497202" cy="4135235"/>
            <a:chOff x="1287953" y="3068960"/>
            <a:chExt cx="4956741" cy="3675764"/>
          </a:xfrm>
        </p:grpSpPr>
        <p:sp>
          <p:nvSpPr>
            <p:cNvPr id="340" name="Google Shape;340;p9"/>
            <p:cNvSpPr/>
            <p:nvPr/>
          </p:nvSpPr>
          <p:spPr>
            <a:xfrm>
              <a:off x="1287953" y="3068960"/>
              <a:ext cx="4928359" cy="3472345"/>
            </a:xfrm>
            <a:custGeom>
              <a:rect b="b" l="l" r="r" t="t"/>
              <a:pathLst>
                <a:path extrusionOk="0" h="3472345" w="4754431">
                  <a:moveTo>
                    <a:pt x="1903" y="15961"/>
                  </a:moveTo>
                  <a:lnTo>
                    <a:pt x="5024" y="0"/>
                  </a:lnTo>
                  <a:lnTo>
                    <a:pt x="5024" y="10048"/>
                  </a:lnTo>
                  <a:lnTo>
                    <a:pt x="2441605" y="2654528"/>
                  </a:lnTo>
                  <a:lnTo>
                    <a:pt x="4702629" y="25121"/>
                  </a:lnTo>
                  <a:lnTo>
                    <a:pt x="4717701" y="0"/>
                  </a:lnTo>
                  <a:lnTo>
                    <a:pt x="4754431" y="3472345"/>
                  </a:lnTo>
                  <a:lnTo>
                    <a:pt x="1903" y="3472345"/>
                  </a:lnTo>
                  <a:cubicBezTo>
                    <a:pt x="1269" y="3071873"/>
                    <a:pt x="634" y="2671400"/>
                    <a:pt x="0" y="2270928"/>
                  </a:cubicBezTo>
                  <a:cubicBezTo>
                    <a:pt x="634" y="1519272"/>
                    <a:pt x="1269" y="767617"/>
                    <a:pt x="1903" y="159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316335" y="5736612"/>
              <a:ext cx="4928359" cy="1008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1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לחצו כאן כדי לפתוח את המעטפה.</a:t>
              </a:r>
              <a:endParaRPr/>
            </a:p>
          </p:txBody>
        </p:sp>
      </p:grpSp>
      <p:grpSp>
        <p:nvGrpSpPr>
          <p:cNvPr id="342" name="Google Shape;342;p9"/>
          <p:cNvGrpSpPr/>
          <p:nvPr/>
        </p:nvGrpSpPr>
        <p:grpSpPr>
          <a:xfrm>
            <a:off x="6021439" y="4823528"/>
            <a:ext cx="6420443" cy="2959847"/>
            <a:chOff x="-2234487" y="1319532"/>
            <a:chExt cx="4535503" cy="2645297"/>
          </a:xfrm>
        </p:grpSpPr>
        <p:sp>
          <p:nvSpPr>
            <p:cNvPr id="343" name="Google Shape;343;p9"/>
            <p:cNvSpPr/>
            <p:nvPr/>
          </p:nvSpPr>
          <p:spPr>
            <a:xfrm flipH="1" rot="10800000">
              <a:off x="-2222034" y="1321185"/>
              <a:ext cx="4500631" cy="2643644"/>
            </a:xfrm>
            <a:prstGeom prst="triangle">
              <a:avLst>
                <a:gd fmla="val 51798" name="adj"/>
              </a:avLst>
            </a:prstGeom>
            <a:solidFill>
              <a:srgbClr val="5FB5C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-2234487" y="1319532"/>
              <a:ext cx="4535503" cy="15636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226" l="0" r="0" t="-418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45" name="Google Shape;345;p9">
            <a:hlinkClick action="ppaction://hlinkshowjump?jump=nextslide"/>
          </p:cNvPr>
          <p:cNvSpPr/>
          <p:nvPr/>
        </p:nvSpPr>
        <p:spPr>
          <a:xfrm>
            <a:off x="2555268" y="6439645"/>
            <a:ext cx="2820294" cy="2277008"/>
          </a:xfrm>
          <a:custGeom>
            <a:rect b="b" l="l" r="r" t="t"/>
            <a:pathLst>
              <a:path extrusionOk="0" h="3916201" w="7251398">
                <a:moveTo>
                  <a:pt x="7242690" y="1988819"/>
                </a:moveTo>
                <a:cubicBezTo>
                  <a:pt x="7244141" y="1933665"/>
                  <a:pt x="7251398" y="1586774"/>
                  <a:pt x="7251398" y="1475014"/>
                </a:cubicBezTo>
                <a:cubicBezTo>
                  <a:pt x="7251398" y="1363254"/>
                  <a:pt x="7251398" y="1357448"/>
                  <a:pt x="7242690" y="1318259"/>
                </a:cubicBezTo>
                <a:cubicBezTo>
                  <a:pt x="7233982" y="1279070"/>
                  <a:pt x="7213661" y="1261653"/>
                  <a:pt x="7199147" y="1239882"/>
                </a:cubicBezTo>
                <a:cubicBezTo>
                  <a:pt x="7184633" y="1218111"/>
                  <a:pt x="7155604" y="1187631"/>
                  <a:pt x="7155604" y="1187631"/>
                </a:cubicBezTo>
                <a:cubicBezTo>
                  <a:pt x="7142541" y="1176020"/>
                  <a:pt x="7139638" y="1176020"/>
                  <a:pt x="7120770" y="1170214"/>
                </a:cubicBezTo>
                <a:cubicBezTo>
                  <a:pt x="7101902" y="1164408"/>
                  <a:pt x="7080130" y="1155699"/>
                  <a:pt x="7042393" y="1152796"/>
                </a:cubicBezTo>
                <a:cubicBezTo>
                  <a:pt x="7004656" y="1149893"/>
                  <a:pt x="6894347" y="1152796"/>
                  <a:pt x="6894347" y="1152796"/>
                </a:cubicBezTo>
                <a:lnTo>
                  <a:pt x="2522644" y="1387928"/>
                </a:lnTo>
                <a:cubicBezTo>
                  <a:pt x="1780964" y="1427117"/>
                  <a:pt x="2417597" y="1382757"/>
                  <a:pt x="2444267" y="1387928"/>
                </a:cubicBezTo>
                <a:cubicBezTo>
                  <a:pt x="2470937" y="1393099"/>
                  <a:pt x="2368792" y="1370511"/>
                  <a:pt x="2339764" y="1361802"/>
                </a:cubicBezTo>
                <a:cubicBezTo>
                  <a:pt x="2310736" y="1353093"/>
                  <a:pt x="2284610" y="1373413"/>
                  <a:pt x="2270096" y="1335676"/>
                </a:cubicBezTo>
                <a:cubicBezTo>
                  <a:pt x="2255582" y="1297939"/>
                  <a:pt x="2255581" y="1295036"/>
                  <a:pt x="2252678" y="1135379"/>
                </a:cubicBezTo>
                <a:cubicBezTo>
                  <a:pt x="2249775" y="975722"/>
                  <a:pt x="2257032" y="540294"/>
                  <a:pt x="2252678" y="377734"/>
                </a:cubicBezTo>
                <a:cubicBezTo>
                  <a:pt x="2248324" y="215174"/>
                  <a:pt x="2235261" y="203562"/>
                  <a:pt x="2226553" y="160019"/>
                </a:cubicBezTo>
                <a:cubicBezTo>
                  <a:pt x="2217845" y="116476"/>
                  <a:pt x="2212038" y="132442"/>
                  <a:pt x="2200427" y="116476"/>
                </a:cubicBezTo>
                <a:cubicBezTo>
                  <a:pt x="2188816" y="100510"/>
                  <a:pt x="2171398" y="78739"/>
                  <a:pt x="2156884" y="64225"/>
                </a:cubicBezTo>
                <a:cubicBezTo>
                  <a:pt x="2142370" y="49711"/>
                  <a:pt x="2132209" y="39551"/>
                  <a:pt x="2113341" y="29391"/>
                </a:cubicBezTo>
                <a:cubicBezTo>
                  <a:pt x="2094472" y="19231"/>
                  <a:pt x="2063993" y="7619"/>
                  <a:pt x="2043673" y="3265"/>
                </a:cubicBezTo>
                <a:cubicBezTo>
                  <a:pt x="2023353" y="-1089"/>
                  <a:pt x="2017547" y="-1089"/>
                  <a:pt x="1991421" y="3265"/>
                </a:cubicBezTo>
                <a:cubicBezTo>
                  <a:pt x="1965295" y="7619"/>
                  <a:pt x="1917398" y="14877"/>
                  <a:pt x="1886918" y="29391"/>
                </a:cubicBezTo>
                <a:cubicBezTo>
                  <a:pt x="1856438" y="43905"/>
                  <a:pt x="1808541" y="90351"/>
                  <a:pt x="1808541" y="90351"/>
                </a:cubicBezTo>
                <a:cubicBezTo>
                  <a:pt x="1529867" y="364671"/>
                  <a:pt x="484839" y="1305197"/>
                  <a:pt x="214873" y="1675311"/>
                </a:cubicBezTo>
                <a:cubicBezTo>
                  <a:pt x="-55093" y="2045425"/>
                  <a:pt x="-78316" y="1953985"/>
                  <a:pt x="188747" y="2311036"/>
                </a:cubicBezTo>
                <a:cubicBezTo>
                  <a:pt x="455810" y="2668087"/>
                  <a:pt x="1468756" y="3595127"/>
                  <a:pt x="1817250" y="3817619"/>
                </a:cubicBezTo>
                <a:cubicBezTo>
                  <a:pt x="2165744" y="4040111"/>
                  <a:pt x="2261387" y="3843564"/>
                  <a:pt x="2279711" y="3645988"/>
                </a:cubicBezTo>
                <a:cubicBezTo>
                  <a:pt x="2298035" y="3448412"/>
                  <a:pt x="2269597" y="2934107"/>
                  <a:pt x="2270096" y="2746465"/>
                </a:cubicBezTo>
                <a:cubicBezTo>
                  <a:pt x="2270595" y="2558823"/>
                  <a:pt x="2265923" y="2689134"/>
                  <a:pt x="2282705" y="2520133"/>
                </a:cubicBezTo>
                <a:cubicBezTo>
                  <a:pt x="2299487" y="2351132"/>
                  <a:pt x="3837638" y="2589711"/>
                  <a:pt x="3837638" y="2589711"/>
                </a:cubicBezTo>
                <a:lnTo>
                  <a:pt x="6502461" y="2737756"/>
                </a:lnTo>
                <a:cubicBezTo>
                  <a:pt x="7033684" y="2766784"/>
                  <a:pt x="6913216" y="2765333"/>
                  <a:pt x="7024976" y="2763882"/>
                </a:cubicBezTo>
                <a:cubicBezTo>
                  <a:pt x="7136736" y="2762431"/>
                  <a:pt x="7138187" y="2750819"/>
                  <a:pt x="7173021" y="2729048"/>
                </a:cubicBezTo>
                <a:cubicBezTo>
                  <a:pt x="7207855" y="2707277"/>
                  <a:pt x="7223821" y="2686957"/>
                  <a:pt x="7233981" y="2633254"/>
                </a:cubicBezTo>
                <a:cubicBezTo>
                  <a:pt x="7244141" y="2579551"/>
                  <a:pt x="7232529" y="2544717"/>
                  <a:pt x="7233981" y="2406831"/>
                </a:cubicBezTo>
                <a:cubicBezTo>
                  <a:pt x="7235432" y="2268945"/>
                  <a:pt x="7242690" y="1878510"/>
                  <a:pt x="7242690" y="1805939"/>
                </a:cubicBezTo>
                <a:cubicBezTo>
                  <a:pt x="7242690" y="1733368"/>
                  <a:pt x="7241239" y="2043973"/>
                  <a:pt x="7242690" y="1988819"/>
                </a:cubicBezTo>
                <a:close/>
              </a:path>
            </a:pathLst>
          </a:custGeom>
          <a:solidFill>
            <a:srgbClr val="A4568E"/>
          </a:solidFill>
          <a:ln cap="rnd" cmpd="sng" w="57150">
            <a:solidFill>
              <a:srgbClr val="7E426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494429">
                <a:alpha val="40000"/>
              </a:srgbClr>
            </a:outerShdw>
          </a:effectLst>
        </p:spPr>
        <p:txBody>
          <a:bodyPr anchorCtr="0" anchor="ctr" bIns="102850" lIns="720075" spcFirstLastPara="1" rIns="405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לחצו להמשך.</a:t>
            </a:r>
            <a:endParaRPr/>
          </a:p>
        </p:txBody>
      </p:sp>
      <p:sp>
        <p:nvSpPr>
          <p:cNvPr id="346" name="Google Shape;346;p9"/>
          <p:cNvSpPr txBox="1"/>
          <p:nvPr/>
        </p:nvSpPr>
        <p:spPr>
          <a:xfrm>
            <a:off x="4499485" y="390973"/>
            <a:ext cx="113362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פתרו את החידה וגלו את התשובה המסתתרת במעטפה.</a:t>
            </a:r>
            <a:endParaRPr/>
          </a:p>
        </p:txBody>
      </p:sp>
      <p:sp>
        <p:nvSpPr>
          <p:cNvPr id="347" name="Google Shape;347;p9"/>
          <p:cNvSpPr txBox="1"/>
          <p:nvPr/>
        </p:nvSpPr>
        <p:spPr>
          <a:xfrm>
            <a:off x="10972800" y="9510704"/>
            <a:ext cx="69895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מתוך: יחידת הוראה מתוקשבת-צפיפות שברים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