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900" r:id="rId4"/>
    <p:sldId id="320" r:id="rId5"/>
    <p:sldId id="903" r:id="rId6"/>
    <p:sldId id="898" r:id="rId7"/>
    <p:sldId id="901" r:id="rId8"/>
    <p:sldId id="904" r:id="rId9"/>
    <p:sldId id="902" r:id="rId10"/>
    <p:sldId id="899" r:id="rId11"/>
    <p:sldId id="905" r:id="rId12"/>
    <p:sldId id="907" r:id="rId13"/>
    <p:sldId id="908" r:id="rId14"/>
  </p:sldIdLst>
  <p:sldSz cx="18288000" cy="10287000"/>
  <p:notesSz cx="6858000" cy="9144000"/>
  <p:embeddedFontLst>
    <p:embeddedFont>
      <p:font typeface="Alef Bold" panose="020B0604020202020204" charset="-79"/>
      <p:regular r:id="rId16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uttman Yad-Brush" panose="02010401010101010101" pitchFamily="2" charset="-79"/>
      <p:regular r:id="rId29"/>
    </p:embeddedFont>
    <p:embeddedFont>
      <p:font typeface="Arimo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42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148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526022"/>
            <a:ext cx="7558106" cy="546271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r>
              <a:rPr lang="he-IL" sz="2700" dirty="0">
                <a:latin typeface="Arial" panose="020B0604020202020204" pitchFamily="34" charset="0"/>
              </a:rPr>
              <a:t/>
            </a:r>
            <a:br>
              <a:rPr lang="he-IL" sz="2700" dirty="0">
                <a:latin typeface="Arial" panose="020B0604020202020204" pitchFamily="34" charset="0"/>
              </a:rPr>
            </a:br>
            <a:endParaRPr lang="x-none" sz="2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2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8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28C0AB45-3B1A-413E-813C-8E8F5FAC3C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0F82382F-B613-4A78-8A3F-AADA2D7219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2084" y="8552560"/>
            <a:ext cx="1757363" cy="152876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7CBF0CD4-94C6-4BFD-9B64-AE84F4EA21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8842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54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570794" y="9213041"/>
            <a:ext cx="1361520" cy="1184412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86899" y="7657124"/>
            <a:ext cx="1117997" cy="11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2084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8842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62621745-C71F-46D4-B4FB-04F4AA0E83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 flipH="1">
            <a:off x="350615" y="327468"/>
            <a:ext cx="4050780" cy="3045927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A55BA2DF-04D3-472A-B235-32046ED9B5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0085" y="839717"/>
            <a:ext cx="1728788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6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88316BEC-4B99-4C42-97EB-91B0D4C14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2" y="9444824"/>
            <a:ext cx="18288000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35B246A-F88F-4239-BB9A-3199336F82C8}" type="datetimeFigureOut">
              <a:rPr lang="he-IL" smtClean="0"/>
              <a:pPr/>
              <a:t>ח'/סיון/תשפ"ו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96521F-DA1E-481C-B10F-4227867CC9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650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pop.education.gov.il/tchumey_daat/matmatika/yesodi/noseem_nilmadim/peolot-shvarim-pshoti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peolot-shvarim-pshotim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peolot-shvarim-pshoti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חילוק שברים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7CA90-6051-F24E-362B-4B62CF9B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668EDCE-178E-D59C-902D-1D5B12F8EABE}"/>
                  </a:ext>
                </a:extLst>
              </p:cNvPr>
              <p:cNvSpPr txBox="1"/>
              <p:nvPr/>
            </p:nvSpPr>
            <p:spPr>
              <a:xfrm>
                <a:off x="3276600" y="1638300"/>
                <a:ext cx="12801600" cy="35010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צורית סרטטה מלבן ששטחו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 מ"ר. </a:t>
                </a:r>
                <a:endParaRPr lang="he-IL" sz="3600" dirty="0" smtClean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 smtClean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סכום </a:t>
                </a: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האורכים של שתי צלעות נגדיות הוא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  מ'.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 smtClean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חשבו את האורך של כל אחת משתי הצלעות האחרות</a:t>
                </a:r>
                <a:r>
                  <a:rPr lang="he-IL" sz="3600" dirty="0" smtClean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668EDCE-178E-D59C-902D-1D5B12F8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638300"/>
                <a:ext cx="12801600" cy="3501023"/>
              </a:xfrm>
              <a:prstGeom prst="rect">
                <a:avLst/>
              </a:prstGeom>
              <a:blipFill>
                <a:blip r:embed="rId2"/>
                <a:stretch>
                  <a:fillRect r="-1429" b="-27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AF4C6-9553-0C1D-88E4-5483BBA6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45633B3-CB83-2595-7744-8D08B1F2F803}"/>
                  </a:ext>
                </a:extLst>
              </p:cNvPr>
              <p:cNvSpPr txBox="1"/>
              <p:nvPr/>
            </p:nvSpPr>
            <p:spPr>
              <a:xfrm>
                <a:off x="2362200" y="1104900"/>
                <a:ext cx="12725400" cy="6373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לפניכם תרגיל חילוק שחסר בו מספר:   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lnSpc>
                    <a:spcPct val="150000"/>
                  </a:lnSpc>
                  <a:buFont typeface="Wingdings" panose="05000000000000000000" pitchFamily="2" charset="2"/>
                  <a:buChar char=""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סמנו את השבר, שאם נכתוב אותו במשבצת הריקה תוצאת החילוק תהיה </a:t>
                </a:r>
                <a:r>
                  <a:rPr lang="he-IL" sz="3600" b="1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מספר שלם</a:t>
                </a: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 algn="r" rtl="1" fontAlgn="ctr">
                  <a:lnSpc>
                    <a:spcPct val="150000"/>
                  </a:lnSpc>
                </a:pPr>
                <a:r>
                  <a:rPr lang="he-IL" sz="3600" dirty="0" smtClean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א) </a:t>
                </a:r>
                <a:r>
                  <a:rPr lang="he-IL" sz="36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36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ב)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36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ג)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36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ד)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226695" algn="r" rtl="1" fontAlgn="ctr">
                  <a:lnSpc>
                    <a:spcPct val="150000"/>
                  </a:lnSpc>
                  <a:buNone/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r" rtl="1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"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תנו דוגמה לשבר פשוט אחר, שאם נכתוב אותו במשבצת הריקה תוצאת החילוק תהיה </a:t>
                </a:r>
                <a:r>
                  <a:rPr lang="he-IL" sz="3600" b="1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מספר שלם</a:t>
                </a:r>
                <a:r>
                  <a:rPr lang="he-IL" sz="36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45633B3-CB83-2595-7744-8D08B1F2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104900"/>
                <a:ext cx="12725400" cy="6373155"/>
              </a:xfrm>
              <a:prstGeom prst="rect">
                <a:avLst/>
              </a:prstGeom>
              <a:blipFill>
                <a:blip r:embed="rId2"/>
                <a:stretch>
                  <a:fillRect r="-1437" b="-10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7425A045-D4E7-E8AE-E055-55C77BE64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4900"/>
            <a:ext cx="2837121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B7662-BE1E-C157-9C88-058E0FCF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E865B65-6C1D-E8E5-3C8D-7659BCD77DD2}"/>
                  </a:ext>
                </a:extLst>
              </p:cNvPr>
              <p:cNvSpPr txBox="1"/>
              <p:nvPr/>
            </p:nvSpPr>
            <p:spPr>
              <a:xfrm>
                <a:off x="4724400" y="1943100"/>
                <a:ext cx="10134600" cy="33570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06000"/>
                  </a:lnSpc>
                  <a:spcBef>
                    <a:spcPts val="1000"/>
                  </a:spcBef>
                  <a:spcAft>
                    <a:spcPts val="800"/>
                  </a:spcAft>
                  <a:buNone/>
                </a:pPr>
                <a:r>
                  <a:rPr lang="he-IL" sz="3600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חברים התחלקו בשתי פיצות וחצי.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6000"/>
                  </a:lnSpc>
                  <a:spcBef>
                    <a:spcPts val="1000"/>
                  </a:spcBef>
                  <a:spcAft>
                    <a:spcPts val="800"/>
                  </a:spcAft>
                  <a:buNone/>
                </a:pPr>
                <a:r>
                  <a:rPr lang="he-IL" sz="3600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כל ילד קיבל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36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he-IL" sz="36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3600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3600" kern="1200" dirty="0" smtClean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פיצה</a:t>
                </a:r>
                <a:r>
                  <a:rPr lang="he-IL" sz="3600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6000"/>
                  </a:lnSpc>
                  <a:spcBef>
                    <a:spcPts val="1000"/>
                  </a:spcBef>
                  <a:spcAft>
                    <a:spcPts val="800"/>
                  </a:spcAft>
                  <a:buNone/>
                </a:pPr>
                <a:r>
                  <a:rPr lang="he-IL" sz="3600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כמה חברים התחלקו בפיצות?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6000"/>
                  </a:lnSpc>
                  <a:spcBef>
                    <a:spcPts val="1000"/>
                  </a:spcBef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הציגו את דרך הפתרון.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E865B65-6C1D-E8E5-3C8D-7659BCD7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943100"/>
                <a:ext cx="10134600" cy="3357009"/>
              </a:xfrm>
              <a:prstGeom prst="rect">
                <a:avLst/>
              </a:prstGeom>
              <a:blipFill>
                <a:blip r:embed="rId2"/>
                <a:stretch>
                  <a:fillRect t="-3091" r="-1744" b="-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1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78E251C-26A3-E57F-CF0B-594D7E39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69" y="3423673"/>
            <a:ext cx="13659261" cy="323393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2072844" y="4420225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 משימת פתיחה- במעבדה של דנה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7200899" y="4389220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מוזגים מיץ לכוסות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3642302" y="2339981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* המשימות מצורפות גם כדף עבודה שניתן לחלוקה לתלמידים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8649C8A-ACA1-A857-0CE9-01626E5F991B}"/>
              </a:ext>
            </a:extLst>
          </p:cNvPr>
          <p:cNvSpPr txBox="1"/>
          <p:nvPr/>
        </p:nvSpPr>
        <p:spPr>
          <a:xfrm>
            <a:off x="2291364" y="4389220"/>
            <a:ext cx="3886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אוסף משימות בנושא חילוק שברים*</a:t>
            </a:r>
          </a:p>
          <a:p>
            <a:pPr algn="ctr"/>
            <a:r>
              <a:rPr lang="he-I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30A5F014-DA26-4A95-B9B9-C70D0DCF7C61}"/>
              </a:ext>
            </a:extLst>
          </p:cNvPr>
          <p:cNvGrpSpPr/>
          <p:nvPr/>
        </p:nvGrpSpPr>
        <p:grpSpPr>
          <a:xfrm>
            <a:off x="1397259" y="4748653"/>
            <a:ext cx="3048024" cy="3460334"/>
            <a:chOff x="4773940" y="3319460"/>
            <a:chExt cx="2032016" cy="2306889"/>
          </a:xfrm>
        </p:grpSpPr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ACD68415-7D96-4747-AEF8-1240C91221CB}"/>
                </a:ext>
              </a:extLst>
            </p:cNvPr>
            <p:cNvSpPr/>
            <p:nvPr/>
          </p:nvSpPr>
          <p:spPr>
            <a:xfrm>
              <a:off x="4773940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5FB2096B-CBFD-4B08-9692-9CF0DE3450B6}"/>
                </a:ext>
              </a:extLst>
            </p:cNvPr>
            <p:cNvSpPr/>
            <p:nvPr/>
          </p:nvSpPr>
          <p:spPr>
            <a:xfrm>
              <a:off x="4773940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4" name="מלבן 73">
              <a:extLst>
                <a:ext uri="{FF2B5EF4-FFF2-40B4-BE49-F238E27FC236}">
                  <a16:creationId xmlns:a16="http://schemas.microsoft.com/office/drawing/2014/main" id="{18B142F5-645B-4E6A-99B8-3B6EBC77F7BD}"/>
                </a:ext>
              </a:extLst>
            </p:cNvPr>
            <p:cNvSpPr/>
            <p:nvPr/>
          </p:nvSpPr>
          <p:spPr>
            <a:xfrm>
              <a:off x="4773940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5" name="מלבן 74">
              <a:extLst>
                <a:ext uri="{FF2B5EF4-FFF2-40B4-BE49-F238E27FC236}">
                  <a16:creationId xmlns:a16="http://schemas.microsoft.com/office/drawing/2014/main" id="{DA1F4A8D-6CF5-4A9D-B14D-1691A05135F6}"/>
                </a:ext>
              </a:extLst>
            </p:cNvPr>
            <p:cNvSpPr/>
            <p:nvPr/>
          </p:nvSpPr>
          <p:spPr>
            <a:xfrm>
              <a:off x="4773940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0770FE96-437A-4FF2-BABF-9BCBD7257EEE}"/>
                </a:ext>
              </a:extLst>
            </p:cNvPr>
            <p:cNvSpPr/>
            <p:nvPr/>
          </p:nvSpPr>
          <p:spPr>
            <a:xfrm>
              <a:off x="4773940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7" name="מלבן 76">
              <a:extLst>
                <a:ext uri="{FF2B5EF4-FFF2-40B4-BE49-F238E27FC236}">
                  <a16:creationId xmlns:a16="http://schemas.microsoft.com/office/drawing/2014/main" id="{1379CAD8-E379-400A-BC15-C02F3D33DF1E}"/>
                </a:ext>
              </a:extLst>
            </p:cNvPr>
            <p:cNvSpPr/>
            <p:nvPr/>
          </p:nvSpPr>
          <p:spPr>
            <a:xfrm>
              <a:off x="5373693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8" name="מלבן 77">
              <a:extLst>
                <a:ext uri="{FF2B5EF4-FFF2-40B4-BE49-F238E27FC236}">
                  <a16:creationId xmlns:a16="http://schemas.microsoft.com/office/drawing/2014/main" id="{37E52404-AD78-4E4E-AF5A-763C671DD084}"/>
                </a:ext>
              </a:extLst>
            </p:cNvPr>
            <p:cNvSpPr/>
            <p:nvPr/>
          </p:nvSpPr>
          <p:spPr>
            <a:xfrm>
              <a:off x="5373693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D3AD4700-6411-48DB-A3AE-4E8FB89164E8}"/>
                </a:ext>
              </a:extLst>
            </p:cNvPr>
            <p:cNvSpPr/>
            <p:nvPr/>
          </p:nvSpPr>
          <p:spPr>
            <a:xfrm>
              <a:off x="5373693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8679EDF9-1D00-4634-AC0C-CCA8BEFA1952}"/>
                </a:ext>
              </a:extLst>
            </p:cNvPr>
            <p:cNvSpPr/>
            <p:nvPr/>
          </p:nvSpPr>
          <p:spPr>
            <a:xfrm>
              <a:off x="5373693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90CB631B-0917-4789-AD8B-3CFE174221BF}"/>
                </a:ext>
              </a:extLst>
            </p:cNvPr>
            <p:cNvSpPr/>
            <p:nvPr/>
          </p:nvSpPr>
          <p:spPr>
            <a:xfrm>
              <a:off x="5373693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2" name="מלבן 81">
              <a:extLst>
                <a:ext uri="{FF2B5EF4-FFF2-40B4-BE49-F238E27FC236}">
                  <a16:creationId xmlns:a16="http://schemas.microsoft.com/office/drawing/2014/main" id="{2890818E-DB31-45DD-9F66-9676801E5FDB}"/>
                </a:ext>
              </a:extLst>
            </p:cNvPr>
            <p:cNvSpPr/>
            <p:nvPr/>
          </p:nvSpPr>
          <p:spPr>
            <a:xfrm>
              <a:off x="5973446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3" name="מלבן 82">
              <a:extLst>
                <a:ext uri="{FF2B5EF4-FFF2-40B4-BE49-F238E27FC236}">
                  <a16:creationId xmlns:a16="http://schemas.microsoft.com/office/drawing/2014/main" id="{31AA6EF8-4EAF-488A-81C2-3C8149A11FB2}"/>
                </a:ext>
              </a:extLst>
            </p:cNvPr>
            <p:cNvSpPr/>
            <p:nvPr/>
          </p:nvSpPr>
          <p:spPr>
            <a:xfrm>
              <a:off x="5973446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5C2B505E-FFEA-457C-9B51-378342BC8167}"/>
                </a:ext>
              </a:extLst>
            </p:cNvPr>
            <p:cNvSpPr/>
            <p:nvPr/>
          </p:nvSpPr>
          <p:spPr>
            <a:xfrm>
              <a:off x="5973446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5" name="מלבן 84">
              <a:extLst>
                <a:ext uri="{FF2B5EF4-FFF2-40B4-BE49-F238E27FC236}">
                  <a16:creationId xmlns:a16="http://schemas.microsoft.com/office/drawing/2014/main" id="{DB1E797D-FE0F-4482-8A4B-C84C155A6011}"/>
                </a:ext>
              </a:extLst>
            </p:cNvPr>
            <p:cNvSpPr/>
            <p:nvPr/>
          </p:nvSpPr>
          <p:spPr>
            <a:xfrm>
              <a:off x="5973446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6" name="מלבן 85">
              <a:extLst>
                <a:ext uri="{FF2B5EF4-FFF2-40B4-BE49-F238E27FC236}">
                  <a16:creationId xmlns:a16="http://schemas.microsoft.com/office/drawing/2014/main" id="{FFEB7CE2-F910-4672-9709-A5B96CFD83E4}"/>
                </a:ext>
              </a:extLst>
            </p:cNvPr>
            <p:cNvSpPr/>
            <p:nvPr/>
          </p:nvSpPr>
          <p:spPr>
            <a:xfrm>
              <a:off x="5973446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7" name="מלבן 86">
              <a:extLst>
                <a:ext uri="{FF2B5EF4-FFF2-40B4-BE49-F238E27FC236}">
                  <a16:creationId xmlns:a16="http://schemas.microsoft.com/office/drawing/2014/main" id="{2AB13570-2BE4-4D6F-9436-31B61096C778}"/>
                </a:ext>
              </a:extLst>
            </p:cNvPr>
            <p:cNvSpPr/>
            <p:nvPr/>
          </p:nvSpPr>
          <p:spPr>
            <a:xfrm>
              <a:off x="6573200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8" name="מלבן 87">
              <a:extLst>
                <a:ext uri="{FF2B5EF4-FFF2-40B4-BE49-F238E27FC236}">
                  <a16:creationId xmlns:a16="http://schemas.microsoft.com/office/drawing/2014/main" id="{F56A9EE4-86FC-475B-AEFD-163DE6B9140F}"/>
                </a:ext>
              </a:extLst>
            </p:cNvPr>
            <p:cNvSpPr/>
            <p:nvPr/>
          </p:nvSpPr>
          <p:spPr>
            <a:xfrm>
              <a:off x="6573200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9" name="מלבן 88">
              <a:extLst>
                <a:ext uri="{FF2B5EF4-FFF2-40B4-BE49-F238E27FC236}">
                  <a16:creationId xmlns:a16="http://schemas.microsoft.com/office/drawing/2014/main" id="{711E0E93-F6CC-451C-B603-FF3632C08DA4}"/>
                </a:ext>
              </a:extLst>
            </p:cNvPr>
            <p:cNvSpPr/>
            <p:nvPr/>
          </p:nvSpPr>
          <p:spPr>
            <a:xfrm>
              <a:off x="6573200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0" name="מלבן 89">
              <a:extLst>
                <a:ext uri="{FF2B5EF4-FFF2-40B4-BE49-F238E27FC236}">
                  <a16:creationId xmlns:a16="http://schemas.microsoft.com/office/drawing/2014/main" id="{8A2A35B6-1738-4532-BB6E-DD78F501CEC6}"/>
                </a:ext>
              </a:extLst>
            </p:cNvPr>
            <p:cNvSpPr/>
            <p:nvPr/>
          </p:nvSpPr>
          <p:spPr>
            <a:xfrm>
              <a:off x="6573200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E1E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1" name="מלבן 90">
              <a:extLst>
                <a:ext uri="{FF2B5EF4-FFF2-40B4-BE49-F238E27FC236}">
                  <a16:creationId xmlns:a16="http://schemas.microsoft.com/office/drawing/2014/main" id="{CF36C426-5A74-42AC-88AD-4654AFA853E2}"/>
                </a:ext>
              </a:extLst>
            </p:cNvPr>
            <p:cNvSpPr/>
            <p:nvPr/>
          </p:nvSpPr>
          <p:spPr>
            <a:xfrm>
              <a:off x="6573200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E1E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F453F9-0100-4E19-8072-A5571C6CA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8288000" cy="1988345"/>
          </a:xfrm>
        </p:spPr>
        <p:txBody>
          <a:bodyPr>
            <a:noAutofit/>
          </a:bodyPr>
          <a:lstStyle/>
          <a:p>
            <a:pPr marL="1071563"/>
            <a:r>
              <a:rPr lang="he-IL" sz="4200" dirty="0">
                <a:latin typeface="Arial" panose="020B0604020202020204" pitchFamily="34" charset="0"/>
                <a:cs typeface="+mn-cs"/>
              </a:rPr>
              <a:t>פתרו את השאלה. כתבו תרגיל חילוק מתאים.</a:t>
            </a:r>
            <a:endParaRPr lang="he-IL" sz="4200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/>
              <p:nvPr/>
            </p:nvSpPr>
            <p:spPr>
              <a:xfrm>
                <a:off x="8801100" y="1425627"/>
                <a:ext cx="8969406" cy="332302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defTabSz="1371600" rtl="1">
                  <a:spcAft>
                    <a:spcPts val="12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בבקבוקון היו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סמ"ק נוזל. </a:t>
                </a:r>
                <a:endParaRPr lang="en-US" sz="4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defTabSz="1371600" rtl="1">
                  <a:spcAft>
                    <a:spcPts val="12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דנה העבירה את כל הנוזל למבחנות.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/>
                </a:r>
                <a:b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לכל מבחנה טפטפה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סמ"ק נוזל.</a:t>
                </a:r>
              </a:p>
              <a:p>
                <a:pPr algn="r" defTabSz="1371600" rtl="1">
                  <a:spcAft>
                    <a:spcPts val="12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בכמה מבחנות השתמשה דנה?</a:t>
                </a:r>
                <a:endParaRPr lang="en-US" sz="4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1425627"/>
                <a:ext cx="8969406" cy="3323025"/>
              </a:xfrm>
              <a:prstGeom prst="roundRect">
                <a:avLst/>
              </a:prstGeom>
              <a:blipFill>
                <a:blip r:embed="rId2"/>
                <a:stretch>
                  <a:fillRect t="-2936" r="-816" b="-110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AB3A808-A3B8-45C0-872B-4CE73A489E0A}"/>
              </a:ext>
            </a:extLst>
          </p:cNvPr>
          <p:cNvSpPr/>
          <p:nvPr/>
        </p:nvSpPr>
        <p:spPr>
          <a:xfrm>
            <a:off x="11020506" y="883054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לחצו עליי לקבלת רמז.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/>
              <p:nvPr/>
            </p:nvSpPr>
            <p:spPr>
              <a:xfrm>
                <a:off x="1" y="951264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algn="r" defTabSz="1371600" rtl="1"/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כמה פעמים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יש  ב-3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r" defTabSz="1371600" rtl="1"/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וכמה פעמים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נכנסים ב-3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51264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1DEECFC-9AEE-47B9-BB39-AB5C76AB8351}"/>
              </a:ext>
            </a:extLst>
          </p:cNvPr>
          <p:cNvSpPr/>
          <p:nvPr/>
        </p:nvSpPr>
        <p:spPr>
          <a:xfrm>
            <a:off x="11020506" y="883054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הקליקו עליי להדגמה.</a:t>
            </a: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2F92EACB-9AEE-41A1-A394-336D550D4EB7}"/>
              </a:ext>
            </a:extLst>
          </p:cNvPr>
          <p:cNvSpPr/>
          <p:nvPr/>
        </p:nvSpPr>
        <p:spPr>
          <a:xfrm>
            <a:off x="11020506" y="883054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הקליקו עליי להצגת תרגיל.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/>
              <p:nvPr/>
            </p:nvSpPr>
            <p:spPr>
              <a:xfrm>
                <a:off x="11316396" y="5143500"/>
                <a:ext cx="4293375" cy="153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396" y="5143500"/>
                <a:ext cx="4293375" cy="1534972"/>
              </a:xfrm>
              <a:prstGeom prst="rect">
                <a:avLst/>
              </a:prstGeom>
              <a:blipFill>
                <a:blip r:embed="rId4"/>
                <a:stretch>
                  <a:fillRect l="-426" t="-2381" r="-9645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36762B44-F9C6-4904-8ACD-C2DD91F83B41}"/>
              </a:ext>
            </a:extLst>
          </p:cNvPr>
          <p:cNvSpPr/>
          <p:nvPr/>
        </p:nvSpPr>
        <p:spPr>
          <a:xfrm>
            <a:off x="11020506" y="883054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לחצו עליי להצגת תשובה.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/>
              <p:nvPr/>
            </p:nvSpPr>
            <p:spPr>
              <a:xfrm>
                <a:off x="11857787" y="5123952"/>
                <a:ext cx="7004958" cy="153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371600" rtl="1"/>
                <a14:m>
                  <m:oMath xmlns:m="http://schemas.openxmlformats.org/officeDocument/2006/math"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787" y="5123952"/>
                <a:ext cx="7004958" cy="1534972"/>
              </a:xfrm>
              <a:prstGeom prst="rect">
                <a:avLst/>
              </a:prstGeom>
              <a:blipFill>
                <a:blip r:embed="rId5"/>
                <a:stretch>
                  <a:fillRect l="-9225" t="-2390" b="-139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7DD48608-9D38-499C-A095-12FC474834E0}"/>
              </a:ext>
            </a:extLst>
          </p:cNvPr>
          <p:cNvSpPr txBox="1">
            <a:spLocks/>
          </p:cNvSpPr>
          <p:nvPr/>
        </p:nvSpPr>
        <p:spPr>
          <a:xfrm>
            <a:off x="11496011" y="7642550"/>
            <a:ext cx="7493081" cy="947097"/>
          </a:xfrm>
          <a:prstGeom prst="rect">
            <a:avLst/>
          </a:prstGeom>
        </p:spPr>
        <p:txBody>
          <a:bodyPr vert="horz" lIns="137160" tIns="68580" rIns="137160" bIns="6858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1563" defTabSz="1371600"/>
            <a:r>
              <a:rPr lang="he-IL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דנה השתמשה ב-6 מבחנות.</a:t>
            </a:r>
            <a:endParaRPr lang="he-IL" sz="42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182AEB4-A53D-43EC-A93B-8F8D458B120A}"/>
              </a:ext>
            </a:extLst>
          </p:cNvPr>
          <p:cNvSpPr/>
          <p:nvPr/>
        </p:nvSpPr>
        <p:spPr>
          <a:xfrm>
            <a:off x="1398771" y="4748652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4EA7D81-C8F6-43FA-B148-FF4CCDA520C8}"/>
              </a:ext>
            </a:extLst>
          </p:cNvPr>
          <p:cNvSpPr/>
          <p:nvPr/>
        </p:nvSpPr>
        <p:spPr>
          <a:xfrm>
            <a:off x="1398771" y="5453157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3C61802-71C4-42F2-A16A-71C12242DC0A}"/>
              </a:ext>
            </a:extLst>
          </p:cNvPr>
          <p:cNvSpPr/>
          <p:nvPr/>
        </p:nvSpPr>
        <p:spPr>
          <a:xfrm>
            <a:off x="1398771" y="6095471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CBC58AE-7E87-4E62-94F9-1F5E4119EBA5}"/>
              </a:ext>
            </a:extLst>
          </p:cNvPr>
          <p:cNvSpPr/>
          <p:nvPr/>
        </p:nvSpPr>
        <p:spPr>
          <a:xfrm>
            <a:off x="1398771" y="6799976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5D7C786-3B55-42B4-BE12-E479239D7EB2}"/>
              </a:ext>
            </a:extLst>
          </p:cNvPr>
          <p:cNvSpPr/>
          <p:nvPr/>
        </p:nvSpPr>
        <p:spPr>
          <a:xfrm>
            <a:off x="1407683" y="7504481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72A33AB-0B50-40DA-AA4E-580BDEC0D85D}"/>
              </a:ext>
            </a:extLst>
          </p:cNvPr>
          <p:cNvSpPr/>
          <p:nvPr/>
        </p:nvSpPr>
        <p:spPr>
          <a:xfrm>
            <a:off x="2298401" y="4748652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FE5D1261-BB32-4A23-8EE0-0FB79E63BC3B}"/>
              </a:ext>
            </a:extLst>
          </p:cNvPr>
          <p:cNvSpPr/>
          <p:nvPr/>
        </p:nvSpPr>
        <p:spPr>
          <a:xfrm>
            <a:off x="2298401" y="5453157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207BBAD-3DDC-42A3-894A-BF3C335A1B46}"/>
              </a:ext>
            </a:extLst>
          </p:cNvPr>
          <p:cNvSpPr/>
          <p:nvPr/>
        </p:nvSpPr>
        <p:spPr>
          <a:xfrm>
            <a:off x="2298401" y="6095471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4D3D021-8FB0-4CF6-9A7E-8B3779C14316}"/>
              </a:ext>
            </a:extLst>
          </p:cNvPr>
          <p:cNvSpPr/>
          <p:nvPr/>
        </p:nvSpPr>
        <p:spPr>
          <a:xfrm>
            <a:off x="2298401" y="6799976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4B99EFE6-8500-415F-9830-F2CBC48B36D5}"/>
              </a:ext>
            </a:extLst>
          </p:cNvPr>
          <p:cNvSpPr/>
          <p:nvPr/>
        </p:nvSpPr>
        <p:spPr>
          <a:xfrm>
            <a:off x="2298401" y="7504481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C8D15EAA-2764-48E2-A49C-99EE27333778}"/>
              </a:ext>
            </a:extLst>
          </p:cNvPr>
          <p:cNvSpPr/>
          <p:nvPr/>
        </p:nvSpPr>
        <p:spPr>
          <a:xfrm>
            <a:off x="3198030" y="4748652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EAE31704-A216-4F87-9EC1-141F3E42F7EB}"/>
              </a:ext>
            </a:extLst>
          </p:cNvPr>
          <p:cNvSpPr/>
          <p:nvPr/>
        </p:nvSpPr>
        <p:spPr>
          <a:xfrm>
            <a:off x="3198030" y="5453157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F5A5F032-FE8F-4D70-B55F-FD31BBAD7BC3}"/>
              </a:ext>
            </a:extLst>
          </p:cNvPr>
          <p:cNvSpPr/>
          <p:nvPr/>
        </p:nvSpPr>
        <p:spPr>
          <a:xfrm>
            <a:off x="3198030" y="6095471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1056DDAB-9311-4773-B514-AEF712101A17}"/>
              </a:ext>
            </a:extLst>
          </p:cNvPr>
          <p:cNvSpPr/>
          <p:nvPr/>
        </p:nvSpPr>
        <p:spPr>
          <a:xfrm>
            <a:off x="3198030" y="6799976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374106E0-D71A-4692-97E8-B657C24B088F}"/>
              </a:ext>
            </a:extLst>
          </p:cNvPr>
          <p:cNvSpPr/>
          <p:nvPr/>
        </p:nvSpPr>
        <p:spPr>
          <a:xfrm>
            <a:off x="3198030" y="7504481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6F7D64FD-6B67-44FA-A562-163FD3B46A89}"/>
              </a:ext>
            </a:extLst>
          </p:cNvPr>
          <p:cNvSpPr/>
          <p:nvPr/>
        </p:nvSpPr>
        <p:spPr>
          <a:xfrm>
            <a:off x="4097661" y="4748652"/>
            <a:ext cx="349134" cy="704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42C1EBDF-EF72-428F-A803-326A819AD716}"/>
              </a:ext>
            </a:extLst>
          </p:cNvPr>
          <p:cNvSpPr/>
          <p:nvPr/>
        </p:nvSpPr>
        <p:spPr>
          <a:xfrm>
            <a:off x="4097661" y="5453157"/>
            <a:ext cx="349134" cy="704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620EA91A-508D-4BA4-880F-148D7E5BD397}"/>
              </a:ext>
            </a:extLst>
          </p:cNvPr>
          <p:cNvSpPr/>
          <p:nvPr/>
        </p:nvSpPr>
        <p:spPr>
          <a:xfrm>
            <a:off x="4097661" y="6095471"/>
            <a:ext cx="349134" cy="704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0C39E4D7-EF34-45F2-A618-2B49AC9B3A7B}"/>
              </a:ext>
            </a:extLst>
          </p:cNvPr>
          <p:cNvSpPr/>
          <p:nvPr/>
        </p:nvSpPr>
        <p:spPr>
          <a:xfrm>
            <a:off x="4097661" y="6799976"/>
            <a:ext cx="349134" cy="704505"/>
          </a:xfrm>
          <a:prstGeom prst="rect">
            <a:avLst/>
          </a:prstGeom>
          <a:solidFill>
            <a:schemeClr val="bg1"/>
          </a:solidFill>
          <a:ln>
            <a:solidFill>
              <a:srgbClr val="E1E1E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C508E4E1-8AF8-4AF2-B9CF-18D8E5516F79}"/>
              </a:ext>
            </a:extLst>
          </p:cNvPr>
          <p:cNvSpPr/>
          <p:nvPr/>
        </p:nvSpPr>
        <p:spPr>
          <a:xfrm>
            <a:off x="4097661" y="7504481"/>
            <a:ext cx="349134" cy="704505"/>
          </a:xfrm>
          <a:prstGeom prst="rect">
            <a:avLst/>
          </a:prstGeom>
          <a:solidFill>
            <a:schemeClr val="bg1"/>
          </a:solidFill>
          <a:ln>
            <a:solidFill>
              <a:srgbClr val="E1E1E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בועת דיבור: אליפסה 53">
                <a:extLst>
                  <a:ext uri="{FF2B5EF4-FFF2-40B4-BE49-F238E27FC236}">
                    <a16:creationId xmlns:a16="http://schemas.microsoft.com/office/drawing/2014/main" id="{CE0237ED-43FF-4E77-9D09-F86DA7612951}"/>
                  </a:ext>
                </a:extLst>
              </p:cNvPr>
              <p:cNvSpPr/>
              <p:nvPr/>
            </p:nvSpPr>
            <p:spPr>
              <a:xfrm>
                <a:off x="6287" y="951264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algn="r" defTabSz="1371600" rtl="1"/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ב- 3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יש 18 פעמים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r" defTabSz="1371600" rtl="1"/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וכמה פעמים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נכנסות ב-3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4" name="בועת דיבור: אליפסה 53">
                <a:extLst>
                  <a:ext uri="{FF2B5EF4-FFF2-40B4-BE49-F238E27FC236}">
                    <a16:creationId xmlns:a16="http://schemas.microsoft.com/office/drawing/2014/main" id="{CE0237ED-43FF-4E77-9D09-F86DA7612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" y="951264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CE6D97B2-E124-4BD4-A2E4-30A8F669589A}"/>
              </a:ext>
            </a:extLst>
          </p:cNvPr>
          <p:cNvSpPr/>
          <p:nvPr/>
        </p:nvSpPr>
        <p:spPr>
          <a:xfrm>
            <a:off x="11020506" y="883054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לחצו עליי כדי להמשיך.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BFB4E6E-4A55-C059-6D8E-512CCAF8D2EB}"/>
              </a:ext>
            </a:extLst>
          </p:cNvPr>
          <p:cNvSpPr txBox="1"/>
          <p:nvPr/>
        </p:nvSpPr>
        <p:spPr>
          <a:xfrm>
            <a:off x="762000" y="9440516"/>
            <a:ext cx="9592572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מתוך יחידת הוראה מתוקשבת </a:t>
            </a:r>
            <a:r>
              <a:rPr lang="he-I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חילוק שברים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5 -3.33333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5 -1.85185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5 -1.85185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5 -3.33333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5 -1.85185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5 -1.8518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5001 -1.85185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5001 -1.85185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25 -3.33333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25 -1.85185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25 -1.85185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25 1.11111E-6 C 0.18099 1.11111E-6 0.25 0.04583 0.25 0.0831 L 0.25 0.1662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831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25 2.59259E-6 C 0.18099 2.59259E-6 0.25 0.04583 0.25 0.0831 L 0.25 0.1662 " pathEditMode="relative" rAng="0" ptsTypes="AAAA"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 1.11111E-6 C 0.14492 1.11111E-6 0.20052 0.02546 0.20052 0.04768 L 0.20052 0.09676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14635 2.59259E-6 C 0.21198 2.59259E-6 0.29283 0.04583 0.29283 0.08356 L 0.29283 0.16736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2188 1.11111E-6 C 0.17644 1.11111E-6 0.24376 0.02662 0.24376 0.04884 L 0.24376 0.09768 " pathEditMode="relative" rAng="0" ptsTypes="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488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2188 2.59259E-6 C 0.17644 2.59259E-6 0.24376 0.02662 0.24376 0.04884 L 0.24376 0.09768 " pathEditMode="relative" rAng="0" ptsTypes="AAAA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6" grpId="0" animBg="1"/>
      <p:bldP spid="16" grpId="1" animBg="1"/>
      <p:bldP spid="16" grpId="2" animBg="1"/>
      <p:bldP spid="10" grpId="0" animBg="1"/>
      <p:bldP spid="10" grpId="1" animBg="1"/>
      <p:bldP spid="58" grpId="0" animBg="1"/>
      <p:bldP spid="32" grpId="0"/>
      <p:bldP spid="32" grpId="1"/>
      <p:bldP spid="33" grpId="0" animBg="1"/>
      <p:bldP spid="33" grpId="1" animBg="1"/>
      <p:bldP spid="33" grpId="2" animBg="1"/>
      <p:bldP spid="34" grpId="0"/>
      <p:bldP spid="35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53F9-0100-4E19-8072-A5571C6CA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8288000" cy="1988345"/>
          </a:xfrm>
        </p:spPr>
        <p:txBody>
          <a:bodyPr>
            <a:noAutofit/>
          </a:bodyPr>
          <a:lstStyle/>
          <a:p>
            <a:pPr marL="1071563"/>
            <a:r>
              <a:rPr lang="he-IL" sz="4200" dirty="0">
                <a:latin typeface="Arial" panose="020B0604020202020204" pitchFamily="34" charset="0"/>
                <a:cs typeface="+mn-cs"/>
              </a:rPr>
              <a:t>פתרו את השאלה. כתבו תרגיל חילוק מתאים.</a:t>
            </a:r>
            <a:endParaRPr lang="he-IL" sz="4200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/>
              <p:nvPr/>
            </p:nvSpPr>
            <p:spPr>
              <a:xfrm>
                <a:off x="9399464" y="1513609"/>
                <a:ext cx="8071335" cy="374039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defTabSz="1371600" rtl="1">
                  <a:spcAft>
                    <a:spcPts val="12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בבקבוק שתייה יש 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ליטר מיץ.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/>
                </a:r>
                <a:b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דנה מזגה את כל המיץ לכוסות גדולות. בכל כוס </a:t>
                </a:r>
                <a14:m>
                  <m:oMath xmlns:m="http://schemas.openxmlformats.org/officeDocument/2006/math">
                    <m:r>
                      <a:rPr lang="he-IL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ליטר.</a:t>
                </a:r>
              </a:p>
              <a:p>
                <a:pPr algn="r" defTabSz="1371600" rtl="1">
                  <a:spcAft>
                    <a:spcPts val="12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לכמה כוסות הספיק המיץ?</a:t>
                </a:r>
                <a:endParaRPr lang="en-US" sz="4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64" y="1513609"/>
                <a:ext cx="8071335" cy="3740396"/>
              </a:xfrm>
              <a:prstGeom prst="roundRect">
                <a:avLst/>
              </a:prstGeom>
              <a:blipFill>
                <a:blip r:embed="rId2"/>
                <a:stretch>
                  <a:fillRect r="-604" b="-2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AB3A808-A3B8-45C0-872B-4CE73A489E0A}"/>
              </a:ext>
            </a:extLst>
          </p:cNvPr>
          <p:cNvSpPr/>
          <p:nvPr/>
        </p:nvSpPr>
        <p:spPr>
          <a:xfrm>
            <a:off x="5769000" y="8616218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לחצו עליי לקבלת רמז.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/>
              <p:nvPr/>
            </p:nvSpPr>
            <p:spPr>
              <a:xfrm>
                <a:off x="1" y="956793"/>
                <a:ext cx="9053894" cy="2668962"/>
              </a:xfrm>
              <a:prstGeom prst="wedgeEllipseCallout">
                <a:avLst>
                  <a:gd name="adj1" fmla="val -47711"/>
                  <a:gd name="adj2" fmla="val -75109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כמה פעמים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יש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ב- 1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56793"/>
                <a:ext cx="9053894" cy="2668962"/>
              </a:xfrm>
              <a:prstGeom prst="wedgeEllipseCallout">
                <a:avLst>
                  <a:gd name="adj1" fmla="val -47711"/>
                  <a:gd name="adj2" fmla="val -7510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1DEECFC-9AEE-47B9-BB39-AB5C76AB8351}"/>
              </a:ext>
            </a:extLst>
          </p:cNvPr>
          <p:cNvSpPr/>
          <p:nvPr/>
        </p:nvSpPr>
        <p:spPr>
          <a:xfrm>
            <a:off x="5864465" y="8506785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הקליקו עליי להדגמה.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4237F258-F149-4D51-B52D-1A855E7CBD8B}"/>
              </a:ext>
            </a:extLst>
          </p:cNvPr>
          <p:cNvSpPr/>
          <p:nvPr/>
        </p:nvSpPr>
        <p:spPr>
          <a:xfrm>
            <a:off x="869949" y="3872411"/>
            <a:ext cx="4041453" cy="40414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3DB8B15-A1F7-4A1D-BE59-6B76A66C1752}"/>
              </a:ext>
            </a:extLst>
          </p:cNvPr>
          <p:cNvCxnSpPr>
            <a:cxnSpLocks/>
          </p:cNvCxnSpPr>
          <p:nvPr/>
        </p:nvCxnSpPr>
        <p:spPr>
          <a:xfrm>
            <a:off x="2891553" y="3872411"/>
            <a:ext cx="0" cy="2052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8C779852-F75F-47C9-8473-3A24A8A97413}"/>
              </a:ext>
            </a:extLst>
          </p:cNvPr>
          <p:cNvCxnSpPr>
            <a:cxnSpLocks/>
          </p:cNvCxnSpPr>
          <p:nvPr/>
        </p:nvCxnSpPr>
        <p:spPr>
          <a:xfrm rot="16200000">
            <a:off x="3887756" y="4883166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24F1D97-BD09-4F00-81F6-CA39375685BD}"/>
              </a:ext>
            </a:extLst>
          </p:cNvPr>
          <p:cNvCxnSpPr>
            <a:cxnSpLocks/>
          </p:cNvCxnSpPr>
          <p:nvPr/>
        </p:nvCxnSpPr>
        <p:spPr>
          <a:xfrm rot="2700000">
            <a:off x="3595584" y="4172652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54D7264-CD14-4A15-9F30-8BA831E53097}"/>
              </a:ext>
            </a:extLst>
          </p:cNvPr>
          <p:cNvCxnSpPr>
            <a:cxnSpLocks/>
          </p:cNvCxnSpPr>
          <p:nvPr/>
        </p:nvCxnSpPr>
        <p:spPr>
          <a:xfrm rot="8100000">
            <a:off x="3603921" y="5592629"/>
            <a:ext cx="0" cy="2052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E2602A7D-803B-43C1-9C17-F59576E1F118}"/>
              </a:ext>
            </a:extLst>
          </p:cNvPr>
          <p:cNvCxnSpPr>
            <a:cxnSpLocks/>
          </p:cNvCxnSpPr>
          <p:nvPr/>
        </p:nvCxnSpPr>
        <p:spPr>
          <a:xfrm rot="2700000">
            <a:off x="2180396" y="5592629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68A461F5-8141-4C81-A933-D128B060F38C}"/>
              </a:ext>
            </a:extLst>
          </p:cNvPr>
          <p:cNvCxnSpPr>
            <a:cxnSpLocks/>
          </p:cNvCxnSpPr>
          <p:nvPr/>
        </p:nvCxnSpPr>
        <p:spPr>
          <a:xfrm>
            <a:off x="2888082" y="5886131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DBC40BD-B1D1-41F5-86AB-43B5D055C97C}"/>
              </a:ext>
            </a:extLst>
          </p:cNvPr>
          <p:cNvCxnSpPr>
            <a:cxnSpLocks/>
          </p:cNvCxnSpPr>
          <p:nvPr/>
        </p:nvCxnSpPr>
        <p:spPr>
          <a:xfrm rot="16200000">
            <a:off x="1873890" y="4886151"/>
            <a:ext cx="0" cy="2052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9A82A470-7439-4C79-A531-EC98175A584D}"/>
              </a:ext>
            </a:extLst>
          </p:cNvPr>
          <p:cNvCxnSpPr>
            <a:cxnSpLocks/>
          </p:cNvCxnSpPr>
          <p:nvPr/>
        </p:nvCxnSpPr>
        <p:spPr>
          <a:xfrm rot="8100000">
            <a:off x="2183070" y="4172786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מעגל חלקי 40">
            <a:extLst>
              <a:ext uri="{FF2B5EF4-FFF2-40B4-BE49-F238E27FC236}">
                <a16:creationId xmlns:a16="http://schemas.microsoft.com/office/drawing/2014/main" id="{D62D331D-EF09-4F29-9554-46A2A3F49C67}"/>
              </a:ext>
            </a:extLst>
          </p:cNvPr>
          <p:cNvSpPr/>
          <p:nvPr/>
        </p:nvSpPr>
        <p:spPr>
          <a:xfrm>
            <a:off x="5243192" y="3748937"/>
            <a:ext cx="4079097" cy="4092752"/>
          </a:xfrm>
          <a:prstGeom prst="pie">
            <a:avLst>
              <a:gd name="adj1" fmla="val 5380434"/>
              <a:gd name="adj2" fmla="val 16200000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2BEC1EAC-2B3A-4A67-910F-171910A80DF0}"/>
              </a:ext>
            </a:extLst>
          </p:cNvPr>
          <p:cNvCxnSpPr>
            <a:cxnSpLocks/>
          </p:cNvCxnSpPr>
          <p:nvPr/>
        </p:nvCxnSpPr>
        <p:spPr>
          <a:xfrm flipH="1">
            <a:off x="5827571" y="5761221"/>
            <a:ext cx="1455171" cy="1422765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FE28F148-F885-4ED4-A21F-E81F3BD8D641}"/>
              </a:ext>
            </a:extLst>
          </p:cNvPr>
          <p:cNvCxnSpPr>
            <a:cxnSpLocks/>
          </p:cNvCxnSpPr>
          <p:nvPr/>
        </p:nvCxnSpPr>
        <p:spPr>
          <a:xfrm>
            <a:off x="5270210" y="5795312"/>
            <a:ext cx="1980789" cy="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5B481FBD-7828-4C27-A98F-6F71D82585E4}"/>
              </a:ext>
            </a:extLst>
          </p:cNvPr>
          <p:cNvCxnSpPr>
            <a:cxnSpLocks/>
          </p:cNvCxnSpPr>
          <p:nvPr/>
        </p:nvCxnSpPr>
        <p:spPr>
          <a:xfrm flipH="1" flipV="1">
            <a:off x="5827571" y="4303657"/>
            <a:ext cx="1408983" cy="145733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מעגל חלקי 48">
            <a:extLst>
              <a:ext uri="{FF2B5EF4-FFF2-40B4-BE49-F238E27FC236}">
                <a16:creationId xmlns:a16="http://schemas.microsoft.com/office/drawing/2014/main" id="{7965A9D7-1E69-44FE-A844-29208AC9BA3D}"/>
              </a:ext>
            </a:extLst>
          </p:cNvPr>
          <p:cNvSpPr/>
          <p:nvPr/>
        </p:nvSpPr>
        <p:spPr>
          <a:xfrm>
            <a:off x="899681" y="3952900"/>
            <a:ext cx="4003593" cy="3960965"/>
          </a:xfrm>
          <a:prstGeom prst="pie">
            <a:avLst>
              <a:gd name="adj1" fmla="val 2594241"/>
              <a:gd name="adj2" fmla="val 10858835"/>
            </a:avLst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מעגל חלקי 50">
            <a:extLst>
              <a:ext uri="{FF2B5EF4-FFF2-40B4-BE49-F238E27FC236}">
                <a16:creationId xmlns:a16="http://schemas.microsoft.com/office/drawing/2014/main" id="{B612AEFB-89B2-4AD7-B954-9B78E774B4F1}"/>
              </a:ext>
            </a:extLst>
          </p:cNvPr>
          <p:cNvSpPr/>
          <p:nvPr/>
        </p:nvSpPr>
        <p:spPr>
          <a:xfrm rot="16200000">
            <a:off x="908271" y="3857887"/>
            <a:ext cx="4003593" cy="4079849"/>
          </a:xfrm>
          <a:prstGeom prst="pie">
            <a:avLst>
              <a:gd name="adj1" fmla="val 36526"/>
              <a:gd name="adj2" fmla="val 8091265"/>
            </a:avLst>
          </a:prstGeom>
          <a:solidFill>
            <a:srgbClr val="FF00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מעגל חלקי 52">
            <a:extLst>
              <a:ext uri="{FF2B5EF4-FFF2-40B4-BE49-F238E27FC236}">
                <a16:creationId xmlns:a16="http://schemas.microsoft.com/office/drawing/2014/main" id="{F9B06634-4379-4570-A66C-A1F70285DACC}"/>
              </a:ext>
            </a:extLst>
          </p:cNvPr>
          <p:cNvSpPr/>
          <p:nvPr/>
        </p:nvSpPr>
        <p:spPr>
          <a:xfrm rot="10800000">
            <a:off x="878205" y="3877541"/>
            <a:ext cx="4003593" cy="4093209"/>
          </a:xfrm>
          <a:prstGeom prst="pie">
            <a:avLst>
              <a:gd name="adj1" fmla="val 0"/>
              <a:gd name="adj2" fmla="val 5429836"/>
            </a:avLst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מעגל חלקי 53">
            <a:extLst>
              <a:ext uri="{FF2B5EF4-FFF2-40B4-BE49-F238E27FC236}">
                <a16:creationId xmlns:a16="http://schemas.microsoft.com/office/drawing/2014/main" id="{AD3D8E05-B2D2-4AD2-BFF8-6E072596DBF6}"/>
              </a:ext>
            </a:extLst>
          </p:cNvPr>
          <p:cNvSpPr/>
          <p:nvPr/>
        </p:nvSpPr>
        <p:spPr>
          <a:xfrm rot="10800000">
            <a:off x="5244780" y="3748937"/>
            <a:ext cx="4003593" cy="4041453"/>
          </a:xfrm>
          <a:prstGeom prst="pie">
            <a:avLst>
              <a:gd name="adj1" fmla="val 2653922"/>
              <a:gd name="adj2" fmla="val 5465163"/>
            </a:avLst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מעגל חלקי 56">
            <a:extLst>
              <a:ext uri="{FF2B5EF4-FFF2-40B4-BE49-F238E27FC236}">
                <a16:creationId xmlns:a16="http://schemas.microsoft.com/office/drawing/2014/main" id="{0A0769DA-3A92-41B8-BF80-5BDF86EC566F}"/>
              </a:ext>
            </a:extLst>
          </p:cNvPr>
          <p:cNvSpPr/>
          <p:nvPr/>
        </p:nvSpPr>
        <p:spPr>
          <a:xfrm rot="5400000">
            <a:off x="5239721" y="3774585"/>
            <a:ext cx="4041453" cy="4041453"/>
          </a:xfrm>
          <a:prstGeom prst="pie">
            <a:avLst>
              <a:gd name="adj1" fmla="val 21526019"/>
              <a:gd name="adj2" fmla="val 8125853"/>
            </a:avLst>
          </a:prstGeom>
          <a:solidFill>
            <a:srgbClr val="00B0F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2F92EACB-9AEE-41A1-A394-336D550D4EB7}"/>
              </a:ext>
            </a:extLst>
          </p:cNvPr>
          <p:cNvSpPr/>
          <p:nvPr/>
        </p:nvSpPr>
        <p:spPr>
          <a:xfrm>
            <a:off x="5769000" y="8688167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הקליקו עליי להצגת תרגיל.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/>
              <p:nvPr/>
            </p:nvSpPr>
            <p:spPr>
              <a:xfrm>
                <a:off x="10099112" y="5666201"/>
                <a:ext cx="4293375" cy="1535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112" y="5666201"/>
                <a:ext cx="4293375" cy="1535549"/>
              </a:xfrm>
              <a:prstGeom prst="rect">
                <a:avLst/>
              </a:prstGeom>
              <a:blipFill>
                <a:blip r:embed="rId4"/>
                <a:stretch>
                  <a:fillRect l="-568" t="-1984" r="-9659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36762B44-F9C6-4904-8ACD-C2DD91F83B41}"/>
              </a:ext>
            </a:extLst>
          </p:cNvPr>
          <p:cNvSpPr/>
          <p:nvPr/>
        </p:nvSpPr>
        <p:spPr>
          <a:xfrm>
            <a:off x="5795864" y="8747946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לחצו עליי להצגת תשובה.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/>
              <p:nvPr/>
            </p:nvSpPr>
            <p:spPr>
              <a:xfrm>
                <a:off x="10625438" y="5691296"/>
                <a:ext cx="7004958" cy="1535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371600" rtl="1"/>
                <a14:m>
                  <m:oMath xmlns:m="http://schemas.openxmlformats.org/officeDocument/2006/math"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438" y="5691296"/>
                <a:ext cx="7004958" cy="1535549"/>
              </a:xfrm>
              <a:prstGeom prst="rect">
                <a:avLst/>
              </a:prstGeom>
              <a:blipFill>
                <a:blip r:embed="rId5"/>
                <a:stretch>
                  <a:fillRect l="-9225" t="-2381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7DD48608-9D38-499C-A095-12FC474834E0}"/>
              </a:ext>
            </a:extLst>
          </p:cNvPr>
          <p:cNvSpPr txBox="1">
            <a:spLocks/>
          </p:cNvSpPr>
          <p:nvPr/>
        </p:nvSpPr>
        <p:spPr>
          <a:xfrm>
            <a:off x="8875714" y="6891415"/>
            <a:ext cx="9053894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1563" defTabSz="1371600"/>
            <a:r>
              <a:rPr lang="he-IL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דנה מזגה את המיץ ל-4 כוסות.</a:t>
            </a:r>
            <a:endParaRPr lang="he-IL" sz="42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F6409CC-5E60-BA41-C7ED-316AB0192AE6}"/>
              </a:ext>
            </a:extLst>
          </p:cNvPr>
          <p:cNvSpPr txBox="1"/>
          <p:nvPr/>
        </p:nvSpPr>
        <p:spPr>
          <a:xfrm>
            <a:off x="663408" y="9483104"/>
            <a:ext cx="915262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מתוך יחידת הוראה מתוקשבת </a:t>
            </a:r>
            <a:r>
              <a:rPr lang="he-I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חילוק שברים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25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7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25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6" grpId="0" animBg="1"/>
      <p:bldP spid="16" grpId="1" animBg="1"/>
      <p:bldP spid="10" grpId="0" animBg="1"/>
      <p:bldP spid="10" grpId="1" animBg="1"/>
      <p:bldP spid="14" grpId="0" animBg="1"/>
      <p:bldP spid="41" grpId="0" animBg="1"/>
      <p:bldP spid="49" grpId="0" animBg="1"/>
      <p:bldP spid="51" grpId="0" animBg="1"/>
      <p:bldP spid="53" grpId="0" animBg="1"/>
      <p:bldP spid="54" grpId="0" animBg="1"/>
      <p:bldP spid="57" grpId="0" animBg="1"/>
      <p:bldP spid="58" grpId="0" animBg="1"/>
      <p:bldP spid="32" grpId="0"/>
      <p:bldP spid="32" grpId="1"/>
      <p:bldP spid="33" grpId="0" animBg="1"/>
      <p:bldP spid="33" grpId="1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23">
                <a:extLst>
                  <a:ext uri="{FF2B5EF4-FFF2-40B4-BE49-F238E27FC236}">
                    <a16:creationId xmlns:a16="http://schemas.microsoft.com/office/drawing/2014/main" id="{2A26EDC3-BDD4-41B4-A6AD-827797F3F238}"/>
                  </a:ext>
                </a:extLst>
              </p:cNvPr>
              <p:cNvSpPr txBox="1"/>
              <p:nvPr/>
            </p:nvSpPr>
            <p:spPr>
              <a:xfrm>
                <a:off x="1600200" y="1866900"/>
                <a:ext cx="2057400" cy="12634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תיבת טקסט 23">
                <a:extLst>
                  <a:ext uri="{FF2B5EF4-FFF2-40B4-BE49-F238E27FC236}">
                    <a16:creationId xmlns:a16="http://schemas.microsoft.com/office/drawing/2014/main" id="{2A26EDC3-BDD4-41B4-A6AD-827797F3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66900"/>
                <a:ext cx="2057400" cy="12634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8">
                <a:extLst>
                  <a:ext uri="{FF2B5EF4-FFF2-40B4-BE49-F238E27FC236}">
                    <a16:creationId xmlns:a16="http://schemas.microsoft.com/office/drawing/2014/main" id="{496D1B3E-D307-4F12-8C7D-8CE329248055}"/>
                  </a:ext>
                </a:extLst>
              </p:cNvPr>
              <p:cNvSpPr txBox="1"/>
              <p:nvPr/>
            </p:nvSpPr>
            <p:spPr>
              <a:xfrm>
                <a:off x="1600200" y="3429000"/>
                <a:ext cx="2720975" cy="12629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תיבת טקסט 28">
                <a:extLst>
                  <a:ext uri="{FF2B5EF4-FFF2-40B4-BE49-F238E27FC236}">
                    <a16:creationId xmlns:a16="http://schemas.microsoft.com/office/drawing/2014/main" id="{496D1B3E-D307-4F12-8C7D-8CE329248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720975" cy="1262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9">
                <a:extLst>
                  <a:ext uri="{FF2B5EF4-FFF2-40B4-BE49-F238E27FC236}">
                    <a16:creationId xmlns:a16="http://schemas.microsoft.com/office/drawing/2014/main" id="{54DCDF80-D4F4-42AE-9015-97E158FAFA5B}"/>
                  </a:ext>
                </a:extLst>
              </p:cNvPr>
              <p:cNvSpPr txBox="1"/>
              <p:nvPr/>
            </p:nvSpPr>
            <p:spPr>
              <a:xfrm>
                <a:off x="1317625" y="5374220"/>
                <a:ext cx="2339975" cy="17730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תיבת טקסט 9">
                <a:extLst>
                  <a:ext uri="{FF2B5EF4-FFF2-40B4-BE49-F238E27FC236}">
                    <a16:creationId xmlns:a16="http://schemas.microsoft.com/office/drawing/2014/main" id="{54DCDF80-D4F4-42AE-9015-97E158FA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25" y="5374220"/>
                <a:ext cx="2339975" cy="17730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7">
                <a:extLst>
                  <a:ext uri="{FF2B5EF4-FFF2-40B4-BE49-F238E27FC236}">
                    <a16:creationId xmlns:a16="http://schemas.microsoft.com/office/drawing/2014/main" id="{C50ADDF1-B0FF-4169-9F32-D11AA7FEBDEE}"/>
                  </a:ext>
                </a:extLst>
              </p:cNvPr>
              <p:cNvSpPr txBox="1"/>
              <p:nvPr/>
            </p:nvSpPr>
            <p:spPr>
              <a:xfrm>
                <a:off x="8686800" y="1797093"/>
                <a:ext cx="3844925" cy="17672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e-IL" sz="5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3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תיבת טקסט 7">
                <a:extLst>
                  <a:ext uri="{FF2B5EF4-FFF2-40B4-BE49-F238E27FC236}">
                    <a16:creationId xmlns:a16="http://schemas.microsoft.com/office/drawing/2014/main" id="{C50ADDF1-B0FF-4169-9F32-D11AA7FEB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797093"/>
                <a:ext cx="3844925" cy="1767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23">
                <a:extLst>
                  <a:ext uri="{FF2B5EF4-FFF2-40B4-BE49-F238E27FC236}">
                    <a16:creationId xmlns:a16="http://schemas.microsoft.com/office/drawing/2014/main" id="{5D184BB7-3041-2C8B-DA9B-83429331AA4C}"/>
                  </a:ext>
                </a:extLst>
              </p:cNvPr>
              <p:cNvSpPr txBox="1"/>
              <p:nvPr/>
            </p:nvSpPr>
            <p:spPr>
              <a:xfrm>
                <a:off x="8715555" y="3805449"/>
                <a:ext cx="3603625" cy="17730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e-IL" sz="5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תיבת טקסט 23">
                <a:extLst>
                  <a:ext uri="{FF2B5EF4-FFF2-40B4-BE49-F238E27FC236}">
                    <a16:creationId xmlns:a16="http://schemas.microsoft.com/office/drawing/2014/main" id="{5D184BB7-3041-2C8B-DA9B-83429331A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555" y="3805449"/>
                <a:ext cx="3603625" cy="17730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10">
                <a:extLst>
                  <a:ext uri="{FF2B5EF4-FFF2-40B4-BE49-F238E27FC236}">
                    <a16:creationId xmlns:a16="http://schemas.microsoft.com/office/drawing/2014/main" id="{DAC9ED4B-4CBC-4AD7-8A7D-427BDEAE83A5}"/>
                  </a:ext>
                </a:extLst>
              </p:cNvPr>
              <p:cNvSpPr txBox="1"/>
              <p:nvPr/>
            </p:nvSpPr>
            <p:spPr>
              <a:xfrm>
                <a:off x="9344505" y="5891732"/>
                <a:ext cx="2971800" cy="1255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he-IL" sz="5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he-IL" sz="5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תיבת טקסט 10">
                <a:extLst>
                  <a:ext uri="{FF2B5EF4-FFF2-40B4-BE49-F238E27FC236}">
                    <a16:creationId xmlns:a16="http://schemas.microsoft.com/office/drawing/2014/main" id="{DAC9ED4B-4CBC-4AD7-8A7D-427BDEAE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05" y="5891732"/>
                <a:ext cx="2971800" cy="1255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19B1CEA-3312-A613-97EC-9DFFF80012FC}"/>
              </a:ext>
            </a:extLst>
          </p:cNvPr>
          <p:cNvSpPr txBox="1"/>
          <p:nvPr/>
        </p:nvSpPr>
        <p:spPr>
          <a:xfrm>
            <a:off x="10491488" y="478407"/>
            <a:ext cx="8915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פתרו את התרגילים הבאים:</a:t>
            </a:r>
          </a:p>
        </p:txBody>
      </p: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93AC508-B713-2C37-522E-230F41D9442A}"/>
                  </a:ext>
                </a:extLst>
              </p:cNvPr>
              <p:cNvSpPr txBox="1"/>
              <p:nvPr/>
            </p:nvSpPr>
            <p:spPr>
              <a:xfrm>
                <a:off x="3226279" y="1485900"/>
                <a:ext cx="11963400" cy="32390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אורך  מסלול מרוץ השליחים הוא  </a:t>
                </a:r>
                <a14:m>
                  <m:oMath xmlns:m="http://schemas.openxmlformats.org/officeDocument/2006/math"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𝟑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ק"מ. 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b="1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כל ילד רץ קטע מסלול שאורכו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3600" b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ק"מ. 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b="1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כמה ילדים השתתפו במרוץ?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93AC508-B713-2C37-522E-230F41D94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79" y="1485900"/>
                <a:ext cx="11963400" cy="3239028"/>
              </a:xfrm>
              <a:prstGeom prst="rect">
                <a:avLst/>
              </a:prstGeom>
              <a:blipFill>
                <a:blip r:embed="rId2"/>
                <a:stretch>
                  <a:fillRect r="-1528" b="-5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CAF2A-8CE7-DEFA-9E5C-2FEBE3496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1F52F610-EF42-1EF3-C4D7-74EB6DB17CB1}"/>
                  </a:ext>
                </a:extLst>
              </p:cNvPr>
              <p:cNvSpPr txBox="1"/>
              <p:nvPr/>
            </p:nvSpPr>
            <p:spPr>
              <a:xfrm>
                <a:off x="4724400" y="2019300"/>
                <a:ext cx="10820400" cy="30572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בתבנית נשארה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36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he-IL" sz="36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עוגה. </a:t>
                </a:r>
                <a:endParaRPr lang="he-IL" sz="3600" dirty="0" smtClean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3600" dirty="0" smtClean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נטע חילקה  </a:t>
                </a: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אותה ל-3 חלקים שווים. 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b="1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he-IL" sz="3600" dirty="0" smtClean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איזה חלק מהעוגה השלמה מהווה כל אחד מהחלקים?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1F52F610-EF42-1EF3-C4D7-74EB6DB17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19300"/>
                <a:ext cx="10820400" cy="3057247"/>
              </a:xfrm>
              <a:prstGeom prst="rect">
                <a:avLst/>
              </a:prstGeom>
              <a:blipFill>
                <a:blip r:embed="rId2"/>
                <a:stretch>
                  <a:fillRect r="-1690" b="-31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3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D727296-3E34-9302-F5B1-0E8C123C850D}"/>
              </a:ext>
            </a:extLst>
          </p:cNvPr>
          <p:cNvSpPr txBox="1"/>
          <p:nvPr/>
        </p:nvSpPr>
        <p:spPr>
          <a:xfrm>
            <a:off x="3848392" y="942294"/>
            <a:ext cx="11430000" cy="1669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סדרו את התרגלים לפי הסדר מהתוצאה הקטנה ביותר לתוצאה הגדולה ביותר.   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3EB0CBB-C89C-910B-335F-3BF7E074F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7" y="4381500"/>
            <a:ext cx="12109622" cy="37338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BF3AA21-C170-5958-830C-1727144FE6C1}"/>
              </a:ext>
            </a:extLst>
          </p:cNvPr>
          <p:cNvSpPr txBox="1"/>
          <p:nvPr/>
        </p:nvSpPr>
        <p:spPr>
          <a:xfrm>
            <a:off x="663408" y="9483104"/>
            <a:ext cx="915262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מתוך יחידת הוראה מתוקשבת </a:t>
            </a:r>
            <a:r>
              <a:rPr lang="he-I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חילוק שברים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EF5B-3E13-634A-E3D7-85E9484A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5878E9F2-B63D-1ADE-A7FC-689A5A1908E5}"/>
                  </a:ext>
                </a:extLst>
              </p:cNvPr>
              <p:cNvSpPr txBox="1"/>
              <p:nvPr/>
            </p:nvSpPr>
            <p:spPr>
              <a:xfrm>
                <a:off x="2362200" y="1181100"/>
                <a:ext cx="12954000" cy="68689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מעוז סרטט </a:t>
                </a:r>
                <a:r>
                  <a:rPr lang="he-IL" sz="3600" dirty="0" smtClean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מלבן ששטחו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 מ"ר. </a:t>
                </a:r>
                <a:endParaRPr lang="he-IL" sz="3600" dirty="0" smtClean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 smtClean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מה </a:t>
                </a: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יכולים להיות אורכי צלעותיו?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צלע אחת: _______  מ'         צלע שנייה: _______ מ'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כתבו אפשרות נוספת: 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he-IL" sz="36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צלע אחת: _______  מ'         צלע שנייה: _______ מ'</a:t>
                </a:r>
                <a:endParaRPr lang="en-US" sz="36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5878E9F2-B63D-1ADE-A7FC-689A5A19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181100"/>
                <a:ext cx="12954000" cy="6868996"/>
              </a:xfrm>
              <a:prstGeom prst="rect">
                <a:avLst/>
              </a:prstGeom>
              <a:blipFill>
                <a:blip r:embed="rId2"/>
                <a:stretch>
                  <a:fillRect r="-1412" b="-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9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773</Words>
  <Application>Microsoft Office PowerPoint</Application>
  <PresentationFormat>מותאם אישית</PresentationFormat>
  <Paragraphs>70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6" baseType="lpstr">
      <vt:lpstr>Wingdings</vt:lpstr>
      <vt:lpstr>Alef Bold</vt:lpstr>
      <vt:lpstr>Arial Narrow</vt:lpstr>
      <vt:lpstr>Cambria Math</vt:lpstr>
      <vt:lpstr>Heebo</vt:lpstr>
      <vt:lpstr>Times New Roman</vt:lpstr>
      <vt:lpstr>Calibri Light</vt:lpstr>
      <vt:lpstr>Arial</vt:lpstr>
      <vt:lpstr>Calibri</vt:lpstr>
      <vt:lpstr>Guttman Yad-Brush</vt:lpstr>
      <vt:lpstr>Aptos</vt:lpstr>
      <vt:lpstr>Arimo Bold</vt:lpstr>
      <vt:lpstr>Office Theme</vt:lpstr>
      <vt:lpstr>ערכת נושא Office</vt:lpstr>
      <vt:lpstr>מצגת של PowerPoint‏</vt:lpstr>
      <vt:lpstr>מצגת של PowerPoint‏</vt:lpstr>
      <vt:lpstr>פתרו את השאלה. כתבו תרגיל חילוק מתאים.</vt:lpstr>
      <vt:lpstr>פתרו את השאלה. כתבו תרגיל חילוק מתאים.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MOEUser</cp:lastModifiedBy>
  <cp:revision>21</cp:revision>
  <dcterms:created xsi:type="dcterms:W3CDTF">2006-08-16T00:00:00Z</dcterms:created>
  <dcterms:modified xsi:type="dcterms:W3CDTF">2026-05-24T06:34:53Z</dcterms:modified>
  <dc:identifier>DAHG5W1gSCg</dc:identifier>
</cp:coreProperties>
</file>