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900" r:id="rId4"/>
    <p:sldId id="831" r:id="rId5"/>
    <p:sldId id="305" r:id="rId6"/>
    <p:sldId id="902" r:id="rId7"/>
    <p:sldId id="903" r:id="rId8"/>
  </p:sldIdLst>
  <p:sldSz cx="18288000" cy="10287000"/>
  <p:notesSz cx="6858000" cy="9144000"/>
  <p:embeddedFontLst>
    <p:embeddedFont>
      <p:font typeface="Alef Bold" panose="020B0604020202020204" charset="-79"/>
      <p:regular r:id="rId10"/>
      <p:bold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Arimo Bold" panose="020B060402020202020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Guttman Yad-Brush" panose="02010401010101010101" pitchFamily="2" charset="-79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ב'/סיון/תשפ"ו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981458"/>
            <a:ext cx="17006637" cy="2309529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997792"/>
            <a:ext cx="7558106" cy="4519173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214340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81632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ב'/סיון/תשפ"ו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098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1064AD6-F720-BA39-8166-9731BB44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418B633-4B2B-15E4-0ECD-4E9362A33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A3682A0-E812-0A84-136D-227ABF90D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2CD0-F531-4C7D-B29B-4AAB8E2CE79E}" type="datetimeFigureOut">
              <a:rPr lang="he-IL" smtClean="0"/>
              <a:t>ב'/סיון/תשפ"ו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A037E9-289D-FE47-8424-7DE522844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C559DF-8BB3-04A3-2283-9EFF7B26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6789-7AD7-4E8C-8EC3-70A328CF0A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4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peolot-shvarim-pshoti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s://pop.education.gov.il/tchumey_daat/matmatika/yesodi/noseem_nilmadim/peolot-shvarim-pshotim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שברים פשוטים</a:t>
            </a:r>
          </a:p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חיבור וחיסור שברים 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משימת פתיחה 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042945"/>
            <a:ext cx="38862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דף עבודה - חיבור וחיסור שברים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ג1">
                <a:extLst>
                  <a:ext uri="{FF2B5EF4-FFF2-40B4-BE49-F238E27FC236}">
                    <a16:creationId xmlns:a16="http://schemas.microsoft.com/office/drawing/2014/main" id="{998190B6-835E-F277-9006-919C7850D25A}"/>
                  </a:ext>
                </a:extLst>
              </p:cNvPr>
              <p:cNvSpPr txBox="1"/>
              <p:nvPr/>
            </p:nvSpPr>
            <p:spPr>
              <a:xfrm>
                <a:off x="1313981" y="5935935"/>
                <a:ext cx="3438941" cy="10095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ג1">
                <a:extLst>
                  <a:ext uri="{FF2B5EF4-FFF2-40B4-BE49-F238E27FC236}">
                    <a16:creationId xmlns:a16="http://schemas.microsoft.com/office/drawing/2014/main" id="{998190B6-835E-F277-9006-919C7850D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81" y="5935935"/>
                <a:ext cx="3438941" cy="1009572"/>
              </a:xfrm>
              <a:prstGeom prst="rect">
                <a:avLst/>
              </a:prstGeom>
              <a:blipFill>
                <a:blip r:embed="rId2"/>
                <a:stretch>
                  <a:fillRect l="-6915" b="-14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ג2">
                <a:extLst>
                  <a:ext uri="{FF2B5EF4-FFF2-40B4-BE49-F238E27FC236}">
                    <a16:creationId xmlns:a16="http://schemas.microsoft.com/office/drawing/2014/main" id="{81449358-0230-2323-BD64-4717BD79F612}"/>
                  </a:ext>
                </a:extLst>
              </p:cNvPr>
              <p:cNvSpPr txBox="1"/>
              <p:nvPr/>
            </p:nvSpPr>
            <p:spPr>
              <a:xfrm>
                <a:off x="1313981" y="7920466"/>
                <a:ext cx="3438941" cy="10188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ג2">
                <a:extLst>
                  <a:ext uri="{FF2B5EF4-FFF2-40B4-BE49-F238E27FC236}">
                    <a16:creationId xmlns:a16="http://schemas.microsoft.com/office/drawing/2014/main" id="{81449358-0230-2323-BD64-4717BD79F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81" y="7920466"/>
                <a:ext cx="3438941" cy="1018805"/>
              </a:xfrm>
              <a:prstGeom prst="rect">
                <a:avLst/>
              </a:prstGeom>
              <a:blipFill>
                <a:blip r:embed="rId3"/>
                <a:stretch>
                  <a:fillRect l="-6915" b="-143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ב1">
                <a:extLst>
                  <a:ext uri="{FF2B5EF4-FFF2-40B4-BE49-F238E27FC236}">
                    <a16:creationId xmlns:a16="http://schemas.microsoft.com/office/drawing/2014/main" id="{A2517E31-740E-8581-4E43-D23C0C5F6297}"/>
                  </a:ext>
                </a:extLst>
              </p:cNvPr>
              <p:cNvSpPr txBox="1"/>
              <p:nvPr/>
            </p:nvSpPr>
            <p:spPr>
              <a:xfrm>
                <a:off x="7776430" y="2722460"/>
                <a:ext cx="3438941" cy="10063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ב1">
                <a:extLst>
                  <a:ext uri="{FF2B5EF4-FFF2-40B4-BE49-F238E27FC236}">
                    <a16:creationId xmlns:a16="http://schemas.microsoft.com/office/drawing/2014/main" id="{A2517E31-740E-8581-4E43-D23C0C5F6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430" y="2722460"/>
                <a:ext cx="3438941" cy="1006301"/>
              </a:xfrm>
              <a:prstGeom prst="rect">
                <a:avLst/>
              </a:prstGeom>
              <a:blipFill>
                <a:blip r:embed="rId4"/>
                <a:stretch>
                  <a:fillRect l="-6915" b="-14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ב2">
                <a:extLst>
                  <a:ext uri="{FF2B5EF4-FFF2-40B4-BE49-F238E27FC236}">
                    <a16:creationId xmlns:a16="http://schemas.microsoft.com/office/drawing/2014/main" id="{8DA0EF7F-F250-C387-1AC6-BD2BA54AB526}"/>
                  </a:ext>
                </a:extLst>
              </p:cNvPr>
              <p:cNvSpPr txBox="1"/>
              <p:nvPr/>
            </p:nvSpPr>
            <p:spPr>
              <a:xfrm>
                <a:off x="7509729" y="4700159"/>
                <a:ext cx="3438941" cy="10155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4" name="ב2">
                <a:extLst>
                  <a:ext uri="{FF2B5EF4-FFF2-40B4-BE49-F238E27FC236}">
                    <a16:creationId xmlns:a16="http://schemas.microsoft.com/office/drawing/2014/main" id="{8DA0EF7F-F250-C387-1AC6-BD2BA54AB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729" y="4700159"/>
                <a:ext cx="3438941" cy="1015534"/>
              </a:xfrm>
              <a:prstGeom prst="rect">
                <a:avLst/>
              </a:prstGeom>
              <a:blipFill>
                <a:blip r:embed="rId5"/>
                <a:stretch>
                  <a:fillRect l="-6915" b="-131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א1">
                <a:extLst>
                  <a:ext uri="{FF2B5EF4-FFF2-40B4-BE49-F238E27FC236}">
                    <a16:creationId xmlns:a16="http://schemas.microsoft.com/office/drawing/2014/main" id="{DFEF6DB0-DE40-7DDB-2E18-578FD5EA0546}"/>
                  </a:ext>
                </a:extLst>
              </p:cNvPr>
              <p:cNvSpPr txBox="1"/>
              <p:nvPr/>
            </p:nvSpPr>
            <p:spPr>
              <a:xfrm>
                <a:off x="14318558" y="6039011"/>
                <a:ext cx="3438941" cy="10071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     +</m:t>
                    </m:r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4" name="א1">
                <a:extLst>
                  <a:ext uri="{FF2B5EF4-FFF2-40B4-BE49-F238E27FC236}">
                    <a16:creationId xmlns:a16="http://schemas.microsoft.com/office/drawing/2014/main" id="{DFEF6DB0-DE40-7DDB-2E18-578FD5EA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558" y="6039011"/>
                <a:ext cx="3438941" cy="1007135"/>
              </a:xfrm>
              <a:prstGeom prst="rect">
                <a:avLst/>
              </a:prstGeom>
              <a:blipFill>
                <a:blip r:embed="rId6"/>
                <a:stretch>
                  <a:fillRect l="-6915" r="-177" b="-14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א2">
                <a:extLst>
                  <a:ext uri="{FF2B5EF4-FFF2-40B4-BE49-F238E27FC236}">
                    <a16:creationId xmlns:a16="http://schemas.microsoft.com/office/drawing/2014/main" id="{0BAD498C-3133-2C88-3D52-B27545BDD996}"/>
                  </a:ext>
                </a:extLst>
              </p:cNvPr>
              <p:cNvSpPr txBox="1"/>
              <p:nvPr/>
            </p:nvSpPr>
            <p:spPr>
              <a:xfrm>
                <a:off x="14386928" y="8062011"/>
                <a:ext cx="3438941" cy="1010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     +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5" name="א2">
                <a:extLst>
                  <a:ext uri="{FF2B5EF4-FFF2-40B4-BE49-F238E27FC236}">
                    <a16:creationId xmlns:a16="http://schemas.microsoft.com/office/drawing/2014/main" id="{0BAD498C-3133-2C88-3D52-B27545BD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928" y="8062011"/>
                <a:ext cx="3438941" cy="1010726"/>
              </a:xfrm>
              <a:prstGeom prst="rect">
                <a:avLst/>
              </a:prstGeom>
              <a:blipFill>
                <a:blip r:embed="rId7"/>
                <a:stretch>
                  <a:fillRect l="-6738" b="-157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9562D9A-9B26-8E28-036C-1278C69FBAFC}"/>
              </a:ext>
            </a:extLst>
          </p:cNvPr>
          <p:cNvSpPr txBox="1"/>
          <p:nvPr/>
        </p:nvSpPr>
        <p:spPr>
          <a:xfrm>
            <a:off x="8853491" y="145142"/>
            <a:ext cx="9171100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השלימו את החסר בתרגילים שלפניכם.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לבדיקה, לחצו על העיגול הצבעוני ליד כל תרגיל.</a:t>
            </a:r>
          </a:p>
        </p:txBody>
      </p:sp>
      <p:sp>
        <p:nvSpPr>
          <p:cNvPr id="4" name="עיגול ג1">
            <a:extLst>
              <a:ext uri="{FF2B5EF4-FFF2-40B4-BE49-F238E27FC236}">
                <a16:creationId xmlns:a16="http://schemas.microsoft.com/office/drawing/2014/main" id="{BD142875-AD97-A0A1-5B9C-671E90F7A7CD}"/>
              </a:ext>
            </a:extLst>
          </p:cNvPr>
          <p:cNvSpPr/>
          <p:nvPr/>
        </p:nvSpPr>
        <p:spPr>
          <a:xfrm>
            <a:off x="391884" y="6107990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עיגול ג2">
            <a:extLst>
              <a:ext uri="{FF2B5EF4-FFF2-40B4-BE49-F238E27FC236}">
                <a16:creationId xmlns:a16="http://schemas.microsoft.com/office/drawing/2014/main" id="{1E91090D-1EAA-3FF2-CD0D-FC0672531BBA}"/>
              </a:ext>
            </a:extLst>
          </p:cNvPr>
          <p:cNvSpPr/>
          <p:nvPr/>
        </p:nvSpPr>
        <p:spPr>
          <a:xfrm>
            <a:off x="391884" y="8121134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עיגול ב1">
            <a:extLst>
              <a:ext uri="{FF2B5EF4-FFF2-40B4-BE49-F238E27FC236}">
                <a16:creationId xmlns:a16="http://schemas.microsoft.com/office/drawing/2014/main" id="{E92D6A06-FE98-4E5B-C910-7F7ABA870845}"/>
              </a:ext>
            </a:extLst>
          </p:cNvPr>
          <p:cNvSpPr/>
          <p:nvPr/>
        </p:nvSpPr>
        <p:spPr>
          <a:xfrm>
            <a:off x="6636356" y="2826102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עיגול ב2">
            <a:extLst>
              <a:ext uri="{FF2B5EF4-FFF2-40B4-BE49-F238E27FC236}">
                <a16:creationId xmlns:a16="http://schemas.microsoft.com/office/drawing/2014/main" id="{FF67C922-0D4C-040B-E629-36892A2D409C}"/>
              </a:ext>
            </a:extLst>
          </p:cNvPr>
          <p:cNvSpPr/>
          <p:nvPr/>
        </p:nvSpPr>
        <p:spPr>
          <a:xfrm>
            <a:off x="6636356" y="4905275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1" name="מלבן א1">
            <a:extLst>
              <a:ext uri="{FF2B5EF4-FFF2-40B4-BE49-F238E27FC236}">
                <a16:creationId xmlns:a16="http://schemas.microsoft.com/office/drawing/2014/main" id="{49057D3D-C393-631A-2EF7-7BFDC09D944A}"/>
              </a:ext>
            </a:extLst>
          </p:cNvPr>
          <p:cNvSpPr/>
          <p:nvPr/>
        </p:nvSpPr>
        <p:spPr>
          <a:xfrm>
            <a:off x="15610789" y="6157544"/>
            <a:ext cx="699941" cy="947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en-US" sz="42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  <a:endParaRPr lang="he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עיגול א1">
            <a:extLst>
              <a:ext uri="{FF2B5EF4-FFF2-40B4-BE49-F238E27FC236}">
                <a16:creationId xmlns:a16="http://schemas.microsoft.com/office/drawing/2014/main" id="{4F2E683E-FD20-29F3-0E33-94FC81D3B1D3}"/>
              </a:ext>
            </a:extLst>
          </p:cNvPr>
          <p:cNvSpPr/>
          <p:nvPr/>
        </p:nvSpPr>
        <p:spPr>
          <a:xfrm>
            <a:off x="13452455" y="6137646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7" name="עיגול א2">
            <a:extLst>
              <a:ext uri="{FF2B5EF4-FFF2-40B4-BE49-F238E27FC236}">
                <a16:creationId xmlns:a16="http://schemas.microsoft.com/office/drawing/2014/main" id="{E0C0BE41-CF08-ADE2-9E8D-C2D8087BD4F4}"/>
              </a:ext>
            </a:extLst>
          </p:cNvPr>
          <p:cNvSpPr/>
          <p:nvPr/>
        </p:nvSpPr>
        <p:spPr>
          <a:xfrm>
            <a:off x="13452452" y="8239049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5E88A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8" name="מלבן א2">
            <a:extLst>
              <a:ext uri="{FF2B5EF4-FFF2-40B4-BE49-F238E27FC236}">
                <a16:creationId xmlns:a16="http://schemas.microsoft.com/office/drawing/2014/main" id="{56D2DA6E-9646-6820-943A-E5623239B6C2}"/>
              </a:ext>
            </a:extLst>
          </p:cNvPr>
          <p:cNvSpPr/>
          <p:nvPr/>
        </p:nvSpPr>
        <p:spPr>
          <a:xfrm>
            <a:off x="15610787" y="8003219"/>
            <a:ext cx="699941" cy="947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en-US" sz="42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  <a:endParaRPr lang="he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C869DE8-E0C1-2B6C-39F0-3C491BE4E737}"/>
              </a:ext>
            </a:extLst>
          </p:cNvPr>
          <p:cNvSpPr/>
          <p:nvPr/>
        </p:nvSpPr>
        <p:spPr>
          <a:xfrm>
            <a:off x="3865124" y="5882326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B289E54-AE39-37A9-CBB6-4B042C2BC954}"/>
              </a:ext>
            </a:extLst>
          </p:cNvPr>
          <p:cNvSpPr/>
          <p:nvPr/>
        </p:nvSpPr>
        <p:spPr>
          <a:xfrm>
            <a:off x="3410414" y="7920466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D50887CB-D32D-55B9-E03B-39A2DC99525E}"/>
              </a:ext>
            </a:extLst>
          </p:cNvPr>
          <p:cNvSpPr/>
          <p:nvPr/>
        </p:nvSpPr>
        <p:spPr>
          <a:xfrm>
            <a:off x="10357835" y="2685836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63C24BB-4B1F-590B-A884-1E8AFAEDB8E7}"/>
              </a:ext>
            </a:extLst>
          </p:cNvPr>
          <p:cNvSpPr/>
          <p:nvPr/>
        </p:nvSpPr>
        <p:spPr>
          <a:xfrm>
            <a:off x="9554200" y="4647451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431DD6EB-047B-0FC4-37E2-43E2B5FC687A}"/>
              </a:ext>
            </a:extLst>
          </p:cNvPr>
          <p:cNvSpPr/>
          <p:nvPr/>
        </p:nvSpPr>
        <p:spPr>
          <a:xfrm>
            <a:off x="17015116" y="5997380"/>
            <a:ext cx="504200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B5146756-CF2D-8BD9-04F8-7ED95E13DB3E}"/>
              </a:ext>
            </a:extLst>
          </p:cNvPr>
          <p:cNvSpPr/>
          <p:nvPr/>
        </p:nvSpPr>
        <p:spPr>
          <a:xfrm>
            <a:off x="16816197" y="7980867"/>
            <a:ext cx="699941" cy="496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2F83D52-221E-18F2-F590-33CD0B186E13}"/>
              </a:ext>
            </a:extLst>
          </p:cNvPr>
          <p:cNvSpPr txBox="1"/>
          <p:nvPr/>
        </p:nvSpPr>
        <p:spPr>
          <a:xfrm>
            <a:off x="782448" y="9519152"/>
            <a:ext cx="80911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מתוך יחידת הוראה מתוקשבת- </a:t>
            </a:r>
            <a:r>
              <a:rPr lang="he-IL" sz="2000" dirty="0">
                <a:hlinkClick r:id="rId8"/>
              </a:rPr>
              <a:t>חיבור וחיסור שברים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3866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4" grpId="0"/>
      <p:bldP spid="25" grpId="0"/>
      <p:bldP spid="11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רגיל1">
                <a:extLst>
                  <a:ext uri="{FF2B5EF4-FFF2-40B4-BE49-F238E27FC236}">
                    <a16:creationId xmlns:a16="http://schemas.microsoft.com/office/drawing/2014/main" id="{7760A1B3-31F3-874A-39BE-47C68754A3A4}"/>
                  </a:ext>
                </a:extLst>
              </p:cNvPr>
              <p:cNvSpPr txBox="1"/>
              <p:nvPr/>
            </p:nvSpPr>
            <p:spPr>
              <a:xfrm>
                <a:off x="1289487" y="1582980"/>
                <a:ext cx="3116199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" name="תרגיל1">
                <a:extLst>
                  <a:ext uri="{FF2B5EF4-FFF2-40B4-BE49-F238E27FC236}">
                    <a16:creationId xmlns:a16="http://schemas.microsoft.com/office/drawing/2014/main" id="{7760A1B3-31F3-874A-39BE-47C68754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487" y="1582980"/>
                <a:ext cx="3116199" cy="1304075"/>
              </a:xfrm>
              <a:prstGeom prst="rect">
                <a:avLst/>
              </a:prstGeom>
              <a:blipFill>
                <a:blip r:embed="rId2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AC0F0E5-60CD-47D3-8EE4-F7CF4BCED4AA}"/>
              </a:ext>
            </a:extLst>
          </p:cNvPr>
          <p:cNvSpPr txBox="1"/>
          <p:nvPr/>
        </p:nvSpPr>
        <p:spPr>
          <a:xfrm>
            <a:off x="8929597" y="176753"/>
            <a:ext cx="9148658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פתרו במחברת את התרגילים בדרך הנוחה לכם.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00E13D0-648A-7D04-60EB-0D8D0ABA956F}"/>
              </a:ext>
            </a:extLst>
          </p:cNvPr>
          <p:cNvSpPr txBox="1"/>
          <p:nvPr/>
        </p:nvSpPr>
        <p:spPr>
          <a:xfrm>
            <a:off x="10580687" y="961583"/>
            <a:ext cx="7497565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לבדיקה, לחצו על העיגולים הצבעוניים.</a:t>
            </a:r>
          </a:p>
        </p:txBody>
      </p:sp>
      <p:sp>
        <p:nvSpPr>
          <p:cNvPr id="5" name="עיגול 1">
            <a:extLst>
              <a:ext uri="{FF2B5EF4-FFF2-40B4-BE49-F238E27FC236}">
                <a16:creationId xmlns:a16="http://schemas.microsoft.com/office/drawing/2014/main" id="{DAF2B736-3CF3-D58E-81F1-931A9DCD8196}"/>
              </a:ext>
            </a:extLst>
          </p:cNvPr>
          <p:cNvSpPr/>
          <p:nvPr/>
        </p:nvSpPr>
        <p:spPr>
          <a:xfrm>
            <a:off x="356234" y="1777511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rgbClr val="7AABBC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שובה 1">
                <a:extLst>
                  <a:ext uri="{FF2B5EF4-FFF2-40B4-BE49-F238E27FC236}">
                    <a16:creationId xmlns:a16="http://schemas.microsoft.com/office/drawing/2014/main" id="{9B4EBE2C-A16F-5F1E-823C-1326CD4CE56F}"/>
                  </a:ext>
                </a:extLst>
              </p:cNvPr>
              <p:cNvSpPr txBox="1"/>
              <p:nvPr/>
            </p:nvSpPr>
            <p:spPr>
              <a:xfrm>
                <a:off x="15257438" y="6021965"/>
                <a:ext cx="1715112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תשובה 1">
                <a:extLst>
                  <a:ext uri="{FF2B5EF4-FFF2-40B4-BE49-F238E27FC236}">
                    <a16:creationId xmlns:a16="http://schemas.microsoft.com/office/drawing/2014/main" id="{9B4EBE2C-A16F-5F1E-823C-1326CD4C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438" y="6021965"/>
                <a:ext cx="1715112" cy="1304075"/>
              </a:xfrm>
              <a:prstGeom prst="rect">
                <a:avLst/>
              </a:prstGeom>
              <a:blipFill>
                <a:blip r:embed="rId3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עוגיל 1 תשובה">
            <a:extLst>
              <a:ext uri="{FF2B5EF4-FFF2-40B4-BE49-F238E27FC236}">
                <a16:creationId xmlns:a16="http://schemas.microsoft.com/office/drawing/2014/main" id="{F71CA175-82D1-E50E-084C-9B32EC6C4153}"/>
              </a:ext>
            </a:extLst>
          </p:cNvPr>
          <p:cNvSpPr/>
          <p:nvPr/>
        </p:nvSpPr>
        <p:spPr>
          <a:xfrm>
            <a:off x="16773011" y="6308968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9" name="חץ  1">
            <a:extLst>
              <a:ext uri="{FF2B5EF4-FFF2-40B4-BE49-F238E27FC236}">
                <a16:creationId xmlns:a16="http://schemas.microsoft.com/office/drawing/2014/main" id="{86F55E31-B450-0AD0-83CE-B3B037EE31CB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4405686" y="2235018"/>
            <a:ext cx="10851752" cy="4438985"/>
          </a:xfrm>
          <a:prstGeom prst="straightConnector1">
            <a:avLst/>
          </a:prstGeom>
          <a:ln w="38100">
            <a:solidFill>
              <a:srgbClr val="7AAB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רגיל 2">
                <a:extLst>
                  <a:ext uri="{FF2B5EF4-FFF2-40B4-BE49-F238E27FC236}">
                    <a16:creationId xmlns:a16="http://schemas.microsoft.com/office/drawing/2014/main" id="{BB2D8BB7-3953-0064-A6B2-390647FA9033}"/>
                  </a:ext>
                </a:extLst>
              </p:cNvPr>
              <p:cNvSpPr txBox="1"/>
              <p:nvPr/>
            </p:nvSpPr>
            <p:spPr>
              <a:xfrm>
                <a:off x="1361676" y="3777645"/>
                <a:ext cx="3116199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תרגיל 2">
                <a:extLst>
                  <a:ext uri="{FF2B5EF4-FFF2-40B4-BE49-F238E27FC236}">
                    <a16:creationId xmlns:a16="http://schemas.microsoft.com/office/drawing/2014/main" id="{BB2D8BB7-3953-0064-A6B2-390647FA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76" y="3777645"/>
                <a:ext cx="3116199" cy="1304075"/>
              </a:xfrm>
              <a:prstGeom prst="rect">
                <a:avLst/>
              </a:prstGeom>
              <a:blipFill>
                <a:blip r:embed="rId4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עיגול 2">
            <a:extLst>
              <a:ext uri="{FF2B5EF4-FFF2-40B4-BE49-F238E27FC236}">
                <a16:creationId xmlns:a16="http://schemas.microsoft.com/office/drawing/2014/main" id="{5CF51903-EEF0-FE33-010B-B0BC1C3F3694}"/>
              </a:ext>
            </a:extLst>
          </p:cNvPr>
          <p:cNvSpPr/>
          <p:nvPr/>
        </p:nvSpPr>
        <p:spPr>
          <a:xfrm>
            <a:off x="428423" y="3972176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שובה 2">
                <a:extLst>
                  <a:ext uri="{FF2B5EF4-FFF2-40B4-BE49-F238E27FC236}">
                    <a16:creationId xmlns:a16="http://schemas.microsoft.com/office/drawing/2014/main" id="{FF0D8003-B147-2347-EA0A-4F6E6ABAF402}"/>
                  </a:ext>
                </a:extLst>
              </p:cNvPr>
              <p:cNvSpPr txBox="1"/>
              <p:nvPr/>
            </p:nvSpPr>
            <p:spPr>
              <a:xfrm>
                <a:off x="15257438" y="2027837"/>
                <a:ext cx="1715112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2" name="תשובה 2">
                <a:extLst>
                  <a:ext uri="{FF2B5EF4-FFF2-40B4-BE49-F238E27FC236}">
                    <a16:creationId xmlns:a16="http://schemas.microsoft.com/office/drawing/2014/main" id="{FF0D8003-B147-2347-EA0A-4F6E6ABA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438" y="2027837"/>
                <a:ext cx="1715112" cy="1304075"/>
              </a:xfrm>
              <a:prstGeom prst="rect">
                <a:avLst/>
              </a:prstGeom>
              <a:blipFill>
                <a:blip r:embed="rId5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עוגיל 2 תשובה">
            <a:extLst>
              <a:ext uri="{FF2B5EF4-FFF2-40B4-BE49-F238E27FC236}">
                <a16:creationId xmlns:a16="http://schemas.microsoft.com/office/drawing/2014/main" id="{2EFF84C7-58A2-0FF8-4DA9-925B0F1A8A8E}"/>
              </a:ext>
            </a:extLst>
          </p:cNvPr>
          <p:cNvSpPr/>
          <p:nvPr/>
        </p:nvSpPr>
        <p:spPr>
          <a:xfrm>
            <a:off x="16773011" y="2166104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14" name="חץ  2">
            <a:extLst>
              <a:ext uri="{FF2B5EF4-FFF2-40B4-BE49-F238E27FC236}">
                <a16:creationId xmlns:a16="http://schemas.microsoft.com/office/drawing/2014/main" id="{5D99B38E-0EC8-D288-7D16-AA41C83FE685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4477875" y="2679875"/>
            <a:ext cx="10779563" cy="17498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רגיל 3">
                <a:extLst>
                  <a:ext uri="{FF2B5EF4-FFF2-40B4-BE49-F238E27FC236}">
                    <a16:creationId xmlns:a16="http://schemas.microsoft.com/office/drawing/2014/main" id="{2451B644-2131-D545-7A69-CD9EC4759D28}"/>
                  </a:ext>
                </a:extLst>
              </p:cNvPr>
              <p:cNvSpPr txBox="1"/>
              <p:nvPr/>
            </p:nvSpPr>
            <p:spPr>
              <a:xfrm>
                <a:off x="1361676" y="5879359"/>
                <a:ext cx="3116199" cy="1317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6" name="תרגיל 3">
                <a:extLst>
                  <a:ext uri="{FF2B5EF4-FFF2-40B4-BE49-F238E27FC236}">
                    <a16:creationId xmlns:a16="http://schemas.microsoft.com/office/drawing/2014/main" id="{2451B644-2131-D545-7A69-CD9EC4759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76" y="5879359"/>
                <a:ext cx="3116199" cy="1317220"/>
              </a:xfrm>
              <a:prstGeom prst="rect">
                <a:avLst/>
              </a:prstGeom>
              <a:blipFill>
                <a:blip r:embed="rId6"/>
                <a:stretch>
                  <a:fillRect b="-36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עיגול 3">
            <a:extLst>
              <a:ext uri="{FF2B5EF4-FFF2-40B4-BE49-F238E27FC236}">
                <a16:creationId xmlns:a16="http://schemas.microsoft.com/office/drawing/2014/main" id="{C98706B5-23CF-C47D-CEEA-1F6516E5B9F2}"/>
              </a:ext>
            </a:extLst>
          </p:cNvPr>
          <p:cNvSpPr/>
          <p:nvPr/>
        </p:nvSpPr>
        <p:spPr>
          <a:xfrm>
            <a:off x="428423" y="6073889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accent6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שובה 3">
                <a:extLst>
                  <a:ext uri="{FF2B5EF4-FFF2-40B4-BE49-F238E27FC236}">
                    <a16:creationId xmlns:a16="http://schemas.microsoft.com/office/drawing/2014/main" id="{7E72E3BD-AF0C-38D6-63E0-3C18873B66A7}"/>
                  </a:ext>
                </a:extLst>
              </p:cNvPr>
              <p:cNvSpPr txBox="1"/>
              <p:nvPr/>
            </p:nvSpPr>
            <p:spPr>
              <a:xfrm>
                <a:off x="15321066" y="8321641"/>
                <a:ext cx="1715112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8" name="תשובה 3">
                <a:extLst>
                  <a:ext uri="{FF2B5EF4-FFF2-40B4-BE49-F238E27FC236}">
                    <a16:creationId xmlns:a16="http://schemas.microsoft.com/office/drawing/2014/main" id="{7E72E3BD-AF0C-38D6-63E0-3C18873B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066" y="8321641"/>
                <a:ext cx="1715112" cy="1304075"/>
              </a:xfrm>
              <a:prstGeom prst="rect">
                <a:avLst/>
              </a:prstGeom>
              <a:blipFill>
                <a:blip r:embed="rId7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עוגיל 3 תשובה">
            <a:extLst>
              <a:ext uri="{FF2B5EF4-FFF2-40B4-BE49-F238E27FC236}">
                <a16:creationId xmlns:a16="http://schemas.microsoft.com/office/drawing/2014/main" id="{F6782C4B-F311-B554-B1C4-95ACB7A05ACC}"/>
              </a:ext>
            </a:extLst>
          </p:cNvPr>
          <p:cNvSpPr/>
          <p:nvPr/>
        </p:nvSpPr>
        <p:spPr>
          <a:xfrm>
            <a:off x="16773010" y="8410681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20" name="חץ  3">
            <a:extLst>
              <a:ext uri="{FF2B5EF4-FFF2-40B4-BE49-F238E27FC236}">
                <a16:creationId xmlns:a16="http://schemas.microsoft.com/office/drawing/2014/main" id="{91555276-B675-E614-B446-59F9CBCAF59A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>
            <a:off x="4477875" y="6537969"/>
            <a:ext cx="10843191" cy="24357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רגיל 4">
                <a:extLst>
                  <a:ext uri="{FF2B5EF4-FFF2-40B4-BE49-F238E27FC236}">
                    <a16:creationId xmlns:a16="http://schemas.microsoft.com/office/drawing/2014/main" id="{640CA8B0-1738-9207-62D2-BF8850C7D929}"/>
                  </a:ext>
                </a:extLst>
              </p:cNvPr>
              <p:cNvSpPr txBox="1"/>
              <p:nvPr/>
            </p:nvSpPr>
            <p:spPr>
              <a:xfrm>
                <a:off x="1408835" y="8216630"/>
                <a:ext cx="3116199" cy="13040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3" name="תרגיל 4">
                <a:extLst>
                  <a:ext uri="{FF2B5EF4-FFF2-40B4-BE49-F238E27FC236}">
                    <a16:creationId xmlns:a16="http://schemas.microsoft.com/office/drawing/2014/main" id="{640CA8B0-1738-9207-62D2-BF8850C7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35" y="8216630"/>
                <a:ext cx="3116199" cy="1304075"/>
              </a:xfrm>
              <a:prstGeom prst="rect">
                <a:avLst/>
              </a:prstGeom>
              <a:blipFill>
                <a:blip r:embed="rId8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עיגול 4">
            <a:extLst>
              <a:ext uri="{FF2B5EF4-FFF2-40B4-BE49-F238E27FC236}">
                <a16:creationId xmlns:a16="http://schemas.microsoft.com/office/drawing/2014/main" id="{B5F6927B-6613-93F1-6B3A-C632DAF4E47F}"/>
              </a:ext>
            </a:extLst>
          </p:cNvPr>
          <p:cNvSpPr/>
          <p:nvPr/>
        </p:nvSpPr>
        <p:spPr>
          <a:xfrm>
            <a:off x="475582" y="8411161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accent4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תשובה 4">
                <a:extLst>
                  <a:ext uri="{FF2B5EF4-FFF2-40B4-BE49-F238E27FC236}">
                    <a16:creationId xmlns:a16="http://schemas.microsoft.com/office/drawing/2014/main" id="{59C32A84-659D-401C-A057-9CDB40BD469D}"/>
                  </a:ext>
                </a:extLst>
              </p:cNvPr>
              <p:cNvSpPr txBox="1"/>
              <p:nvPr/>
            </p:nvSpPr>
            <p:spPr>
              <a:xfrm>
                <a:off x="15368225" y="3904905"/>
                <a:ext cx="1715112" cy="1317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5" name="תשובה 4">
                <a:extLst>
                  <a:ext uri="{FF2B5EF4-FFF2-40B4-BE49-F238E27FC236}">
                    <a16:creationId xmlns:a16="http://schemas.microsoft.com/office/drawing/2014/main" id="{59C32A84-659D-401C-A057-9CDB40BD4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225" y="3904905"/>
                <a:ext cx="1715112" cy="1317220"/>
              </a:xfrm>
              <a:prstGeom prst="rect">
                <a:avLst/>
              </a:prstGeom>
              <a:blipFill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עוגיל 4 תשובה">
            <a:extLst>
              <a:ext uri="{FF2B5EF4-FFF2-40B4-BE49-F238E27FC236}">
                <a16:creationId xmlns:a16="http://schemas.microsoft.com/office/drawing/2014/main" id="{021E9B21-6316-5B76-C5E2-5306CE8534B7}"/>
              </a:ext>
            </a:extLst>
          </p:cNvPr>
          <p:cNvSpPr/>
          <p:nvPr/>
        </p:nvSpPr>
        <p:spPr>
          <a:xfrm>
            <a:off x="16820168" y="3993946"/>
            <a:ext cx="933254" cy="933254"/>
          </a:xfrm>
          <a:custGeom>
            <a:avLst/>
            <a:gdLst>
              <a:gd name="csX0" fmla="*/ 0 w 933254"/>
              <a:gd name="csY0" fmla="*/ 466627 h 933254"/>
              <a:gd name="csX1" fmla="*/ 466627 w 933254"/>
              <a:gd name="csY1" fmla="*/ 0 h 933254"/>
              <a:gd name="csX2" fmla="*/ 933254 w 933254"/>
              <a:gd name="csY2" fmla="*/ 466627 h 933254"/>
              <a:gd name="csX3" fmla="*/ 466627 w 933254"/>
              <a:gd name="csY3" fmla="*/ 933254 h 933254"/>
              <a:gd name="csX4" fmla="*/ 0 w 933254"/>
              <a:gd name="csY4" fmla="*/ 466627 h 933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3254" h="933254" fill="none" extrusionOk="0">
                <a:moveTo>
                  <a:pt x="0" y="466627"/>
                </a:moveTo>
                <a:cubicBezTo>
                  <a:pt x="29789" y="207026"/>
                  <a:pt x="166653" y="-26031"/>
                  <a:pt x="466627" y="0"/>
                </a:cubicBezTo>
                <a:cubicBezTo>
                  <a:pt x="743226" y="20008"/>
                  <a:pt x="923387" y="198559"/>
                  <a:pt x="933254" y="466627"/>
                </a:cubicBezTo>
                <a:cubicBezTo>
                  <a:pt x="926475" y="738515"/>
                  <a:pt x="762429" y="887343"/>
                  <a:pt x="466627" y="933254"/>
                </a:cubicBezTo>
                <a:cubicBezTo>
                  <a:pt x="163632" y="906242"/>
                  <a:pt x="-7615" y="787431"/>
                  <a:pt x="0" y="466627"/>
                </a:cubicBezTo>
                <a:close/>
              </a:path>
              <a:path w="933254" h="933254" stroke="0" extrusionOk="0">
                <a:moveTo>
                  <a:pt x="0" y="466627"/>
                </a:moveTo>
                <a:cubicBezTo>
                  <a:pt x="-3094" y="229544"/>
                  <a:pt x="211631" y="70464"/>
                  <a:pt x="466627" y="0"/>
                </a:cubicBezTo>
                <a:cubicBezTo>
                  <a:pt x="673025" y="57233"/>
                  <a:pt x="927692" y="182207"/>
                  <a:pt x="933254" y="466627"/>
                </a:cubicBezTo>
                <a:cubicBezTo>
                  <a:pt x="949216" y="712091"/>
                  <a:pt x="707985" y="942418"/>
                  <a:pt x="466627" y="933254"/>
                </a:cubicBezTo>
                <a:cubicBezTo>
                  <a:pt x="198262" y="941035"/>
                  <a:pt x="19789" y="690950"/>
                  <a:pt x="0" y="466627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99826742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27" name="חץ  4">
            <a:extLst>
              <a:ext uri="{FF2B5EF4-FFF2-40B4-BE49-F238E27FC236}">
                <a16:creationId xmlns:a16="http://schemas.microsoft.com/office/drawing/2014/main" id="{9933DF30-AB32-AFFD-BF36-4E41B9A0E067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 flipV="1">
            <a:off x="4525034" y="4563515"/>
            <a:ext cx="10843191" cy="430515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48645B8-FB70-D681-2BDD-0F9D75A781E0}"/>
              </a:ext>
            </a:extLst>
          </p:cNvPr>
          <p:cNvSpPr txBox="1"/>
          <p:nvPr/>
        </p:nvSpPr>
        <p:spPr>
          <a:xfrm>
            <a:off x="782448" y="9519152"/>
            <a:ext cx="80911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מתוך יחידת הוראה מתוקשבת- </a:t>
            </a:r>
            <a:r>
              <a:rPr lang="he-IL" sz="2000" dirty="0">
                <a:hlinkClick r:id="rId10"/>
              </a:rPr>
              <a:t>חיבור וחיסור שברים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7288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ABB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רגיל 1">
                <a:extLst>
                  <a:ext uri="{FF2B5EF4-FFF2-40B4-BE49-F238E27FC236}">
                    <a16:creationId xmlns:a16="http://schemas.microsoft.com/office/drawing/2014/main" id="{1B3F3F8F-0A5D-D411-9534-46F6989F01F1}"/>
                  </a:ext>
                </a:extLst>
              </p:cNvPr>
              <p:cNvSpPr txBox="1"/>
              <p:nvPr/>
            </p:nvSpPr>
            <p:spPr>
              <a:xfrm>
                <a:off x="-939086" y="8374985"/>
                <a:ext cx="6061377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4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1" name="תרגיל 1">
                <a:extLst>
                  <a:ext uri="{FF2B5EF4-FFF2-40B4-BE49-F238E27FC236}">
                    <a16:creationId xmlns:a16="http://schemas.microsoft.com/office/drawing/2014/main" id="{1B3F3F8F-0A5D-D411-9534-46F6989F0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9086" y="8374985"/>
                <a:ext cx="6061377" cy="1306512"/>
              </a:xfrm>
              <a:prstGeom prst="rect">
                <a:avLst/>
              </a:prstGeom>
              <a:blipFill>
                <a:blip r:embed="rId2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רגיל 3">
                <a:extLst>
                  <a:ext uri="{FF2B5EF4-FFF2-40B4-BE49-F238E27FC236}">
                    <a16:creationId xmlns:a16="http://schemas.microsoft.com/office/drawing/2014/main" id="{C6F8887C-F4A8-E523-D21B-B6F1B26A6F74}"/>
                  </a:ext>
                </a:extLst>
              </p:cNvPr>
              <p:cNvSpPr txBox="1"/>
              <p:nvPr/>
            </p:nvSpPr>
            <p:spPr>
              <a:xfrm>
                <a:off x="-1217793" y="5155425"/>
                <a:ext cx="5884061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תרגיל 3">
                <a:extLst>
                  <a:ext uri="{FF2B5EF4-FFF2-40B4-BE49-F238E27FC236}">
                    <a16:creationId xmlns:a16="http://schemas.microsoft.com/office/drawing/2014/main" id="{C6F8887C-F4A8-E523-D21B-B6F1B26A6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7793" y="5155425"/>
                <a:ext cx="5884061" cy="1306512"/>
              </a:xfrm>
              <a:prstGeom prst="rect">
                <a:avLst/>
              </a:prstGeom>
              <a:blipFill>
                <a:blip r:embed="rId3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רגיל מקור">
                <a:extLst>
                  <a:ext uri="{FF2B5EF4-FFF2-40B4-BE49-F238E27FC236}">
                    <a16:creationId xmlns:a16="http://schemas.microsoft.com/office/drawing/2014/main" id="{ED70B78B-8077-0085-9C90-AC81AD162843}"/>
                  </a:ext>
                </a:extLst>
              </p:cNvPr>
              <p:cNvSpPr txBox="1"/>
              <p:nvPr/>
            </p:nvSpPr>
            <p:spPr>
              <a:xfrm>
                <a:off x="7327985" y="183611"/>
                <a:ext cx="6061377" cy="13065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" name="תרגיל מקור">
                <a:extLst>
                  <a:ext uri="{FF2B5EF4-FFF2-40B4-BE49-F238E27FC236}">
                    <a16:creationId xmlns:a16="http://schemas.microsoft.com/office/drawing/2014/main" id="{ED70B78B-8077-0085-9C90-AC81AD16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985" y="183611"/>
                <a:ext cx="6061377" cy="1306512"/>
              </a:xfrm>
              <a:prstGeom prst="rect">
                <a:avLst/>
              </a:prstGeom>
              <a:blipFill>
                <a:blip r:embed="rId4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A3746B7-F66C-25D5-C959-D4A3E9BF89C2}"/>
              </a:ext>
            </a:extLst>
          </p:cNvPr>
          <p:cNvSpPr txBox="1"/>
          <p:nvPr/>
        </p:nvSpPr>
        <p:spPr>
          <a:xfrm>
            <a:off x="7083135" y="442715"/>
            <a:ext cx="1078882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לפניכם תרגיל פתור.</a:t>
            </a:r>
          </a:p>
          <a:p>
            <a:pPr algn="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היעזרו בו כדי לפתור את התרגילים הבאים. הסבירו.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לבדיקה, לחצו על העיגולים הצבעונים.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רגיל 1">
                <a:extLst>
                  <a:ext uri="{FF2B5EF4-FFF2-40B4-BE49-F238E27FC236}">
                    <a16:creationId xmlns:a16="http://schemas.microsoft.com/office/drawing/2014/main" id="{55F243E2-F8BC-7D32-0672-8A3B1442190D}"/>
                  </a:ext>
                </a:extLst>
              </p:cNvPr>
              <p:cNvSpPr txBox="1"/>
              <p:nvPr/>
            </p:nvSpPr>
            <p:spPr>
              <a:xfrm>
                <a:off x="12662479" y="4844378"/>
                <a:ext cx="4376837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4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תרגיל 1">
                <a:extLst>
                  <a:ext uri="{FF2B5EF4-FFF2-40B4-BE49-F238E27FC236}">
                    <a16:creationId xmlns:a16="http://schemas.microsoft.com/office/drawing/2014/main" id="{55F243E2-F8BC-7D32-0672-8A3B14421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2479" y="4844378"/>
                <a:ext cx="4376837" cy="1306512"/>
              </a:xfrm>
              <a:prstGeom prst="rect">
                <a:avLst/>
              </a:prstGeom>
              <a:blipFill>
                <a:blip r:embed="rId5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רגיל 2">
                <a:extLst>
                  <a:ext uri="{FF2B5EF4-FFF2-40B4-BE49-F238E27FC236}">
                    <a16:creationId xmlns:a16="http://schemas.microsoft.com/office/drawing/2014/main" id="{22948CC1-C76C-E0DC-D5A6-165026512C71}"/>
                  </a:ext>
                </a:extLst>
              </p:cNvPr>
              <p:cNvSpPr txBox="1"/>
              <p:nvPr/>
            </p:nvSpPr>
            <p:spPr>
              <a:xfrm>
                <a:off x="12408756" y="8464698"/>
                <a:ext cx="5107068" cy="13065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4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4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תרגיל 2">
                <a:extLst>
                  <a:ext uri="{FF2B5EF4-FFF2-40B4-BE49-F238E27FC236}">
                    <a16:creationId xmlns:a16="http://schemas.microsoft.com/office/drawing/2014/main" id="{22948CC1-C76C-E0DC-D5A6-165026512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756" y="8464698"/>
                <a:ext cx="5107068" cy="1306512"/>
              </a:xfrm>
              <a:prstGeom prst="rect">
                <a:avLst/>
              </a:prstGeom>
              <a:blipFill>
                <a:blip r:embed="rId6"/>
                <a:stretch>
                  <a:fillRect b="-420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3">
            <a:extLst>
              <a:ext uri="{FF2B5EF4-FFF2-40B4-BE49-F238E27FC236}">
                <a16:creationId xmlns:a16="http://schemas.microsoft.com/office/drawing/2014/main" id="{0B8EE893-451E-E8D7-F3A3-AEA06AE8F128}"/>
              </a:ext>
            </a:extLst>
          </p:cNvPr>
          <p:cNvSpPr/>
          <p:nvPr/>
        </p:nvSpPr>
        <p:spPr>
          <a:xfrm>
            <a:off x="3833966" y="5453870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7AAB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DD47FEA3-12C9-30EC-E0A1-E5CE00B75AD5}"/>
              </a:ext>
            </a:extLst>
          </p:cNvPr>
          <p:cNvSpPr/>
          <p:nvPr/>
        </p:nvSpPr>
        <p:spPr>
          <a:xfrm>
            <a:off x="3834912" y="8811993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7AAB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2" name="בועת דיבור: מלבן עם פינות מעוגלות 11">
            <a:extLst>
              <a:ext uri="{FF2B5EF4-FFF2-40B4-BE49-F238E27FC236}">
                <a16:creationId xmlns:a16="http://schemas.microsoft.com/office/drawing/2014/main" id="{D16A7876-23E5-2B7A-58D8-B8A876E94EE7}"/>
              </a:ext>
            </a:extLst>
          </p:cNvPr>
          <p:cNvSpPr/>
          <p:nvPr/>
        </p:nvSpPr>
        <p:spPr>
          <a:xfrm>
            <a:off x="8738290" y="2284389"/>
            <a:ext cx="7340933" cy="2307669"/>
          </a:xfrm>
          <a:prstGeom prst="wedgeRoundRectCallout">
            <a:avLst>
              <a:gd name="adj1" fmla="val 51213"/>
              <a:gd name="adj2" fmla="val 67293"/>
              <a:gd name="adj3" fmla="val 16667"/>
            </a:avLst>
          </a:prstGeom>
          <a:solidFill>
            <a:schemeClr val="bg1"/>
          </a:solidFill>
          <a:ln w="28575">
            <a:solidFill>
              <a:srgbClr val="7AA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בשני התרגילים המחסרים זהים.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המחוסר בתרגיל זה גדול ב־1, ולכן ההפרש גדול ב־1.</a:t>
            </a:r>
          </a:p>
        </p:txBody>
      </p:sp>
      <p:sp>
        <p:nvSpPr>
          <p:cNvPr id="13" name="בועת דיבור: מלבן עם פינות מעוגלות 12">
            <a:extLst>
              <a:ext uri="{FF2B5EF4-FFF2-40B4-BE49-F238E27FC236}">
                <a16:creationId xmlns:a16="http://schemas.microsoft.com/office/drawing/2014/main" id="{CA2C849C-881A-F963-1EA7-3152AA42F991}"/>
              </a:ext>
            </a:extLst>
          </p:cNvPr>
          <p:cNvSpPr/>
          <p:nvPr/>
        </p:nvSpPr>
        <p:spPr>
          <a:xfrm>
            <a:off x="6604118" y="6209731"/>
            <a:ext cx="6990320" cy="2384363"/>
          </a:xfrm>
          <a:prstGeom prst="wedgeRoundRectCallout">
            <a:avLst>
              <a:gd name="adj1" fmla="val 64985"/>
              <a:gd name="adj2" fmla="val 44315"/>
              <a:gd name="adj3" fmla="val 16667"/>
            </a:avLst>
          </a:prstGeom>
          <a:solidFill>
            <a:schemeClr val="bg1"/>
          </a:solidFill>
          <a:ln w="28575">
            <a:solidFill>
              <a:srgbClr val="7AA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בשני התרגילים המחסרים זהים.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המחוסר בתרגיל זה גדול ב־2, ולכן ההפרש גדול ב־2.</a:t>
            </a:r>
          </a:p>
        </p:txBody>
      </p:sp>
      <p:sp>
        <p:nvSpPr>
          <p:cNvPr id="14" name="בועת דיבור: מלבן עם פינות מעוגלות 13">
            <a:extLst>
              <a:ext uri="{FF2B5EF4-FFF2-40B4-BE49-F238E27FC236}">
                <a16:creationId xmlns:a16="http://schemas.microsoft.com/office/drawing/2014/main" id="{20ED15ED-9ED8-EC83-D189-78C426F9CC6F}"/>
              </a:ext>
            </a:extLst>
          </p:cNvPr>
          <p:cNvSpPr/>
          <p:nvPr/>
        </p:nvSpPr>
        <p:spPr>
          <a:xfrm>
            <a:off x="289874" y="2326064"/>
            <a:ext cx="7805213" cy="2399640"/>
          </a:xfrm>
          <a:prstGeom prst="wedgeRoundRectCallout">
            <a:avLst>
              <a:gd name="adj1" fmla="val 4075"/>
              <a:gd name="adj2" fmla="val 66043"/>
              <a:gd name="adj3" fmla="val 16667"/>
            </a:avLst>
          </a:prstGeom>
          <a:solidFill>
            <a:schemeClr val="bg1"/>
          </a:solidFill>
          <a:ln w="28575">
            <a:solidFill>
              <a:srgbClr val="7AA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בשני התרגילים המחסרים זהים.</a:t>
            </a:r>
          </a:p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המחוסר בתרגיל זה קטן ב־1 ,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ולכן ההפרש קטן ב־1.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בועת דיבור: מלבן עם פינות מעוגלות 14">
                <a:extLst>
                  <a:ext uri="{FF2B5EF4-FFF2-40B4-BE49-F238E27FC236}">
                    <a16:creationId xmlns:a16="http://schemas.microsoft.com/office/drawing/2014/main" id="{B0A14BE3-AB8F-A492-7CEE-86FDDF635B99}"/>
                  </a:ext>
                </a:extLst>
              </p:cNvPr>
              <p:cNvSpPr/>
              <p:nvPr/>
            </p:nvSpPr>
            <p:spPr>
              <a:xfrm>
                <a:off x="3072064" y="6080336"/>
                <a:ext cx="7652732" cy="3582528"/>
              </a:xfrm>
              <a:prstGeom prst="wedgeRoundRectCallout">
                <a:avLst>
                  <a:gd name="adj1" fmla="val -58356"/>
                  <a:gd name="adj2" fmla="val 25676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rgbClr val="7AABB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בשני התרגילים המחוסרים זהים.</a:t>
                </a:r>
              </a:p>
              <a:p>
                <a:pPr algn="ct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המחסר בתרגיל זה קטן ב־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 מהמחסר בתרגיל הנתון. לכן התוצאה בתרגיל זה גדולה ב־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מהתוצאה בתרגיל הנתון.</a:t>
                </a:r>
              </a:p>
            </p:txBody>
          </p:sp>
        </mc:Choice>
        <mc:Fallback>
          <p:sp>
            <p:nvSpPr>
              <p:cNvPr id="15" name="בועת דיבור: מלבן עם פינות מעוגלות 14">
                <a:extLst>
                  <a:ext uri="{FF2B5EF4-FFF2-40B4-BE49-F238E27FC236}">
                    <a16:creationId xmlns:a16="http://schemas.microsoft.com/office/drawing/2014/main" id="{B0A14BE3-AB8F-A492-7CEE-86FDDF635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064" y="6080336"/>
                <a:ext cx="7652732" cy="3582528"/>
              </a:xfrm>
              <a:prstGeom prst="wedgeRoundRectCallout">
                <a:avLst>
                  <a:gd name="adj1" fmla="val -58356"/>
                  <a:gd name="adj2" fmla="val 25676"/>
                  <a:gd name="adj3" fmla="val 16667"/>
                </a:avLst>
              </a:prstGeom>
              <a:blipFill>
                <a:blip r:embed="rId7"/>
                <a:stretch>
                  <a:fillRect t="-6239" b="-10793"/>
                </a:stretch>
              </a:blipFill>
              <a:ln w="28575">
                <a:solidFill>
                  <a:srgbClr val="7AABB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1">
            <a:extLst>
              <a:ext uri="{FF2B5EF4-FFF2-40B4-BE49-F238E27FC236}">
                <a16:creationId xmlns:a16="http://schemas.microsoft.com/office/drawing/2014/main" id="{53FCE44E-2430-709F-0457-A77D5D16E59F}"/>
              </a:ext>
            </a:extLst>
          </p:cNvPr>
          <p:cNvSpPr/>
          <p:nvPr/>
        </p:nvSpPr>
        <p:spPr>
          <a:xfrm>
            <a:off x="17008914" y="5146938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7AAB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id="{9A8DC7B4-B83B-F5B3-D13D-A8CC36B7CF11}"/>
              </a:ext>
            </a:extLst>
          </p:cNvPr>
          <p:cNvSpPr/>
          <p:nvPr/>
        </p:nvSpPr>
        <p:spPr>
          <a:xfrm>
            <a:off x="17008914" y="8799867"/>
            <a:ext cx="711564" cy="711564"/>
          </a:xfrm>
          <a:custGeom>
            <a:avLst/>
            <a:gdLst>
              <a:gd name="csX0" fmla="*/ 0 w 711564"/>
              <a:gd name="csY0" fmla="*/ 355782 h 711564"/>
              <a:gd name="csX1" fmla="*/ 355782 w 711564"/>
              <a:gd name="csY1" fmla="*/ 0 h 711564"/>
              <a:gd name="csX2" fmla="*/ 711564 w 711564"/>
              <a:gd name="csY2" fmla="*/ 355782 h 711564"/>
              <a:gd name="csX3" fmla="*/ 355782 w 711564"/>
              <a:gd name="csY3" fmla="*/ 711564 h 711564"/>
              <a:gd name="csX4" fmla="*/ 0 w 711564"/>
              <a:gd name="csY4" fmla="*/ 355782 h 711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11564" h="711564" fill="none" extrusionOk="0">
                <a:moveTo>
                  <a:pt x="0" y="355782"/>
                </a:moveTo>
                <a:cubicBezTo>
                  <a:pt x="21148" y="140863"/>
                  <a:pt x="177346" y="16341"/>
                  <a:pt x="355782" y="0"/>
                </a:cubicBezTo>
                <a:cubicBezTo>
                  <a:pt x="557840" y="6807"/>
                  <a:pt x="710757" y="141495"/>
                  <a:pt x="711564" y="355782"/>
                </a:cubicBezTo>
                <a:cubicBezTo>
                  <a:pt x="741071" y="572069"/>
                  <a:pt x="561066" y="732766"/>
                  <a:pt x="355782" y="711564"/>
                </a:cubicBezTo>
                <a:cubicBezTo>
                  <a:pt x="178284" y="734603"/>
                  <a:pt x="-3287" y="547648"/>
                  <a:pt x="0" y="355782"/>
                </a:cubicBezTo>
                <a:close/>
              </a:path>
              <a:path w="711564" h="711564" stroke="0" extrusionOk="0">
                <a:moveTo>
                  <a:pt x="0" y="355782"/>
                </a:moveTo>
                <a:cubicBezTo>
                  <a:pt x="14612" y="180463"/>
                  <a:pt x="170007" y="-37216"/>
                  <a:pt x="355782" y="0"/>
                </a:cubicBezTo>
                <a:cubicBezTo>
                  <a:pt x="575824" y="25708"/>
                  <a:pt x="746850" y="189063"/>
                  <a:pt x="711564" y="355782"/>
                </a:cubicBezTo>
                <a:cubicBezTo>
                  <a:pt x="697939" y="577178"/>
                  <a:pt x="562527" y="699272"/>
                  <a:pt x="355782" y="711564"/>
                </a:cubicBezTo>
                <a:cubicBezTo>
                  <a:pt x="131553" y="739760"/>
                  <a:pt x="1932" y="556618"/>
                  <a:pt x="0" y="355782"/>
                </a:cubicBezTo>
                <a:close/>
              </a:path>
            </a:pathLst>
          </a:custGeom>
          <a:solidFill>
            <a:srgbClr val="7AAB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064752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32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הנחיות">
            <a:extLst>
              <a:ext uri="{FF2B5EF4-FFF2-40B4-BE49-F238E27FC236}">
                <a16:creationId xmlns:a16="http://schemas.microsoft.com/office/drawing/2014/main" id="{D4648B96-3BE7-7B22-743C-2D28FFDA1484}"/>
              </a:ext>
            </a:extLst>
          </p:cNvPr>
          <p:cNvSpPr txBox="1"/>
          <p:nvPr/>
        </p:nvSpPr>
        <p:spPr>
          <a:xfrm>
            <a:off x="10774838" y="132725"/>
            <a:ext cx="732135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התבוננו בתרגילים וענו על השאלות.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אין צורך לפתור.</a:t>
            </a:r>
          </a:p>
        </p:txBody>
      </p:sp>
      <p:sp>
        <p:nvSpPr>
          <p:cNvPr id="3" name="לחצו שאלה 1">
            <a:extLst>
              <a:ext uri="{FF2B5EF4-FFF2-40B4-BE49-F238E27FC236}">
                <a16:creationId xmlns:a16="http://schemas.microsoft.com/office/drawing/2014/main" id="{D3FE71EB-6145-967C-A76A-00B3C9A27B11}"/>
              </a:ext>
            </a:extLst>
          </p:cNvPr>
          <p:cNvSpPr/>
          <p:nvPr/>
        </p:nvSpPr>
        <p:spPr>
          <a:xfrm>
            <a:off x="14924988" y="8112665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שאלה.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4" name="תרגילים">
            <a:extLst>
              <a:ext uri="{FF2B5EF4-FFF2-40B4-BE49-F238E27FC236}">
                <a16:creationId xmlns:a16="http://schemas.microsoft.com/office/drawing/2014/main" id="{37B3C79F-97B1-0CA5-627A-8C77E0472FBC}"/>
              </a:ext>
            </a:extLst>
          </p:cNvPr>
          <p:cNvGrpSpPr/>
          <p:nvPr/>
        </p:nvGrpSpPr>
        <p:grpSpPr>
          <a:xfrm>
            <a:off x="318153" y="339365"/>
            <a:ext cx="8690274" cy="3294669"/>
            <a:chOff x="212102" y="226243"/>
            <a:chExt cx="5793516" cy="2196446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BDBDCC9E-DB2D-EC18-3DA8-9489B3079857}"/>
                </a:ext>
              </a:extLst>
            </p:cNvPr>
            <p:cNvSpPr/>
            <p:nvPr/>
          </p:nvSpPr>
          <p:spPr>
            <a:xfrm>
              <a:off x="212102" y="226243"/>
              <a:ext cx="5585383" cy="2196446"/>
            </a:xfrm>
            <a:custGeom>
              <a:avLst/>
              <a:gdLst>
                <a:gd name="csX0" fmla="*/ 0 w 5585383"/>
                <a:gd name="csY0" fmla="*/ 0 h 2196446"/>
                <a:gd name="csX1" fmla="*/ 502684 w 5585383"/>
                <a:gd name="csY1" fmla="*/ 0 h 2196446"/>
                <a:gd name="csX2" fmla="*/ 949515 w 5585383"/>
                <a:gd name="csY2" fmla="*/ 0 h 2196446"/>
                <a:gd name="csX3" fmla="*/ 1563907 w 5585383"/>
                <a:gd name="csY3" fmla="*/ 0 h 2196446"/>
                <a:gd name="csX4" fmla="*/ 2010738 w 5585383"/>
                <a:gd name="csY4" fmla="*/ 0 h 2196446"/>
                <a:gd name="csX5" fmla="*/ 2457569 w 5585383"/>
                <a:gd name="csY5" fmla="*/ 0 h 2196446"/>
                <a:gd name="csX6" fmla="*/ 2960253 w 5585383"/>
                <a:gd name="csY6" fmla="*/ 0 h 2196446"/>
                <a:gd name="csX7" fmla="*/ 3630499 w 5585383"/>
                <a:gd name="csY7" fmla="*/ 0 h 2196446"/>
                <a:gd name="csX8" fmla="*/ 4300745 w 5585383"/>
                <a:gd name="csY8" fmla="*/ 0 h 2196446"/>
                <a:gd name="csX9" fmla="*/ 4803429 w 5585383"/>
                <a:gd name="csY9" fmla="*/ 0 h 2196446"/>
                <a:gd name="csX10" fmla="*/ 5585383 w 5585383"/>
                <a:gd name="csY10" fmla="*/ 0 h 2196446"/>
                <a:gd name="csX11" fmla="*/ 5585383 w 5585383"/>
                <a:gd name="csY11" fmla="*/ 483218 h 2196446"/>
                <a:gd name="csX12" fmla="*/ 5585383 w 5585383"/>
                <a:gd name="csY12" fmla="*/ 966436 h 2196446"/>
                <a:gd name="csX13" fmla="*/ 5585383 w 5585383"/>
                <a:gd name="csY13" fmla="*/ 1493583 h 2196446"/>
                <a:gd name="csX14" fmla="*/ 5585383 w 5585383"/>
                <a:gd name="csY14" fmla="*/ 2196446 h 2196446"/>
                <a:gd name="csX15" fmla="*/ 5194406 w 5585383"/>
                <a:gd name="csY15" fmla="*/ 2196446 h 2196446"/>
                <a:gd name="csX16" fmla="*/ 4691722 w 5585383"/>
                <a:gd name="csY16" fmla="*/ 2196446 h 2196446"/>
                <a:gd name="csX17" fmla="*/ 4077330 w 5585383"/>
                <a:gd name="csY17" fmla="*/ 2196446 h 2196446"/>
                <a:gd name="csX18" fmla="*/ 3630499 w 5585383"/>
                <a:gd name="csY18" fmla="*/ 2196446 h 2196446"/>
                <a:gd name="csX19" fmla="*/ 2960253 w 5585383"/>
                <a:gd name="csY19" fmla="*/ 2196446 h 2196446"/>
                <a:gd name="csX20" fmla="*/ 2401715 w 5585383"/>
                <a:gd name="csY20" fmla="*/ 2196446 h 2196446"/>
                <a:gd name="csX21" fmla="*/ 2010738 w 5585383"/>
                <a:gd name="csY21" fmla="*/ 2196446 h 2196446"/>
                <a:gd name="csX22" fmla="*/ 1396346 w 5585383"/>
                <a:gd name="csY22" fmla="*/ 2196446 h 2196446"/>
                <a:gd name="csX23" fmla="*/ 1005369 w 5585383"/>
                <a:gd name="csY23" fmla="*/ 2196446 h 2196446"/>
                <a:gd name="csX24" fmla="*/ 0 w 5585383"/>
                <a:gd name="csY24" fmla="*/ 2196446 h 2196446"/>
                <a:gd name="csX25" fmla="*/ 0 w 5585383"/>
                <a:gd name="csY25" fmla="*/ 1713228 h 2196446"/>
                <a:gd name="csX26" fmla="*/ 0 w 5585383"/>
                <a:gd name="csY26" fmla="*/ 1164116 h 2196446"/>
                <a:gd name="csX27" fmla="*/ 0 w 5585383"/>
                <a:gd name="csY27" fmla="*/ 680898 h 2196446"/>
                <a:gd name="csX28" fmla="*/ 0 w 5585383"/>
                <a:gd name="csY28" fmla="*/ 0 h 21964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5585383" h="2196446" fill="none" extrusionOk="0">
                  <a:moveTo>
                    <a:pt x="0" y="0"/>
                  </a:moveTo>
                  <a:cubicBezTo>
                    <a:pt x="184055" y="-44160"/>
                    <a:pt x="398199" y="136"/>
                    <a:pt x="502684" y="0"/>
                  </a:cubicBezTo>
                  <a:cubicBezTo>
                    <a:pt x="607169" y="-136"/>
                    <a:pt x="765562" y="15460"/>
                    <a:pt x="949515" y="0"/>
                  </a:cubicBezTo>
                  <a:cubicBezTo>
                    <a:pt x="1133468" y="-15460"/>
                    <a:pt x="1290624" y="53688"/>
                    <a:pt x="1563907" y="0"/>
                  </a:cubicBezTo>
                  <a:cubicBezTo>
                    <a:pt x="1837190" y="-53688"/>
                    <a:pt x="1901135" y="9304"/>
                    <a:pt x="2010738" y="0"/>
                  </a:cubicBezTo>
                  <a:cubicBezTo>
                    <a:pt x="2120341" y="-9304"/>
                    <a:pt x="2306111" y="32725"/>
                    <a:pt x="2457569" y="0"/>
                  </a:cubicBezTo>
                  <a:cubicBezTo>
                    <a:pt x="2609027" y="-32725"/>
                    <a:pt x="2827161" y="57504"/>
                    <a:pt x="2960253" y="0"/>
                  </a:cubicBezTo>
                  <a:cubicBezTo>
                    <a:pt x="3093345" y="-57504"/>
                    <a:pt x="3435776" y="21016"/>
                    <a:pt x="3630499" y="0"/>
                  </a:cubicBezTo>
                  <a:cubicBezTo>
                    <a:pt x="3825222" y="-21016"/>
                    <a:pt x="3969219" y="11876"/>
                    <a:pt x="4300745" y="0"/>
                  </a:cubicBezTo>
                  <a:cubicBezTo>
                    <a:pt x="4632271" y="-11876"/>
                    <a:pt x="4620481" y="8662"/>
                    <a:pt x="4803429" y="0"/>
                  </a:cubicBezTo>
                  <a:cubicBezTo>
                    <a:pt x="4986377" y="-8662"/>
                    <a:pt x="5409800" y="58741"/>
                    <a:pt x="5585383" y="0"/>
                  </a:cubicBezTo>
                  <a:cubicBezTo>
                    <a:pt x="5632290" y="122612"/>
                    <a:pt x="5564778" y="298139"/>
                    <a:pt x="5585383" y="483218"/>
                  </a:cubicBezTo>
                  <a:cubicBezTo>
                    <a:pt x="5605988" y="668297"/>
                    <a:pt x="5577315" y="745329"/>
                    <a:pt x="5585383" y="966436"/>
                  </a:cubicBezTo>
                  <a:cubicBezTo>
                    <a:pt x="5593451" y="1187543"/>
                    <a:pt x="5571238" y="1270670"/>
                    <a:pt x="5585383" y="1493583"/>
                  </a:cubicBezTo>
                  <a:cubicBezTo>
                    <a:pt x="5599528" y="1716496"/>
                    <a:pt x="5576859" y="1848944"/>
                    <a:pt x="5585383" y="2196446"/>
                  </a:cubicBezTo>
                  <a:cubicBezTo>
                    <a:pt x="5440367" y="2213288"/>
                    <a:pt x="5385862" y="2150301"/>
                    <a:pt x="5194406" y="2196446"/>
                  </a:cubicBezTo>
                  <a:cubicBezTo>
                    <a:pt x="5002950" y="2242591"/>
                    <a:pt x="4902295" y="2181077"/>
                    <a:pt x="4691722" y="2196446"/>
                  </a:cubicBezTo>
                  <a:cubicBezTo>
                    <a:pt x="4481149" y="2211815"/>
                    <a:pt x="4324603" y="2158306"/>
                    <a:pt x="4077330" y="2196446"/>
                  </a:cubicBezTo>
                  <a:cubicBezTo>
                    <a:pt x="3830057" y="2234586"/>
                    <a:pt x="3815511" y="2146364"/>
                    <a:pt x="3630499" y="2196446"/>
                  </a:cubicBezTo>
                  <a:cubicBezTo>
                    <a:pt x="3445487" y="2246528"/>
                    <a:pt x="3121803" y="2119811"/>
                    <a:pt x="2960253" y="2196446"/>
                  </a:cubicBezTo>
                  <a:cubicBezTo>
                    <a:pt x="2798703" y="2273081"/>
                    <a:pt x="2654368" y="2185413"/>
                    <a:pt x="2401715" y="2196446"/>
                  </a:cubicBezTo>
                  <a:cubicBezTo>
                    <a:pt x="2149062" y="2207479"/>
                    <a:pt x="2177802" y="2178992"/>
                    <a:pt x="2010738" y="2196446"/>
                  </a:cubicBezTo>
                  <a:cubicBezTo>
                    <a:pt x="1843674" y="2213900"/>
                    <a:pt x="1519843" y="2126056"/>
                    <a:pt x="1396346" y="2196446"/>
                  </a:cubicBezTo>
                  <a:cubicBezTo>
                    <a:pt x="1272849" y="2266836"/>
                    <a:pt x="1168724" y="2165502"/>
                    <a:pt x="1005369" y="2196446"/>
                  </a:cubicBezTo>
                  <a:cubicBezTo>
                    <a:pt x="842014" y="2227390"/>
                    <a:pt x="282417" y="2135178"/>
                    <a:pt x="0" y="2196446"/>
                  </a:cubicBezTo>
                  <a:cubicBezTo>
                    <a:pt x="-8536" y="2040112"/>
                    <a:pt x="8190" y="1897817"/>
                    <a:pt x="0" y="1713228"/>
                  </a:cubicBezTo>
                  <a:cubicBezTo>
                    <a:pt x="-8190" y="1528639"/>
                    <a:pt x="14189" y="1287881"/>
                    <a:pt x="0" y="1164116"/>
                  </a:cubicBezTo>
                  <a:cubicBezTo>
                    <a:pt x="-14189" y="1040351"/>
                    <a:pt x="38075" y="791987"/>
                    <a:pt x="0" y="680898"/>
                  </a:cubicBezTo>
                  <a:cubicBezTo>
                    <a:pt x="-38075" y="569809"/>
                    <a:pt x="35005" y="227060"/>
                    <a:pt x="0" y="0"/>
                  </a:cubicBezTo>
                  <a:close/>
                </a:path>
                <a:path w="5585383" h="2196446" stroke="0" extrusionOk="0">
                  <a:moveTo>
                    <a:pt x="0" y="0"/>
                  </a:moveTo>
                  <a:cubicBezTo>
                    <a:pt x="274746" y="-33330"/>
                    <a:pt x="421516" y="20943"/>
                    <a:pt x="558538" y="0"/>
                  </a:cubicBezTo>
                  <a:cubicBezTo>
                    <a:pt x="695560" y="-20943"/>
                    <a:pt x="916390" y="24105"/>
                    <a:pt x="1117077" y="0"/>
                  </a:cubicBezTo>
                  <a:cubicBezTo>
                    <a:pt x="1317764" y="-24105"/>
                    <a:pt x="1454476" y="63891"/>
                    <a:pt x="1675615" y="0"/>
                  </a:cubicBezTo>
                  <a:cubicBezTo>
                    <a:pt x="1896754" y="-63891"/>
                    <a:pt x="2053541" y="35803"/>
                    <a:pt x="2234153" y="0"/>
                  </a:cubicBezTo>
                  <a:cubicBezTo>
                    <a:pt x="2414765" y="-35803"/>
                    <a:pt x="2544336" y="69976"/>
                    <a:pt x="2848545" y="0"/>
                  </a:cubicBezTo>
                  <a:cubicBezTo>
                    <a:pt x="3152754" y="-69976"/>
                    <a:pt x="3329178" y="11047"/>
                    <a:pt x="3462937" y="0"/>
                  </a:cubicBezTo>
                  <a:cubicBezTo>
                    <a:pt x="3596696" y="-11047"/>
                    <a:pt x="3692142" y="41344"/>
                    <a:pt x="3853914" y="0"/>
                  </a:cubicBezTo>
                  <a:cubicBezTo>
                    <a:pt x="4015686" y="-41344"/>
                    <a:pt x="4239567" y="29881"/>
                    <a:pt x="4524160" y="0"/>
                  </a:cubicBezTo>
                  <a:cubicBezTo>
                    <a:pt x="4808753" y="-29881"/>
                    <a:pt x="4739860" y="32227"/>
                    <a:pt x="4915137" y="0"/>
                  </a:cubicBezTo>
                  <a:cubicBezTo>
                    <a:pt x="5090414" y="-32227"/>
                    <a:pt x="5297089" y="63199"/>
                    <a:pt x="5585383" y="0"/>
                  </a:cubicBezTo>
                  <a:cubicBezTo>
                    <a:pt x="5651421" y="225632"/>
                    <a:pt x="5569936" y="296964"/>
                    <a:pt x="5585383" y="571076"/>
                  </a:cubicBezTo>
                  <a:cubicBezTo>
                    <a:pt x="5600830" y="845188"/>
                    <a:pt x="5576241" y="949086"/>
                    <a:pt x="5585383" y="1120187"/>
                  </a:cubicBezTo>
                  <a:cubicBezTo>
                    <a:pt x="5594525" y="1291288"/>
                    <a:pt x="5574657" y="1549036"/>
                    <a:pt x="5585383" y="1669299"/>
                  </a:cubicBezTo>
                  <a:cubicBezTo>
                    <a:pt x="5596109" y="1789562"/>
                    <a:pt x="5570229" y="1933863"/>
                    <a:pt x="5585383" y="2196446"/>
                  </a:cubicBezTo>
                  <a:cubicBezTo>
                    <a:pt x="5375734" y="2231185"/>
                    <a:pt x="5081027" y="2193424"/>
                    <a:pt x="4915137" y="2196446"/>
                  </a:cubicBezTo>
                  <a:cubicBezTo>
                    <a:pt x="4749247" y="2199468"/>
                    <a:pt x="4558336" y="2193273"/>
                    <a:pt x="4468306" y="2196446"/>
                  </a:cubicBezTo>
                  <a:cubicBezTo>
                    <a:pt x="4378276" y="2199619"/>
                    <a:pt x="4213533" y="2177369"/>
                    <a:pt x="4077330" y="2196446"/>
                  </a:cubicBezTo>
                  <a:cubicBezTo>
                    <a:pt x="3941127" y="2215523"/>
                    <a:pt x="3694806" y="2146590"/>
                    <a:pt x="3574645" y="2196446"/>
                  </a:cubicBezTo>
                  <a:cubicBezTo>
                    <a:pt x="3454485" y="2246302"/>
                    <a:pt x="3223168" y="2179715"/>
                    <a:pt x="3071961" y="2196446"/>
                  </a:cubicBezTo>
                  <a:cubicBezTo>
                    <a:pt x="2920754" y="2213177"/>
                    <a:pt x="2722571" y="2187087"/>
                    <a:pt x="2625130" y="2196446"/>
                  </a:cubicBezTo>
                  <a:cubicBezTo>
                    <a:pt x="2527689" y="2205805"/>
                    <a:pt x="2332070" y="2191392"/>
                    <a:pt x="2234153" y="2196446"/>
                  </a:cubicBezTo>
                  <a:cubicBezTo>
                    <a:pt x="2136236" y="2201500"/>
                    <a:pt x="1832899" y="2140353"/>
                    <a:pt x="1675615" y="2196446"/>
                  </a:cubicBezTo>
                  <a:cubicBezTo>
                    <a:pt x="1518331" y="2252539"/>
                    <a:pt x="1285834" y="2161434"/>
                    <a:pt x="1061223" y="2196446"/>
                  </a:cubicBezTo>
                  <a:cubicBezTo>
                    <a:pt x="836612" y="2231458"/>
                    <a:pt x="856672" y="2182222"/>
                    <a:pt x="670246" y="2196446"/>
                  </a:cubicBezTo>
                  <a:cubicBezTo>
                    <a:pt x="483820" y="2210670"/>
                    <a:pt x="163515" y="2180490"/>
                    <a:pt x="0" y="2196446"/>
                  </a:cubicBezTo>
                  <a:cubicBezTo>
                    <a:pt x="-34243" y="1979235"/>
                    <a:pt x="37799" y="1814866"/>
                    <a:pt x="0" y="1691263"/>
                  </a:cubicBezTo>
                  <a:cubicBezTo>
                    <a:pt x="-37799" y="1567660"/>
                    <a:pt x="854" y="1305915"/>
                    <a:pt x="0" y="1098223"/>
                  </a:cubicBezTo>
                  <a:cubicBezTo>
                    <a:pt x="-854" y="890531"/>
                    <a:pt x="62795" y="805261"/>
                    <a:pt x="0" y="527147"/>
                  </a:cubicBezTo>
                  <a:cubicBezTo>
                    <a:pt x="-62795" y="249033"/>
                    <a:pt x="24565" y="25166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DC3E6"/>
              </a:solidFill>
              <a:extLst>
                <a:ext uri="{C807C97D-BFC1-408E-A445-0C87EB9F89A2}">
                  <ask:lineSketchStyleProps xmlns:ask="http://schemas.microsoft.com/office/drawing/2018/sketchyshapes" sd="378537895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" name="תרגילים">
              <a:extLst>
                <a:ext uri="{FF2B5EF4-FFF2-40B4-BE49-F238E27FC236}">
                  <a16:creationId xmlns:a16="http://schemas.microsoft.com/office/drawing/2014/main" id="{DD14CB03-DE15-3918-604C-1361B044069E}"/>
                </a:ext>
              </a:extLst>
            </p:cNvPr>
            <p:cNvGrpSpPr/>
            <p:nvPr/>
          </p:nvGrpSpPr>
          <p:grpSpPr>
            <a:xfrm>
              <a:off x="362457" y="424413"/>
              <a:ext cx="5643161" cy="1554122"/>
              <a:chOff x="522713" y="1108754"/>
              <a:chExt cx="5643161" cy="16004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תיבת טקסט 4">
                    <a:extLst>
                      <a:ext uri="{FF2B5EF4-FFF2-40B4-BE49-F238E27FC236}">
                        <a16:creationId xmlns:a16="http://schemas.microsoft.com/office/drawing/2014/main" id="{D9EF7A66-F6F2-AFE9-6867-C2FB05BB3C3A}"/>
                      </a:ext>
                    </a:extLst>
                  </p:cNvPr>
                  <p:cNvSpPr txBox="1"/>
                  <p:nvPr/>
                </p:nvSpPr>
                <p:spPr>
                  <a:xfrm>
                    <a:off x="522713" y="2000290"/>
                    <a:ext cx="2648360" cy="69219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1371600"/>
                    <a:r>
                      <a:rPr lang="he-IL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( ב</a:t>
                    </a:r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6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=</a:t>
                    </a:r>
                    <a:endParaRPr lang="he-IL" sz="4200" dirty="0">
                      <a:solidFill>
                        <a:prstClr val="black"/>
                      </a:solidFill>
                      <a:latin typeface="Calibri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5" name="תיבת טקסט 4">
                    <a:extLst>
                      <a:ext uri="{FF2B5EF4-FFF2-40B4-BE49-F238E27FC236}">
                        <a16:creationId xmlns:a16="http://schemas.microsoft.com/office/drawing/2014/main" id="{D9EF7A66-F6F2-AFE9-6867-C2FB05BB3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713" y="2000290"/>
                    <a:ext cx="2648360" cy="69219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5982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תיבת טקסט 5">
                    <a:extLst>
                      <a:ext uri="{FF2B5EF4-FFF2-40B4-BE49-F238E27FC236}">
                        <a16:creationId xmlns:a16="http://schemas.microsoft.com/office/drawing/2014/main" id="{C969B3E2-A30C-3C1A-B437-02791BB8E91C}"/>
                      </a:ext>
                    </a:extLst>
                  </p:cNvPr>
                  <p:cNvSpPr txBox="1"/>
                  <p:nvPr/>
                </p:nvSpPr>
                <p:spPr>
                  <a:xfrm>
                    <a:off x="522713" y="1108754"/>
                    <a:ext cx="2875726" cy="68994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1371600"/>
                    <a:r>
                      <a:rPr lang="he-IL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( א</a:t>
                    </a:r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6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=</a:t>
                    </a:r>
                    <a:endParaRPr lang="he-IL" sz="4200" dirty="0">
                      <a:solidFill>
                        <a:prstClr val="black"/>
                      </a:solidFill>
                      <a:latin typeface="Calibri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6" name="תיבת טקסט 5">
                    <a:extLst>
                      <a:ext uri="{FF2B5EF4-FFF2-40B4-BE49-F238E27FC236}">
                        <a16:creationId xmlns:a16="http://schemas.microsoft.com/office/drawing/2014/main" id="{C969B3E2-A30C-3C1A-B437-02791BB8E9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713" y="1108754"/>
                    <a:ext cx="2875726" cy="68994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508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תיבת טקסט 6">
                    <a:extLst>
                      <a:ext uri="{FF2B5EF4-FFF2-40B4-BE49-F238E27FC236}">
                        <a16:creationId xmlns:a16="http://schemas.microsoft.com/office/drawing/2014/main" id="{D675FFC8-5E69-F80E-0807-B1C4698B163A}"/>
                      </a:ext>
                    </a:extLst>
                  </p:cNvPr>
                  <p:cNvSpPr txBox="1"/>
                  <p:nvPr/>
                </p:nvSpPr>
                <p:spPr>
                  <a:xfrm>
                    <a:off x="3324102" y="2016231"/>
                    <a:ext cx="2841772" cy="69298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1371600"/>
                    <a:r>
                      <a:rPr lang="he-IL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( ד</a:t>
                    </a:r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5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a14:m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=</a:t>
                    </a:r>
                    <a:endParaRPr lang="he-IL" sz="4200" dirty="0">
                      <a:solidFill>
                        <a:prstClr val="black"/>
                      </a:solidFill>
                      <a:latin typeface="Calibri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7" name="תיבת טקסט 6">
                    <a:extLst>
                      <a:ext uri="{FF2B5EF4-FFF2-40B4-BE49-F238E27FC236}">
                        <a16:creationId xmlns:a16="http://schemas.microsoft.com/office/drawing/2014/main" id="{D675FFC8-5E69-F80E-0807-B1C4698B16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4102" y="2016231"/>
                    <a:ext cx="2841772" cy="6929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722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תיבת טקסט 7">
                    <a:extLst>
                      <a:ext uri="{FF2B5EF4-FFF2-40B4-BE49-F238E27FC236}">
                        <a16:creationId xmlns:a16="http://schemas.microsoft.com/office/drawing/2014/main" id="{36B57399-383B-B7F3-4F97-F469D794B745}"/>
                      </a:ext>
                    </a:extLst>
                  </p:cNvPr>
                  <p:cNvSpPr txBox="1"/>
                  <p:nvPr/>
                </p:nvSpPr>
                <p:spPr>
                  <a:xfrm>
                    <a:off x="3398439" y="1117806"/>
                    <a:ext cx="2693099" cy="69087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1371600"/>
                    <a:r>
                      <a:rPr lang="he-IL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( ג</a:t>
                    </a:r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5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4200" dirty="0">
                        <a:solidFill>
                          <a:prstClr val="black"/>
                        </a:solidFill>
                        <a:latin typeface="Calibri"/>
                        <a:cs typeface="Calibri"/>
                      </a:rPr>
                      <a:t> =</a:t>
                    </a:r>
                    <a:endParaRPr lang="he-IL" sz="4200" dirty="0">
                      <a:solidFill>
                        <a:prstClr val="black"/>
                      </a:solidFill>
                      <a:latin typeface="Calibri"/>
                      <a:cs typeface="Calibri"/>
                    </a:endParaRPr>
                  </a:p>
                </p:txBody>
              </p:sp>
            </mc:Choice>
            <mc:Fallback xmlns="">
              <p:sp>
                <p:nvSpPr>
                  <p:cNvPr id="8" name="תיבת טקסט 7">
                    <a:extLst>
                      <a:ext uri="{FF2B5EF4-FFF2-40B4-BE49-F238E27FC236}">
                        <a16:creationId xmlns:a16="http://schemas.microsoft.com/office/drawing/2014/main" id="{36B57399-383B-B7F3-4F97-F469D794B7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8439" y="1117806"/>
                    <a:ext cx="2693099" cy="69087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042" b="-1454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לחצו תשובה 1">
            <a:extLst>
              <a:ext uri="{FF2B5EF4-FFF2-40B4-BE49-F238E27FC236}">
                <a16:creationId xmlns:a16="http://schemas.microsoft.com/office/drawing/2014/main" id="{9E46C81A-C936-B6D0-45B6-DAA3609B78FD}"/>
              </a:ext>
            </a:extLst>
          </p:cNvPr>
          <p:cNvSpPr/>
          <p:nvPr/>
        </p:nvSpPr>
        <p:spPr>
          <a:xfrm>
            <a:off x="11100062" y="811266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שאלה 1">
            <a:extLst>
              <a:ext uri="{FF2B5EF4-FFF2-40B4-BE49-F238E27FC236}">
                <a16:creationId xmlns:a16="http://schemas.microsoft.com/office/drawing/2014/main" id="{B11F3A8E-D686-8731-A870-3FE05C42FD0F}"/>
              </a:ext>
            </a:extLst>
          </p:cNvPr>
          <p:cNvSpPr txBox="1"/>
          <p:nvPr/>
        </p:nvSpPr>
        <p:spPr>
          <a:xfrm>
            <a:off x="922489" y="4308802"/>
            <a:ext cx="979578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1. התבוננו בתרגילים א'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ו־ב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'.</a:t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 למי משניהם תהיה תוצאה גדולה יותר?</a:t>
            </a:r>
          </a:p>
        </p:txBody>
      </p:sp>
      <p:sp>
        <p:nvSpPr>
          <p:cNvPr id="16" name="תשובה 1">
            <a:extLst>
              <a:ext uri="{FF2B5EF4-FFF2-40B4-BE49-F238E27FC236}">
                <a16:creationId xmlns:a16="http://schemas.microsoft.com/office/drawing/2014/main" id="{D7B2BF74-20CD-8A6F-1DA0-FE61F8574C45}"/>
              </a:ext>
            </a:extLst>
          </p:cNvPr>
          <p:cNvSpPr txBox="1"/>
          <p:nvPr/>
        </p:nvSpPr>
        <p:spPr>
          <a:xfrm>
            <a:off x="500128" y="6467204"/>
            <a:ext cx="9321392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בתרגילים א' וב' המחוסר זהה.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בתרגיל א' המחסר קטן מהמחסר בתרגיל ב', ולכן התוצאה של תרגיל א' תהיה גדולה יותר.</a:t>
            </a:r>
          </a:p>
        </p:txBody>
      </p:sp>
      <p:sp>
        <p:nvSpPr>
          <p:cNvPr id="17" name="לחצו שאלה 2">
            <a:extLst>
              <a:ext uri="{FF2B5EF4-FFF2-40B4-BE49-F238E27FC236}">
                <a16:creationId xmlns:a16="http://schemas.microsoft.com/office/drawing/2014/main" id="{2EE905D0-F836-06D8-E6F8-D09FDB270620}"/>
              </a:ext>
            </a:extLst>
          </p:cNvPr>
          <p:cNvSpPr/>
          <p:nvPr/>
        </p:nvSpPr>
        <p:spPr>
          <a:xfrm>
            <a:off x="14924988" y="8112665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שאלה.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8" name="לחצו תשובה 2">
            <a:extLst>
              <a:ext uri="{FF2B5EF4-FFF2-40B4-BE49-F238E27FC236}">
                <a16:creationId xmlns:a16="http://schemas.microsoft.com/office/drawing/2014/main" id="{EAC71458-7CF9-8094-8D15-16445608DEE4}"/>
              </a:ext>
            </a:extLst>
          </p:cNvPr>
          <p:cNvSpPr/>
          <p:nvPr/>
        </p:nvSpPr>
        <p:spPr>
          <a:xfrm>
            <a:off x="11100062" y="811266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9" name="שאלה 2">
            <a:extLst>
              <a:ext uri="{FF2B5EF4-FFF2-40B4-BE49-F238E27FC236}">
                <a16:creationId xmlns:a16="http://schemas.microsoft.com/office/drawing/2014/main" id="{AA22B7D7-B537-716E-4E55-3957EC34B950}"/>
              </a:ext>
            </a:extLst>
          </p:cNvPr>
          <p:cNvSpPr txBox="1"/>
          <p:nvPr/>
        </p:nvSpPr>
        <p:spPr>
          <a:xfrm>
            <a:off x="424207" y="5580458"/>
            <a:ext cx="1012999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2. באיזה תרגיל תהיה תוצאה קטנה יותר: ב' או ד'? 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תשובה 2">
            <a:extLst>
              <a:ext uri="{FF2B5EF4-FFF2-40B4-BE49-F238E27FC236}">
                <a16:creationId xmlns:a16="http://schemas.microsoft.com/office/drawing/2014/main" id="{BC9AD3AB-3B9D-9FC8-9FA7-2F792DED071E}"/>
              </a:ext>
            </a:extLst>
          </p:cNvPr>
          <p:cNvSpPr txBox="1"/>
          <p:nvPr/>
        </p:nvSpPr>
        <p:spPr>
          <a:xfrm>
            <a:off x="384632" y="7331920"/>
            <a:ext cx="9731931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התוצאה של תרגיל ב' תהיה גדולה מ־6 והתוצאה של תרגיל ד' קטנה מ־6.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לכן התוצאה של תרגיל ד' תהיה קטנה יותר.</a:t>
            </a:r>
          </a:p>
        </p:txBody>
      </p:sp>
      <p:sp>
        <p:nvSpPr>
          <p:cNvPr id="21" name="לחצו שאלה 3">
            <a:extLst>
              <a:ext uri="{FF2B5EF4-FFF2-40B4-BE49-F238E27FC236}">
                <a16:creationId xmlns:a16="http://schemas.microsoft.com/office/drawing/2014/main" id="{4CE6FDCB-F0EB-4C2B-8E60-2E720D68C4CE}"/>
              </a:ext>
            </a:extLst>
          </p:cNvPr>
          <p:cNvSpPr/>
          <p:nvPr/>
        </p:nvSpPr>
        <p:spPr>
          <a:xfrm>
            <a:off x="14924988" y="8112665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שאלה.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2" name="לחצו תשובה 3">
            <a:extLst>
              <a:ext uri="{FF2B5EF4-FFF2-40B4-BE49-F238E27FC236}">
                <a16:creationId xmlns:a16="http://schemas.microsoft.com/office/drawing/2014/main" id="{14CB3899-CF55-0D88-32F1-0A06C433B2C0}"/>
              </a:ext>
            </a:extLst>
          </p:cNvPr>
          <p:cNvSpPr/>
          <p:nvPr/>
        </p:nvSpPr>
        <p:spPr>
          <a:xfrm>
            <a:off x="11100062" y="811266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3" name="שאלה 3">
            <a:extLst>
              <a:ext uri="{FF2B5EF4-FFF2-40B4-BE49-F238E27FC236}">
                <a16:creationId xmlns:a16="http://schemas.microsoft.com/office/drawing/2014/main" id="{E13A3465-751F-4DCD-8FA2-4E7C1E223ABE}"/>
              </a:ext>
            </a:extLst>
          </p:cNvPr>
          <p:cNvSpPr txBox="1"/>
          <p:nvPr/>
        </p:nvSpPr>
        <p:spPr>
          <a:xfrm>
            <a:off x="593890" y="5539672"/>
            <a:ext cx="994330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3. האם התוצאה בתרגיל א' תהיה קטנה מ־6?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שובה 3">
                <a:extLst>
                  <a:ext uri="{FF2B5EF4-FFF2-40B4-BE49-F238E27FC236}">
                    <a16:creationId xmlns:a16="http://schemas.microsoft.com/office/drawing/2014/main" id="{1766F84A-4A07-3ABF-817D-6A38CEA8F2CD}"/>
                  </a:ext>
                </a:extLst>
              </p:cNvPr>
              <p:cNvSpPr txBox="1"/>
              <p:nvPr/>
            </p:nvSpPr>
            <p:spPr>
              <a:xfrm>
                <a:off x="420914" y="6801223"/>
                <a:ext cx="8701028" cy="19175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לא, המחוסר בתרגיל א' הוא </a:t>
                </a:r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</a:t>
                </a: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, המחסר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קטן מ־</a:t>
                </a:r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לכן התוצאה גדולה מ־6.</a:t>
                </a:r>
              </a:p>
            </p:txBody>
          </p:sp>
        </mc:Choice>
        <mc:Fallback xmlns="">
          <p:sp>
            <p:nvSpPr>
              <p:cNvPr id="24" name="תשובה 3">
                <a:extLst>
                  <a:ext uri="{FF2B5EF4-FFF2-40B4-BE49-F238E27FC236}">
                    <a16:creationId xmlns:a16="http://schemas.microsoft.com/office/drawing/2014/main" id="{1766F84A-4A07-3ABF-817D-6A38CEA8F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6801223"/>
                <a:ext cx="8701028" cy="1917576"/>
              </a:xfrm>
              <a:prstGeom prst="rect">
                <a:avLst/>
              </a:prstGeom>
              <a:blipFill>
                <a:blip r:embed="rId6"/>
                <a:stretch>
                  <a:fillRect r="-2733" b="-76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לחצו שאלה 4">
            <a:extLst>
              <a:ext uri="{FF2B5EF4-FFF2-40B4-BE49-F238E27FC236}">
                <a16:creationId xmlns:a16="http://schemas.microsoft.com/office/drawing/2014/main" id="{D492FBA2-6DAE-50F5-661A-087F634FB372}"/>
              </a:ext>
            </a:extLst>
          </p:cNvPr>
          <p:cNvSpPr/>
          <p:nvPr/>
        </p:nvSpPr>
        <p:spPr>
          <a:xfrm>
            <a:off x="14924988" y="8112665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שאלה.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6" name="לחצו תשובה 4">
            <a:extLst>
              <a:ext uri="{FF2B5EF4-FFF2-40B4-BE49-F238E27FC236}">
                <a16:creationId xmlns:a16="http://schemas.microsoft.com/office/drawing/2014/main" id="{F1F27481-0F5F-23DF-7C0C-1F8C8B89D367}"/>
              </a:ext>
            </a:extLst>
          </p:cNvPr>
          <p:cNvSpPr/>
          <p:nvPr/>
        </p:nvSpPr>
        <p:spPr>
          <a:xfrm>
            <a:off x="11100062" y="811266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7" name="שאלה 4">
            <a:extLst>
              <a:ext uri="{FF2B5EF4-FFF2-40B4-BE49-F238E27FC236}">
                <a16:creationId xmlns:a16="http://schemas.microsoft.com/office/drawing/2014/main" id="{9BAF1331-2AB1-8D69-3E4C-6E57F861984C}"/>
              </a:ext>
            </a:extLst>
          </p:cNvPr>
          <p:cNvSpPr txBox="1"/>
          <p:nvPr/>
        </p:nvSpPr>
        <p:spPr>
          <a:xfrm>
            <a:off x="728221" y="5592262"/>
            <a:ext cx="982597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4. באיזה תרגיל תהיה תוצאה קטנה יותר: ג' או ד'? 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שובה 4">
                <a:extLst>
                  <a:ext uri="{FF2B5EF4-FFF2-40B4-BE49-F238E27FC236}">
                    <a16:creationId xmlns:a16="http://schemas.microsoft.com/office/drawing/2014/main" id="{0B46BC0C-FC64-BF0E-5B8C-4C0591FD8834}"/>
                  </a:ext>
                </a:extLst>
              </p:cNvPr>
              <p:cNvSpPr txBox="1"/>
              <p:nvPr/>
            </p:nvSpPr>
            <p:spPr>
              <a:xfrm>
                <a:off x="595085" y="7696103"/>
                <a:ext cx="9942111" cy="16526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בתרגיל ד'. </a:t>
                </a:r>
                <a:b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</a:br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</a:t>
                </a: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ובתרגיל ד' המחוסר הוא </a:t>
                </a:r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.</a:t>
                </a:r>
              </a:p>
            </p:txBody>
          </p:sp>
        </mc:Choice>
        <mc:Fallback xmlns="">
          <p:sp>
            <p:nvSpPr>
              <p:cNvPr id="28" name="תשובה 4">
                <a:extLst>
                  <a:ext uri="{FF2B5EF4-FFF2-40B4-BE49-F238E27FC236}">
                    <a16:creationId xmlns:a16="http://schemas.microsoft.com/office/drawing/2014/main" id="{0B46BC0C-FC64-BF0E-5B8C-4C0591FD8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5" y="7696103"/>
                <a:ext cx="9942111" cy="1652632"/>
              </a:xfrm>
              <a:prstGeom prst="rect">
                <a:avLst/>
              </a:prstGeom>
              <a:blipFill>
                <a:blip r:embed="rId7"/>
                <a:stretch>
                  <a:fillRect t="-6985" r="-2330" b="-80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לחצו שאלה 5">
            <a:extLst>
              <a:ext uri="{FF2B5EF4-FFF2-40B4-BE49-F238E27FC236}">
                <a16:creationId xmlns:a16="http://schemas.microsoft.com/office/drawing/2014/main" id="{0AF14AFB-6309-F201-E034-C09A53331669}"/>
              </a:ext>
            </a:extLst>
          </p:cNvPr>
          <p:cNvSpPr/>
          <p:nvPr/>
        </p:nvSpPr>
        <p:spPr>
          <a:xfrm>
            <a:off x="14924988" y="8112665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שאלה.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0" name="לחצו תשובה 5">
            <a:extLst>
              <a:ext uri="{FF2B5EF4-FFF2-40B4-BE49-F238E27FC236}">
                <a16:creationId xmlns:a16="http://schemas.microsoft.com/office/drawing/2014/main" id="{AE7C68A7-9BE4-C8E8-6DEB-B01689BC9D01}"/>
              </a:ext>
            </a:extLst>
          </p:cNvPr>
          <p:cNvSpPr/>
          <p:nvPr/>
        </p:nvSpPr>
        <p:spPr>
          <a:xfrm>
            <a:off x="11100062" y="811266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2" name="שאלה 5">
            <a:extLst>
              <a:ext uri="{FF2B5EF4-FFF2-40B4-BE49-F238E27FC236}">
                <a16:creationId xmlns:a16="http://schemas.microsoft.com/office/drawing/2014/main" id="{A2141705-2A23-B895-2A60-E020BD66F2A3}"/>
              </a:ext>
            </a:extLst>
          </p:cNvPr>
          <p:cNvSpPr txBox="1"/>
          <p:nvPr/>
        </p:nvSpPr>
        <p:spPr>
          <a:xfrm>
            <a:off x="1241450" y="4642892"/>
            <a:ext cx="931234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5. באיזה תרגיל התוצאה תהיה הגדולה ביותר? 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תשובה 5">
            <a:extLst>
              <a:ext uri="{FF2B5EF4-FFF2-40B4-BE49-F238E27FC236}">
                <a16:creationId xmlns:a16="http://schemas.microsoft.com/office/drawing/2014/main" id="{FC30FB07-C092-D89B-4A2C-EF16387FADC6}"/>
              </a:ext>
            </a:extLst>
          </p:cNvPr>
          <p:cNvSpPr txBox="1"/>
          <p:nvPr/>
        </p:nvSpPr>
        <p:spPr>
          <a:xfrm>
            <a:off x="367631" y="5934739"/>
            <a:ext cx="9577041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תרגיל א'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בתרגילים א' ו־ ב' התוצאה גדולה מ־6. בתרגילים ג' ו־ד' התוצאה קטנה מ־6.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בתרגילים א' ו־ב המחוסרים שווים, אבל המחסר בתרגיל א' קטן יותר מהמחסר של תרגיל ב'. לכן התוצאה שלו תהיה הגדולה ביותר.</a:t>
            </a:r>
          </a:p>
        </p:txBody>
      </p:sp>
      <p:sp>
        <p:nvSpPr>
          <p:cNvPr id="34" name="לחצו שאלה 6">
            <a:extLst>
              <a:ext uri="{FF2B5EF4-FFF2-40B4-BE49-F238E27FC236}">
                <a16:creationId xmlns:a16="http://schemas.microsoft.com/office/drawing/2014/main" id="{4363D53A-0D89-EA90-2205-F59DF86073E3}"/>
              </a:ext>
            </a:extLst>
          </p:cNvPr>
          <p:cNvSpPr/>
          <p:nvPr/>
        </p:nvSpPr>
        <p:spPr>
          <a:xfrm>
            <a:off x="14924988" y="8112665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שאלה.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5" name="לחצו תשובה 6">
            <a:extLst>
              <a:ext uri="{FF2B5EF4-FFF2-40B4-BE49-F238E27FC236}">
                <a16:creationId xmlns:a16="http://schemas.microsoft.com/office/drawing/2014/main" id="{51905188-F2F8-B914-D550-D339DDA689C6}"/>
              </a:ext>
            </a:extLst>
          </p:cNvPr>
          <p:cNvSpPr/>
          <p:nvPr/>
        </p:nvSpPr>
        <p:spPr>
          <a:xfrm>
            <a:off x="11100062" y="8112665"/>
            <a:ext cx="3499263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accent6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שאלה 6">
                <a:extLst>
                  <a:ext uri="{FF2B5EF4-FFF2-40B4-BE49-F238E27FC236}">
                    <a16:creationId xmlns:a16="http://schemas.microsoft.com/office/drawing/2014/main" id="{437587EA-BDA8-171A-8FB6-81F6F457534A}"/>
                  </a:ext>
                </a:extLst>
              </p:cNvPr>
              <p:cNvSpPr txBox="1"/>
              <p:nvPr/>
            </p:nvSpPr>
            <p:spPr>
              <a:xfrm>
                <a:off x="1480704" y="4501130"/>
                <a:ext cx="8896740" cy="16570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6. לאיזה תרגיל תהיה תוצאה כמו לתרגיל:</a:t>
                </a:r>
              </a:p>
              <a:p>
                <a:pPr algn="r" defTabSz="1371600" rtl="1"/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     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6" name="שאלה 6">
                <a:extLst>
                  <a:ext uri="{FF2B5EF4-FFF2-40B4-BE49-F238E27FC236}">
                    <a16:creationId xmlns:a16="http://schemas.microsoft.com/office/drawing/2014/main" id="{437587EA-BDA8-171A-8FB6-81F6F4575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04" y="4501130"/>
                <a:ext cx="8896740" cy="1657057"/>
              </a:xfrm>
              <a:prstGeom prst="rect">
                <a:avLst/>
              </a:prstGeom>
              <a:blipFill>
                <a:blip r:embed="rId8"/>
                <a:stretch>
                  <a:fillRect t="-6985" r="-2673" b="-80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תשובה 6">
            <a:extLst>
              <a:ext uri="{FF2B5EF4-FFF2-40B4-BE49-F238E27FC236}">
                <a16:creationId xmlns:a16="http://schemas.microsoft.com/office/drawing/2014/main" id="{BA5F458F-0DB3-B314-24BA-161F467C018D}"/>
              </a:ext>
            </a:extLst>
          </p:cNvPr>
          <p:cNvSpPr txBox="1"/>
          <p:nvPr/>
        </p:nvSpPr>
        <p:spPr>
          <a:xfrm>
            <a:off x="999656" y="6231166"/>
            <a:ext cx="890107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לתרגיל א'.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אם נצמצם את השברים בתרגיל שבשאלה, נקבל את אותם המספרים כמו בתרגיל א'.</a:t>
            </a:r>
          </a:p>
        </p:txBody>
      </p:sp>
      <p:sp>
        <p:nvSpPr>
          <p:cNvPr id="38" name="לחצו שאלה 7">
            <a:extLst>
              <a:ext uri="{FF2B5EF4-FFF2-40B4-BE49-F238E27FC236}">
                <a16:creationId xmlns:a16="http://schemas.microsoft.com/office/drawing/2014/main" id="{0EB86CB7-2F27-98C4-E8C8-082186E991C8}"/>
              </a:ext>
            </a:extLst>
          </p:cNvPr>
          <p:cNvSpPr/>
          <p:nvPr/>
        </p:nvSpPr>
        <p:spPr>
          <a:xfrm>
            <a:off x="14924988" y="8112665"/>
            <a:ext cx="3073830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להצגת שאלה.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0" name="שאלה 7">
            <a:extLst>
              <a:ext uri="{FF2B5EF4-FFF2-40B4-BE49-F238E27FC236}">
                <a16:creationId xmlns:a16="http://schemas.microsoft.com/office/drawing/2014/main" id="{46A82FE3-A23A-2E1B-AD9E-C4F208EABB9E}"/>
              </a:ext>
            </a:extLst>
          </p:cNvPr>
          <p:cNvSpPr txBox="1"/>
          <p:nvPr/>
        </p:nvSpPr>
        <p:spPr>
          <a:xfrm>
            <a:off x="3243776" y="5547946"/>
            <a:ext cx="689067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 7. הוסיפו שאלה משלכם.</a:t>
            </a:r>
          </a:p>
        </p:txBody>
      </p:sp>
    </p:spTree>
    <p:extLst>
      <p:ext uri="{BB962C8B-B14F-4D97-AF65-F5344CB8AC3E}">
        <p14:creationId xmlns:p14="http://schemas.microsoft.com/office/powerpoint/2010/main" val="42210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648</Words>
  <Application>Microsoft Office PowerPoint</Application>
  <PresentationFormat>מותאם אישית</PresentationFormat>
  <Paragraphs>90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6</vt:i4>
      </vt:variant>
    </vt:vector>
  </HeadingPairs>
  <TitlesOfParts>
    <vt:vector size="17" baseType="lpstr">
      <vt:lpstr>Arial Narrow</vt:lpstr>
      <vt:lpstr>Calibri</vt:lpstr>
      <vt:lpstr>Aptos</vt:lpstr>
      <vt:lpstr>Guttman Yad-Brush</vt:lpstr>
      <vt:lpstr>Cambria Math</vt:lpstr>
      <vt:lpstr>Arimo Bold</vt:lpstr>
      <vt:lpstr>Alef Bold</vt:lpstr>
      <vt:lpstr>Arial</vt:lpstr>
      <vt:lpstr>Calibri Light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16</cp:revision>
  <dcterms:created xsi:type="dcterms:W3CDTF">2006-08-16T00:00:00Z</dcterms:created>
  <dcterms:modified xsi:type="dcterms:W3CDTF">2026-05-18T20:08:27Z</dcterms:modified>
  <dc:identifier>DAHG5W1gSCg</dc:identifier>
</cp:coreProperties>
</file>