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900" r:id="rId4"/>
    <p:sldId id="307" r:id="rId5"/>
    <p:sldId id="342" r:id="rId6"/>
    <p:sldId id="341" r:id="rId7"/>
    <p:sldId id="898" r:id="rId8"/>
    <p:sldId id="901" r:id="rId9"/>
    <p:sldId id="902" r:id="rId10"/>
    <p:sldId id="903" r:id="rId11"/>
    <p:sldId id="904" r:id="rId12"/>
  </p:sldIdLst>
  <p:sldSz cx="18288000" cy="10287000"/>
  <p:notesSz cx="6858000" cy="9144000"/>
  <p:embeddedFontLst>
    <p:embeddedFont>
      <p:font typeface="Guttman Yad-Brush" panose="02010401010101010101" pitchFamily="2" charset="-79"/>
      <p:regular r:id="rId14"/>
    </p:embeddedFont>
    <p:embeddedFont>
      <p:font typeface="Arimo Bold" panose="020B0604020202020204" charset="0"/>
      <p:regular r:id="rId15"/>
    </p:embeddedFont>
    <p:embeddedFont>
      <p:font typeface="Alef Bold" panose="020B0604020202020204" charset="-79"/>
      <p:regular r:id="rId16"/>
      <p:bold r:id="rId17"/>
    </p:embeddedFon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David" panose="020E0502060401010101" pitchFamily="34" charset="-79"/>
      <p:regular r:id="rId22"/>
      <p:bold r:id="rId23"/>
    </p:embeddedFont>
    <p:embeddedFont>
      <p:font typeface="Cambria Math" panose="02040503050406030204" pitchFamily="18" charset="0"/>
      <p:regular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ח'/סיון/תשפ"ו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6C37B9-3375-4515-8993-19A5ACFF4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EB0DE8D-43E4-453C-BC2A-606D0AF87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CD004B4-B8A9-4269-836F-5AC535BB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246A-F88F-4239-BB9A-3199336F82C8}" type="datetimeFigureOut">
              <a:rPr lang="he-IL" smtClean="0"/>
              <a:t>ח'/סיון/תשפ"ו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7193FB5-48C6-4C63-8566-B44CD1829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B027A36-8533-4E79-894C-B38B619C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6521F-DA1E-481C-B10F-4227867CC9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2443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יאור פעיל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גרפיקה 6">
            <a:extLst>
              <a:ext uri="{FF2B5EF4-FFF2-40B4-BE49-F238E27FC236}">
                <a16:creationId xmlns:a16="http://schemas.microsoft.com/office/drawing/2014/main" id="{6E470822-E55F-4D70-B5CC-61513C53E2A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0" y="-28021"/>
            <a:ext cx="18288000" cy="10343042"/>
          </a:xfrm>
          <a:prstGeom prst="rect">
            <a:avLst/>
          </a:prstGeom>
        </p:spPr>
      </p:pic>
      <p:sp>
        <p:nvSpPr>
          <p:cNvPr id="8" name="כותרת 1">
            <a:extLst>
              <a:ext uri="{FF2B5EF4-FFF2-40B4-BE49-F238E27FC236}">
                <a16:creationId xmlns:a16="http://schemas.microsoft.com/office/drawing/2014/main" id="{8D36EF1A-5211-4C6E-B0B0-37479E454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47688"/>
            <a:ext cx="18287997" cy="1988345"/>
          </a:xfrm>
        </p:spPr>
        <p:txBody>
          <a:bodyPr/>
          <a:lstStyle>
            <a:lvl1pPr algn="ctr">
              <a:defRPr>
                <a:cs typeface="+mn-cs"/>
              </a:defRPr>
            </a:lvl1pPr>
          </a:lstStyle>
          <a:p>
            <a:pPr algn="ctr"/>
            <a:r>
              <a:rPr lang="he-IL" dirty="0">
                <a:cs typeface="+mn-cs"/>
              </a:rPr>
              <a:t>הצעה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C8486746-B137-4DD1-BE38-DA31C3AB67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63" y="813805"/>
            <a:ext cx="1943103" cy="2783027"/>
          </a:xfrm>
          <a:prstGeom prst="rect">
            <a:avLst/>
          </a:prstGeom>
        </p:spPr>
      </p:pic>
      <p:cxnSp>
        <p:nvCxnSpPr>
          <p:cNvPr id="11" name="מחבר ישר 10">
            <a:extLst>
              <a:ext uri="{FF2B5EF4-FFF2-40B4-BE49-F238E27FC236}">
                <a16:creationId xmlns:a16="http://schemas.microsoft.com/office/drawing/2014/main" id="{4659812C-A219-4FE8-8DA4-2C8B0C8D5D3C}"/>
              </a:ext>
            </a:extLst>
          </p:cNvPr>
          <p:cNvCxnSpPr>
            <a:cxnSpLocks/>
          </p:cNvCxnSpPr>
          <p:nvPr userDrawn="1"/>
        </p:nvCxnSpPr>
        <p:spPr>
          <a:xfrm>
            <a:off x="5540462" y="3139037"/>
            <a:ext cx="7207077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כותרת 1">
            <a:extLst>
              <a:ext uri="{FF2B5EF4-FFF2-40B4-BE49-F238E27FC236}">
                <a16:creationId xmlns:a16="http://schemas.microsoft.com/office/drawing/2014/main" id="{EE7A3D3C-31CD-454A-9398-89DCC108E658}"/>
              </a:ext>
            </a:extLst>
          </p:cNvPr>
          <p:cNvSpPr txBox="1">
            <a:spLocks/>
          </p:cNvSpPr>
          <p:nvPr userDrawn="1"/>
        </p:nvSpPr>
        <p:spPr>
          <a:xfrm>
            <a:off x="3" y="1695893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17" name="מציין מיקום של תאריך 16">
            <a:extLst>
              <a:ext uri="{FF2B5EF4-FFF2-40B4-BE49-F238E27FC236}">
                <a16:creationId xmlns:a16="http://schemas.microsoft.com/office/drawing/2014/main" id="{13BFA6BE-2869-47C2-AEAD-897E558B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A7D9-65C4-429B-8621-DC1821EF50E2}" type="datetimeFigureOut">
              <a:rPr lang="he-IL" smtClean="0"/>
              <a:t>ח'/סיון/תשפ"ו</a:t>
            </a:fld>
            <a:endParaRPr lang="he-IL"/>
          </a:p>
        </p:txBody>
      </p:sp>
      <p:sp>
        <p:nvSpPr>
          <p:cNvPr id="18" name="מציין מיקום של כותרת תחתונה 17">
            <a:extLst>
              <a:ext uri="{FF2B5EF4-FFF2-40B4-BE49-F238E27FC236}">
                <a16:creationId xmlns:a16="http://schemas.microsoft.com/office/drawing/2014/main" id="{D251EB85-9BBD-4781-BAFC-BFEF38BC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9" name="מציין מיקום של מספר שקופית 18">
            <a:extLst>
              <a:ext uri="{FF2B5EF4-FFF2-40B4-BE49-F238E27FC236}">
                <a16:creationId xmlns:a16="http://schemas.microsoft.com/office/drawing/2014/main" id="{BB2D7310-9215-4ED5-AB45-508DFECE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1402-F4C4-4924-A8AE-7A3A310726D1}" type="slidenum">
              <a:rPr lang="he-IL" smtClean="0"/>
              <a:t>‹#›</a:t>
            </a:fld>
            <a:endParaRPr lang="he-IL"/>
          </a:p>
        </p:txBody>
      </p:sp>
      <p:sp>
        <p:nvSpPr>
          <p:cNvPr id="21" name="מציין מיקום תוכן 20">
            <a:extLst>
              <a:ext uri="{FF2B5EF4-FFF2-40B4-BE49-F238E27FC236}">
                <a16:creationId xmlns:a16="http://schemas.microsoft.com/office/drawing/2014/main" id="{63495393-0E71-432A-9E78-962853C157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52228" y="3418121"/>
            <a:ext cx="15226991" cy="5353346"/>
          </a:xfrm>
        </p:spPr>
        <p:txBody>
          <a:bodyPr>
            <a:normAutofit/>
          </a:bodyPr>
          <a:lstStyle>
            <a:lvl1pPr marL="2157413" indent="-7145">
              <a:lnSpc>
                <a:spcPts val="2700"/>
              </a:lnSpc>
              <a:buNone/>
              <a:defRPr sz="3000"/>
            </a:lvl1pPr>
          </a:lstStyle>
          <a:p>
            <a:pPr lvl="0"/>
            <a:r>
              <a:rPr lang="he-IL" dirty="0"/>
              <a:t>תכן</a:t>
            </a:r>
          </a:p>
        </p:txBody>
      </p:sp>
      <p:sp>
        <p:nvSpPr>
          <p:cNvPr id="23" name="כותרת 1">
            <a:extLst>
              <a:ext uri="{FF2B5EF4-FFF2-40B4-BE49-F238E27FC236}">
                <a16:creationId xmlns:a16="http://schemas.microsoft.com/office/drawing/2014/main" id="{8495A483-C8AF-4D1B-9E5D-C8321E598883}"/>
              </a:ext>
            </a:extLst>
          </p:cNvPr>
          <p:cNvSpPr txBox="1">
            <a:spLocks/>
          </p:cNvSpPr>
          <p:nvPr userDrawn="1"/>
        </p:nvSpPr>
        <p:spPr>
          <a:xfrm>
            <a:off x="-8780" y="-887529"/>
            <a:ext cx="18287997" cy="1988345"/>
          </a:xfrm>
          <a:prstGeom prst="rect">
            <a:avLst/>
          </a:prstGeom>
        </p:spPr>
        <p:txBody>
          <a:bodyPr vert="horz" lIns="137160" tIns="68580" rIns="137160" bIns="68580" rtlCol="1" anchor="ctr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</a:lstStyle>
          <a:p>
            <a:endParaRPr lang="he-IL" sz="5250" b="1" dirty="0"/>
          </a:p>
        </p:txBody>
      </p:sp>
      <p:sp>
        <p:nvSpPr>
          <p:cNvPr id="24" name="מציין מיקום תוכן 20">
            <a:extLst>
              <a:ext uri="{FF2B5EF4-FFF2-40B4-BE49-F238E27FC236}">
                <a16:creationId xmlns:a16="http://schemas.microsoft.com/office/drawing/2014/main" id="{EC60D0E2-5612-464D-9087-6A72E127B04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" y="2180265"/>
            <a:ext cx="18279218" cy="1098315"/>
          </a:xfrm>
        </p:spPr>
        <p:txBody>
          <a:bodyPr>
            <a:normAutofit/>
          </a:bodyPr>
          <a:lstStyle>
            <a:lvl1pPr marL="7145" indent="-7145" algn="ctr">
              <a:buNone/>
              <a:defRPr sz="5250" b="1"/>
            </a:lvl1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18438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9CDEA280-D15A-4265-9C00-5985FFFF420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1281365" y="2162273"/>
            <a:ext cx="17006637" cy="1128713"/>
          </a:xfrm>
          <a:prstGeom prst="rect">
            <a:avLst/>
          </a:prstGeom>
        </p:spPr>
      </p:pic>
      <p:pic>
        <p:nvPicPr>
          <p:cNvPr id="10" name="גרפיקה 10">
            <a:extLst>
              <a:ext uri="{FF2B5EF4-FFF2-40B4-BE49-F238E27FC236}">
                <a16:creationId xmlns:a16="http://schemas.microsoft.com/office/drawing/2014/main" id="{EE77427E-A756-4A5D-BDAF-4798EBE57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79191" y="4367853"/>
            <a:ext cx="7558106" cy="3779052"/>
          </a:xfrm>
          <a:prstGeom prst="rect">
            <a:avLst/>
          </a:prstGeom>
          <a:effectLst/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BA01AC45-911F-4D25-8518-DB4D1235B62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28230" y="382062"/>
            <a:ext cx="4028073" cy="2997192"/>
          </a:xfrm>
          <a:prstGeom prst="rect">
            <a:avLst/>
          </a:prstGeom>
        </p:spPr>
      </p:pic>
      <p:cxnSp>
        <p:nvCxnSpPr>
          <p:cNvPr id="12" name="מחבר ישר 11">
            <a:extLst>
              <a:ext uri="{FF2B5EF4-FFF2-40B4-BE49-F238E27FC236}">
                <a16:creationId xmlns:a16="http://schemas.microsoft.com/office/drawing/2014/main" id="{A67946A7-CB69-4AAB-AF2B-08AE81DBBAF2}"/>
              </a:ext>
            </a:extLst>
          </p:cNvPr>
          <p:cNvCxnSpPr>
            <a:cxnSpLocks/>
          </p:cNvCxnSpPr>
          <p:nvPr userDrawn="1"/>
        </p:nvCxnSpPr>
        <p:spPr>
          <a:xfrm>
            <a:off x="328230" y="9359465"/>
            <a:ext cx="176315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מציין מיקום תוכן 20">
            <a:extLst>
              <a:ext uri="{FF2B5EF4-FFF2-40B4-BE49-F238E27FC236}">
                <a16:creationId xmlns:a16="http://schemas.microsoft.com/office/drawing/2014/main" id="{F9240C07-B5AD-46BB-9D51-7A53079DEF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78683" y="8372883"/>
            <a:ext cx="4806000" cy="1026000"/>
          </a:xfrm>
        </p:spPr>
        <p:txBody>
          <a:bodyPr/>
          <a:lstStyle>
            <a:lvl1pPr marL="271463" indent="0" algn="r">
              <a:buNone/>
              <a:tabLst>
                <a:tab pos="271463" algn="l"/>
              </a:tabLst>
              <a:defRPr sz="6600"/>
            </a:lvl1pPr>
          </a:lstStyle>
          <a:p>
            <a:pPr lvl="0"/>
            <a:r>
              <a:rPr lang="he-IL" dirty="0"/>
              <a:t>שיעור</a:t>
            </a:r>
          </a:p>
        </p:txBody>
      </p:sp>
      <p:sp>
        <p:nvSpPr>
          <p:cNvPr id="15" name="מציין מיקום תוכן 20">
            <a:extLst>
              <a:ext uri="{FF2B5EF4-FFF2-40B4-BE49-F238E27FC236}">
                <a16:creationId xmlns:a16="http://schemas.microsoft.com/office/drawing/2014/main" id="{0E4C9D24-875B-46F9-8D32-683CAFF5A5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2147561"/>
            <a:ext cx="18288000" cy="1098315"/>
          </a:xfrm>
        </p:spPr>
        <p:txBody>
          <a:bodyPr anchor="ctr" anchorCtr="0">
            <a:normAutofit/>
          </a:bodyPr>
          <a:lstStyle>
            <a:lvl1pPr marL="7145" indent="-7145" algn="ctr">
              <a:buNone/>
              <a:defRPr sz="9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נושא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C57705B5-BC13-48FA-902E-83466E4594A4}"/>
              </a:ext>
            </a:extLst>
          </p:cNvPr>
          <p:cNvSpPr txBox="1"/>
          <p:nvPr userDrawn="1"/>
        </p:nvSpPr>
        <p:spPr>
          <a:xfrm>
            <a:off x="876388" y="9594503"/>
            <a:ext cx="165352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700" dirty="0">
                <a:latin typeface="Arial Narrow" panose="020B0606020202030204" pitchFamily="34" charset="0"/>
                <a:cs typeface="Heebo" pitchFamily="2" charset="-79"/>
              </a:rPr>
              <a:t>הופק עבור משרד החינוך על ידי אלנט טכנולוגיות בע"מ</a:t>
            </a:r>
          </a:p>
          <a:p>
            <a:r>
              <a:rPr lang="he-IL" sz="2700" dirty="0"/>
              <a:t/>
            </a:r>
            <a:br>
              <a:rPr lang="he-IL" sz="2700" dirty="0"/>
            </a:br>
            <a:endParaRPr lang="en-IL" sz="2700" dirty="0"/>
          </a:p>
        </p:txBody>
      </p:sp>
    </p:spTree>
    <p:extLst>
      <p:ext uri="{BB962C8B-B14F-4D97-AF65-F5344CB8AC3E}">
        <p14:creationId xmlns:p14="http://schemas.microsoft.com/office/powerpoint/2010/main" val="625791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סגרת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SpPr/>
          <p:nvPr/>
        </p:nvSpPr>
        <p:spPr>
          <a:xfrm rot="5400000">
            <a:off x="4187297" y="-3852018"/>
            <a:ext cx="9916988" cy="17974593"/>
          </a:xfrm>
          <a:custGeom>
            <a:avLst/>
            <a:gdLst>
              <a:gd name="connsiteX0" fmla="*/ 0 w 5940149"/>
              <a:gd name="connsiteY0" fmla="*/ 0 h 12859555"/>
              <a:gd name="connsiteX1" fmla="*/ 5940150 w 5940149"/>
              <a:gd name="connsiteY1" fmla="*/ 0 h 12859555"/>
              <a:gd name="connsiteX2" fmla="*/ 5940150 w 5940149"/>
              <a:gd name="connsiteY2" fmla="*/ 12859556 h 12859555"/>
              <a:gd name="connsiteX3" fmla="*/ 0 w 5940149"/>
              <a:gd name="connsiteY3" fmla="*/ 12859556 h 1285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0149" h="12859555">
                <a:moveTo>
                  <a:pt x="0" y="0"/>
                </a:moveTo>
                <a:lnTo>
                  <a:pt x="5940150" y="0"/>
                </a:lnTo>
                <a:lnTo>
                  <a:pt x="5940150" y="12859556"/>
                </a:lnTo>
                <a:lnTo>
                  <a:pt x="0" y="12859556"/>
                </a:lnTo>
                <a:close/>
              </a:path>
            </a:pathLst>
          </a:custGeom>
          <a:solidFill>
            <a:schemeClr val="lt1"/>
          </a:solidFill>
          <a:ln w="12114" cap="flat">
            <a:solidFill>
              <a:schemeClr val="accent4"/>
            </a:solidFill>
            <a:prstDash val="solid"/>
            <a:miter/>
          </a:ln>
        </p:spPr>
        <p:txBody>
          <a:bodyPr rtlCol="1" anchor="ctr"/>
          <a:lstStyle/>
          <a:p>
            <a:endParaRPr lang="he-IL" sz="2700"/>
          </a:p>
        </p:txBody>
      </p:sp>
    </p:spTree>
    <p:extLst>
      <p:ext uri="{BB962C8B-B14F-4D97-AF65-F5344CB8AC3E}">
        <p14:creationId xmlns:p14="http://schemas.microsoft.com/office/powerpoint/2010/main" val="2664984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בצ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774180"/>
          </a:xfrm>
          <a:prstGeom prst="rect">
            <a:avLst/>
          </a:prstGeom>
        </p:spPr>
      </p:pic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941FD3B3-3B19-40F5-8C11-6E6387301446}"/>
              </a:ext>
            </a:extLst>
          </p:cNvPr>
          <p:cNvGrpSpPr/>
          <p:nvPr userDrawn="1"/>
        </p:nvGrpSpPr>
        <p:grpSpPr>
          <a:xfrm>
            <a:off x="316523" y="2268450"/>
            <a:ext cx="17685728" cy="7636086"/>
            <a:chOff x="207991" y="1551682"/>
            <a:chExt cx="11930063" cy="5177731"/>
          </a:xfrm>
        </p:grpSpPr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11A6C146-FF05-443B-A3A5-24A64B8F99E8}"/>
                </a:ext>
              </a:extLst>
            </p:cNvPr>
            <p:cNvGrpSpPr/>
            <p:nvPr/>
          </p:nvGrpSpPr>
          <p:grpSpPr>
            <a:xfrm>
              <a:off x="207991" y="1551682"/>
              <a:ext cx="8845608" cy="5177731"/>
              <a:chOff x="782817" y="1642170"/>
              <a:chExt cx="8845608" cy="5177731"/>
            </a:xfrm>
          </p:grpSpPr>
          <p:grpSp>
            <p:nvGrpSpPr>
              <p:cNvPr id="13" name="קבוצה 12">
                <a:extLst>
                  <a:ext uri="{FF2B5EF4-FFF2-40B4-BE49-F238E27FC236}">
                    <a16:creationId xmlns:a16="http://schemas.microsoft.com/office/drawing/2014/main" id="{FF703738-E03D-4337-9D67-5E39A7CD8FC1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8845608" cy="3512348"/>
                <a:chOff x="782817" y="1642170"/>
                <a:chExt cx="8845608" cy="3512348"/>
              </a:xfrm>
            </p:grpSpPr>
            <p:pic>
              <p:nvPicPr>
                <p:cNvPr id="17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A3CA1F26-2506-4714-8CE9-84589B2550B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3A1052BE-F876-480D-87D6-A5DADB3E6B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" name="קבוצה 13">
                <a:extLst>
                  <a:ext uri="{FF2B5EF4-FFF2-40B4-BE49-F238E27FC236}">
                    <a16:creationId xmlns:a16="http://schemas.microsoft.com/office/drawing/2014/main" id="{BA4D5EDB-E88A-405E-8F66-79066D9E5827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8845608" cy="2425006"/>
                <a:chOff x="782817" y="1642170"/>
                <a:chExt cx="8845608" cy="2425006"/>
              </a:xfrm>
            </p:grpSpPr>
            <p:pic>
              <p:nvPicPr>
                <p:cNvPr id="15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3C40ECFE-0FAC-4ED7-9004-36FB1138B7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6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2FC6B8-7185-4995-A4A3-E3BB2B62B0E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720251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F8E56CE3-6943-4100-934B-FBC012904F74}"/>
                </a:ext>
              </a:extLst>
            </p:cNvPr>
            <p:cNvGrpSpPr/>
            <p:nvPr/>
          </p:nvGrpSpPr>
          <p:grpSpPr>
            <a:xfrm>
              <a:off x="6019800" y="1551682"/>
              <a:ext cx="6118254" cy="5177731"/>
              <a:chOff x="782817" y="1642170"/>
              <a:chExt cx="6118254" cy="5177731"/>
            </a:xfrm>
          </p:grpSpPr>
          <p:grpSp>
            <p:nvGrpSpPr>
              <p:cNvPr id="6" name="קבוצה 5">
                <a:extLst>
                  <a:ext uri="{FF2B5EF4-FFF2-40B4-BE49-F238E27FC236}">
                    <a16:creationId xmlns:a16="http://schemas.microsoft.com/office/drawing/2014/main" id="{9F996BB1-A77C-47FD-84B6-2886FC981E62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6118254" cy="3512348"/>
                <a:chOff x="782817" y="1642170"/>
                <a:chExt cx="6118254" cy="3512348"/>
              </a:xfrm>
            </p:grpSpPr>
            <p:pic>
              <p:nvPicPr>
                <p:cNvPr id="1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CB77F109-A9BA-4D90-BB3B-832A775FFE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9008CFF3-95CD-4210-BBD9-D0331B104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28918" b="13781"/>
                <a:stretch/>
              </p:blipFill>
              <p:spPr bwMode="auto">
                <a:xfrm rot="5400000">
                  <a:off x="4226514" y="2479961"/>
                  <a:ext cx="3512348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" name="קבוצה 6">
                <a:extLst>
                  <a:ext uri="{FF2B5EF4-FFF2-40B4-BE49-F238E27FC236}">
                    <a16:creationId xmlns:a16="http://schemas.microsoft.com/office/drawing/2014/main" id="{C3D5CC29-CAE3-47F6-9FEA-03BABCB2A1D4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6118254" cy="2425006"/>
                <a:chOff x="782817" y="1642170"/>
                <a:chExt cx="6118254" cy="2425006"/>
              </a:xfrm>
            </p:grpSpPr>
            <p:pic>
              <p:nvPicPr>
                <p:cNvPr id="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4037F3-E167-4B6C-864E-0E38EFBC67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5DDDB0F9-D76B-4AA5-A6E6-5BB4CA8F57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45122" b="13781"/>
                <a:stretch/>
              </p:blipFill>
              <p:spPr bwMode="auto">
                <a:xfrm rot="5400000">
                  <a:off x="4770185" y="1936290"/>
                  <a:ext cx="2425006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506635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ובץ חלק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969300"/>
          </a:xfrm>
          <a:prstGeom prst="rect">
            <a:avLst/>
          </a:prstGeom>
        </p:spPr>
      </p:pic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941FD3B3-3B19-40F5-8C11-6E6387301446}"/>
              </a:ext>
            </a:extLst>
          </p:cNvPr>
          <p:cNvGrpSpPr/>
          <p:nvPr userDrawn="1"/>
        </p:nvGrpSpPr>
        <p:grpSpPr>
          <a:xfrm>
            <a:off x="6472786" y="2269168"/>
            <a:ext cx="11472863" cy="7766597"/>
            <a:chOff x="4489479" y="1551682"/>
            <a:chExt cx="7648575" cy="5177731"/>
          </a:xfrm>
        </p:grpSpPr>
        <p:grpSp>
          <p:nvGrpSpPr>
            <p:cNvPr id="4" name="קבוצה 3">
              <a:extLst>
                <a:ext uri="{FF2B5EF4-FFF2-40B4-BE49-F238E27FC236}">
                  <a16:creationId xmlns:a16="http://schemas.microsoft.com/office/drawing/2014/main" id="{11A6C146-FF05-443B-A3A5-24A64B8F99E8}"/>
                </a:ext>
              </a:extLst>
            </p:cNvPr>
            <p:cNvGrpSpPr/>
            <p:nvPr/>
          </p:nvGrpSpPr>
          <p:grpSpPr>
            <a:xfrm>
              <a:off x="4489479" y="1551682"/>
              <a:ext cx="4564120" cy="5177731"/>
              <a:chOff x="5064305" y="1642170"/>
              <a:chExt cx="4564120" cy="5177731"/>
            </a:xfrm>
          </p:grpSpPr>
          <p:pic>
            <p:nvPicPr>
              <p:cNvPr id="18" name="Picture 2" descr="משובץ, נייר, דף, מחברת. וקטור, משובץ, sheet-, מחברת, דוגמה, נייר. | CanStock">
                <a:extLst>
                  <a:ext uri="{FF2B5EF4-FFF2-40B4-BE49-F238E27FC236}">
                    <a16:creationId xmlns:a16="http://schemas.microsoft.com/office/drawing/2014/main" id="{3A1052BE-F876-480D-87D6-A5DADB3E6B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42" t="22206" r="28918" b="13781"/>
              <a:stretch/>
            </p:blipFill>
            <p:spPr bwMode="auto">
              <a:xfrm rot="5400000">
                <a:off x="5590191" y="1116284"/>
                <a:ext cx="3512348" cy="4564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משובץ, נייר, דף, מחברת. וקטור, משובץ, sheet-, מחברת, דוגמה, נייר. | CanStock">
                <a:extLst>
                  <a:ext uri="{FF2B5EF4-FFF2-40B4-BE49-F238E27FC236}">
                    <a16:creationId xmlns:a16="http://schemas.microsoft.com/office/drawing/2014/main" id="{652FC6B8-7185-4995-A4A3-E3BB2B62B0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42" t="22206" r="49520" b="13781"/>
              <a:stretch/>
            </p:blipFill>
            <p:spPr bwMode="auto">
              <a:xfrm rot="5400000">
                <a:off x="6281499" y="3472976"/>
                <a:ext cx="2129731" cy="4564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קבוצה 4">
              <a:extLst>
                <a:ext uri="{FF2B5EF4-FFF2-40B4-BE49-F238E27FC236}">
                  <a16:creationId xmlns:a16="http://schemas.microsoft.com/office/drawing/2014/main" id="{F8E56CE3-6943-4100-934B-FBC012904F74}"/>
                </a:ext>
              </a:extLst>
            </p:cNvPr>
            <p:cNvGrpSpPr/>
            <p:nvPr/>
          </p:nvGrpSpPr>
          <p:grpSpPr>
            <a:xfrm>
              <a:off x="6019800" y="1551682"/>
              <a:ext cx="6118254" cy="5177731"/>
              <a:chOff x="782817" y="1642170"/>
              <a:chExt cx="6118254" cy="5177731"/>
            </a:xfrm>
          </p:grpSpPr>
          <p:grpSp>
            <p:nvGrpSpPr>
              <p:cNvPr id="6" name="קבוצה 5">
                <a:extLst>
                  <a:ext uri="{FF2B5EF4-FFF2-40B4-BE49-F238E27FC236}">
                    <a16:creationId xmlns:a16="http://schemas.microsoft.com/office/drawing/2014/main" id="{9F996BB1-A77C-47FD-84B6-2886FC981E62}"/>
                  </a:ext>
                </a:extLst>
              </p:cNvPr>
              <p:cNvGrpSpPr/>
              <p:nvPr/>
            </p:nvGrpSpPr>
            <p:grpSpPr>
              <a:xfrm>
                <a:off x="782817" y="1642170"/>
                <a:ext cx="6118254" cy="3512348"/>
                <a:chOff x="782817" y="1642170"/>
                <a:chExt cx="6118254" cy="3512348"/>
              </a:xfrm>
            </p:grpSpPr>
            <p:pic>
              <p:nvPicPr>
                <p:cNvPr id="1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CB77F109-A9BA-4D90-BB3B-832A775FFEB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1308703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9008CFF3-95CD-4210-BBD9-D0331B1042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28918" b="13781"/>
                <a:stretch/>
              </p:blipFill>
              <p:spPr bwMode="auto">
                <a:xfrm rot="5400000">
                  <a:off x="4226514" y="2479961"/>
                  <a:ext cx="3512348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" name="קבוצה 6">
                <a:extLst>
                  <a:ext uri="{FF2B5EF4-FFF2-40B4-BE49-F238E27FC236}">
                    <a16:creationId xmlns:a16="http://schemas.microsoft.com/office/drawing/2014/main" id="{C3D5CC29-CAE3-47F6-9FEA-03BABCB2A1D4}"/>
                  </a:ext>
                </a:extLst>
              </p:cNvPr>
              <p:cNvGrpSpPr/>
              <p:nvPr/>
            </p:nvGrpSpPr>
            <p:grpSpPr>
              <a:xfrm>
                <a:off x="782817" y="4394895"/>
                <a:ext cx="6118254" cy="2425006"/>
                <a:chOff x="782817" y="1642170"/>
                <a:chExt cx="6118254" cy="2425006"/>
              </a:xfrm>
            </p:grpSpPr>
            <p:pic>
              <p:nvPicPr>
                <p:cNvPr id="8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654037F3-E167-4B6C-864E-0E38EFBC678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5122" b="13781"/>
                <a:stretch/>
              </p:blipFill>
              <p:spPr bwMode="auto">
                <a:xfrm rot="5400000">
                  <a:off x="1852374" y="572613"/>
                  <a:ext cx="2425006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5DDDB0F9-D76B-4AA5-A6E6-5BB4CA8F57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60458" r="45122" b="13781"/>
                <a:stretch/>
              </p:blipFill>
              <p:spPr bwMode="auto">
                <a:xfrm rot="5400000">
                  <a:off x="4770185" y="1936290"/>
                  <a:ext cx="2425006" cy="18367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6272536" y="2024940"/>
            <a:ext cx="11673113" cy="18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</p:spTree>
    <p:extLst>
      <p:ext uri="{BB962C8B-B14F-4D97-AF65-F5344CB8AC3E}">
        <p14:creationId xmlns:p14="http://schemas.microsoft.com/office/powerpoint/2010/main" val="4184913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משובץ חלקית ימי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9693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6272536" y="2024940"/>
            <a:ext cx="11673113" cy="18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E9582EB2-5B19-4192-9D04-E7AA26AA55CC}"/>
              </a:ext>
            </a:extLst>
          </p:cNvPr>
          <p:cNvGrpSpPr/>
          <p:nvPr userDrawn="1"/>
        </p:nvGrpSpPr>
        <p:grpSpPr>
          <a:xfrm>
            <a:off x="1692152" y="2241221"/>
            <a:ext cx="16453746" cy="7860428"/>
            <a:chOff x="1187115" y="1357981"/>
            <a:chExt cx="10969164" cy="5240285"/>
          </a:xfrm>
        </p:grpSpPr>
        <p:grpSp>
          <p:nvGrpSpPr>
            <p:cNvPr id="17" name="קבוצה 16">
              <a:extLst>
                <a:ext uri="{FF2B5EF4-FFF2-40B4-BE49-F238E27FC236}">
                  <a16:creationId xmlns:a16="http://schemas.microsoft.com/office/drawing/2014/main" id="{488F68CA-B6D0-4159-9BAC-86914DFE0209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25" name="קבוצה 24">
                <a:extLst>
                  <a:ext uri="{FF2B5EF4-FFF2-40B4-BE49-F238E27FC236}">
                    <a16:creationId xmlns:a16="http://schemas.microsoft.com/office/drawing/2014/main" id="{F011AFC8-C45A-4EFC-9347-A9903C7C887E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33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E5F95FE7-3382-45A3-B10F-6C68502E89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104493BF-E3FD-42E9-A95B-9293E07C99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6" name="קבוצה 25">
                <a:extLst>
                  <a:ext uri="{FF2B5EF4-FFF2-40B4-BE49-F238E27FC236}">
                    <a16:creationId xmlns:a16="http://schemas.microsoft.com/office/drawing/2014/main" id="{5C3F505C-62BB-40AF-8A30-965541C82123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27" name="קבוצה 26">
                  <a:extLst>
                    <a:ext uri="{FF2B5EF4-FFF2-40B4-BE49-F238E27FC236}">
                      <a16:creationId xmlns:a16="http://schemas.microsoft.com/office/drawing/2014/main" id="{DF7240EC-75E9-4D55-9F3C-CB2B93799E0D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31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EC335088-ED0E-428D-AF94-3B15674E6E6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D4C82D9C-65A8-4882-AEAF-895D5C3ABD0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8" name="קבוצה 27">
                  <a:extLst>
                    <a:ext uri="{FF2B5EF4-FFF2-40B4-BE49-F238E27FC236}">
                      <a16:creationId xmlns:a16="http://schemas.microsoft.com/office/drawing/2014/main" id="{AC8F6F71-BA63-4B17-B288-3F12897320BB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2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58C2FB4-F102-4F8F-8946-EDAB674C04C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ECFD1BD-E481-4B99-A762-885D064E52B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8364A40D-9C2F-4BB1-90A8-AB9DE1E50979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3D6CAA1F-2006-40AC-B458-7D6A8F8E8E54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grpSp>
          <p:nvGrpSpPr>
            <p:cNvPr id="21" name="קבוצה 20">
              <a:extLst>
                <a:ext uri="{FF2B5EF4-FFF2-40B4-BE49-F238E27FC236}">
                  <a16:creationId xmlns:a16="http://schemas.microsoft.com/office/drawing/2014/main" id="{D726CBF5-95D2-4B10-A4D4-B28CD41FCD50}"/>
                </a:ext>
              </a:extLst>
            </p:cNvPr>
            <p:cNvGrpSpPr/>
            <p:nvPr userDrawn="1"/>
          </p:nvGrpSpPr>
          <p:grpSpPr>
            <a:xfrm>
              <a:off x="1187115" y="3092844"/>
              <a:ext cx="6613631" cy="3505422"/>
              <a:chOff x="244641" y="3094353"/>
              <a:chExt cx="6613631" cy="3505422"/>
            </a:xfrm>
          </p:grpSpPr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FFA576CA-50A7-495D-8F12-C1F9A9EAC4F5}"/>
                  </a:ext>
                </a:extLst>
              </p:cNvPr>
              <p:cNvSpPr/>
              <p:nvPr userDrawn="1"/>
            </p:nvSpPr>
            <p:spPr>
              <a:xfrm>
                <a:off x="244642" y="4286008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8E607404-819F-4EC8-A88B-61846EEE8450}"/>
                  </a:ext>
                </a:extLst>
              </p:cNvPr>
              <p:cNvSpPr/>
              <p:nvPr userDrawn="1"/>
            </p:nvSpPr>
            <p:spPr>
              <a:xfrm>
                <a:off x="244642" y="309435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A6F2135D-2A52-419B-A23C-016380BDB16E}"/>
                  </a:ext>
                </a:extLst>
              </p:cNvPr>
              <p:cNvSpPr/>
              <p:nvPr userDrawn="1"/>
            </p:nvSpPr>
            <p:spPr>
              <a:xfrm>
                <a:off x="244641" y="538576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9936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משובץ חלקית שמא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192164" y="185352"/>
            <a:ext cx="17953734" cy="99693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6272536" y="2024940"/>
            <a:ext cx="11673113" cy="18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E9582EB2-5B19-4192-9D04-E7AA26AA55CC}"/>
              </a:ext>
            </a:extLst>
          </p:cNvPr>
          <p:cNvGrpSpPr/>
          <p:nvPr userDrawn="1"/>
        </p:nvGrpSpPr>
        <p:grpSpPr>
          <a:xfrm flipH="1">
            <a:off x="285533" y="2182855"/>
            <a:ext cx="16453746" cy="7860428"/>
            <a:chOff x="1187115" y="1357981"/>
            <a:chExt cx="10969164" cy="5240285"/>
          </a:xfrm>
        </p:grpSpPr>
        <p:grpSp>
          <p:nvGrpSpPr>
            <p:cNvPr id="17" name="קבוצה 16">
              <a:extLst>
                <a:ext uri="{FF2B5EF4-FFF2-40B4-BE49-F238E27FC236}">
                  <a16:creationId xmlns:a16="http://schemas.microsoft.com/office/drawing/2014/main" id="{488F68CA-B6D0-4159-9BAC-86914DFE0209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25" name="קבוצה 24">
                <a:extLst>
                  <a:ext uri="{FF2B5EF4-FFF2-40B4-BE49-F238E27FC236}">
                    <a16:creationId xmlns:a16="http://schemas.microsoft.com/office/drawing/2014/main" id="{F011AFC8-C45A-4EFC-9347-A9903C7C887E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33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E5F95FE7-3382-45A3-B10F-6C68502E89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104493BF-E3FD-42E9-A95B-9293E07C994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6" name="קבוצה 25">
                <a:extLst>
                  <a:ext uri="{FF2B5EF4-FFF2-40B4-BE49-F238E27FC236}">
                    <a16:creationId xmlns:a16="http://schemas.microsoft.com/office/drawing/2014/main" id="{5C3F505C-62BB-40AF-8A30-965541C82123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27" name="קבוצה 26">
                  <a:extLst>
                    <a:ext uri="{FF2B5EF4-FFF2-40B4-BE49-F238E27FC236}">
                      <a16:creationId xmlns:a16="http://schemas.microsoft.com/office/drawing/2014/main" id="{DF7240EC-75E9-4D55-9F3C-CB2B93799E0D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31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EC335088-ED0E-428D-AF94-3B15674E6E6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2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D4C82D9C-65A8-4882-AEAF-895D5C3ABD0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28" name="קבוצה 27">
                  <a:extLst>
                    <a:ext uri="{FF2B5EF4-FFF2-40B4-BE49-F238E27FC236}">
                      <a16:creationId xmlns:a16="http://schemas.microsoft.com/office/drawing/2014/main" id="{AC8F6F71-BA63-4B17-B288-3F12897320BB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2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58C2FB4-F102-4F8F-8946-EDAB674C04C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4ECFD1BD-E481-4B99-A762-885D064E52B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8364A40D-9C2F-4BB1-90A8-AB9DE1E50979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3D6CAA1F-2006-40AC-B458-7D6A8F8E8E54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grpSp>
          <p:nvGrpSpPr>
            <p:cNvPr id="21" name="קבוצה 20">
              <a:extLst>
                <a:ext uri="{FF2B5EF4-FFF2-40B4-BE49-F238E27FC236}">
                  <a16:creationId xmlns:a16="http://schemas.microsoft.com/office/drawing/2014/main" id="{D726CBF5-95D2-4B10-A4D4-B28CD41FCD50}"/>
                </a:ext>
              </a:extLst>
            </p:cNvPr>
            <p:cNvGrpSpPr/>
            <p:nvPr userDrawn="1"/>
          </p:nvGrpSpPr>
          <p:grpSpPr>
            <a:xfrm>
              <a:off x="1187115" y="3092844"/>
              <a:ext cx="6613631" cy="3505422"/>
              <a:chOff x="244641" y="3094353"/>
              <a:chExt cx="6613631" cy="3505422"/>
            </a:xfrm>
          </p:grpSpPr>
          <p:sp>
            <p:nvSpPr>
              <p:cNvPr id="22" name="מלבן 21">
                <a:extLst>
                  <a:ext uri="{FF2B5EF4-FFF2-40B4-BE49-F238E27FC236}">
                    <a16:creationId xmlns:a16="http://schemas.microsoft.com/office/drawing/2014/main" id="{FFA576CA-50A7-495D-8F12-C1F9A9EAC4F5}"/>
                  </a:ext>
                </a:extLst>
              </p:cNvPr>
              <p:cNvSpPr/>
              <p:nvPr userDrawn="1"/>
            </p:nvSpPr>
            <p:spPr>
              <a:xfrm>
                <a:off x="244642" y="4286008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8E607404-819F-4EC8-A88B-61846EEE8450}"/>
                  </a:ext>
                </a:extLst>
              </p:cNvPr>
              <p:cNvSpPr/>
              <p:nvPr userDrawn="1"/>
            </p:nvSpPr>
            <p:spPr>
              <a:xfrm>
                <a:off x="244642" y="309435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24" name="מלבן 23">
                <a:extLst>
                  <a:ext uri="{FF2B5EF4-FFF2-40B4-BE49-F238E27FC236}">
                    <a16:creationId xmlns:a16="http://schemas.microsoft.com/office/drawing/2014/main" id="{A6F2135D-2A52-419B-A23C-016380BDB16E}"/>
                  </a:ext>
                </a:extLst>
              </p:cNvPr>
              <p:cNvSpPr/>
              <p:nvPr userDrawn="1"/>
            </p:nvSpPr>
            <p:spPr>
              <a:xfrm>
                <a:off x="244641" y="5385763"/>
                <a:ext cx="6613630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00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משובץ חלקית אמצ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>
            <a:off x="192164" y="158850"/>
            <a:ext cx="17953734" cy="9969300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E463800B-F5FF-4051-BA7B-DB8414251228}"/>
              </a:ext>
            </a:extLst>
          </p:cNvPr>
          <p:cNvSpPr/>
          <p:nvPr userDrawn="1"/>
        </p:nvSpPr>
        <p:spPr>
          <a:xfrm>
            <a:off x="6272536" y="2024940"/>
            <a:ext cx="11673113" cy="1821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700"/>
          </a:p>
        </p:txBody>
      </p:sp>
      <p:grpSp>
        <p:nvGrpSpPr>
          <p:cNvPr id="35" name="קבוצה 34">
            <a:extLst>
              <a:ext uri="{FF2B5EF4-FFF2-40B4-BE49-F238E27FC236}">
                <a16:creationId xmlns:a16="http://schemas.microsoft.com/office/drawing/2014/main" id="{C3906573-4AB3-463D-A039-7A4BF45FDDC1}"/>
              </a:ext>
            </a:extLst>
          </p:cNvPr>
          <p:cNvGrpSpPr/>
          <p:nvPr userDrawn="1"/>
        </p:nvGrpSpPr>
        <p:grpSpPr>
          <a:xfrm>
            <a:off x="336604" y="2121809"/>
            <a:ext cx="12198197" cy="7860428"/>
            <a:chOff x="4024148" y="1357981"/>
            <a:chExt cx="8132131" cy="5240285"/>
          </a:xfrm>
        </p:grpSpPr>
        <p:grpSp>
          <p:nvGrpSpPr>
            <p:cNvPr id="36" name="קבוצה 35">
              <a:extLst>
                <a:ext uri="{FF2B5EF4-FFF2-40B4-BE49-F238E27FC236}">
                  <a16:creationId xmlns:a16="http://schemas.microsoft.com/office/drawing/2014/main" id="{CF03C861-B395-437D-B799-846F3740379C}"/>
                </a:ext>
              </a:extLst>
            </p:cNvPr>
            <p:cNvGrpSpPr/>
            <p:nvPr userDrawn="1"/>
          </p:nvGrpSpPr>
          <p:grpSpPr>
            <a:xfrm>
              <a:off x="4440953" y="1420535"/>
              <a:ext cx="7648575" cy="5177731"/>
              <a:chOff x="4489479" y="1551682"/>
              <a:chExt cx="7648575" cy="5177731"/>
            </a:xfrm>
          </p:grpSpPr>
          <p:grpSp>
            <p:nvGrpSpPr>
              <p:cNvPr id="43" name="קבוצה 42">
                <a:extLst>
                  <a:ext uri="{FF2B5EF4-FFF2-40B4-BE49-F238E27FC236}">
                    <a16:creationId xmlns:a16="http://schemas.microsoft.com/office/drawing/2014/main" id="{3207729A-09A0-426E-B33A-CF60B892A477}"/>
                  </a:ext>
                </a:extLst>
              </p:cNvPr>
              <p:cNvGrpSpPr/>
              <p:nvPr/>
            </p:nvGrpSpPr>
            <p:grpSpPr>
              <a:xfrm>
                <a:off x="4489479" y="1551682"/>
                <a:ext cx="4564120" cy="5177731"/>
                <a:chOff x="5064305" y="1642170"/>
                <a:chExt cx="4564120" cy="5177731"/>
              </a:xfrm>
            </p:grpSpPr>
            <p:pic>
              <p:nvPicPr>
                <p:cNvPr id="51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08AC153F-B1DC-492D-ACCC-6579860ED70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28918" b="13781"/>
                <a:stretch/>
              </p:blipFill>
              <p:spPr bwMode="auto">
                <a:xfrm rot="5400000">
                  <a:off x="5590191" y="1116284"/>
                  <a:ext cx="3512348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2" descr="משובץ, נייר, דף, מחברת. וקטור, משובץ, sheet-, מחברת, דוגמה, נייר. | CanStock">
                  <a:extLst>
                    <a:ext uri="{FF2B5EF4-FFF2-40B4-BE49-F238E27FC236}">
                      <a16:creationId xmlns:a16="http://schemas.microsoft.com/office/drawing/2014/main" id="{8BB8FD63-B4EC-4E88-A942-B1A6141E02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742" t="22206" r="49520" b="13781"/>
                <a:stretch/>
              </p:blipFill>
              <p:spPr bwMode="auto">
                <a:xfrm rot="5400000">
                  <a:off x="6281499" y="3472976"/>
                  <a:ext cx="2129731" cy="45641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4" name="קבוצה 43">
                <a:extLst>
                  <a:ext uri="{FF2B5EF4-FFF2-40B4-BE49-F238E27FC236}">
                    <a16:creationId xmlns:a16="http://schemas.microsoft.com/office/drawing/2014/main" id="{3872D93A-1A13-4977-8C3A-1504D068E5F1}"/>
                  </a:ext>
                </a:extLst>
              </p:cNvPr>
              <p:cNvGrpSpPr/>
              <p:nvPr/>
            </p:nvGrpSpPr>
            <p:grpSpPr>
              <a:xfrm>
                <a:off x="6019800" y="1551682"/>
                <a:ext cx="6118254" cy="5177731"/>
                <a:chOff x="782817" y="1642170"/>
                <a:chExt cx="6118254" cy="5177731"/>
              </a:xfrm>
            </p:grpSpPr>
            <p:grpSp>
              <p:nvGrpSpPr>
                <p:cNvPr id="45" name="קבוצה 44">
                  <a:extLst>
                    <a:ext uri="{FF2B5EF4-FFF2-40B4-BE49-F238E27FC236}">
                      <a16:creationId xmlns:a16="http://schemas.microsoft.com/office/drawing/2014/main" id="{F6D4A71A-5EE9-45BC-9D54-0850DCAB75A2}"/>
                    </a:ext>
                  </a:extLst>
                </p:cNvPr>
                <p:cNvGrpSpPr/>
                <p:nvPr/>
              </p:nvGrpSpPr>
              <p:grpSpPr>
                <a:xfrm>
                  <a:off x="782817" y="1642170"/>
                  <a:ext cx="6118254" cy="3512348"/>
                  <a:chOff x="782817" y="1642170"/>
                  <a:chExt cx="6118254" cy="3512348"/>
                </a:xfrm>
              </p:grpSpPr>
              <p:pic>
                <p:nvPicPr>
                  <p:cNvPr id="49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A9930367-A67C-41B5-ACE3-284D494F907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28918" b="13781"/>
                  <a:stretch/>
                </p:blipFill>
                <p:spPr bwMode="auto">
                  <a:xfrm rot="5400000">
                    <a:off x="1308703" y="1116284"/>
                    <a:ext cx="3512348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0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57F88BB3-CB26-44C3-B653-F5297D9F474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28918" b="13781"/>
                  <a:stretch/>
                </p:blipFill>
                <p:spPr bwMode="auto">
                  <a:xfrm rot="5400000">
                    <a:off x="4226514" y="2479961"/>
                    <a:ext cx="3512348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6" name="קבוצה 45">
                  <a:extLst>
                    <a:ext uri="{FF2B5EF4-FFF2-40B4-BE49-F238E27FC236}">
                      <a16:creationId xmlns:a16="http://schemas.microsoft.com/office/drawing/2014/main" id="{5CC3F6DD-EA90-468D-BEB1-67971F6E9F08}"/>
                    </a:ext>
                  </a:extLst>
                </p:cNvPr>
                <p:cNvGrpSpPr/>
                <p:nvPr/>
              </p:nvGrpSpPr>
              <p:grpSpPr>
                <a:xfrm>
                  <a:off x="782817" y="4394895"/>
                  <a:ext cx="6118254" cy="2425006"/>
                  <a:chOff x="782817" y="1642170"/>
                  <a:chExt cx="6118254" cy="2425006"/>
                </a:xfrm>
              </p:grpSpPr>
              <p:pic>
                <p:nvPicPr>
                  <p:cNvPr id="47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7E7C383B-DBBB-4D27-A6CF-B85000D1E66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22206" r="45122" b="13781"/>
                  <a:stretch/>
                </p:blipFill>
                <p:spPr bwMode="auto">
                  <a:xfrm rot="5400000">
                    <a:off x="1852374" y="572613"/>
                    <a:ext cx="2425006" cy="45641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48" name="Picture 2" descr="משובץ, נייר, דף, מחברת. וקטור, משובץ, sheet-, מחברת, דוגמה, נייר. | CanStock">
                    <a:extLst>
                      <a:ext uri="{FF2B5EF4-FFF2-40B4-BE49-F238E27FC236}">
                        <a16:creationId xmlns:a16="http://schemas.microsoft.com/office/drawing/2014/main" id="{C78B55F7-3E7C-4345-A4BA-CEC7D1F225D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742" t="60458" r="45122" b="13781"/>
                  <a:stretch/>
                </p:blipFill>
                <p:spPr bwMode="auto">
                  <a:xfrm rot="5400000">
                    <a:off x="4770185" y="1936290"/>
                    <a:ext cx="2425006" cy="183676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</p:grpSp>
        </p:grpSp>
        <p:sp>
          <p:nvSpPr>
            <p:cNvPr id="37" name="מלבן 36">
              <a:extLst>
                <a:ext uri="{FF2B5EF4-FFF2-40B4-BE49-F238E27FC236}">
                  <a16:creationId xmlns:a16="http://schemas.microsoft.com/office/drawing/2014/main" id="{E3CF1CA2-878A-4ACB-A87C-F6F59FD4231E}"/>
                </a:ext>
              </a:extLst>
            </p:cNvPr>
            <p:cNvSpPr/>
            <p:nvPr userDrawn="1"/>
          </p:nvSpPr>
          <p:spPr>
            <a:xfrm>
              <a:off x="4315190" y="1357981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sp>
          <p:nvSpPr>
            <p:cNvPr id="38" name="מלבן 37">
              <a:extLst>
                <a:ext uri="{FF2B5EF4-FFF2-40B4-BE49-F238E27FC236}">
                  <a16:creationId xmlns:a16="http://schemas.microsoft.com/office/drawing/2014/main" id="{F66B0242-E145-40AC-AC59-E6C96032F3F0}"/>
                </a:ext>
              </a:extLst>
            </p:cNvPr>
            <p:cNvSpPr/>
            <p:nvPr userDrawn="1"/>
          </p:nvSpPr>
          <p:spPr>
            <a:xfrm>
              <a:off x="4374204" y="1989708"/>
              <a:ext cx="7782075" cy="1214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700"/>
            </a:p>
          </p:txBody>
        </p:sp>
        <p:grpSp>
          <p:nvGrpSpPr>
            <p:cNvPr id="39" name="קבוצה 38">
              <a:extLst>
                <a:ext uri="{FF2B5EF4-FFF2-40B4-BE49-F238E27FC236}">
                  <a16:creationId xmlns:a16="http://schemas.microsoft.com/office/drawing/2014/main" id="{A97FF0B2-A787-4A74-83A3-5662C7602676}"/>
                </a:ext>
              </a:extLst>
            </p:cNvPr>
            <p:cNvGrpSpPr/>
            <p:nvPr userDrawn="1"/>
          </p:nvGrpSpPr>
          <p:grpSpPr>
            <a:xfrm>
              <a:off x="4024148" y="3092844"/>
              <a:ext cx="3776598" cy="3505422"/>
              <a:chOff x="3081674" y="3094353"/>
              <a:chExt cx="3776598" cy="3505422"/>
            </a:xfrm>
          </p:grpSpPr>
          <p:sp>
            <p:nvSpPr>
              <p:cNvPr id="40" name="מלבן 39">
                <a:extLst>
                  <a:ext uri="{FF2B5EF4-FFF2-40B4-BE49-F238E27FC236}">
                    <a16:creationId xmlns:a16="http://schemas.microsoft.com/office/drawing/2014/main" id="{4C5BD79D-C845-459F-AA9F-59151F29962C}"/>
                  </a:ext>
                </a:extLst>
              </p:cNvPr>
              <p:cNvSpPr/>
              <p:nvPr userDrawn="1"/>
            </p:nvSpPr>
            <p:spPr>
              <a:xfrm>
                <a:off x="3081674" y="4286008"/>
                <a:ext cx="3776598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1" name="מלבן 40">
                <a:extLst>
                  <a:ext uri="{FF2B5EF4-FFF2-40B4-BE49-F238E27FC236}">
                    <a16:creationId xmlns:a16="http://schemas.microsoft.com/office/drawing/2014/main" id="{461775AB-0991-4EB9-B0BB-8E40F40342E7}"/>
                  </a:ext>
                </a:extLst>
              </p:cNvPr>
              <p:cNvSpPr/>
              <p:nvPr userDrawn="1"/>
            </p:nvSpPr>
            <p:spPr>
              <a:xfrm>
                <a:off x="3300852" y="3094353"/>
                <a:ext cx="3557419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  <p:sp>
            <p:nvSpPr>
              <p:cNvPr id="42" name="מלבן 41">
                <a:extLst>
                  <a:ext uri="{FF2B5EF4-FFF2-40B4-BE49-F238E27FC236}">
                    <a16:creationId xmlns:a16="http://schemas.microsoft.com/office/drawing/2014/main" id="{99D82608-FD14-4E00-B4C5-00DAD8264ADD}"/>
                  </a:ext>
                </a:extLst>
              </p:cNvPr>
              <p:cNvSpPr/>
              <p:nvPr userDrawn="1"/>
            </p:nvSpPr>
            <p:spPr>
              <a:xfrm>
                <a:off x="3149853" y="5385763"/>
                <a:ext cx="3708418" cy="12140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7491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גרפיקה 8">
            <a:extLst>
              <a:ext uri="{FF2B5EF4-FFF2-40B4-BE49-F238E27FC236}">
                <a16:creationId xmlns:a16="http://schemas.microsoft.com/office/drawing/2014/main" id="{3E9EC2D2-C003-4525-83A0-6D17471778E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p:blipFill>
        <p:spPr>
          <a:xfrm flipH="1">
            <a:off x="192164" y="185352"/>
            <a:ext cx="17953734" cy="9774180"/>
          </a:xfrm>
          <a:prstGeom prst="rect">
            <a:avLst/>
          </a:prstGeom>
        </p:spPr>
      </p:pic>
      <p:pic>
        <p:nvPicPr>
          <p:cNvPr id="11" name="גרפיקה 10">
            <a:extLst>
              <a:ext uri="{FF2B5EF4-FFF2-40B4-BE49-F238E27FC236}">
                <a16:creationId xmlns:a16="http://schemas.microsoft.com/office/drawing/2014/main" id="{75715D86-8C2C-4098-AEC7-4BFD5ECF58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894056" y="8552560"/>
            <a:ext cx="1757363" cy="1528763"/>
          </a:xfrm>
          <a:prstGeom prst="rect">
            <a:avLst/>
          </a:prstGeom>
        </p:spPr>
      </p:pic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820612A8-5863-4B17-BA97-DEF5C6DB997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140814" y="8760074"/>
            <a:ext cx="1443038" cy="144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9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8B8D9F4-6538-46A9-92E2-C46BFEBDC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D84A32D-17DF-4B4D-807F-399DCC9EF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47D6FB9-F54B-4FC8-AE0D-7267EC46A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246A-F88F-4239-BB9A-3199336F82C8}" type="datetimeFigureOut">
              <a:rPr lang="he-IL" smtClean="0"/>
              <a:t>ח'/סיון/תשפ"ו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10EAEDD-8F21-4C57-8580-6678013CB2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1363C6A-6A9B-47EC-A21B-313D34B1C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521F-DA1E-481C-B10F-4227867CC94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838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r" defTabSz="1371600" rtl="1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1371600" rtl="1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r" defTabSz="13716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r" defTabSz="1371600" rtl="1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op.education.gov.il/tchumey_daat/matmatika/yesodi/noseem_nilmadim/medidut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pop.education.gov.il/tchumey_daat/matmatika/yesodi/noseem_nilmadim/medidut/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pop.education.gov.il/tchumey_daat/matmatika/yesodi/noseem_nilmadim/medidut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28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TextBox 3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240"/>
              </a:lnSpc>
            </a:pPr>
            <a:r>
              <a:rPr lang="he-IL" sz="4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בית הספר של החופש הגדול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604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880"/>
              </a:lnSpc>
            </a:pPr>
            <a:r>
              <a:rPr lang="he-IL" sz="9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מתמטיקה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87200" y="2811863"/>
            <a:ext cx="5245075" cy="902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כיתות ו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57253" y="6572968"/>
            <a:ext cx="7980641" cy="26161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50" indent="-323850" algn="ctr" rtl="1">
              <a:lnSpc>
                <a:spcPct val="200000"/>
              </a:lnSpc>
              <a:spcBef>
                <a:spcPts val="285"/>
              </a:spcBef>
              <a:spcAft>
                <a:spcPts val="285"/>
              </a:spcAft>
              <a:tabLst>
                <a:tab pos="323850" algn="l"/>
              </a:tabLst>
            </a:pPr>
            <a:r>
              <a:rPr lang="he-IL" sz="44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שטחים של </a:t>
            </a:r>
          </a:p>
          <a:p>
            <a:pPr marL="323850" indent="-323850" algn="ctr" rtl="1">
              <a:lnSpc>
                <a:spcPct val="200000"/>
              </a:lnSpc>
              <a:spcBef>
                <a:spcPts val="285"/>
              </a:spcBef>
              <a:spcAft>
                <a:spcPts val="285"/>
              </a:spcAft>
              <a:tabLst>
                <a:tab pos="323850" algn="l"/>
              </a:tabLst>
            </a:pPr>
            <a:r>
              <a:rPr lang="he-IL" sz="4400" dirty="0">
                <a:latin typeface="Guttman Yad-Brush" panose="02010401010101010101" pitchFamily="2" charset="-79"/>
                <a:cs typeface="Guttman Yad-Brush" panose="02010401010101010101" pitchFamily="2" charset="-79"/>
              </a:rPr>
              <a:t>מצולעים מורכבים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B28A67-B38F-8303-A07E-BBE78B2A1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29">
            <a:extLst>
              <a:ext uri="{FF2B5EF4-FFF2-40B4-BE49-F238E27FC236}">
                <a16:creationId xmlns:a16="http://schemas.microsoft.com/office/drawing/2014/main" id="{6036B405-12B0-8374-34D2-AE3A4F568A94}"/>
              </a:ext>
            </a:extLst>
          </p:cNvPr>
          <p:cNvPicPr preferRelativeResize="0"/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3657600" y="3009900"/>
            <a:ext cx="44196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91;p29">
            <a:extLst>
              <a:ext uri="{FF2B5EF4-FFF2-40B4-BE49-F238E27FC236}">
                <a16:creationId xmlns:a16="http://schemas.microsoft.com/office/drawing/2014/main" id="{ADB4F157-E067-41E9-C3FB-FB82385A7D0F}"/>
              </a:ext>
            </a:extLst>
          </p:cNvPr>
          <p:cNvSpPr txBox="1"/>
          <p:nvPr/>
        </p:nvSpPr>
        <p:spPr>
          <a:xfrm>
            <a:off x="9296400" y="5143500"/>
            <a:ext cx="67818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177800" lvl="0" indent="0" algn="r" rtl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iw" sz="4400" dirty="0"/>
              <a:t> </a:t>
            </a:r>
            <a:r>
              <a:rPr lang="iw" sz="4400" dirty="0">
                <a:cs typeface="+mn-cs"/>
              </a:rPr>
              <a:t>לפניכם סרטוט מוקטן של מגרש.</a:t>
            </a:r>
            <a:endParaRPr sz="4400" dirty="0">
              <a:cs typeface="+mn-cs"/>
            </a:endParaRPr>
          </a:p>
          <a:p>
            <a:pPr marL="0" marR="177800" lvl="0" indent="0" algn="r" rtl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iw" sz="4400" dirty="0">
                <a:cs typeface="+mn-cs"/>
              </a:rPr>
              <a:t>מה שטח המגרש?</a:t>
            </a:r>
            <a:endParaRPr sz="4400" dirty="0">
              <a:cs typeface="+mn-cs"/>
            </a:endParaRPr>
          </a:p>
          <a:p>
            <a:pPr marL="0" marR="177800" lvl="0" indent="0" algn="r" rtl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iw" sz="4400" dirty="0">
                <a:cs typeface="+mn-cs"/>
              </a:rPr>
              <a:t>הַציגו את דרך הפתרון.</a:t>
            </a:r>
            <a:endParaRPr sz="4400" dirty="0">
              <a:cs typeface="+mn-cs"/>
            </a:endParaRPr>
          </a:p>
          <a:p>
            <a:pPr marL="0" marR="177800" lvl="0" indent="0" algn="r" rtl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iw" sz="4400" dirty="0">
                <a:cs typeface="+mn-cs"/>
              </a:rPr>
              <a:t> </a:t>
            </a:r>
            <a:endParaRPr sz="4400" dirty="0">
              <a:cs typeface="+mn-cs"/>
            </a:endParaRPr>
          </a:p>
          <a:p>
            <a:pPr marL="0" marR="177800" lvl="0" indent="0" algn="r" rtl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iw" sz="4400" dirty="0">
                <a:cs typeface="+mn-cs"/>
              </a:rPr>
              <a:t> </a:t>
            </a:r>
            <a:endParaRPr sz="4400" dirty="0">
              <a:cs typeface="+mn-cs"/>
            </a:endParaRPr>
          </a:p>
          <a:p>
            <a:pPr marL="0" marR="177800" lvl="0" indent="0" algn="r" rtl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iw" sz="4400" dirty="0">
                <a:latin typeface="David"/>
                <a:ea typeface="David"/>
                <a:cs typeface="+mn-cs"/>
                <a:sym typeface="David"/>
              </a:rPr>
              <a:t> </a:t>
            </a:r>
            <a:endParaRPr sz="4400" dirty="0">
              <a:latin typeface="David"/>
              <a:ea typeface="David"/>
              <a:cs typeface="+mn-cs"/>
              <a:sym typeface="David"/>
            </a:endParaRPr>
          </a:p>
          <a:p>
            <a:pPr marL="0" marR="177800" lvl="0" indent="0" algn="r" rtl="1">
              <a:lnSpc>
                <a:spcPct val="59375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iw" sz="4400" dirty="0">
                <a:latin typeface="David"/>
                <a:ea typeface="David"/>
                <a:cs typeface="David"/>
                <a:sym typeface="David"/>
              </a:rPr>
              <a:t> </a:t>
            </a:r>
            <a:endParaRPr sz="4400" dirty="0">
              <a:latin typeface="David"/>
              <a:ea typeface="David"/>
              <a:cs typeface="David"/>
              <a:sym typeface="David"/>
            </a:endParaRPr>
          </a:p>
        </p:txBody>
      </p:sp>
    </p:spTree>
    <p:extLst>
      <p:ext uri="{BB962C8B-B14F-4D97-AF65-F5344CB8AC3E}">
        <p14:creationId xmlns:p14="http://schemas.microsoft.com/office/powerpoint/2010/main" val="147458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0CABC2-2ABE-6ED7-E501-3598AA6DD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B3261C5-0784-3784-DC88-C906AF6A7A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07169" y="3429000"/>
            <a:ext cx="10119652" cy="32766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3255149-2377-8337-C130-E31C74967AC2}"/>
              </a:ext>
            </a:extLst>
          </p:cNvPr>
          <p:cNvSpPr txBox="1"/>
          <p:nvPr/>
        </p:nvSpPr>
        <p:spPr>
          <a:xfrm>
            <a:off x="10515600" y="4381500"/>
            <a:ext cx="3886200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dirty="0"/>
              <a:t>משימת פתיחה</a:t>
            </a:r>
          </a:p>
          <a:p>
            <a:pPr algn="ctr"/>
            <a:r>
              <a:rPr lang="he-IL" sz="4400" dirty="0"/>
              <a:t>גינות בפארק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71CFD97D-75B1-DE1E-3BB2-F1924FBA3A05}"/>
              </a:ext>
            </a:extLst>
          </p:cNvPr>
          <p:cNvSpPr txBox="1"/>
          <p:nvPr/>
        </p:nvSpPr>
        <p:spPr>
          <a:xfrm>
            <a:off x="4876800" y="4042945"/>
            <a:ext cx="3886200" cy="32316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/>
              <a:t>אוסף משימות בנושא שטחים והיקפים של מצולעים מורכבים*</a:t>
            </a:r>
          </a:p>
          <a:p>
            <a:pPr algn="ctr"/>
            <a:r>
              <a:rPr lang="he-IL" sz="4400" dirty="0"/>
              <a:t> 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D314C4B2-78F9-DA0B-A822-BE990A8BA0E3}"/>
              </a:ext>
            </a:extLst>
          </p:cNvPr>
          <p:cNvSpPr/>
          <p:nvPr/>
        </p:nvSpPr>
        <p:spPr>
          <a:xfrm>
            <a:off x="11506200" y="2589258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DF7F233C-1AB8-AF2D-2714-AA9C5550773C}"/>
              </a:ext>
            </a:extLst>
          </p:cNvPr>
          <p:cNvSpPr txBox="1"/>
          <p:nvPr/>
        </p:nvSpPr>
        <p:spPr>
          <a:xfrm>
            <a:off x="-1356652" y="9715500"/>
            <a:ext cx="101196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* המשימות מצורפות גם כדף עבודה שניתן לחלוקה לתלמידים</a:t>
            </a:r>
          </a:p>
        </p:txBody>
      </p:sp>
    </p:spTree>
    <p:extLst>
      <p:ext uri="{BB962C8B-B14F-4D97-AF65-F5344CB8AC3E}">
        <p14:creationId xmlns:p14="http://schemas.microsoft.com/office/powerpoint/2010/main" val="321392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תיבת טקסט 21">
            <a:extLst>
              <a:ext uri="{FF2B5EF4-FFF2-40B4-BE49-F238E27FC236}">
                <a16:creationId xmlns:a16="http://schemas.microsoft.com/office/drawing/2014/main" id="{E22FF789-53B7-450F-AA82-C9C951486945}"/>
              </a:ext>
            </a:extLst>
          </p:cNvPr>
          <p:cNvSpPr txBox="1"/>
          <p:nvPr/>
        </p:nvSpPr>
        <p:spPr>
          <a:xfrm>
            <a:off x="292896" y="290047"/>
            <a:ext cx="17645061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עובדי העירייה תחמו בגדר שתי גינות מרובעות בפארק עירוני (ראו סרטוטים מוקטנים). באחת הם רוצים לשתול דשא, ובשנייה פרחים. חשבו את שטח הגינה המיועדת לפרחים ואת שטח הגינה המיועדת לדשא. </a:t>
            </a:r>
            <a:r>
              <a:rPr lang="en-US" sz="4200" dirty="0">
                <a:solidFill>
                  <a:prstClr val="black"/>
                </a:solidFill>
                <a:latin typeface="Calibri"/>
                <a:cs typeface="Calibri"/>
              </a:rPr>
              <a:t/>
            </a:r>
            <a:br>
              <a:rPr lang="en-US" sz="4200" dirty="0">
                <a:solidFill>
                  <a:prstClr val="black"/>
                </a:solidFill>
                <a:latin typeface="Calibri"/>
                <a:cs typeface="Calibri"/>
              </a:rPr>
            </a:b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שימו לב, אורך צלע של משבצת בסרטוט שווה מטר אחד.</a:t>
            </a: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01E81100-A73A-41F4-AE5E-0444372D3F66}"/>
              </a:ext>
            </a:extLst>
          </p:cNvPr>
          <p:cNvGrpSpPr/>
          <p:nvPr/>
        </p:nvGrpSpPr>
        <p:grpSpPr>
          <a:xfrm>
            <a:off x="9629060" y="3054902"/>
            <a:ext cx="7918905" cy="5800068"/>
            <a:chOff x="6357115" y="1828888"/>
            <a:chExt cx="5279270" cy="3866712"/>
          </a:xfrm>
        </p:grpSpPr>
        <p:grpSp>
          <p:nvGrpSpPr>
            <p:cNvPr id="47" name="קבוצה 46">
              <a:extLst>
                <a:ext uri="{FF2B5EF4-FFF2-40B4-BE49-F238E27FC236}">
                  <a16:creationId xmlns:a16="http://schemas.microsoft.com/office/drawing/2014/main" id="{6FE71E6C-7C59-45F3-8FDF-7D5666E6F14D}"/>
                </a:ext>
              </a:extLst>
            </p:cNvPr>
            <p:cNvGrpSpPr/>
            <p:nvPr/>
          </p:nvGrpSpPr>
          <p:grpSpPr>
            <a:xfrm>
              <a:off x="6357115" y="2104675"/>
              <a:ext cx="4564120" cy="3590925"/>
              <a:chOff x="650937" y="2327659"/>
              <a:chExt cx="4564120" cy="3590925"/>
            </a:xfrm>
          </p:grpSpPr>
          <p:pic>
            <p:nvPicPr>
              <p:cNvPr id="57" name="Picture 2" descr="משובץ, נייר, דף, מחברת. וקטור, משובץ, sheet-, מחברת, דוגמה, נייר. | CanStock">
                <a:extLst>
                  <a:ext uri="{FF2B5EF4-FFF2-40B4-BE49-F238E27FC236}">
                    <a16:creationId xmlns:a16="http://schemas.microsoft.com/office/drawing/2014/main" id="{438A9F3C-B68C-42C7-8AD1-6F5FBEC354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66" t="22206" r="27723" b="13781"/>
              <a:stretch/>
            </p:blipFill>
            <p:spPr bwMode="auto">
              <a:xfrm rot="5400000">
                <a:off x="1137534" y="1841062"/>
                <a:ext cx="3590925" cy="4564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2" name="קבוצה 51">
                <a:extLst>
                  <a:ext uri="{FF2B5EF4-FFF2-40B4-BE49-F238E27FC236}">
                    <a16:creationId xmlns:a16="http://schemas.microsoft.com/office/drawing/2014/main" id="{A7D91EA3-C112-47AD-AA6E-5DEF41AF2FE8}"/>
                  </a:ext>
                </a:extLst>
              </p:cNvPr>
              <p:cNvGrpSpPr/>
              <p:nvPr/>
            </p:nvGrpSpPr>
            <p:grpSpPr>
              <a:xfrm>
                <a:off x="1238250" y="2609850"/>
                <a:ext cx="2757339" cy="3028950"/>
                <a:chOff x="1238250" y="1800225"/>
                <a:chExt cx="2757339" cy="3028950"/>
              </a:xfrm>
            </p:grpSpPr>
            <p:cxnSp>
              <p:nvCxnSpPr>
                <p:cNvPr id="53" name="מחבר ישר 52">
                  <a:extLst>
                    <a:ext uri="{FF2B5EF4-FFF2-40B4-BE49-F238E27FC236}">
                      <a16:creationId xmlns:a16="http://schemas.microsoft.com/office/drawing/2014/main" id="{18B9EFE5-9233-4EF8-B0DE-D20A750DF7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38250" y="1800225"/>
                  <a:ext cx="2420953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מחבר ישר 53">
                  <a:extLst>
                    <a:ext uri="{FF2B5EF4-FFF2-40B4-BE49-F238E27FC236}">
                      <a16:creationId xmlns:a16="http://schemas.microsoft.com/office/drawing/2014/main" id="{39C90DB6-EDAA-4E7A-9AB2-288752D5B6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38250" y="1800225"/>
                  <a:ext cx="0" cy="302895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מחבר ישר 54">
                  <a:extLst>
                    <a:ext uri="{FF2B5EF4-FFF2-40B4-BE49-F238E27FC236}">
                      <a16:creationId xmlns:a16="http://schemas.microsoft.com/office/drawing/2014/main" id="{1E1E6562-BB7F-486E-83E7-06175FC56C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59203" y="1800225"/>
                  <a:ext cx="336386" cy="1804987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מחבר ישר 55">
                  <a:extLst>
                    <a:ext uri="{FF2B5EF4-FFF2-40B4-BE49-F238E27FC236}">
                      <a16:creationId xmlns:a16="http://schemas.microsoft.com/office/drawing/2014/main" id="{D5BF93CC-1F75-4D6B-B92B-85DCBAD0CB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38250" y="3613173"/>
                  <a:ext cx="2757339" cy="1216002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1" name="תיבת טקסט 60">
              <a:extLst>
                <a:ext uri="{FF2B5EF4-FFF2-40B4-BE49-F238E27FC236}">
                  <a16:creationId xmlns:a16="http://schemas.microsoft.com/office/drawing/2014/main" id="{A0287D05-CFBC-43A0-BB7D-BC1ECA5132BB}"/>
                </a:ext>
              </a:extLst>
            </p:cNvPr>
            <p:cNvSpPr txBox="1"/>
            <p:nvPr/>
          </p:nvSpPr>
          <p:spPr>
            <a:xfrm>
              <a:off x="7882876" y="1828888"/>
              <a:ext cx="1019175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דשא</a:t>
              </a:r>
            </a:p>
          </p:txBody>
        </p:sp>
        <p:grpSp>
          <p:nvGrpSpPr>
            <p:cNvPr id="8" name="קבוצה 7">
              <a:extLst>
                <a:ext uri="{FF2B5EF4-FFF2-40B4-BE49-F238E27FC236}">
                  <a16:creationId xmlns:a16="http://schemas.microsoft.com/office/drawing/2014/main" id="{DB03F9F9-035F-495D-A815-7784E07BFA27}"/>
                </a:ext>
              </a:extLst>
            </p:cNvPr>
            <p:cNvGrpSpPr/>
            <p:nvPr/>
          </p:nvGrpSpPr>
          <p:grpSpPr>
            <a:xfrm>
              <a:off x="10921235" y="2350071"/>
              <a:ext cx="715150" cy="338554"/>
              <a:chOff x="10921235" y="2350071"/>
              <a:chExt cx="715150" cy="338554"/>
            </a:xfrm>
          </p:grpSpPr>
          <p:sp>
            <p:nvSpPr>
              <p:cNvPr id="7" name="סוגר מרובע ימני 6">
                <a:extLst>
                  <a:ext uri="{FF2B5EF4-FFF2-40B4-BE49-F238E27FC236}">
                    <a16:creationId xmlns:a16="http://schemas.microsoft.com/office/drawing/2014/main" id="{55E193F4-A868-49E6-90DF-B26E1FA380E2}"/>
                  </a:ext>
                </a:extLst>
              </p:cNvPr>
              <p:cNvSpPr/>
              <p:nvPr/>
            </p:nvSpPr>
            <p:spPr>
              <a:xfrm>
                <a:off x="10921235" y="2385446"/>
                <a:ext cx="90066" cy="298582"/>
              </a:xfrm>
              <a:prstGeom prst="rightBracket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defTabSz="1371600" rtl="1"/>
                <a:endParaRPr lang="he-IL" sz="2700">
                  <a:solidFill>
                    <a:prstClr val="black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39" name="תיבת טקסט 38">
                <a:extLst>
                  <a:ext uri="{FF2B5EF4-FFF2-40B4-BE49-F238E27FC236}">
                    <a16:creationId xmlns:a16="http://schemas.microsoft.com/office/drawing/2014/main" id="{B11EB2BD-D9A7-445B-897E-FE2390EB4EF6}"/>
                  </a:ext>
                </a:extLst>
              </p:cNvPr>
              <p:cNvSpPr txBox="1"/>
              <p:nvPr/>
            </p:nvSpPr>
            <p:spPr>
              <a:xfrm>
                <a:off x="10929103" y="2350071"/>
                <a:ext cx="707282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defTabSz="1371600" rtl="1"/>
                <a:r>
                  <a:rPr lang="he-IL" sz="2700" dirty="0">
                    <a:solidFill>
                      <a:prstClr val="black"/>
                    </a:solidFill>
                    <a:latin typeface="Calibri"/>
                    <a:cs typeface="Calibri"/>
                  </a:rPr>
                  <a:t>1 מ'</a:t>
                </a:r>
              </a:p>
            </p:txBody>
          </p:sp>
        </p:grpSp>
      </p:grp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384B4607-83C7-4F4A-A762-420188579FC5}"/>
              </a:ext>
            </a:extLst>
          </p:cNvPr>
          <p:cNvGrpSpPr/>
          <p:nvPr/>
        </p:nvGrpSpPr>
        <p:grpSpPr>
          <a:xfrm>
            <a:off x="1181697" y="3020331"/>
            <a:ext cx="7720485" cy="5834637"/>
            <a:chOff x="1126321" y="1921392"/>
            <a:chExt cx="5146990" cy="3889758"/>
          </a:xfrm>
        </p:grpSpPr>
        <p:sp>
          <p:nvSpPr>
            <p:cNvPr id="17" name="תיבת טקסט 16">
              <a:extLst>
                <a:ext uri="{FF2B5EF4-FFF2-40B4-BE49-F238E27FC236}">
                  <a16:creationId xmlns:a16="http://schemas.microsoft.com/office/drawing/2014/main" id="{4B94A546-374F-4F85-9817-5AADE87F8EE8}"/>
                </a:ext>
              </a:extLst>
            </p:cNvPr>
            <p:cNvSpPr txBox="1"/>
            <p:nvPr/>
          </p:nvSpPr>
          <p:spPr>
            <a:xfrm>
              <a:off x="2780363" y="1921392"/>
              <a:ext cx="1019175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פרחים</a:t>
              </a:r>
            </a:p>
          </p:txBody>
        </p:sp>
        <p:grpSp>
          <p:nvGrpSpPr>
            <p:cNvPr id="44" name="קבוצה 43">
              <a:extLst>
                <a:ext uri="{FF2B5EF4-FFF2-40B4-BE49-F238E27FC236}">
                  <a16:creationId xmlns:a16="http://schemas.microsoft.com/office/drawing/2014/main" id="{E3CD20A2-4D0F-47FA-BE2E-433A5D1F45E1}"/>
                </a:ext>
              </a:extLst>
            </p:cNvPr>
            <p:cNvGrpSpPr/>
            <p:nvPr/>
          </p:nvGrpSpPr>
          <p:grpSpPr>
            <a:xfrm>
              <a:off x="1126321" y="2220225"/>
              <a:ext cx="4564120" cy="3590925"/>
              <a:chOff x="650937" y="2327659"/>
              <a:chExt cx="4564120" cy="3590925"/>
            </a:xfrm>
          </p:grpSpPr>
          <p:pic>
            <p:nvPicPr>
              <p:cNvPr id="9" name="Picture 2" descr="משובץ, נייר, דף, מחברת. וקטור, משובץ, sheet-, מחברת, דוגמה, נייר. | CanStock">
                <a:extLst>
                  <a:ext uri="{FF2B5EF4-FFF2-40B4-BE49-F238E27FC236}">
                    <a16:creationId xmlns:a16="http://schemas.microsoft.com/office/drawing/2014/main" id="{89A7479C-7695-4FE3-86F6-1A77D762A5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66" t="22206" r="27723" b="13781"/>
              <a:stretch/>
            </p:blipFill>
            <p:spPr bwMode="auto">
              <a:xfrm rot="5400000">
                <a:off x="1137534" y="1841062"/>
                <a:ext cx="3590925" cy="4564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6" name="קבוצה 15">
                <a:extLst>
                  <a:ext uri="{FF2B5EF4-FFF2-40B4-BE49-F238E27FC236}">
                    <a16:creationId xmlns:a16="http://schemas.microsoft.com/office/drawing/2014/main" id="{A814BE6B-57A4-46F1-B2A6-D46189E12FD8}"/>
                  </a:ext>
                </a:extLst>
              </p:cNvPr>
              <p:cNvGrpSpPr/>
              <p:nvPr/>
            </p:nvGrpSpPr>
            <p:grpSpPr>
              <a:xfrm>
                <a:off x="1238250" y="2609850"/>
                <a:ext cx="3067050" cy="3028950"/>
                <a:chOff x="1238250" y="1800225"/>
                <a:chExt cx="3067050" cy="3028950"/>
              </a:xfrm>
            </p:grpSpPr>
            <p:cxnSp>
              <p:nvCxnSpPr>
                <p:cNvPr id="3" name="מחבר ישר 2">
                  <a:extLst>
                    <a:ext uri="{FF2B5EF4-FFF2-40B4-BE49-F238E27FC236}">
                      <a16:creationId xmlns:a16="http://schemas.microsoft.com/office/drawing/2014/main" id="{0485028A-4D4F-45A7-B248-CC90D5E6A6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38250" y="1800225"/>
                  <a:ext cx="2504929" cy="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מחבר ישר 14">
                  <a:extLst>
                    <a:ext uri="{FF2B5EF4-FFF2-40B4-BE49-F238E27FC236}">
                      <a16:creationId xmlns:a16="http://schemas.microsoft.com/office/drawing/2014/main" id="{4E952F8A-A132-4EF6-BC34-3D6C1B89E7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38250" y="1800225"/>
                  <a:ext cx="0" cy="3028950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מחבר ישר 18">
                  <a:extLst>
                    <a:ext uri="{FF2B5EF4-FFF2-40B4-BE49-F238E27FC236}">
                      <a16:creationId xmlns:a16="http://schemas.microsoft.com/office/drawing/2014/main" id="{96ADE563-70AD-4940-8877-FBFE542713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43179" y="1800225"/>
                  <a:ext cx="562121" cy="581025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מחבר ישר 20">
                  <a:extLst>
                    <a:ext uri="{FF2B5EF4-FFF2-40B4-BE49-F238E27FC236}">
                      <a16:creationId xmlns:a16="http://schemas.microsoft.com/office/drawing/2014/main" id="{91552CCB-3F3C-4050-93CE-3EF5EB28CE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38250" y="2381250"/>
                  <a:ext cx="3067050" cy="2447925"/>
                </a:xfrm>
                <a:prstGeom prst="line">
                  <a:avLst/>
                </a:prstGeom>
                <a:ln w="571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0" name="תיבת טקסט 49">
              <a:extLst>
                <a:ext uri="{FF2B5EF4-FFF2-40B4-BE49-F238E27FC236}">
                  <a16:creationId xmlns:a16="http://schemas.microsoft.com/office/drawing/2014/main" id="{1942BDAC-6141-4591-B42E-2B72DFACA88B}"/>
                </a:ext>
              </a:extLst>
            </p:cNvPr>
            <p:cNvSpPr txBox="1"/>
            <p:nvPr/>
          </p:nvSpPr>
          <p:spPr>
            <a:xfrm>
              <a:off x="5566029" y="2452821"/>
              <a:ext cx="707282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1 מ</a:t>
              </a:r>
              <a:r>
                <a:rPr lang="he-IL" sz="2700" b="1" dirty="0">
                  <a:solidFill>
                    <a:prstClr val="black"/>
                  </a:solidFill>
                  <a:latin typeface="Calibri"/>
                  <a:cs typeface="Calibri"/>
                </a:rPr>
                <a:t>'</a:t>
              </a:r>
            </a:p>
          </p:txBody>
        </p:sp>
        <p:sp>
          <p:nvSpPr>
            <p:cNvPr id="62" name="סוגר מרובע ימני 61">
              <a:extLst>
                <a:ext uri="{FF2B5EF4-FFF2-40B4-BE49-F238E27FC236}">
                  <a16:creationId xmlns:a16="http://schemas.microsoft.com/office/drawing/2014/main" id="{D6F3FCD9-AAA6-4A54-B6CA-5BCA2FA9993C}"/>
                </a:ext>
              </a:extLst>
            </p:cNvPr>
            <p:cNvSpPr/>
            <p:nvPr/>
          </p:nvSpPr>
          <p:spPr>
            <a:xfrm>
              <a:off x="5654081" y="2488196"/>
              <a:ext cx="90066" cy="298582"/>
            </a:xfrm>
            <a:prstGeom prst="rightBracket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AF50A261-89AB-452C-A05E-E0E81CF73A1F}"/>
              </a:ext>
            </a:extLst>
          </p:cNvPr>
          <p:cNvSpPr txBox="1"/>
          <p:nvPr/>
        </p:nvSpPr>
        <p:spPr>
          <a:xfrm>
            <a:off x="1391879" y="9157145"/>
            <a:ext cx="5357556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יש יותר מדרך אחת לפתרון.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1914249E-B2E4-6F59-0BAD-C2B56E02EA42}"/>
              </a:ext>
            </a:extLst>
          </p:cNvPr>
          <p:cNvSpPr txBox="1"/>
          <p:nvPr/>
        </p:nvSpPr>
        <p:spPr>
          <a:xfrm>
            <a:off x="10058400" y="9563100"/>
            <a:ext cx="7086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hlinkClick r:id="rId3"/>
              </a:rPr>
              <a:t>מתוך יחידת הוראה מתוקשבת- שטח משולש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939769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2F460EC-0399-4601-8D8D-D157FFF24133}"/>
              </a:ext>
            </a:extLst>
          </p:cNvPr>
          <p:cNvSpPr txBox="1"/>
          <p:nvPr/>
        </p:nvSpPr>
        <p:spPr>
          <a:xfrm>
            <a:off x="585781" y="142749"/>
            <a:ext cx="1744503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לפניכם דוגמה לפתרון חישוב גינת המדשאה.</a:t>
            </a: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1659F8C7-2C1D-4212-8153-FE8D86420137}"/>
              </a:ext>
            </a:extLst>
          </p:cNvPr>
          <p:cNvSpPr txBox="1"/>
          <p:nvPr/>
        </p:nvSpPr>
        <p:spPr>
          <a:xfrm>
            <a:off x="5948786" y="1793936"/>
            <a:ext cx="111804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נחלק את המרובע למלבן ולשני משולשים </a:t>
            </a:r>
            <a:r>
              <a:rPr lang="he-IL" sz="4200" dirty="0" err="1">
                <a:solidFill>
                  <a:prstClr val="black"/>
                </a:solidFill>
                <a:latin typeface="Calibri"/>
                <a:cs typeface="Calibri"/>
              </a:rPr>
              <a:t>יישרי־זווית</a:t>
            </a: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26" name="עיגול 1">
            <a:extLst>
              <a:ext uri="{FF2B5EF4-FFF2-40B4-BE49-F238E27FC236}">
                <a16:creationId xmlns:a16="http://schemas.microsoft.com/office/drawing/2014/main" id="{3554335A-1682-4AB3-8565-D836E692FB34}"/>
              </a:ext>
            </a:extLst>
          </p:cNvPr>
          <p:cNvSpPr/>
          <p:nvPr/>
        </p:nvSpPr>
        <p:spPr>
          <a:xfrm>
            <a:off x="17242757" y="1768766"/>
            <a:ext cx="810000" cy="81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3600" dirty="0">
                <a:solidFill>
                  <a:prstClr val="white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C5FBAE49-385B-42E2-A129-2E1A3AC18E5D}"/>
              </a:ext>
            </a:extLst>
          </p:cNvPr>
          <p:cNvSpPr txBox="1"/>
          <p:nvPr/>
        </p:nvSpPr>
        <p:spPr>
          <a:xfrm>
            <a:off x="7015907" y="2991575"/>
            <a:ext cx="100763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נחשב את שטח המלבן.</a:t>
            </a:r>
          </a:p>
        </p:txBody>
      </p:sp>
      <p:sp>
        <p:nvSpPr>
          <p:cNvPr id="35" name="עיגול 1">
            <a:extLst>
              <a:ext uri="{FF2B5EF4-FFF2-40B4-BE49-F238E27FC236}">
                <a16:creationId xmlns:a16="http://schemas.microsoft.com/office/drawing/2014/main" id="{987CDF89-3971-401C-A5BA-128B08DF9E37}"/>
              </a:ext>
            </a:extLst>
          </p:cNvPr>
          <p:cNvSpPr/>
          <p:nvPr/>
        </p:nvSpPr>
        <p:spPr>
          <a:xfrm>
            <a:off x="17242757" y="3052787"/>
            <a:ext cx="810000" cy="81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3600" dirty="0">
                <a:solidFill>
                  <a:prstClr val="white"/>
                </a:solidFill>
                <a:latin typeface="Calibri"/>
                <a:cs typeface="Calibri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תיבת טקסט 35">
                <a:extLst>
                  <a:ext uri="{FF2B5EF4-FFF2-40B4-BE49-F238E27FC236}">
                    <a16:creationId xmlns:a16="http://schemas.microsoft.com/office/drawing/2014/main" id="{4A62D941-DA36-4BC1-876E-87D4B03018E9}"/>
                  </a:ext>
                </a:extLst>
              </p:cNvPr>
              <p:cNvSpPr txBox="1"/>
              <p:nvPr/>
            </p:nvSpPr>
            <p:spPr>
              <a:xfrm>
                <a:off x="13721585" y="3801685"/>
                <a:ext cx="2718329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defTabSz="1371600" rt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200">
                        <a:solidFill>
                          <a:srgbClr val="4472C4"/>
                        </a:solidFill>
                        <a:latin typeface="Calibri"/>
                        <a:cs typeface="Calibri"/>
                      </a:rPr>
                      <m:t>8</m:t>
                    </m:r>
                    <m:r>
                      <m:rPr>
                        <m:sty m:val="p"/>
                      </m:rPr>
                      <a:rPr lang="en-US" sz="420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4200">
                        <a:solidFill>
                          <a:srgbClr val="4472C4"/>
                        </a:solidFill>
                        <a:latin typeface="Calibri"/>
                        <a:cs typeface="Calibri"/>
                      </a:rPr>
                      <m:t>6</m:t>
                    </m:r>
                  </m:oMath>
                </a14:m>
                <a:r>
                  <a:rPr lang="en-US" sz="4200" dirty="0">
                    <a:solidFill>
                      <a:srgbClr val="4472C4"/>
                    </a:solidFill>
                    <a:latin typeface="Calibri"/>
                    <a:cs typeface="Calibri"/>
                  </a:rPr>
                  <a:t>= 48</a:t>
                </a:r>
              </a:p>
            </p:txBody>
          </p:sp>
        </mc:Choice>
        <mc:Fallback xmlns="">
          <p:sp>
            <p:nvSpPr>
              <p:cNvPr id="36" name="תיבת טקסט 35">
                <a:extLst>
                  <a:ext uri="{FF2B5EF4-FFF2-40B4-BE49-F238E27FC236}">
                    <a16:creationId xmlns:a16="http://schemas.microsoft.com/office/drawing/2014/main" id="{4A62D941-DA36-4BC1-876E-87D4B0301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1585" y="3801685"/>
                <a:ext cx="2718329" cy="738664"/>
              </a:xfrm>
              <a:prstGeom prst="rect">
                <a:avLst/>
              </a:prstGeom>
              <a:blipFill>
                <a:blip r:embed="rId2"/>
                <a:stretch>
                  <a:fillRect t="-16529" r="-8744" b="-3801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B4E4DD5A-CAF7-4655-96CC-36E508E1A4C7}"/>
              </a:ext>
            </a:extLst>
          </p:cNvPr>
          <p:cNvSpPr txBox="1"/>
          <p:nvPr/>
        </p:nvSpPr>
        <p:spPr>
          <a:xfrm>
            <a:off x="10988975" y="3801684"/>
            <a:ext cx="27183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371600" rtl="1"/>
            <a:r>
              <a:rPr lang="en-US" sz="4200" dirty="0">
                <a:solidFill>
                  <a:srgbClr val="4472C4"/>
                </a:solidFill>
                <a:latin typeface="Calibri"/>
                <a:cs typeface="Calibri"/>
              </a:rPr>
              <a:t>48</a:t>
            </a:r>
            <a:r>
              <a:rPr lang="he-IL" sz="4200" dirty="0">
                <a:solidFill>
                  <a:srgbClr val="4472C4"/>
                </a:solidFill>
                <a:latin typeface="Calibri"/>
                <a:cs typeface="Calibri"/>
              </a:rPr>
              <a:t> מ"ר</a:t>
            </a:r>
            <a:endParaRPr lang="en-US" sz="4200" dirty="0">
              <a:solidFill>
                <a:srgbClr val="4472C4"/>
              </a:solidFill>
              <a:latin typeface="Calibri"/>
              <a:cs typeface="Calibri"/>
            </a:endParaRPr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E82E8322-D155-4C9D-8360-8BDDFE39DCCD}"/>
              </a:ext>
            </a:extLst>
          </p:cNvPr>
          <p:cNvSpPr txBox="1"/>
          <p:nvPr/>
        </p:nvSpPr>
        <p:spPr>
          <a:xfrm>
            <a:off x="7025089" y="4730504"/>
            <a:ext cx="100763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נשלים את המשולש הקטן למלבן ונחשב את שטחו.</a:t>
            </a:r>
          </a:p>
        </p:txBody>
      </p:sp>
      <p:sp>
        <p:nvSpPr>
          <p:cNvPr id="39" name="עיגול 1">
            <a:extLst>
              <a:ext uri="{FF2B5EF4-FFF2-40B4-BE49-F238E27FC236}">
                <a16:creationId xmlns:a16="http://schemas.microsoft.com/office/drawing/2014/main" id="{E0613767-9E66-4F7A-B619-D5898256894E}"/>
              </a:ext>
            </a:extLst>
          </p:cNvPr>
          <p:cNvSpPr/>
          <p:nvPr/>
        </p:nvSpPr>
        <p:spPr>
          <a:xfrm>
            <a:off x="17242757" y="4730504"/>
            <a:ext cx="810000" cy="81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3600" dirty="0">
                <a:solidFill>
                  <a:prstClr val="white"/>
                </a:solidFill>
                <a:latin typeface="Calibri"/>
                <a:cs typeface="Calibri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9849AFFF-6C41-438A-A203-6017B88D6BF1}"/>
                  </a:ext>
                </a:extLst>
              </p:cNvPr>
              <p:cNvSpPr txBox="1"/>
              <p:nvPr/>
            </p:nvSpPr>
            <p:spPr>
              <a:xfrm>
                <a:off x="14383109" y="5595929"/>
                <a:ext cx="2718329" cy="11027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defTabSz="1371600" rtl="1"/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200" dirty="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4200" dirty="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200" dirty="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 dirty="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20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srgbClr val="4472C4"/>
                    </a:solidFill>
                    <a:latin typeface="Calibri"/>
                    <a:cs typeface="Calibri"/>
                  </a:rPr>
                  <a:t>= 3</a:t>
                </a:r>
              </a:p>
            </p:txBody>
          </p:sp>
        </mc:Choice>
        <mc:Fallback xmlns="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9849AFFF-6C41-438A-A203-6017B88D6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3109" y="5595929"/>
                <a:ext cx="2718329" cy="1102738"/>
              </a:xfrm>
              <a:prstGeom prst="rect">
                <a:avLst/>
              </a:prstGeom>
              <a:blipFill>
                <a:blip r:embed="rId3"/>
                <a:stretch>
                  <a:fillRect r="-8969" b="-1326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C8A9622E-273D-41A9-85D7-C9454B89C2A5}"/>
              </a:ext>
            </a:extLst>
          </p:cNvPr>
          <p:cNvSpPr txBox="1"/>
          <p:nvPr/>
        </p:nvSpPr>
        <p:spPr>
          <a:xfrm>
            <a:off x="11428339" y="5768043"/>
            <a:ext cx="27183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371600" rtl="1"/>
            <a:r>
              <a:rPr lang="en-US" sz="4200" dirty="0">
                <a:solidFill>
                  <a:srgbClr val="4472C4"/>
                </a:solidFill>
                <a:latin typeface="Calibri"/>
                <a:cs typeface="Calibri"/>
              </a:rPr>
              <a:t>3</a:t>
            </a:r>
            <a:r>
              <a:rPr lang="he-IL" sz="4200" dirty="0">
                <a:solidFill>
                  <a:srgbClr val="4472C4"/>
                </a:solidFill>
                <a:latin typeface="Calibri"/>
                <a:cs typeface="Calibri"/>
              </a:rPr>
              <a:t> מ"ר</a:t>
            </a:r>
            <a:endParaRPr lang="en-US" sz="4200" dirty="0">
              <a:solidFill>
                <a:srgbClr val="4472C4"/>
              </a:solidFill>
              <a:latin typeface="Calibri"/>
              <a:cs typeface="Calibri"/>
            </a:endParaRPr>
          </a:p>
        </p:txBody>
      </p:sp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7C11F05A-A40A-4168-A8E6-091A3FB9BC0B}"/>
              </a:ext>
            </a:extLst>
          </p:cNvPr>
          <p:cNvSpPr txBox="1"/>
          <p:nvPr/>
        </p:nvSpPr>
        <p:spPr>
          <a:xfrm>
            <a:off x="6950389" y="8638799"/>
            <a:ext cx="100763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נחשב את שטח הגינה.</a:t>
            </a:r>
          </a:p>
        </p:txBody>
      </p:sp>
      <p:sp>
        <p:nvSpPr>
          <p:cNvPr id="43" name="עיגול 1">
            <a:extLst>
              <a:ext uri="{FF2B5EF4-FFF2-40B4-BE49-F238E27FC236}">
                <a16:creationId xmlns:a16="http://schemas.microsoft.com/office/drawing/2014/main" id="{C64AB351-7523-4A92-97E3-F59CA1D2F0C0}"/>
              </a:ext>
            </a:extLst>
          </p:cNvPr>
          <p:cNvSpPr/>
          <p:nvPr/>
        </p:nvSpPr>
        <p:spPr>
          <a:xfrm>
            <a:off x="17242757" y="8653122"/>
            <a:ext cx="810000" cy="81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3600" dirty="0">
                <a:solidFill>
                  <a:prstClr val="white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89595073-9FA5-43C0-8CB1-33821001E66A}"/>
              </a:ext>
            </a:extLst>
          </p:cNvPr>
          <p:cNvSpPr txBox="1"/>
          <p:nvPr/>
        </p:nvSpPr>
        <p:spPr>
          <a:xfrm>
            <a:off x="13203920" y="9359422"/>
            <a:ext cx="382281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371600" rtl="1"/>
            <a:r>
              <a:rPr lang="en-US" sz="4200" dirty="0">
                <a:solidFill>
                  <a:srgbClr val="4472C4"/>
                </a:solidFill>
                <a:latin typeface="Calibri"/>
                <a:cs typeface="Calibri"/>
              </a:rPr>
              <a:t>18+3+48=69</a:t>
            </a:r>
          </a:p>
        </p:txBody>
      </p:sp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AD5869C8-F7A6-4F01-A84B-323E525BE5BF}"/>
              </a:ext>
            </a:extLst>
          </p:cNvPr>
          <p:cNvSpPr txBox="1"/>
          <p:nvPr/>
        </p:nvSpPr>
        <p:spPr>
          <a:xfrm>
            <a:off x="10600573" y="9359422"/>
            <a:ext cx="27183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371600" rtl="1"/>
            <a:r>
              <a:rPr lang="en-US" sz="4200" dirty="0">
                <a:solidFill>
                  <a:srgbClr val="4472C4"/>
                </a:solidFill>
                <a:latin typeface="Calibri"/>
                <a:cs typeface="Calibri"/>
              </a:rPr>
              <a:t>69</a:t>
            </a:r>
            <a:r>
              <a:rPr lang="he-IL" sz="4200" dirty="0">
                <a:solidFill>
                  <a:srgbClr val="4472C4"/>
                </a:solidFill>
                <a:latin typeface="Calibri"/>
                <a:cs typeface="Calibri"/>
              </a:rPr>
              <a:t> סמ"ר</a:t>
            </a:r>
            <a:endParaRPr lang="en-US" sz="4200" dirty="0">
              <a:solidFill>
                <a:srgbClr val="4472C4"/>
              </a:solidFill>
              <a:latin typeface="Calibri"/>
              <a:cs typeface="Calibri"/>
            </a:endParaRPr>
          </a:p>
        </p:txBody>
      </p:sp>
      <p:sp>
        <p:nvSpPr>
          <p:cNvPr id="46" name="תיבת טקסט 45">
            <a:extLst>
              <a:ext uri="{FF2B5EF4-FFF2-40B4-BE49-F238E27FC236}">
                <a16:creationId xmlns:a16="http://schemas.microsoft.com/office/drawing/2014/main" id="{B7CEE5FD-D69B-4BFC-A24C-41F3B4119C1D}"/>
              </a:ext>
            </a:extLst>
          </p:cNvPr>
          <p:cNvSpPr txBox="1"/>
          <p:nvPr/>
        </p:nvSpPr>
        <p:spPr>
          <a:xfrm>
            <a:off x="10237133" y="766467"/>
            <a:ext cx="7750840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להצגת כל שלב, לחצו על העיגול הכחול.</a:t>
            </a:r>
          </a:p>
        </p:txBody>
      </p:sp>
      <p:sp>
        <p:nvSpPr>
          <p:cNvPr id="61" name="תיבת טקסט 60">
            <a:extLst>
              <a:ext uri="{FF2B5EF4-FFF2-40B4-BE49-F238E27FC236}">
                <a16:creationId xmlns:a16="http://schemas.microsoft.com/office/drawing/2014/main" id="{A6814C44-A39C-4906-B9DE-9357817F3651}"/>
              </a:ext>
            </a:extLst>
          </p:cNvPr>
          <p:cNvSpPr txBox="1"/>
          <p:nvPr/>
        </p:nvSpPr>
        <p:spPr>
          <a:xfrm>
            <a:off x="6064295" y="6803111"/>
            <a:ext cx="1106496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נשלים את המשולש הגדול למלבן ונחשב את שטחו.</a:t>
            </a:r>
          </a:p>
        </p:txBody>
      </p:sp>
      <p:sp>
        <p:nvSpPr>
          <p:cNvPr id="62" name="עיגול 1">
            <a:extLst>
              <a:ext uri="{FF2B5EF4-FFF2-40B4-BE49-F238E27FC236}">
                <a16:creationId xmlns:a16="http://schemas.microsoft.com/office/drawing/2014/main" id="{0AD1D459-825C-4859-8C9D-6E18F04AAE09}"/>
              </a:ext>
            </a:extLst>
          </p:cNvPr>
          <p:cNvSpPr/>
          <p:nvPr/>
        </p:nvSpPr>
        <p:spPr>
          <a:xfrm>
            <a:off x="17242757" y="6803111"/>
            <a:ext cx="810000" cy="81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3600" dirty="0">
                <a:solidFill>
                  <a:prstClr val="white"/>
                </a:solidFill>
                <a:latin typeface="Calibri"/>
                <a:cs typeface="Calibri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תיבת טקסט 62">
                <a:extLst>
                  <a:ext uri="{FF2B5EF4-FFF2-40B4-BE49-F238E27FC236}">
                    <a16:creationId xmlns:a16="http://schemas.microsoft.com/office/drawing/2014/main" id="{E6911753-3FD3-4A9B-8148-1E6CF81CD43A}"/>
                  </a:ext>
                </a:extLst>
              </p:cNvPr>
              <p:cNvSpPr txBox="1"/>
              <p:nvPr/>
            </p:nvSpPr>
            <p:spPr>
              <a:xfrm>
                <a:off x="14308411" y="7587941"/>
                <a:ext cx="2718329" cy="11029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defTabSz="1371600" rtl="1"/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200" dirty="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9 </m:t>
                        </m:r>
                        <m:r>
                          <m:rPr>
                            <m:nor/>
                          </m:rPr>
                          <a:rPr lang="en-US" sz="4200" dirty="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200" dirty="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 dirty="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20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srgbClr val="4472C4"/>
                    </a:solidFill>
                    <a:latin typeface="Calibri"/>
                    <a:cs typeface="Calibri"/>
                  </a:rPr>
                  <a:t>= 18</a:t>
                </a:r>
              </a:p>
            </p:txBody>
          </p:sp>
        </mc:Choice>
        <mc:Fallback xmlns="">
          <p:sp>
            <p:nvSpPr>
              <p:cNvPr id="63" name="תיבת טקסט 62">
                <a:extLst>
                  <a:ext uri="{FF2B5EF4-FFF2-40B4-BE49-F238E27FC236}">
                    <a16:creationId xmlns:a16="http://schemas.microsoft.com/office/drawing/2014/main" id="{E6911753-3FD3-4A9B-8148-1E6CF81CD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8411" y="7587941"/>
                <a:ext cx="2718329" cy="1102994"/>
              </a:xfrm>
              <a:prstGeom prst="rect">
                <a:avLst/>
              </a:prstGeom>
              <a:blipFill>
                <a:blip r:embed="rId4"/>
                <a:stretch>
                  <a:fillRect r="-8969" b="-1326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תיבת טקסט 63">
            <a:extLst>
              <a:ext uri="{FF2B5EF4-FFF2-40B4-BE49-F238E27FC236}">
                <a16:creationId xmlns:a16="http://schemas.microsoft.com/office/drawing/2014/main" id="{42B0EA19-F9A8-48CD-AC11-D5F2EDCA1D71}"/>
              </a:ext>
            </a:extLst>
          </p:cNvPr>
          <p:cNvSpPr txBox="1"/>
          <p:nvPr/>
        </p:nvSpPr>
        <p:spPr>
          <a:xfrm>
            <a:off x="11232895" y="7695840"/>
            <a:ext cx="27183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371600" rtl="1"/>
            <a:r>
              <a:rPr lang="en-US" sz="4200" dirty="0">
                <a:solidFill>
                  <a:srgbClr val="4472C4"/>
                </a:solidFill>
                <a:latin typeface="Calibri"/>
                <a:cs typeface="Calibri"/>
              </a:rPr>
              <a:t>18</a:t>
            </a:r>
            <a:r>
              <a:rPr lang="he-IL" sz="4200" dirty="0">
                <a:solidFill>
                  <a:srgbClr val="4472C4"/>
                </a:solidFill>
                <a:latin typeface="Calibri"/>
                <a:cs typeface="Calibri"/>
              </a:rPr>
              <a:t> מ"ר</a:t>
            </a:r>
            <a:endParaRPr lang="en-US" sz="4200" dirty="0">
              <a:solidFill>
                <a:srgbClr val="4472C4"/>
              </a:solidFill>
              <a:latin typeface="Calibri"/>
              <a:cs typeface="Calibri"/>
            </a:endParaRPr>
          </a:p>
        </p:txBody>
      </p:sp>
      <p:pic>
        <p:nvPicPr>
          <p:cNvPr id="65" name="Picture 2" descr="משובץ, נייר, דף, מחברת. וקטור, משובץ, sheet-, מחברת, דוגמה, נייר. | CanStock">
            <a:extLst>
              <a:ext uri="{FF2B5EF4-FFF2-40B4-BE49-F238E27FC236}">
                <a16:creationId xmlns:a16="http://schemas.microsoft.com/office/drawing/2014/main" id="{2A231EEE-0674-4536-A6AF-120D428B9F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6" t="22206" r="27723" b="13781"/>
          <a:stretch/>
        </p:blipFill>
        <p:spPr bwMode="auto">
          <a:xfrm rot="5400000">
            <a:off x="965140" y="2890712"/>
            <a:ext cx="5386388" cy="684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מלבן 65">
            <a:extLst>
              <a:ext uri="{FF2B5EF4-FFF2-40B4-BE49-F238E27FC236}">
                <a16:creationId xmlns:a16="http://schemas.microsoft.com/office/drawing/2014/main" id="{4362D40D-695E-4D66-BC2D-57691319CBDF}"/>
              </a:ext>
            </a:extLst>
          </p:cNvPr>
          <p:cNvSpPr/>
          <p:nvPr/>
        </p:nvSpPr>
        <p:spPr>
          <a:xfrm>
            <a:off x="1116203" y="4014015"/>
            <a:ext cx="3643302" cy="2731362"/>
          </a:xfrm>
          <a:prstGeom prst="rect">
            <a:avLst/>
          </a:prstGeom>
          <a:solidFill>
            <a:schemeClr val="accent1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67" name="מלבן 66">
            <a:extLst>
              <a:ext uri="{FF2B5EF4-FFF2-40B4-BE49-F238E27FC236}">
                <a16:creationId xmlns:a16="http://schemas.microsoft.com/office/drawing/2014/main" id="{B66BCB34-2667-4CB1-8BAB-0F0D16148D85}"/>
              </a:ext>
            </a:extLst>
          </p:cNvPr>
          <p:cNvSpPr/>
          <p:nvPr/>
        </p:nvSpPr>
        <p:spPr>
          <a:xfrm>
            <a:off x="4787662" y="4043893"/>
            <a:ext cx="422318" cy="2683595"/>
          </a:xfrm>
          <a:prstGeom prst="rect">
            <a:avLst/>
          </a:prstGeom>
          <a:solidFill>
            <a:schemeClr val="accent4">
              <a:lumMod val="40000"/>
              <a:lumOff val="6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68" name="מלבן 67">
            <a:extLst>
              <a:ext uri="{FF2B5EF4-FFF2-40B4-BE49-F238E27FC236}">
                <a16:creationId xmlns:a16="http://schemas.microsoft.com/office/drawing/2014/main" id="{4C8139B3-2023-48FC-B687-A11EC9CD58DA}"/>
              </a:ext>
            </a:extLst>
          </p:cNvPr>
          <p:cNvSpPr/>
          <p:nvPr/>
        </p:nvSpPr>
        <p:spPr>
          <a:xfrm>
            <a:off x="1116213" y="6775258"/>
            <a:ext cx="4136001" cy="1812062"/>
          </a:xfrm>
          <a:prstGeom prst="rect">
            <a:avLst/>
          </a:prstGeom>
          <a:solidFill>
            <a:schemeClr val="accent6">
              <a:lumMod val="40000"/>
              <a:lumOff val="6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cxnSp>
        <p:nvCxnSpPr>
          <p:cNvPr id="69" name="מחבר ישר 68">
            <a:extLst>
              <a:ext uri="{FF2B5EF4-FFF2-40B4-BE49-F238E27FC236}">
                <a16:creationId xmlns:a16="http://schemas.microsoft.com/office/drawing/2014/main" id="{2E7D4EC7-8FBF-45F8-A336-F962EEFE7BD3}"/>
              </a:ext>
            </a:extLst>
          </p:cNvPr>
          <p:cNvCxnSpPr>
            <a:cxnSpLocks/>
          </p:cNvCxnSpPr>
          <p:nvPr/>
        </p:nvCxnSpPr>
        <p:spPr>
          <a:xfrm>
            <a:off x="1116214" y="4043894"/>
            <a:ext cx="375739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מחבר ישר 69">
            <a:extLst>
              <a:ext uri="{FF2B5EF4-FFF2-40B4-BE49-F238E27FC236}">
                <a16:creationId xmlns:a16="http://schemas.microsoft.com/office/drawing/2014/main" id="{5F10E889-8733-4825-AA86-1D403603FCA4}"/>
              </a:ext>
            </a:extLst>
          </p:cNvPr>
          <p:cNvCxnSpPr>
            <a:cxnSpLocks/>
          </p:cNvCxnSpPr>
          <p:nvPr/>
        </p:nvCxnSpPr>
        <p:spPr>
          <a:xfrm>
            <a:off x="1116213" y="4043894"/>
            <a:ext cx="0" cy="45434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מחבר ישר 70">
            <a:extLst>
              <a:ext uri="{FF2B5EF4-FFF2-40B4-BE49-F238E27FC236}">
                <a16:creationId xmlns:a16="http://schemas.microsoft.com/office/drawing/2014/main" id="{FE3372C0-7B6D-42A5-84F7-2724BFB618ED}"/>
              </a:ext>
            </a:extLst>
          </p:cNvPr>
          <p:cNvCxnSpPr>
            <a:cxnSpLocks/>
          </p:cNvCxnSpPr>
          <p:nvPr/>
        </p:nvCxnSpPr>
        <p:spPr>
          <a:xfrm>
            <a:off x="4873607" y="4067778"/>
            <a:ext cx="378615" cy="26835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מחבר ישר 71">
            <a:extLst>
              <a:ext uri="{FF2B5EF4-FFF2-40B4-BE49-F238E27FC236}">
                <a16:creationId xmlns:a16="http://schemas.microsoft.com/office/drawing/2014/main" id="{38B054B7-9D80-41CC-8B3B-7BAB2DE7FC0A}"/>
              </a:ext>
            </a:extLst>
          </p:cNvPr>
          <p:cNvCxnSpPr>
            <a:cxnSpLocks/>
          </p:cNvCxnSpPr>
          <p:nvPr/>
        </p:nvCxnSpPr>
        <p:spPr>
          <a:xfrm flipV="1">
            <a:off x="1116214" y="6763316"/>
            <a:ext cx="4136009" cy="18240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מחבר ישר 72">
            <a:extLst>
              <a:ext uri="{FF2B5EF4-FFF2-40B4-BE49-F238E27FC236}">
                <a16:creationId xmlns:a16="http://schemas.microsoft.com/office/drawing/2014/main" id="{4FC5ADF6-E5A7-4DCE-83F6-97D895C85CA2}"/>
              </a:ext>
            </a:extLst>
          </p:cNvPr>
          <p:cNvCxnSpPr>
            <a:cxnSpLocks/>
          </p:cNvCxnSpPr>
          <p:nvPr/>
        </p:nvCxnSpPr>
        <p:spPr>
          <a:xfrm flipH="1">
            <a:off x="4759515" y="4020415"/>
            <a:ext cx="14079" cy="270748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מחבר ישר 73">
            <a:extLst>
              <a:ext uri="{FF2B5EF4-FFF2-40B4-BE49-F238E27FC236}">
                <a16:creationId xmlns:a16="http://schemas.microsoft.com/office/drawing/2014/main" id="{F9733D9A-032D-46BD-B963-BF5D70DB6C23}"/>
              </a:ext>
            </a:extLst>
          </p:cNvPr>
          <p:cNvCxnSpPr>
            <a:cxnSpLocks/>
          </p:cNvCxnSpPr>
          <p:nvPr/>
        </p:nvCxnSpPr>
        <p:spPr>
          <a:xfrm flipV="1">
            <a:off x="1116203" y="6727895"/>
            <a:ext cx="4136019" cy="1690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תיבת טקסט 74">
            <a:extLst>
              <a:ext uri="{FF2B5EF4-FFF2-40B4-BE49-F238E27FC236}">
                <a16:creationId xmlns:a16="http://schemas.microsoft.com/office/drawing/2014/main" id="{7677EFC2-8BF4-44FF-8EDC-BBBE0E567630}"/>
              </a:ext>
            </a:extLst>
          </p:cNvPr>
          <p:cNvSpPr txBox="1"/>
          <p:nvPr/>
        </p:nvSpPr>
        <p:spPr>
          <a:xfrm>
            <a:off x="2419831" y="3025820"/>
            <a:ext cx="1528763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דשא</a:t>
            </a:r>
          </a:p>
        </p:txBody>
      </p:sp>
      <p:grpSp>
        <p:nvGrpSpPr>
          <p:cNvPr id="76" name="קבוצה 75">
            <a:extLst>
              <a:ext uri="{FF2B5EF4-FFF2-40B4-BE49-F238E27FC236}">
                <a16:creationId xmlns:a16="http://schemas.microsoft.com/office/drawing/2014/main" id="{18118301-1761-4498-AC4B-74658D1BBC32}"/>
              </a:ext>
            </a:extLst>
          </p:cNvPr>
          <p:cNvGrpSpPr/>
          <p:nvPr/>
        </p:nvGrpSpPr>
        <p:grpSpPr>
          <a:xfrm>
            <a:off x="7056309" y="3960953"/>
            <a:ext cx="1072725" cy="507831"/>
            <a:chOff x="10921235" y="2350071"/>
            <a:chExt cx="715150" cy="338554"/>
          </a:xfrm>
        </p:grpSpPr>
        <p:sp>
          <p:nvSpPr>
            <p:cNvPr id="77" name="סוגר מרובע ימני 76">
              <a:extLst>
                <a:ext uri="{FF2B5EF4-FFF2-40B4-BE49-F238E27FC236}">
                  <a16:creationId xmlns:a16="http://schemas.microsoft.com/office/drawing/2014/main" id="{5B606AE7-1523-44DD-A5AA-6467F15B53B0}"/>
                </a:ext>
              </a:extLst>
            </p:cNvPr>
            <p:cNvSpPr/>
            <p:nvPr/>
          </p:nvSpPr>
          <p:spPr>
            <a:xfrm>
              <a:off x="10921235" y="2385446"/>
              <a:ext cx="90066" cy="298582"/>
            </a:xfrm>
            <a:prstGeom prst="rightBracket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78" name="תיבת טקסט 77">
              <a:extLst>
                <a:ext uri="{FF2B5EF4-FFF2-40B4-BE49-F238E27FC236}">
                  <a16:creationId xmlns:a16="http://schemas.microsoft.com/office/drawing/2014/main" id="{8E9809DF-9111-46C5-A1AC-72A4D3906131}"/>
                </a:ext>
              </a:extLst>
            </p:cNvPr>
            <p:cNvSpPr txBox="1"/>
            <p:nvPr/>
          </p:nvSpPr>
          <p:spPr>
            <a:xfrm>
              <a:off x="10929103" y="2350071"/>
              <a:ext cx="707282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1 מ'</a:t>
              </a:r>
            </a:p>
          </p:txBody>
        </p:sp>
      </p:grpSp>
      <p:sp>
        <p:nvSpPr>
          <p:cNvPr id="79" name="חץ: שמאלה 7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1589474-4923-4A92-A856-2743FFD026BF}"/>
              </a:ext>
            </a:extLst>
          </p:cNvPr>
          <p:cNvSpPr/>
          <p:nvPr/>
        </p:nvSpPr>
        <p:spPr>
          <a:xfrm>
            <a:off x="662298" y="9259814"/>
            <a:ext cx="3611460" cy="1059006"/>
          </a:xfrm>
          <a:prstGeom prst="leftArrow">
            <a:avLst/>
          </a:prstGeom>
          <a:solidFill>
            <a:srgbClr val="98B2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2700" dirty="0">
                <a:solidFill>
                  <a:prstClr val="white"/>
                </a:solidFill>
                <a:latin typeface="Calibri"/>
                <a:cs typeface="Calibri"/>
              </a:rPr>
              <a:t>לחצו להמשך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61646467-1734-8C86-C0FE-76AD1BE61355}"/>
              </a:ext>
            </a:extLst>
          </p:cNvPr>
          <p:cNvSpPr txBox="1"/>
          <p:nvPr/>
        </p:nvSpPr>
        <p:spPr>
          <a:xfrm>
            <a:off x="4542921" y="9496929"/>
            <a:ext cx="7086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hlinkClick r:id="rId6"/>
              </a:rPr>
              <a:t>מתוך יחידת הוראה מתוקשבת- שטח משולש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216352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/>
      <p:bldP spid="37" grpId="0"/>
      <p:bldP spid="38" grpId="0"/>
      <p:bldP spid="39" grpId="0" animBg="1"/>
      <p:bldP spid="40" grpId="0"/>
      <p:bldP spid="41" grpId="0"/>
      <p:bldP spid="42" grpId="0"/>
      <p:bldP spid="43" grpId="0" animBg="1"/>
      <p:bldP spid="44" grpId="0"/>
      <p:bldP spid="45" grpId="0"/>
      <p:bldP spid="46" grpId="0"/>
      <p:bldP spid="61" grpId="0"/>
      <p:bldP spid="62" grpId="0" animBg="1"/>
      <p:bldP spid="63" grpId="0"/>
      <p:bldP spid="64" grpId="0"/>
      <p:bldP spid="66" grpId="0" animBg="1"/>
      <p:bldP spid="67" grpId="0" animBg="1"/>
      <p:bldP spid="68" grpId="0" animBg="1"/>
      <p:bldP spid="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C2F460EC-0399-4601-8D8D-D157FFF24133}"/>
              </a:ext>
            </a:extLst>
          </p:cNvPr>
          <p:cNvSpPr txBox="1"/>
          <p:nvPr/>
        </p:nvSpPr>
        <p:spPr>
          <a:xfrm>
            <a:off x="585781" y="142749"/>
            <a:ext cx="1744503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לפניכם דוגמה לפתרון חישוב גינת הפרחים.</a:t>
            </a:r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1659F8C7-2C1D-4212-8153-FE8D86420137}"/>
              </a:ext>
            </a:extLst>
          </p:cNvPr>
          <p:cNvSpPr txBox="1"/>
          <p:nvPr/>
        </p:nvSpPr>
        <p:spPr>
          <a:xfrm>
            <a:off x="6364967" y="1853360"/>
            <a:ext cx="1076429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נחלק את המרובע למלבן ולשני משולשים </a:t>
            </a:r>
            <a:r>
              <a:rPr lang="he-IL" sz="4200" dirty="0" err="1">
                <a:solidFill>
                  <a:prstClr val="black"/>
                </a:solidFill>
                <a:latin typeface="Calibri"/>
                <a:cs typeface="Calibri"/>
              </a:rPr>
              <a:t>יישרי־זווית</a:t>
            </a:r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26" name="עיגול 1">
            <a:extLst>
              <a:ext uri="{FF2B5EF4-FFF2-40B4-BE49-F238E27FC236}">
                <a16:creationId xmlns:a16="http://schemas.microsoft.com/office/drawing/2014/main" id="{3554335A-1682-4AB3-8565-D836E692FB34}"/>
              </a:ext>
            </a:extLst>
          </p:cNvPr>
          <p:cNvSpPr/>
          <p:nvPr/>
        </p:nvSpPr>
        <p:spPr>
          <a:xfrm>
            <a:off x="17242757" y="1787852"/>
            <a:ext cx="810000" cy="81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3600" dirty="0">
                <a:solidFill>
                  <a:prstClr val="white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C5FBAE49-385B-42E2-A129-2E1A3AC18E5D}"/>
              </a:ext>
            </a:extLst>
          </p:cNvPr>
          <p:cNvSpPr txBox="1"/>
          <p:nvPr/>
        </p:nvSpPr>
        <p:spPr>
          <a:xfrm>
            <a:off x="7025087" y="2970937"/>
            <a:ext cx="100763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נחשב את השטח של המלבן העליון:</a:t>
            </a:r>
          </a:p>
        </p:txBody>
      </p:sp>
      <p:sp>
        <p:nvSpPr>
          <p:cNvPr id="35" name="עיגול 1">
            <a:extLst>
              <a:ext uri="{FF2B5EF4-FFF2-40B4-BE49-F238E27FC236}">
                <a16:creationId xmlns:a16="http://schemas.microsoft.com/office/drawing/2014/main" id="{987CDF89-3971-401C-A5BA-128B08DF9E37}"/>
              </a:ext>
            </a:extLst>
          </p:cNvPr>
          <p:cNvSpPr/>
          <p:nvPr/>
        </p:nvSpPr>
        <p:spPr>
          <a:xfrm>
            <a:off x="17242757" y="3074430"/>
            <a:ext cx="810000" cy="81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3600" dirty="0">
                <a:solidFill>
                  <a:prstClr val="white"/>
                </a:solidFill>
                <a:latin typeface="Calibri"/>
                <a:cs typeface="Calibri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תיבת טקסט 35">
                <a:extLst>
                  <a:ext uri="{FF2B5EF4-FFF2-40B4-BE49-F238E27FC236}">
                    <a16:creationId xmlns:a16="http://schemas.microsoft.com/office/drawing/2014/main" id="{4A62D941-DA36-4BC1-876E-87D4B03018E9}"/>
                  </a:ext>
                </a:extLst>
              </p:cNvPr>
              <p:cNvSpPr txBox="1"/>
              <p:nvPr/>
            </p:nvSpPr>
            <p:spPr>
              <a:xfrm>
                <a:off x="13721585" y="3801685"/>
                <a:ext cx="2718329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defTabSz="1371600" rt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200">
                        <a:solidFill>
                          <a:srgbClr val="4472C4"/>
                        </a:solidFill>
                        <a:latin typeface="Calibri"/>
                        <a:cs typeface="Calibri"/>
                      </a:rPr>
                      <m:t>8</m:t>
                    </m:r>
                    <m:r>
                      <m:rPr>
                        <m:sty m:val="p"/>
                      </m:rPr>
                      <a:rPr lang="en-US" sz="4200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4200">
                        <a:solidFill>
                          <a:srgbClr val="4472C4"/>
                        </a:solidFill>
                        <a:latin typeface="Calibri"/>
                        <a:cs typeface="Calibri"/>
                      </a:rPr>
                      <m:t>2</m:t>
                    </m:r>
                  </m:oMath>
                </a14:m>
                <a:r>
                  <a:rPr lang="en-US" sz="4200" dirty="0">
                    <a:solidFill>
                      <a:srgbClr val="4472C4"/>
                    </a:solidFill>
                    <a:latin typeface="Calibri"/>
                    <a:cs typeface="Calibri"/>
                  </a:rPr>
                  <a:t>= 16</a:t>
                </a:r>
              </a:p>
            </p:txBody>
          </p:sp>
        </mc:Choice>
        <mc:Fallback xmlns="">
          <p:sp>
            <p:nvSpPr>
              <p:cNvPr id="36" name="תיבת טקסט 35">
                <a:extLst>
                  <a:ext uri="{FF2B5EF4-FFF2-40B4-BE49-F238E27FC236}">
                    <a16:creationId xmlns:a16="http://schemas.microsoft.com/office/drawing/2014/main" id="{4A62D941-DA36-4BC1-876E-87D4B0301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1585" y="3801685"/>
                <a:ext cx="2718329" cy="738664"/>
              </a:xfrm>
              <a:prstGeom prst="rect">
                <a:avLst/>
              </a:prstGeom>
              <a:blipFill>
                <a:blip r:embed="rId2"/>
                <a:stretch>
                  <a:fillRect t="-16529" r="-8744" b="-38017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B4E4DD5A-CAF7-4655-96CC-36E508E1A4C7}"/>
              </a:ext>
            </a:extLst>
          </p:cNvPr>
          <p:cNvSpPr txBox="1"/>
          <p:nvPr/>
        </p:nvSpPr>
        <p:spPr>
          <a:xfrm>
            <a:off x="10988975" y="3801684"/>
            <a:ext cx="27183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371600" rtl="1"/>
            <a:r>
              <a:rPr lang="en-US" sz="4200" dirty="0">
                <a:solidFill>
                  <a:srgbClr val="4472C4"/>
                </a:solidFill>
                <a:latin typeface="Calibri"/>
                <a:cs typeface="Calibri"/>
              </a:rPr>
              <a:t>16</a:t>
            </a:r>
            <a:r>
              <a:rPr lang="he-IL" sz="4200" dirty="0">
                <a:solidFill>
                  <a:srgbClr val="4472C4"/>
                </a:solidFill>
                <a:latin typeface="Calibri"/>
                <a:cs typeface="Calibri"/>
              </a:rPr>
              <a:t> מ"ר</a:t>
            </a:r>
            <a:endParaRPr lang="en-US" sz="4200" dirty="0">
              <a:solidFill>
                <a:srgbClr val="4472C4"/>
              </a:solidFill>
              <a:latin typeface="Calibri"/>
              <a:cs typeface="Calibri"/>
            </a:endParaRPr>
          </a:p>
        </p:txBody>
      </p:sp>
      <p:sp>
        <p:nvSpPr>
          <p:cNvPr id="38" name="תיבת טקסט 37">
            <a:extLst>
              <a:ext uri="{FF2B5EF4-FFF2-40B4-BE49-F238E27FC236}">
                <a16:creationId xmlns:a16="http://schemas.microsoft.com/office/drawing/2014/main" id="{E82E8322-D155-4C9D-8360-8BDDFE39DCCD}"/>
              </a:ext>
            </a:extLst>
          </p:cNvPr>
          <p:cNvSpPr txBox="1"/>
          <p:nvPr/>
        </p:nvSpPr>
        <p:spPr>
          <a:xfrm>
            <a:off x="7025089" y="4730504"/>
            <a:ext cx="100763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נשלים את המשולש הקטן לריבוע ונחשב את שטחו.</a:t>
            </a:r>
          </a:p>
        </p:txBody>
      </p:sp>
      <p:sp>
        <p:nvSpPr>
          <p:cNvPr id="39" name="עיגול 1">
            <a:extLst>
              <a:ext uri="{FF2B5EF4-FFF2-40B4-BE49-F238E27FC236}">
                <a16:creationId xmlns:a16="http://schemas.microsoft.com/office/drawing/2014/main" id="{E0613767-9E66-4F7A-B619-D5898256894E}"/>
              </a:ext>
            </a:extLst>
          </p:cNvPr>
          <p:cNvSpPr/>
          <p:nvPr/>
        </p:nvSpPr>
        <p:spPr>
          <a:xfrm>
            <a:off x="17242757" y="4712364"/>
            <a:ext cx="810000" cy="81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3600" dirty="0">
                <a:solidFill>
                  <a:prstClr val="white"/>
                </a:solidFill>
                <a:latin typeface="Calibri"/>
                <a:cs typeface="Calibri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9849AFFF-6C41-438A-A203-6017B88D6BF1}"/>
                  </a:ext>
                </a:extLst>
              </p:cNvPr>
              <p:cNvSpPr txBox="1"/>
              <p:nvPr/>
            </p:nvSpPr>
            <p:spPr>
              <a:xfrm>
                <a:off x="14383109" y="5595929"/>
                <a:ext cx="2718329" cy="11029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defTabSz="1371600" rtl="1"/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200" dirty="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4200" dirty="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200" dirty="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 dirty="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20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srgbClr val="4472C4"/>
                    </a:solidFill>
                    <a:latin typeface="Calibri"/>
                    <a:cs typeface="Calibri"/>
                  </a:rPr>
                  <a:t>= 2</a:t>
                </a:r>
              </a:p>
            </p:txBody>
          </p:sp>
        </mc:Choice>
        <mc:Fallback xmlns="">
          <p:sp>
            <p:nvSpPr>
              <p:cNvPr id="40" name="תיבת טקסט 39">
                <a:extLst>
                  <a:ext uri="{FF2B5EF4-FFF2-40B4-BE49-F238E27FC236}">
                    <a16:creationId xmlns:a16="http://schemas.microsoft.com/office/drawing/2014/main" id="{9849AFFF-6C41-438A-A203-6017B88D6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3109" y="5595929"/>
                <a:ext cx="2718329" cy="1102994"/>
              </a:xfrm>
              <a:prstGeom prst="rect">
                <a:avLst/>
              </a:prstGeom>
              <a:blipFill>
                <a:blip r:embed="rId3"/>
                <a:stretch>
                  <a:fillRect r="-8969" b="-1326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C8A9622E-273D-41A9-85D7-C9454B89C2A5}"/>
              </a:ext>
            </a:extLst>
          </p:cNvPr>
          <p:cNvSpPr txBox="1"/>
          <p:nvPr/>
        </p:nvSpPr>
        <p:spPr>
          <a:xfrm>
            <a:off x="11650499" y="5595929"/>
            <a:ext cx="27183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371600" rtl="1"/>
            <a:r>
              <a:rPr lang="en-US" sz="4200" dirty="0">
                <a:solidFill>
                  <a:srgbClr val="4472C4"/>
                </a:solidFill>
                <a:latin typeface="Calibri"/>
                <a:cs typeface="Calibri"/>
              </a:rPr>
              <a:t>2</a:t>
            </a:r>
            <a:r>
              <a:rPr lang="he-IL" sz="4200" dirty="0">
                <a:solidFill>
                  <a:srgbClr val="4472C4"/>
                </a:solidFill>
                <a:latin typeface="Calibri"/>
                <a:cs typeface="Calibri"/>
              </a:rPr>
              <a:t> מ"ר</a:t>
            </a:r>
            <a:endParaRPr lang="en-US" sz="4200" dirty="0">
              <a:solidFill>
                <a:srgbClr val="4472C4"/>
              </a:solidFill>
              <a:latin typeface="Calibri"/>
              <a:cs typeface="Calibri"/>
            </a:endParaRPr>
          </a:p>
        </p:txBody>
      </p:sp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7C11F05A-A40A-4168-A8E6-091A3FB9BC0B}"/>
              </a:ext>
            </a:extLst>
          </p:cNvPr>
          <p:cNvSpPr txBox="1"/>
          <p:nvPr/>
        </p:nvSpPr>
        <p:spPr>
          <a:xfrm>
            <a:off x="6950389" y="8638799"/>
            <a:ext cx="100763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נחשב את שטח הגינה.</a:t>
            </a:r>
          </a:p>
        </p:txBody>
      </p:sp>
      <p:sp>
        <p:nvSpPr>
          <p:cNvPr id="43" name="עיגול 1">
            <a:extLst>
              <a:ext uri="{FF2B5EF4-FFF2-40B4-BE49-F238E27FC236}">
                <a16:creationId xmlns:a16="http://schemas.microsoft.com/office/drawing/2014/main" id="{C64AB351-7523-4A92-97E3-F59CA1D2F0C0}"/>
              </a:ext>
            </a:extLst>
          </p:cNvPr>
          <p:cNvSpPr/>
          <p:nvPr/>
        </p:nvSpPr>
        <p:spPr>
          <a:xfrm>
            <a:off x="17220818" y="8710533"/>
            <a:ext cx="810000" cy="81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3600" dirty="0">
                <a:solidFill>
                  <a:prstClr val="white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89595073-9FA5-43C0-8CB1-33821001E66A}"/>
              </a:ext>
            </a:extLst>
          </p:cNvPr>
          <p:cNvSpPr txBox="1"/>
          <p:nvPr/>
        </p:nvSpPr>
        <p:spPr>
          <a:xfrm>
            <a:off x="13181981" y="9359422"/>
            <a:ext cx="382281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371600" rtl="1"/>
            <a:r>
              <a:rPr lang="en-US" sz="4200" dirty="0">
                <a:solidFill>
                  <a:srgbClr val="4472C4"/>
                </a:solidFill>
                <a:latin typeface="Calibri"/>
                <a:cs typeface="Calibri"/>
              </a:rPr>
              <a:t>16+2+40=58</a:t>
            </a:r>
          </a:p>
        </p:txBody>
      </p:sp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AD5869C8-F7A6-4F01-A84B-323E525BE5BF}"/>
              </a:ext>
            </a:extLst>
          </p:cNvPr>
          <p:cNvSpPr txBox="1"/>
          <p:nvPr/>
        </p:nvSpPr>
        <p:spPr>
          <a:xfrm>
            <a:off x="10578634" y="9359422"/>
            <a:ext cx="27183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371600" rtl="1"/>
            <a:r>
              <a:rPr lang="en-US" sz="4200" dirty="0">
                <a:solidFill>
                  <a:srgbClr val="4472C4"/>
                </a:solidFill>
                <a:latin typeface="Calibri"/>
                <a:cs typeface="Calibri"/>
              </a:rPr>
              <a:t>58</a:t>
            </a:r>
            <a:r>
              <a:rPr lang="he-IL" sz="4200" dirty="0">
                <a:solidFill>
                  <a:srgbClr val="4472C4"/>
                </a:solidFill>
                <a:latin typeface="Calibri"/>
                <a:cs typeface="Calibri"/>
              </a:rPr>
              <a:t> מ"ר</a:t>
            </a:r>
            <a:endParaRPr lang="en-US" sz="4200" dirty="0">
              <a:solidFill>
                <a:srgbClr val="4472C4"/>
              </a:solidFill>
              <a:latin typeface="Calibri"/>
              <a:cs typeface="Calibri"/>
            </a:endParaRPr>
          </a:p>
        </p:txBody>
      </p:sp>
      <p:sp>
        <p:nvSpPr>
          <p:cNvPr id="46" name="תיבת טקסט 45">
            <a:extLst>
              <a:ext uri="{FF2B5EF4-FFF2-40B4-BE49-F238E27FC236}">
                <a16:creationId xmlns:a16="http://schemas.microsoft.com/office/drawing/2014/main" id="{B7CEE5FD-D69B-4BFC-A24C-41F3B4119C1D}"/>
              </a:ext>
            </a:extLst>
          </p:cNvPr>
          <p:cNvSpPr txBox="1"/>
          <p:nvPr/>
        </p:nvSpPr>
        <p:spPr>
          <a:xfrm>
            <a:off x="10237133" y="766467"/>
            <a:ext cx="7750840" cy="73866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להצגת כל שלב, לחצו על העיגול הכחול.</a:t>
            </a: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FA94B39E-25E6-4C48-BA5F-DB84723EE0D2}"/>
              </a:ext>
            </a:extLst>
          </p:cNvPr>
          <p:cNvSpPr txBox="1"/>
          <p:nvPr/>
        </p:nvSpPr>
        <p:spPr>
          <a:xfrm>
            <a:off x="2457643" y="2721128"/>
            <a:ext cx="1528763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1371600" rtl="1"/>
            <a:r>
              <a:rPr lang="he-IL" sz="2700" dirty="0">
                <a:solidFill>
                  <a:prstClr val="black"/>
                </a:solidFill>
                <a:latin typeface="Calibri"/>
                <a:cs typeface="Calibri"/>
              </a:rPr>
              <a:t>פרחים</a:t>
            </a:r>
          </a:p>
        </p:txBody>
      </p:sp>
      <p:pic>
        <p:nvPicPr>
          <p:cNvPr id="47" name="Picture 2" descr="משובץ, נייר, דף, מחברת. וקטור, משובץ, sheet-, מחברת, דוגמה, נייר. | CanStock">
            <a:extLst>
              <a:ext uri="{FF2B5EF4-FFF2-40B4-BE49-F238E27FC236}">
                <a16:creationId xmlns:a16="http://schemas.microsoft.com/office/drawing/2014/main" id="{24300BDA-C7F6-4A30-9E56-7679B7DB18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6" t="22206" r="27723" b="13781"/>
          <a:stretch/>
        </p:blipFill>
        <p:spPr bwMode="auto">
          <a:xfrm rot="5400000">
            <a:off x="908804" y="2510024"/>
            <a:ext cx="5386388" cy="684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מלבן 47">
            <a:extLst>
              <a:ext uri="{FF2B5EF4-FFF2-40B4-BE49-F238E27FC236}">
                <a16:creationId xmlns:a16="http://schemas.microsoft.com/office/drawing/2014/main" id="{94A969D6-B6D9-4EAB-814B-36DDAB6A7BD9}"/>
              </a:ext>
            </a:extLst>
          </p:cNvPr>
          <p:cNvSpPr/>
          <p:nvPr/>
        </p:nvSpPr>
        <p:spPr>
          <a:xfrm>
            <a:off x="1059878" y="3663206"/>
            <a:ext cx="3643302" cy="847650"/>
          </a:xfrm>
          <a:prstGeom prst="rect">
            <a:avLst/>
          </a:prstGeom>
          <a:solidFill>
            <a:schemeClr val="accent1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49" name="מלבן 48">
            <a:extLst>
              <a:ext uri="{FF2B5EF4-FFF2-40B4-BE49-F238E27FC236}">
                <a16:creationId xmlns:a16="http://schemas.microsoft.com/office/drawing/2014/main" id="{322239A7-910F-4032-A0FF-5BB461EB7773}"/>
              </a:ext>
            </a:extLst>
          </p:cNvPr>
          <p:cNvSpPr/>
          <p:nvPr/>
        </p:nvSpPr>
        <p:spPr>
          <a:xfrm>
            <a:off x="4731326" y="3663206"/>
            <a:ext cx="929123" cy="895419"/>
          </a:xfrm>
          <a:prstGeom prst="rect">
            <a:avLst/>
          </a:prstGeom>
          <a:solidFill>
            <a:schemeClr val="accent4">
              <a:lumMod val="40000"/>
              <a:lumOff val="6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50" name="מלבן 49">
            <a:extLst>
              <a:ext uri="{FF2B5EF4-FFF2-40B4-BE49-F238E27FC236}">
                <a16:creationId xmlns:a16="http://schemas.microsoft.com/office/drawing/2014/main" id="{77D0815B-8030-4F8E-A9FF-B5A836EFC135}"/>
              </a:ext>
            </a:extLst>
          </p:cNvPr>
          <p:cNvSpPr/>
          <p:nvPr/>
        </p:nvSpPr>
        <p:spPr>
          <a:xfrm>
            <a:off x="1083146" y="4534744"/>
            <a:ext cx="4600565" cy="3671888"/>
          </a:xfrm>
          <a:prstGeom prst="rect">
            <a:avLst/>
          </a:prstGeom>
          <a:solidFill>
            <a:schemeClr val="accent6">
              <a:lumMod val="40000"/>
              <a:lumOff val="6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endParaRPr lang="he-IL" sz="2700">
              <a:solidFill>
                <a:prstClr val="white"/>
              </a:solidFill>
              <a:latin typeface="Calibri"/>
              <a:cs typeface="Calibri"/>
            </a:endParaRPr>
          </a:p>
        </p:txBody>
      </p:sp>
      <p:cxnSp>
        <p:nvCxnSpPr>
          <p:cNvPr id="51" name="מחבר ישר 50">
            <a:extLst>
              <a:ext uri="{FF2B5EF4-FFF2-40B4-BE49-F238E27FC236}">
                <a16:creationId xmlns:a16="http://schemas.microsoft.com/office/drawing/2014/main" id="{639B54DF-4C31-4B9C-8C92-C31F91D3381F}"/>
              </a:ext>
            </a:extLst>
          </p:cNvPr>
          <p:cNvCxnSpPr>
            <a:cxnSpLocks/>
          </p:cNvCxnSpPr>
          <p:nvPr/>
        </p:nvCxnSpPr>
        <p:spPr>
          <a:xfrm>
            <a:off x="1059878" y="3663206"/>
            <a:ext cx="375739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ישר 51">
            <a:extLst>
              <a:ext uri="{FF2B5EF4-FFF2-40B4-BE49-F238E27FC236}">
                <a16:creationId xmlns:a16="http://schemas.microsoft.com/office/drawing/2014/main" id="{3868CDB8-8EEE-4D5B-B9C1-F0FF662AEC79}"/>
              </a:ext>
            </a:extLst>
          </p:cNvPr>
          <p:cNvCxnSpPr>
            <a:cxnSpLocks/>
          </p:cNvCxnSpPr>
          <p:nvPr/>
        </p:nvCxnSpPr>
        <p:spPr>
          <a:xfrm>
            <a:off x="1059878" y="3663206"/>
            <a:ext cx="0" cy="45434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מחבר ישר 52">
            <a:extLst>
              <a:ext uri="{FF2B5EF4-FFF2-40B4-BE49-F238E27FC236}">
                <a16:creationId xmlns:a16="http://schemas.microsoft.com/office/drawing/2014/main" id="{2B2DA97D-13B4-493B-A34C-C29978E4D0FF}"/>
              </a:ext>
            </a:extLst>
          </p:cNvPr>
          <p:cNvCxnSpPr>
            <a:cxnSpLocks/>
          </p:cNvCxnSpPr>
          <p:nvPr/>
        </p:nvCxnSpPr>
        <p:spPr>
          <a:xfrm>
            <a:off x="4817272" y="3663206"/>
            <a:ext cx="843182" cy="8715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ישר 53">
            <a:extLst>
              <a:ext uri="{FF2B5EF4-FFF2-40B4-BE49-F238E27FC236}">
                <a16:creationId xmlns:a16="http://schemas.microsoft.com/office/drawing/2014/main" id="{9572D19F-7CBE-4BCA-AA0E-01EFF893D6AF}"/>
              </a:ext>
            </a:extLst>
          </p:cNvPr>
          <p:cNvCxnSpPr>
            <a:cxnSpLocks/>
          </p:cNvCxnSpPr>
          <p:nvPr/>
        </p:nvCxnSpPr>
        <p:spPr>
          <a:xfrm flipV="1">
            <a:off x="1059878" y="4534744"/>
            <a:ext cx="4600575" cy="36718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ישר 54">
            <a:extLst>
              <a:ext uri="{FF2B5EF4-FFF2-40B4-BE49-F238E27FC236}">
                <a16:creationId xmlns:a16="http://schemas.microsoft.com/office/drawing/2014/main" id="{5374D8A2-BFD9-4807-A398-B63EB6A1E096}"/>
              </a:ext>
            </a:extLst>
          </p:cNvPr>
          <p:cNvCxnSpPr>
            <a:cxnSpLocks/>
          </p:cNvCxnSpPr>
          <p:nvPr/>
        </p:nvCxnSpPr>
        <p:spPr>
          <a:xfrm>
            <a:off x="4717259" y="3663206"/>
            <a:ext cx="0" cy="87153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מחבר ישר 55">
            <a:extLst>
              <a:ext uri="{FF2B5EF4-FFF2-40B4-BE49-F238E27FC236}">
                <a16:creationId xmlns:a16="http://schemas.microsoft.com/office/drawing/2014/main" id="{11170721-5110-49F0-8115-F1CC2957EACB}"/>
              </a:ext>
            </a:extLst>
          </p:cNvPr>
          <p:cNvCxnSpPr>
            <a:cxnSpLocks/>
          </p:cNvCxnSpPr>
          <p:nvPr/>
        </p:nvCxnSpPr>
        <p:spPr>
          <a:xfrm>
            <a:off x="1073947" y="4534743"/>
            <a:ext cx="3643313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מחבר ישר 56">
            <a:extLst>
              <a:ext uri="{FF2B5EF4-FFF2-40B4-BE49-F238E27FC236}">
                <a16:creationId xmlns:a16="http://schemas.microsoft.com/office/drawing/2014/main" id="{4A152DA6-234A-4E71-BD58-FA0B153BA7D1}"/>
              </a:ext>
            </a:extLst>
          </p:cNvPr>
          <p:cNvCxnSpPr>
            <a:cxnSpLocks/>
          </p:cNvCxnSpPr>
          <p:nvPr/>
        </p:nvCxnSpPr>
        <p:spPr>
          <a:xfrm flipH="1" flipV="1">
            <a:off x="4731326" y="4510860"/>
            <a:ext cx="929127" cy="2388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קבוצה 57">
            <a:extLst>
              <a:ext uri="{FF2B5EF4-FFF2-40B4-BE49-F238E27FC236}">
                <a16:creationId xmlns:a16="http://schemas.microsoft.com/office/drawing/2014/main" id="{C9750948-B0C9-42B0-9D45-188FB70B86FF}"/>
              </a:ext>
            </a:extLst>
          </p:cNvPr>
          <p:cNvGrpSpPr/>
          <p:nvPr/>
        </p:nvGrpSpPr>
        <p:grpSpPr>
          <a:xfrm>
            <a:off x="7025088" y="3597908"/>
            <a:ext cx="1072725" cy="507831"/>
            <a:chOff x="10921235" y="2350071"/>
            <a:chExt cx="715150" cy="338554"/>
          </a:xfrm>
        </p:grpSpPr>
        <p:sp>
          <p:nvSpPr>
            <p:cNvPr id="59" name="סוגר מרובע ימני 58">
              <a:extLst>
                <a:ext uri="{FF2B5EF4-FFF2-40B4-BE49-F238E27FC236}">
                  <a16:creationId xmlns:a16="http://schemas.microsoft.com/office/drawing/2014/main" id="{B84E8AC1-6679-49E9-9D41-65E120B57709}"/>
                </a:ext>
              </a:extLst>
            </p:cNvPr>
            <p:cNvSpPr/>
            <p:nvPr/>
          </p:nvSpPr>
          <p:spPr>
            <a:xfrm>
              <a:off x="10921235" y="2385446"/>
              <a:ext cx="90066" cy="298582"/>
            </a:xfrm>
            <a:prstGeom prst="rightBracket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 defTabSz="1371600" rtl="1"/>
              <a:endParaRPr lang="he-IL" sz="2700">
                <a:solidFill>
                  <a:prstClr val="black"/>
                </a:solidFill>
                <a:latin typeface="Calibri"/>
                <a:cs typeface="Calibri"/>
              </a:endParaRPr>
            </a:p>
          </p:txBody>
        </p:sp>
        <p:sp>
          <p:nvSpPr>
            <p:cNvPr id="60" name="תיבת טקסט 59">
              <a:extLst>
                <a:ext uri="{FF2B5EF4-FFF2-40B4-BE49-F238E27FC236}">
                  <a16:creationId xmlns:a16="http://schemas.microsoft.com/office/drawing/2014/main" id="{5A6A549C-18B5-43C3-AF82-6E20BAD0D98E}"/>
                </a:ext>
              </a:extLst>
            </p:cNvPr>
            <p:cNvSpPr txBox="1"/>
            <p:nvPr/>
          </p:nvSpPr>
          <p:spPr>
            <a:xfrm>
              <a:off x="10929103" y="2350071"/>
              <a:ext cx="707282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defTabSz="1371600" rtl="1"/>
              <a:r>
                <a:rPr lang="he-IL" sz="2700" dirty="0">
                  <a:solidFill>
                    <a:prstClr val="black"/>
                  </a:solidFill>
                  <a:latin typeface="Calibri"/>
                  <a:cs typeface="Calibri"/>
                </a:rPr>
                <a:t>1 מ'</a:t>
              </a:r>
            </a:p>
          </p:txBody>
        </p:sp>
      </p:grpSp>
      <p:sp>
        <p:nvSpPr>
          <p:cNvPr id="61" name="תיבת טקסט 60">
            <a:extLst>
              <a:ext uri="{FF2B5EF4-FFF2-40B4-BE49-F238E27FC236}">
                <a16:creationId xmlns:a16="http://schemas.microsoft.com/office/drawing/2014/main" id="{A6814C44-A39C-4906-B9DE-9357817F3651}"/>
              </a:ext>
            </a:extLst>
          </p:cNvPr>
          <p:cNvSpPr txBox="1"/>
          <p:nvPr/>
        </p:nvSpPr>
        <p:spPr>
          <a:xfrm>
            <a:off x="6064295" y="6803111"/>
            <a:ext cx="1106496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371600" rtl="1"/>
            <a:r>
              <a:rPr lang="he-IL" sz="4200" dirty="0">
                <a:solidFill>
                  <a:prstClr val="black"/>
                </a:solidFill>
                <a:latin typeface="Calibri"/>
                <a:cs typeface="Calibri"/>
              </a:rPr>
              <a:t>נשלים את המשולש הגדול למלבן ונחשב את שטחו.</a:t>
            </a:r>
          </a:p>
        </p:txBody>
      </p:sp>
      <p:sp>
        <p:nvSpPr>
          <p:cNvPr id="62" name="עיגול 1">
            <a:extLst>
              <a:ext uri="{FF2B5EF4-FFF2-40B4-BE49-F238E27FC236}">
                <a16:creationId xmlns:a16="http://schemas.microsoft.com/office/drawing/2014/main" id="{0AD1D459-825C-4859-8C9D-6E18F04AAE09}"/>
              </a:ext>
            </a:extLst>
          </p:cNvPr>
          <p:cNvSpPr/>
          <p:nvPr/>
        </p:nvSpPr>
        <p:spPr>
          <a:xfrm>
            <a:off x="17242757" y="6827130"/>
            <a:ext cx="810000" cy="810000"/>
          </a:xfrm>
          <a:prstGeom prst="ellipse">
            <a:avLst/>
          </a:prstGeom>
          <a:solidFill>
            <a:srgbClr val="98B2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371600" rtl="1"/>
            <a:r>
              <a:rPr lang="he-IL" sz="3600" dirty="0">
                <a:solidFill>
                  <a:prstClr val="white"/>
                </a:solidFill>
                <a:latin typeface="Calibri"/>
                <a:cs typeface="Calibri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תיבת טקסט 62">
                <a:extLst>
                  <a:ext uri="{FF2B5EF4-FFF2-40B4-BE49-F238E27FC236}">
                    <a16:creationId xmlns:a16="http://schemas.microsoft.com/office/drawing/2014/main" id="{E6911753-3FD3-4A9B-8148-1E6CF81CD43A}"/>
                  </a:ext>
                </a:extLst>
              </p:cNvPr>
              <p:cNvSpPr txBox="1"/>
              <p:nvPr/>
            </p:nvSpPr>
            <p:spPr>
              <a:xfrm>
                <a:off x="14308411" y="7587941"/>
                <a:ext cx="2718329" cy="11029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defTabSz="1371600" rtl="1"/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200" dirty="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10 </m:t>
                        </m:r>
                        <m:r>
                          <m:rPr>
                            <m:nor/>
                          </m:rPr>
                          <a:rPr lang="en-US" sz="4200" dirty="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200" dirty="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200" dirty="0">
                            <a:solidFill>
                              <a:srgbClr val="4472C4"/>
                            </a:solidFill>
                            <a:latin typeface="Calibri"/>
                            <a:cs typeface="Calibri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200">
                            <a:solidFill>
                              <a:srgbClr val="4472C4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200" dirty="0">
                    <a:solidFill>
                      <a:srgbClr val="4472C4"/>
                    </a:solidFill>
                    <a:latin typeface="Calibri"/>
                    <a:cs typeface="Calibri"/>
                  </a:rPr>
                  <a:t>= 40</a:t>
                </a:r>
              </a:p>
            </p:txBody>
          </p:sp>
        </mc:Choice>
        <mc:Fallback xmlns="">
          <p:sp>
            <p:nvSpPr>
              <p:cNvPr id="63" name="תיבת טקסט 62">
                <a:extLst>
                  <a:ext uri="{FF2B5EF4-FFF2-40B4-BE49-F238E27FC236}">
                    <a16:creationId xmlns:a16="http://schemas.microsoft.com/office/drawing/2014/main" id="{E6911753-3FD3-4A9B-8148-1E6CF81CD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8411" y="7587941"/>
                <a:ext cx="2718329" cy="1102994"/>
              </a:xfrm>
              <a:prstGeom prst="rect">
                <a:avLst/>
              </a:prstGeom>
              <a:blipFill>
                <a:blip r:embed="rId5"/>
                <a:stretch>
                  <a:fillRect r="-8969" b="-13260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תיבת טקסט 63">
            <a:extLst>
              <a:ext uri="{FF2B5EF4-FFF2-40B4-BE49-F238E27FC236}">
                <a16:creationId xmlns:a16="http://schemas.microsoft.com/office/drawing/2014/main" id="{42B0EA19-F9A8-48CD-AC11-D5F2EDCA1D71}"/>
              </a:ext>
            </a:extLst>
          </p:cNvPr>
          <p:cNvSpPr txBox="1"/>
          <p:nvPr/>
        </p:nvSpPr>
        <p:spPr>
          <a:xfrm>
            <a:off x="11232895" y="7695840"/>
            <a:ext cx="27183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371600" rtl="1"/>
            <a:r>
              <a:rPr lang="en-US" sz="4200" dirty="0">
                <a:solidFill>
                  <a:srgbClr val="4472C4"/>
                </a:solidFill>
                <a:latin typeface="Calibri"/>
                <a:cs typeface="Calibri"/>
              </a:rPr>
              <a:t>40</a:t>
            </a:r>
            <a:r>
              <a:rPr lang="he-IL" sz="4200" dirty="0">
                <a:solidFill>
                  <a:srgbClr val="4472C4"/>
                </a:solidFill>
                <a:latin typeface="Calibri"/>
                <a:cs typeface="Calibri"/>
              </a:rPr>
              <a:t> מ"ר</a:t>
            </a:r>
            <a:endParaRPr lang="en-US" sz="4200" dirty="0">
              <a:solidFill>
                <a:srgbClr val="4472C4"/>
              </a:solidFill>
              <a:latin typeface="Calibri"/>
              <a:cs typeface="Calibri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A1B61F41-3C80-A6B4-CAC6-D602DD0DA011}"/>
              </a:ext>
            </a:extLst>
          </p:cNvPr>
          <p:cNvSpPr txBox="1"/>
          <p:nvPr/>
        </p:nvSpPr>
        <p:spPr>
          <a:xfrm>
            <a:off x="257182" y="9457799"/>
            <a:ext cx="7086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>
                <a:hlinkClick r:id="rId6"/>
              </a:rPr>
              <a:t>מתוך יחידת הוראה מתוקשבת- שטח משולש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382296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36" grpId="0"/>
      <p:bldP spid="37" grpId="0"/>
      <p:bldP spid="38" grpId="0"/>
      <p:bldP spid="39" grpId="0" animBg="1"/>
      <p:bldP spid="40" grpId="0"/>
      <p:bldP spid="41" grpId="0"/>
      <p:bldP spid="42" grpId="0"/>
      <p:bldP spid="43" grpId="0" animBg="1"/>
      <p:bldP spid="44" grpId="0"/>
      <p:bldP spid="45" grpId="0"/>
      <p:bldP spid="46" grpId="0"/>
      <p:bldP spid="48" grpId="0" animBg="1"/>
      <p:bldP spid="49" grpId="0" animBg="1"/>
      <p:bldP spid="50" grpId="0" animBg="1"/>
      <p:bldP spid="61" grpId="0"/>
      <p:bldP spid="62" grpId="0" animBg="1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A4FAD6-2B16-0C9D-DD13-64E7FF04B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26EBF35E-B81C-A5DA-C271-0A3CA1891BCB}"/>
              </a:ext>
            </a:extLst>
          </p:cNvPr>
          <p:cNvSpPr txBox="1"/>
          <p:nvPr/>
        </p:nvSpPr>
        <p:spPr>
          <a:xfrm>
            <a:off x="6248400" y="1409700"/>
            <a:ext cx="10841370" cy="48352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לפניכם סרטוט מוקטן של משולש ישר-זווית.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שטח המשולש שווה לשטחו של ריבוע שאורך צלעו הוא 6 ס"מ.</a:t>
            </a: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מה אורך הצלע המודגשת? הסבירו את תשובתכם.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164F920C-A6F1-164E-4118-545C45359276}"/>
              </a:ext>
            </a:extLst>
          </p:cNvPr>
          <p:cNvGrpSpPr/>
          <p:nvPr/>
        </p:nvGrpSpPr>
        <p:grpSpPr>
          <a:xfrm>
            <a:off x="1066800" y="1790700"/>
            <a:ext cx="4782820" cy="4876800"/>
            <a:chOff x="1617980" y="2552700"/>
            <a:chExt cx="2954020" cy="3064262"/>
          </a:xfrm>
        </p:grpSpPr>
        <p:pic>
          <p:nvPicPr>
            <p:cNvPr id="3" name="תמונה 2">
              <a:extLst>
                <a:ext uri="{FF2B5EF4-FFF2-40B4-BE49-F238E27FC236}">
                  <a16:creationId xmlns:a16="http://schemas.microsoft.com/office/drawing/2014/main" id="{321297A3-A460-CBF6-2BB2-5675DC240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7980" y="2552700"/>
              <a:ext cx="2954020" cy="3064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Connector 2">
              <a:extLst>
                <a:ext uri="{FF2B5EF4-FFF2-40B4-BE49-F238E27FC236}">
                  <a16:creationId xmlns:a16="http://schemas.microsoft.com/office/drawing/2014/main" id="{0D07B625-EA74-FBAA-D338-4C2C71448905}"/>
                </a:ext>
              </a:extLst>
            </p:cNvPr>
            <p:cNvCxnSpPr>
              <a:cxnSpLocks/>
            </p:cNvCxnSpPr>
            <p:nvPr/>
          </p:nvCxnSpPr>
          <p:spPr>
            <a:xfrm>
              <a:off x="3522980" y="2781300"/>
              <a:ext cx="0" cy="2209800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0849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E50CB0-7DB1-13C4-7F37-76C12F152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3DF0CBC-C28F-EC1D-EC9F-C905894D159A}"/>
              </a:ext>
            </a:extLst>
          </p:cNvPr>
          <p:cNvSpPr txBox="1"/>
          <p:nvPr/>
        </p:nvSpPr>
        <p:spPr>
          <a:xfrm>
            <a:off x="4724400" y="876300"/>
            <a:ext cx="12039600" cy="76944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  <a:spcBef>
                <a:spcPts val="285"/>
              </a:spcBef>
              <a:spcAft>
                <a:spcPts val="285"/>
              </a:spcAft>
            </a:pPr>
            <a:r>
              <a:rPr lang="he-IL" sz="4400" dirty="0">
                <a:solidFill>
                  <a:srgbClr val="000000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</a:rPr>
              <a:t>לפניכם סרטוט מוקטן של מלבן </a:t>
            </a:r>
            <a:br>
              <a:rPr lang="he-IL" sz="4400" dirty="0">
                <a:solidFill>
                  <a:srgbClr val="000000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</a:rPr>
            </a:br>
            <a:r>
              <a:rPr lang="he-IL" sz="4400" dirty="0">
                <a:solidFill>
                  <a:srgbClr val="000000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</a:rPr>
              <a:t>ובתוכו כמה מצולעים.</a:t>
            </a:r>
            <a:endParaRPr lang="en-US" sz="4400" dirty="0">
              <a:solidFill>
                <a:srgbClr val="000000"/>
              </a:solidFill>
              <a:effectLst/>
              <a:latin typeface="David" panose="020E0502060401010101" pitchFamily="34" charset="-79"/>
              <a:ea typeface="Times New Roman" panose="02020603050405020304" pitchFamily="18" charset="0"/>
            </a:endParaRPr>
          </a:p>
          <a:p>
            <a:pPr marL="612140" indent="-252095" algn="r" rtl="1">
              <a:lnSpc>
                <a:spcPct val="150000"/>
              </a:lnSpc>
              <a:spcBef>
                <a:spcPts val="285"/>
              </a:spcBef>
              <a:spcAft>
                <a:spcPts val="285"/>
              </a:spcAft>
            </a:pPr>
            <a:r>
              <a:rPr lang="he-IL" sz="4400" b="1" dirty="0">
                <a:solidFill>
                  <a:srgbClr val="000000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</a:rPr>
              <a:t>א.</a:t>
            </a:r>
            <a:r>
              <a:rPr lang="he-IL" sz="4400" dirty="0">
                <a:solidFill>
                  <a:srgbClr val="000000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</a:rPr>
              <a:t>	מה שטח המשולש </a:t>
            </a:r>
            <a:br>
              <a:rPr lang="he-IL" sz="4400" dirty="0">
                <a:solidFill>
                  <a:srgbClr val="000000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</a:rPr>
            </a:br>
            <a:r>
              <a:rPr lang="he-IL" sz="4400" dirty="0">
                <a:solidFill>
                  <a:srgbClr val="000000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</a:rPr>
              <a:t>המסומן באות </a:t>
            </a:r>
            <a:r>
              <a:rPr lang="he-IL" sz="4400" b="1" dirty="0">
                <a:solidFill>
                  <a:srgbClr val="000000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</a:rPr>
              <a:t>א</a:t>
            </a:r>
            <a:r>
              <a:rPr lang="he-IL" sz="4400" dirty="0">
                <a:solidFill>
                  <a:srgbClr val="000000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</a:rPr>
              <a:t>? </a:t>
            </a:r>
            <a:endParaRPr lang="en-US" sz="4400" dirty="0">
              <a:solidFill>
                <a:srgbClr val="000000"/>
              </a:solidFill>
              <a:effectLst/>
              <a:latin typeface="David" panose="020E0502060401010101" pitchFamily="34" charset="-79"/>
              <a:ea typeface="Times New Roman" panose="02020603050405020304" pitchFamily="18" charset="0"/>
            </a:endParaRPr>
          </a:p>
          <a:p>
            <a:pPr marL="612140" indent="-252095" algn="r" rtl="1">
              <a:lnSpc>
                <a:spcPct val="150000"/>
              </a:lnSpc>
              <a:spcBef>
                <a:spcPts val="285"/>
              </a:spcBef>
              <a:spcAft>
                <a:spcPts val="285"/>
              </a:spcAft>
            </a:pPr>
            <a:r>
              <a:rPr lang="he-IL" sz="4400" b="1" dirty="0">
                <a:solidFill>
                  <a:srgbClr val="000000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</a:rPr>
              <a:t>ב.</a:t>
            </a:r>
            <a:r>
              <a:rPr lang="he-IL" sz="4400" dirty="0">
                <a:solidFill>
                  <a:srgbClr val="000000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</a:rPr>
              <a:t>	מה שטח המצולע הצבוע באפור? </a:t>
            </a:r>
            <a:endParaRPr lang="en-US" sz="4400" dirty="0">
              <a:solidFill>
                <a:srgbClr val="000000"/>
              </a:solidFill>
              <a:effectLst/>
              <a:latin typeface="David" panose="020E0502060401010101" pitchFamily="34" charset="-79"/>
              <a:ea typeface="Times New Roman" panose="02020603050405020304" pitchFamily="18" charset="0"/>
            </a:endParaRPr>
          </a:p>
          <a:p>
            <a:pPr marL="612140" indent="-252095" algn="r" rtl="1">
              <a:lnSpc>
                <a:spcPct val="150000"/>
              </a:lnSpc>
              <a:spcBef>
                <a:spcPts val="285"/>
              </a:spcBef>
              <a:spcAft>
                <a:spcPts val="285"/>
              </a:spcAft>
            </a:pPr>
            <a:r>
              <a:rPr lang="he-IL" sz="4400" dirty="0">
                <a:solidFill>
                  <a:srgbClr val="000000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</a:rPr>
              <a:t>	הַציגו את כל שלבי הפתרון. </a:t>
            </a:r>
            <a:endParaRPr lang="en-US" sz="4400" dirty="0">
              <a:solidFill>
                <a:srgbClr val="000000"/>
              </a:solidFill>
              <a:effectLst/>
              <a:latin typeface="David" panose="020E0502060401010101" pitchFamily="34" charset="-79"/>
              <a:ea typeface="Times New Roman" panose="02020603050405020304" pitchFamily="18" charset="0"/>
            </a:endParaRPr>
          </a:p>
          <a:p>
            <a:pPr marL="612140" indent="-252095" algn="r" rtl="1">
              <a:lnSpc>
                <a:spcPts val="1900"/>
              </a:lnSpc>
              <a:spcBef>
                <a:spcPts val="285"/>
              </a:spcBef>
              <a:spcAft>
                <a:spcPts val="285"/>
              </a:spcAft>
            </a:pPr>
            <a:r>
              <a:rPr lang="he-IL" sz="1800" dirty="0">
                <a:solidFill>
                  <a:srgbClr val="000000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</a:rPr>
              <a:t> </a:t>
            </a:r>
            <a:endParaRPr lang="en-US" sz="1800" dirty="0">
              <a:solidFill>
                <a:srgbClr val="000000"/>
              </a:solidFill>
              <a:effectLst/>
              <a:latin typeface="David" panose="020E0502060401010101" pitchFamily="34" charset="-79"/>
              <a:ea typeface="Times New Roman" panose="02020603050405020304" pitchFamily="18" charset="0"/>
            </a:endParaRPr>
          </a:p>
          <a:p>
            <a:pPr marL="612140" indent="-252095" algn="r" rtl="1">
              <a:lnSpc>
                <a:spcPts val="1900"/>
              </a:lnSpc>
              <a:spcBef>
                <a:spcPts val="285"/>
              </a:spcBef>
              <a:spcAft>
                <a:spcPts val="285"/>
              </a:spcAft>
            </a:pPr>
            <a:r>
              <a:rPr lang="he-IL" sz="1800" dirty="0">
                <a:solidFill>
                  <a:srgbClr val="000000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1800" dirty="0">
              <a:solidFill>
                <a:srgbClr val="000000"/>
              </a:solidFill>
              <a:effectLst/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612140" indent="-252095" algn="r" rtl="1">
              <a:lnSpc>
                <a:spcPts val="1900"/>
              </a:lnSpc>
              <a:spcBef>
                <a:spcPts val="285"/>
              </a:spcBef>
              <a:spcAft>
                <a:spcPts val="285"/>
              </a:spcAft>
            </a:pPr>
            <a:r>
              <a:rPr lang="he-IL" sz="1800" dirty="0">
                <a:solidFill>
                  <a:srgbClr val="000000"/>
                </a:solidFill>
                <a:effectLst/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 </a:t>
            </a:r>
            <a:endParaRPr lang="en-US" sz="1800" dirty="0">
              <a:solidFill>
                <a:srgbClr val="000000"/>
              </a:solidFill>
              <a:effectLst/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endParaRPr lang="he-IL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9644544-218B-F660-B420-3C05CA0008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983" y="1866900"/>
            <a:ext cx="5368034" cy="355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39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52931B-1D4E-3AE4-DFD7-E1B0F914F5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A664B4DB-03AB-4389-27B8-0C9C0C8A19A4}"/>
              </a:ext>
            </a:extLst>
          </p:cNvPr>
          <p:cNvSpPr txBox="1"/>
          <p:nvPr/>
        </p:nvSpPr>
        <p:spPr>
          <a:xfrm>
            <a:off x="5917411" y="571500"/>
            <a:ext cx="11658600" cy="109209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ctr">
              <a:lnSpc>
                <a:spcPct val="150000"/>
              </a:lnSpc>
              <a:spcAft>
                <a:spcPts val="800"/>
              </a:spcAft>
            </a:pPr>
            <a:r>
              <a:rPr lang="he-IL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באיור ריבוע אפור שאורך צלעו 9 ס"מ. </a:t>
            </a:r>
          </a:p>
          <a:p>
            <a:pPr algn="r" rtl="1" fontAlgn="ctr">
              <a:lnSpc>
                <a:spcPct val="150000"/>
              </a:lnSpc>
              <a:spcAft>
                <a:spcPts val="800"/>
              </a:spcAft>
            </a:pPr>
            <a:r>
              <a:rPr lang="he-IL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מתוכו גזרו ריבוע שאורך צלעו 7 ס"מ.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 fontAlgn="ctr">
              <a:lnSpc>
                <a:spcPct val="150000"/>
              </a:lnSpc>
              <a:spcAft>
                <a:spcPts val="800"/>
              </a:spcAft>
            </a:pPr>
            <a:r>
              <a:rPr lang="he-IL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לאחר שגזרו את הריבוע, התקבלו ארבעה משולשים אפורים השווים בשטחם.</a:t>
            </a:r>
          </a:p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he-I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היעזרו בנתונים שבסרטוט וענו על השאלות שלפניכם: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r" rtl="1" fontAlgn="ctr">
              <a:lnSpc>
                <a:spcPct val="150000"/>
              </a:lnSpc>
              <a:tabLst>
                <a:tab pos="323850" algn="l"/>
              </a:tabLst>
            </a:pPr>
            <a:r>
              <a:rPr lang="he-IL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א) מהו שטחו של  כל משולש?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6695" algn="r" rtl="1" fontAlgn="ctr">
              <a:lnSpc>
                <a:spcPct val="150000"/>
              </a:lnSpc>
              <a:spcAft>
                <a:spcPts val="1000"/>
              </a:spcAft>
              <a:tabLst>
                <a:tab pos="323850" algn="l"/>
              </a:tabLst>
            </a:pPr>
            <a:r>
              <a:rPr lang="he-IL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הציגו את דרך הפתרון.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252095" algn="r" rtl="1" fontAlgn="ctr">
              <a:lnSpc>
                <a:spcPct val="150000"/>
              </a:lnSpc>
              <a:spcAft>
                <a:spcPts val="800"/>
              </a:spcAft>
              <a:tabLst>
                <a:tab pos="323850" algn="l"/>
              </a:tabLst>
            </a:pPr>
            <a:r>
              <a:rPr lang="he-IL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he-IL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ב) </a:t>
            </a:r>
            <a:r>
              <a:rPr lang="he-IL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איזה </a:t>
            </a:r>
            <a:r>
              <a:rPr lang="he-IL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חלק</a:t>
            </a:r>
            <a:r>
              <a:rPr lang="he-IL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מהווה שטח הריבוע שגזרו מתוך השטח של הריבוע האפור השלם?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 fontAlgn="ctr">
              <a:lnSpc>
                <a:spcPct val="150000"/>
              </a:lnSpc>
              <a:spcAft>
                <a:spcPts val="800"/>
              </a:spcAft>
            </a:pPr>
            <a:endParaRPr lang="he-IL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 fontAlgn="ctr">
              <a:lnSpc>
                <a:spcPct val="150000"/>
              </a:lnSpc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dirty="0"/>
          </a:p>
        </p:txBody>
      </p: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FBAA8470-A7EB-F431-B553-A50D681F96BE}"/>
              </a:ext>
            </a:extLst>
          </p:cNvPr>
          <p:cNvGrpSpPr/>
          <p:nvPr/>
        </p:nvGrpSpPr>
        <p:grpSpPr>
          <a:xfrm>
            <a:off x="882748" y="1638300"/>
            <a:ext cx="3689252" cy="4114800"/>
            <a:chOff x="1905000" y="1104900"/>
            <a:chExt cx="3794124" cy="4394774"/>
          </a:xfrm>
        </p:grpSpPr>
        <p:pic>
          <p:nvPicPr>
            <p:cNvPr id="3" name="תמונה 2">
              <a:extLst>
                <a:ext uri="{FF2B5EF4-FFF2-40B4-BE49-F238E27FC236}">
                  <a16:creationId xmlns:a16="http://schemas.microsoft.com/office/drawing/2014/main" id="{23241F7D-2135-9F53-8C67-E800056CD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54"/>
            <a:stretch>
              <a:fillRect/>
            </a:stretch>
          </p:blipFill>
          <p:spPr>
            <a:xfrm>
              <a:off x="1905000" y="1104900"/>
              <a:ext cx="3794124" cy="3809999"/>
            </a:xfrm>
            <a:prstGeom prst="rect">
              <a:avLst/>
            </a:prstGeom>
          </p:spPr>
        </p:pic>
        <p:sp>
          <p:nvSpPr>
            <p:cNvPr id="4" name="תיבת טקסט 3">
              <a:extLst>
                <a:ext uri="{FF2B5EF4-FFF2-40B4-BE49-F238E27FC236}">
                  <a16:creationId xmlns:a16="http://schemas.microsoft.com/office/drawing/2014/main" id="{0ED343A4-2948-B3D7-B867-4AC5314EDC68}"/>
                </a:ext>
              </a:extLst>
            </p:cNvPr>
            <p:cNvSpPr txBox="1"/>
            <p:nvPr/>
          </p:nvSpPr>
          <p:spPr>
            <a:xfrm>
              <a:off x="3276600" y="4914899"/>
              <a:ext cx="167640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200" dirty="0"/>
                <a:t>9 ס"מ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5125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20B293-24EA-DE69-232D-8C8A80871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38;p25">
            <a:extLst>
              <a:ext uri="{FF2B5EF4-FFF2-40B4-BE49-F238E27FC236}">
                <a16:creationId xmlns:a16="http://schemas.microsoft.com/office/drawing/2014/main" id="{ECBFB7FA-616D-B5A7-F6D4-AC2023F48E04}"/>
              </a:ext>
            </a:extLst>
          </p:cNvPr>
          <p:cNvSpPr txBox="1"/>
          <p:nvPr/>
        </p:nvSpPr>
        <p:spPr>
          <a:xfrm>
            <a:off x="6705600" y="1409700"/>
            <a:ext cx="8736874" cy="9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4400" dirty="0">
                <a:solidFill>
                  <a:schemeClr val="dk1"/>
                </a:solidFill>
                <a:latin typeface="Calibri"/>
                <a:ea typeface="Calibri"/>
                <a:cs typeface="+mn-cs"/>
                <a:sym typeface="Calibri"/>
              </a:rPr>
              <a:t>לפניכם סרטוט מוקטן של מקבילית ובתוכה ריבוע. שטח הריבוע </a:t>
            </a:r>
            <a:r>
              <a:rPr lang="he-IL" sz="4400" dirty="0">
                <a:solidFill>
                  <a:schemeClr val="dk1"/>
                </a:solidFill>
                <a:latin typeface="Calibri"/>
                <a:ea typeface="Calibri"/>
                <a:cs typeface="+mn-cs"/>
                <a:sym typeface="Calibri"/>
              </a:rPr>
              <a:t>49</a:t>
            </a:r>
            <a:r>
              <a:rPr lang="iw" sz="4400" dirty="0">
                <a:solidFill>
                  <a:schemeClr val="dk1"/>
                </a:solidFill>
                <a:latin typeface="Calibri"/>
                <a:ea typeface="Calibri"/>
                <a:cs typeface="+mn-cs"/>
                <a:sym typeface="Calibri"/>
              </a:rPr>
              <a:t> מ"ר. </a:t>
            </a:r>
            <a:endParaRPr lang="he-IL" sz="4400" dirty="0">
              <a:solidFill>
                <a:schemeClr val="dk1"/>
              </a:solidFill>
              <a:latin typeface="Calibri"/>
              <a:ea typeface="Calibri"/>
              <a:cs typeface="+mn-cs"/>
              <a:sym typeface="Calibri"/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4400" dirty="0">
                <a:solidFill>
                  <a:schemeClr val="dk1"/>
                </a:solidFill>
                <a:latin typeface="Calibri"/>
                <a:ea typeface="Calibri"/>
                <a:cs typeface="+mn-cs"/>
                <a:sym typeface="Calibri"/>
              </a:rPr>
              <a:t>מה אורך הקטע המסומן באות א'?</a:t>
            </a:r>
            <a:endParaRPr sz="4400" dirty="0">
              <a:solidFill>
                <a:schemeClr val="dk1"/>
              </a:solidFill>
              <a:latin typeface="Calibri"/>
              <a:ea typeface="Calibri"/>
              <a:cs typeface="+mn-cs"/>
              <a:sym typeface="Calibri"/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+mn-cs"/>
              <a:sym typeface="Calibri"/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4400" dirty="0">
                <a:solidFill>
                  <a:schemeClr val="dk1"/>
                </a:solidFill>
                <a:latin typeface="Calibri"/>
                <a:ea typeface="Calibri"/>
                <a:cs typeface="+mn-cs"/>
                <a:sym typeface="Calibri"/>
              </a:rPr>
              <a:t>תשובה: __________ מטרים. </a:t>
            </a:r>
            <a:endParaRPr sz="4400" dirty="0">
              <a:solidFill>
                <a:schemeClr val="dk1"/>
              </a:solidFill>
              <a:latin typeface="Calibri"/>
              <a:ea typeface="Calibri"/>
              <a:cs typeface="+mn-cs"/>
              <a:sym typeface="Calibri"/>
            </a:endParaRPr>
          </a:p>
        </p:txBody>
      </p: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2090C2BC-4993-2988-CA21-DB37EA3A03FF}"/>
              </a:ext>
            </a:extLst>
          </p:cNvPr>
          <p:cNvGrpSpPr/>
          <p:nvPr/>
        </p:nvGrpSpPr>
        <p:grpSpPr>
          <a:xfrm>
            <a:off x="762000" y="2628900"/>
            <a:ext cx="6477000" cy="5591463"/>
            <a:chOff x="1828800" y="2856062"/>
            <a:chExt cx="6477000" cy="5591463"/>
          </a:xfrm>
        </p:grpSpPr>
        <p:sp>
          <p:nvSpPr>
            <p:cNvPr id="13" name="מקבילית 12">
              <a:extLst>
                <a:ext uri="{FF2B5EF4-FFF2-40B4-BE49-F238E27FC236}">
                  <a16:creationId xmlns:a16="http://schemas.microsoft.com/office/drawing/2014/main" id="{895A1BE1-CE13-49ED-B615-D93080381762}"/>
                </a:ext>
              </a:extLst>
            </p:cNvPr>
            <p:cNvSpPr/>
            <p:nvPr/>
          </p:nvSpPr>
          <p:spPr>
            <a:xfrm>
              <a:off x="1905000" y="4152900"/>
              <a:ext cx="6400800" cy="2611409"/>
            </a:xfrm>
            <a:prstGeom prst="parallelogram">
              <a:avLst>
                <a:gd name="adj" fmla="val 72799"/>
              </a:avLst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מלבן 13">
              <a:extLst>
                <a:ext uri="{FF2B5EF4-FFF2-40B4-BE49-F238E27FC236}">
                  <a16:creationId xmlns:a16="http://schemas.microsoft.com/office/drawing/2014/main" id="{5C51EC3D-855B-EEE9-A563-2C150FC066A5}"/>
                </a:ext>
              </a:extLst>
            </p:cNvPr>
            <p:cNvSpPr/>
            <p:nvPr/>
          </p:nvSpPr>
          <p:spPr>
            <a:xfrm>
              <a:off x="3810000" y="4172309"/>
              <a:ext cx="2590800" cy="259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5" name="סוגר מסולסל ימני 14">
              <a:extLst>
                <a:ext uri="{FF2B5EF4-FFF2-40B4-BE49-F238E27FC236}">
                  <a16:creationId xmlns:a16="http://schemas.microsoft.com/office/drawing/2014/main" id="{5DC19921-DB7B-2957-456A-F6ACC29A30B9}"/>
                </a:ext>
              </a:extLst>
            </p:cNvPr>
            <p:cNvSpPr/>
            <p:nvPr/>
          </p:nvSpPr>
          <p:spPr>
            <a:xfrm rot="5400000">
              <a:off x="2494770" y="6306330"/>
              <a:ext cx="649260" cy="1981200"/>
            </a:xfrm>
            <a:prstGeom prst="righ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תיבת טקסט 15">
              <a:extLst>
                <a:ext uri="{FF2B5EF4-FFF2-40B4-BE49-F238E27FC236}">
                  <a16:creationId xmlns:a16="http://schemas.microsoft.com/office/drawing/2014/main" id="{CA1FB4D5-0A2A-6A3C-4F08-F737EF6FC50F}"/>
                </a:ext>
              </a:extLst>
            </p:cNvPr>
            <p:cNvSpPr txBox="1"/>
            <p:nvPr/>
          </p:nvSpPr>
          <p:spPr>
            <a:xfrm>
              <a:off x="5295900" y="2856062"/>
              <a:ext cx="220980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3600" dirty="0"/>
                <a:t>11 מ'</a:t>
              </a:r>
            </a:p>
          </p:txBody>
        </p:sp>
        <p:sp>
          <p:nvSpPr>
            <p:cNvPr id="17" name="סוגר מסולסל ימני 16">
              <a:extLst>
                <a:ext uri="{FF2B5EF4-FFF2-40B4-BE49-F238E27FC236}">
                  <a16:creationId xmlns:a16="http://schemas.microsoft.com/office/drawing/2014/main" id="{75478855-453D-6564-FE6D-0B9E5007833C}"/>
                </a:ext>
              </a:extLst>
            </p:cNvPr>
            <p:cNvSpPr/>
            <p:nvPr/>
          </p:nvSpPr>
          <p:spPr>
            <a:xfrm rot="16200000">
              <a:off x="5772150" y="1515255"/>
              <a:ext cx="571500" cy="4495800"/>
            </a:xfrm>
            <a:prstGeom prst="rightBrac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תיבת טקסט 17">
              <a:extLst>
                <a:ext uri="{FF2B5EF4-FFF2-40B4-BE49-F238E27FC236}">
                  <a16:creationId xmlns:a16="http://schemas.microsoft.com/office/drawing/2014/main" id="{70391265-F95B-5BB6-8E06-2EF95E56BF79}"/>
                </a:ext>
              </a:extLst>
            </p:cNvPr>
            <p:cNvSpPr txBox="1"/>
            <p:nvPr/>
          </p:nvSpPr>
          <p:spPr>
            <a:xfrm>
              <a:off x="2590800" y="7616528"/>
              <a:ext cx="685800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4800" dirty="0"/>
                <a:t>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802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התאמה אישית 5">
      <a:majorFont>
        <a:latin typeface="Calibri Light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486</Words>
  <Application>Microsoft Office PowerPoint</Application>
  <PresentationFormat>מותאם אישית</PresentationFormat>
  <Paragraphs>96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12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10</vt:i4>
      </vt:variant>
    </vt:vector>
  </HeadingPairs>
  <TitlesOfParts>
    <vt:vector size="24" baseType="lpstr">
      <vt:lpstr>Guttman Yad-Brush</vt:lpstr>
      <vt:lpstr>Aptos</vt:lpstr>
      <vt:lpstr>Arimo Bold</vt:lpstr>
      <vt:lpstr>Alef Bold</vt:lpstr>
      <vt:lpstr>Arial Narrow</vt:lpstr>
      <vt:lpstr>David</vt:lpstr>
      <vt:lpstr>Cambria Math</vt:lpstr>
      <vt:lpstr>Heebo</vt:lpstr>
      <vt:lpstr>Times New Roman</vt:lpstr>
      <vt:lpstr>Calibri Light</vt:lpstr>
      <vt:lpstr>Arial</vt:lpstr>
      <vt:lpstr>Calibri</vt:lpstr>
      <vt:lpstr>Office Theme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MOEUser</cp:lastModifiedBy>
  <cp:revision>22</cp:revision>
  <dcterms:created xsi:type="dcterms:W3CDTF">2006-08-16T00:00:00Z</dcterms:created>
  <dcterms:modified xsi:type="dcterms:W3CDTF">2026-05-24T07:32:37Z</dcterms:modified>
  <dc:identifier>DAHG5W1gSCg</dc:identifier>
</cp:coreProperties>
</file>