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900" r:id="rId4"/>
    <p:sldId id="298" r:id="rId5"/>
    <p:sldId id="362" r:id="rId6"/>
    <p:sldId id="264" r:id="rId7"/>
    <p:sldId id="318" r:id="rId8"/>
    <p:sldId id="337" r:id="rId9"/>
    <p:sldId id="327" r:id="rId10"/>
    <p:sldId id="349" r:id="rId11"/>
    <p:sldId id="901" r:id="rId12"/>
  </p:sldIdLst>
  <p:sldSz cx="18288000" cy="10287000"/>
  <p:notesSz cx="6858000" cy="9144000"/>
  <p:embeddedFontLst>
    <p:embeddedFont>
      <p:font typeface="Alef Bold" panose="00000800000000000000" pitchFamily="2" charset="-79"/>
      <p:regular r:id="rId14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Arimo Bold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uttman Yad-Brush" panose="02010401010101010101" pitchFamily="2" charset="-79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י"ט/סיון/תשפ"ו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י"ט/סיון/תשפ"ו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43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י"ט/סיון/תשפ"ו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293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93752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79557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63160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30138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750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13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87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י"ט/סיון/תשפ"ו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7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גיאומטריה</a:t>
            </a:r>
          </a:p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שטחי מצולעים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4D217E90-1D22-AF87-2E36-E2FE78D5B9E6}"/>
              </a:ext>
            </a:extLst>
          </p:cNvPr>
          <p:cNvGrpSpPr/>
          <p:nvPr/>
        </p:nvGrpSpPr>
        <p:grpSpPr>
          <a:xfrm flipH="1">
            <a:off x="13011213" y="4716430"/>
            <a:ext cx="323787" cy="319578"/>
            <a:chOff x="2972714" y="3407867"/>
            <a:chExt cx="215858" cy="213052"/>
          </a:xfrm>
        </p:grpSpPr>
        <p:sp>
          <p:nvSpPr>
            <p:cNvPr id="63" name="מלבן 62">
              <a:extLst>
                <a:ext uri="{FF2B5EF4-FFF2-40B4-BE49-F238E27FC236}">
                  <a16:creationId xmlns:a16="http://schemas.microsoft.com/office/drawing/2014/main" id="{BB664FB0-96E2-4314-5734-1DCA078C8F78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13E31C62-C6B4-37DC-3136-3E8B92E7C0BB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151DAFF2-02BD-D0B7-9BCA-54C0F86DE276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E6F603FB-9194-7521-F326-E0CB5D2D4AC4}"/>
              </a:ext>
            </a:extLst>
          </p:cNvPr>
          <p:cNvGrpSpPr/>
          <p:nvPr/>
        </p:nvGrpSpPr>
        <p:grpSpPr>
          <a:xfrm flipH="1">
            <a:off x="7010049" y="3866126"/>
            <a:ext cx="323787" cy="319578"/>
            <a:chOff x="2972714" y="3407867"/>
            <a:chExt cx="215858" cy="213052"/>
          </a:xfrm>
        </p:grpSpPr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93732145-8920-E7FB-A8DE-C06CFFEA16A1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מלבן 59">
              <a:extLst>
                <a:ext uri="{FF2B5EF4-FFF2-40B4-BE49-F238E27FC236}">
                  <a16:creationId xmlns:a16="http://schemas.microsoft.com/office/drawing/2014/main" id="{CD8768B3-1FA0-FC45-99FF-36D6661DAD4A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מלבן 60">
              <a:extLst>
                <a:ext uri="{FF2B5EF4-FFF2-40B4-BE49-F238E27FC236}">
                  <a16:creationId xmlns:a16="http://schemas.microsoft.com/office/drawing/2014/main" id="{686D004E-8A38-4B4B-67CB-89998A5D94D1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C04FCC42-C23C-C0EB-EF2A-D86B10D51C17}"/>
              </a:ext>
            </a:extLst>
          </p:cNvPr>
          <p:cNvGrpSpPr/>
          <p:nvPr/>
        </p:nvGrpSpPr>
        <p:grpSpPr>
          <a:xfrm>
            <a:off x="3741354" y="5174250"/>
            <a:ext cx="323787" cy="319578"/>
            <a:chOff x="2972714" y="3407867"/>
            <a:chExt cx="215858" cy="213052"/>
          </a:xfrm>
        </p:grpSpPr>
        <p:sp>
          <p:nvSpPr>
            <p:cNvPr id="54" name="מלבן 53">
              <a:extLst>
                <a:ext uri="{FF2B5EF4-FFF2-40B4-BE49-F238E27FC236}">
                  <a16:creationId xmlns:a16="http://schemas.microsoft.com/office/drawing/2014/main" id="{68735E32-AF04-84BB-5794-C15A85546A01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6D8762CA-A9B8-678D-48D2-C3C12FB9F689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58E8ED58-8BAF-D39C-2EEF-B262E78016DB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21B446-4980-493D-BBC3-CACA37DDADAF}"/>
              </a:ext>
            </a:extLst>
          </p:cNvPr>
          <p:cNvSpPr txBox="1"/>
          <p:nvPr/>
        </p:nvSpPr>
        <p:spPr>
          <a:xfrm>
            <a:off x="1540152" y="569335"/>
            <a:ext cx="1670208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משולשים. חשבו את שטחם. לבדיקת החישוב, לחצו על כל משולש.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שובה ג1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/>
              <p:nvPr/>
            </p:nvSpPr>
            <p:spPr>
              <a:xfrm>
                <a:off x="12954753" y="5754809"/>
                <a:ext cx="5280613" cy="1749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18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18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תשובה ג1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753" y="5754809"/>
                <a:ext cx="5280613" cy="1749069"/>
              </a:xfrm>
              <a:prstGeom prst="rect">
                <a:avLst/>
              </a:prstGeom>
              <a:blipFill>
                <a:blip r:embed="rId2"/>
                <a:stretch>
                  <a:fillRect l="-3464" t="-6620" r="-4503" b="-8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שובה ב1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/>
              <p:nvPr/>
            </p:nvSpPr>
            <p:spPr>
              <a:xfrm>
                <a:off x="6989377" y="5757761"/>
                <a:ext cx="5008166" cy="2395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6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 b="0" i="0" smtClean="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תשובה ב1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77" y="5757761"/>
                <a:ext cx="5008166" cy="2395656"/>
              </a:xfrm>
              <a:prstGeom prst="rect">
                <a:avLst/>
              </a:prstGeom>
              <a:blipFill>
                <a:blip r:embed="rId3"/>
                <a:stretch>
                  <a:fillRect l="-3898" t="-5089" r="-4629" b="-109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שובה א1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/>
              <p:nvPr/>
            </p:nvSpPr>
            <p:spPr>
              <a:xfrm>
                <a:off x="337788" y="5757761"/>
                <a:ext cx="5280613" cy="1749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12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שובה א1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8" y="5757761"/>
                <a:ext cx="5280613" cy="1749069"/>
              </a:xfrm>
              <a:prstGeom prst="rect">
                <a:avLst/>
              </a:prstGeom>
              <a:blipFill>
                <a:blip r:embed="rId4"/>
                <a:stretch>
                  <a:fillRect l="-3460" t="-6993" r="-4383" b="-83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משולש ג">
            <a:extLst>
              <a:ext uri="{FF2B5EF4-FFF2-40B4-BE49-F238E27FC236}">
                <a16:creationId xmlns:a16="http://schemas.microsoft.com/office/drawing/2014/main" id="{0BD2D375-814B-FFCF-9785-862836B6ABA4}"/>
              </a:ext>
            </a:extLst>
          </p:cNvPr>
          <p:cNvGrpSpPr/>
          <p:nvPr/>
        </p:nvGrpSpPr>
        <p:grpSpPr>
          <a:xfrm>
            <a:off x="12882066" y="1736465"/>
            <a:ext cx="4892458" cy="3210533"/>
            <a:chOff x="8590328" y="1582166"/>
            <a:chExt cx="2832927" cy="1791290"/>
          </a:xfrm>
        </p:grpSpPr>
        <p:sp>
          <p:nvSpPr>
            <p:cNvPr id="5" name="משולש ג">
              <a:extLst>
                <a:ext uri="{FF2B5EF4-FFF2-40B4-BE49-F238E27FC236}">
                  <a16:creationId xmlns:a16="http://schemas.microsoft.com/office/drawing/2014/main" id="{CBCAB44B-AF4E-4160-9177-AB133C60DFCD}"/>
                </a:ext>
              </a:extLst>
            </p:cNvPr>
            <p:cNvSpPr/>
            <p:nvPr/>
          </p:nvSpPr>
          <p:spPr>
            <a:xfrm>
              <a:off x="8693728" y="1584390"/>
              <a:ext cx="2729527" cy="178629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  <a:gd name="connsiteX0" fmla="*/ 855871 w 2698526"/>
                <a:gd name="connsiteY0" fmla="*/ 1805455 h 1805455"/>
                <a:gd name="connsiteX1" fmla="*/ 0 w 2698526"/>
                <a:gd name="connsiteY1" fmla="*/ 0 h 1805455"/>
                <a:gd name="connsiteX2" fmla="*/ 2698526 w 2698526"/>
                <a:gd name="connsiteY2" fmla="*/ 1805455 h 1805455"/>
                <a:gd name="connsiteX3" fmla="*/ 855871 w 2698526"/>
                <a:gd name="connsiteY3" fmla="*/ 1805455 h 1805455"/>
                <a:gd name="connsiteX0" fmla="*/ 855871 w 2656702"/>
                <a:gd name="connsiteY0" fmla="*/ 1805455 h 1805455"/>
                <a:gd name="connsiteX1" fmla="*/ 0 w 2656702"/>
                <a:gd name="connsiteY1" fmla="*/ 0 h 1805455"/>
                <a:gd name="connsiteX2" fmla="*/ 2656702 w 2656702"/>
                <a:gd name="connsiteY2" fmla="*/ 1805455 h 1805455"/>
                <a:gd name="connsiteX3" fmla="*/ 855871 w 2656702"/>
                <a:gd name="connsiteY3" fmla="*/ 1805455 h 18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6702" h="1805455">
                  <a:moveTo>
                    <a:pt x="855871" y="1805455"/>
                  </a:moveTo>
                  <a:lnTo>
                    <a:pt x="0" y="0"/>
                  </a:lnTo>
                  <a:lnTo>
                    <a:pt x="2656702" y="1805455"/>
                  </a:lnTo>
                  <a:lnTo>
                    <a:pt x="855871" y="1805455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4142C6C-347B-3445-F6FF-B0ACF7522A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94328" y="2869456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2D1540C9-3085-07E5-12FC-994F774AB5BE}"/>
                </a:ext>
              </a:extLst>
            </p:cNvPr>
            <p:cNvCxnSpPr>
              <a:cxnSpLocks/>
            </p:cNvCxnSpPr>
            <p:nvPr/>
          </p:nvCxnSpPr>
          <p:spPr>
            <a:xfrm>
              <a:off x="8692438" y="1582166"/>
              <a:ext cx="27786" cy="177441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8C3C8019-B6EF-4CF5-8908-5AC8C755A119}"/>
                </a:ext>
              </a:extLst>
            </p:cNvPr>
            <p:cNvCxnSpPr>
              <a:cxnSpLocks/>
              <a:stCxn id="35" idx="0"/>
              <a:endCxn id="35" idx="2"/>
            </p:cNvCxnSpPr>
            <p:nvPr/>
          </p:nvCxnSpPr>
          <p:spPr>
            <a:xfrm>
              <a:off x="9565052" y="3367650"/>
              <a:ext cx="1856917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משולש א">
            <a:extLst>
              <a:ext uri="{FF2B5EF4-FFF2-40B4-BE49-F238E27FC236}">
                <a16:creationId xmlns:a16="http://schemas.microsoft.com/office/drawing/2014/main" id="{C5BF062E-7DB5-5F26-6588-AD95432AC78A}"/>
              </a:ext>
            </a:extLst>
          </p:cNvPr>
          <p:cNvGrpSpPr/>
          <p:nvPr/>
        </p:nvGrpSpPr>
        <p:grpSpPr>
          <a:xfrm>
            <a:off x="1414883" y="2109866"/>
            <a:ext cx="2620683" cy="3260725"/>
            <a:chOff x="1241395" y="1774648"/>
            <a:chExt cx="1660520" cy="1846271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3F792E4-26A5-3FE6-7652-97067E9BD972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2867482" y="1782357"/>
              <a:ext cx="425" cy="181786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44EB2E96-650E-4FB1-B2F8-B247AE78EB81}"/>
                </a:ext>
              </a:extLst>
            </p:cNvPr>
            <p:cNvSpPr/>
            <p:nvPr/>
          </p:nvSpPr>
          <p:spPr>
            <a:xfrm>
              <a:off x="1241395" y="1774648"/>
              <a:ext cx="1629989" cy="1846271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921328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0 w 2288489"/>
                <a:gd name="connsiteY0" fmla="*/ 1806323 h 1806323"/>
                <a:gd name="connsiteX1" fmla="*/ 2288489 w 2288489"/>
                <a:gd name="connsiteY1" fmla="*/ 0 h 1806323"/>
                <a:gd name="connsiteX2" fmla="*/ 1842655 w 2288489"/>
                <a:gd name="connsiteY2" fmla="*/ 1806323 h 1806323"/>
                <a:gd name="connsiteX3" fmla="*/ 0 w 2288489"/>
                <a:gd name="connsiteY3" fmla="*/ 1806323 h 180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8489" h="1806323">
                  <a:moveTo>
                    <a:pt x="0" y="1806323"/>
                  </a:moveTo>
                  <a:lnTo>
                    <a:pt x="2288489" y="0"/>
                  </a:lnTo>
                  <a:lnTo>
                    <a:pt x="1842655" y="1806323"/>
                  </a:lnTo>
                  <a:lnTo>
                    <a:pt x="0" y="1806323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641F7BFD-4325-4DE5-8DA8-4EAF47182698}"/>
                </a:ext>
              </a:extLst>
            </p:cNvPr>
            <p:cNvCxnSpPr>
              <a:cxnSpLocks/>
              <a:stCxn id="3" idx="0"/>
              <a:endCxn id="3" idx="2"/>
            </p:cNvCxnSpPr>
            <p:nvPr/>
          </p:nvCxnSpPr>
          <p:spPr>
            <a:xfrm>
              <a:off x="1241395" y="3620919"/>
              <a:ext cx="131244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57BD6828-A3C6-8567-D74F-0D426AA09A70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H="1">
              <a:off x="2553837" y="3620919"/>
              <a:ext cx="348078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משולש א לסיבוב">
            <a:extLst>
              <a:ext uri="{FF2B5EF4-FFF2-40B4-BE49-F238E27FC236}">
                <a16:creationId xmlns:a16="http://schemas.microsoft.com/office/drawing/2014/main" id="{07F1276A-CA58-32B0-8630-80A8CE712914}"/>
              </a:ext>
            </a:extLst>
          </p:cNvPr>
          <p:cNvSpPr/>
          <p:nvPr/>
        </p:nvSpPr>
        <p:spPr>
          <a:xfrm>
            <a:off x="1435336" y="2123481"/>
            <a:ext cx="2546558" cy="3240000"/>
          </a:xfrm>
          <a:custGeom>
            <a:avLst/>
            <a:gdLst>
              <a:gd name="connsiteX0" fmla="*/ 0 w 1842655"/>
              <a:gd name="connsiteY0" fmla="*/ 1832956 h 1832956"/>
              <a:gd name="connsiteX1" fmla="*/ 921328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0 w 2288489"/>
              <a:gd name="connsiteY0" fmla="*/ 1806323 h 1806323"/>
              <a:gd name="connsiteX1" fmla="*/ 2288489 w 2288489"/>
              <a:gd name="connsiteY1" fmla="*/ 0 h 1806323"/>
              <a:gd name="connsiteX2" fmla="*/ 1842655 w 2288489"/>
              <a:gd name="connsiteY2" fmla="*/ 1806323 h 1806323"/>
              <a:gd name="connsiteX3" fmla="*/ 0 w 2288489"/>
              <a:gd name="connsiteY3" fmla="*/ 1806323 h 180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489" h="1806323">
                <a:moveTo>
                  <a:pt x="0" y="1806323"/>
                </a:moveTo>
                <a:lnTo>
                  <a:pt x="2288489" y="0"/>
                </a:lnTo>
                <a:lnTo>
                  <a:pt x="1842655" y="1806323"/>
                </a:lnTo>
                <a:lnTo>
                  <a:pt x="0" y="1806323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שובה א2">
                <a:extLst>
                  <a:ext uri="{FF2B5EF4-FFF2-40B4-BE49-F238E27FC236}">
                    <a16:creationId xmlns:a16="http://schemas.microsoft.com/office/drawing/2014/main" id="{5649689B-03BF-C956-9495-8CB725AD04A6}"/>
                  </a:ext>
                </a:extLst>
              </p:cNvPr>
              <p:cNvSpPr txBox="1"/>
              <p:nvPr/>
            </p:nvSpPr>
            <p:spPr>
              <a:xfrm>
                <a:off x="406252" y="5757761"/>
                <a:ext cx="5280676" cy="3041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12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</a:p>
              <a:p>
                <a:pPr algn="r" defTabSz="1371600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המקבילית: 24 סמ"ר</a:t>
                </a:r>
              </a:p>
              <a:p>
                <a:pPr algn="ctr"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12X2 = 24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4" name="תשובה א2">
                <a:extLst>
                  <a:ext uri="{FF2B5EF4-FFF2-40B4-BE49-F238E27FC236}">
                    <a16:creationId xmlns:a16="http://schemas.microsoft.com/office/drawing/2014/main" id="{5649689B-03BF-C956-9495-8CB725AD0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2" y="5757761"/>
                <a:ext cx="5280676" cy="3041730"/>
              </a:xfrm>
              <a:prstGeom prst="rect">
                <a:avLst/>
              </a:prstGeom>
              <a:blipFill>
                <a:blip r:embed="rId5"/>
                <a:stretch>
                  <a:fillRect l="-3580" t="-4016" r="-6697" b="-8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משולש ב">
            <a:extLst>
              <a:ext uri="{FF2B5EF4-FFF2-40B4-BE49-F238E27FC236}">
                <a16:creationId xmlns:a16="http://schemas.microsoft.com/office/drawing/2014/main" id="{A31FE39A-2149-2129-7DCF-2EBB7AF5E84E}"/>
              </a:ext>
            </a:extLst>
          </p:cNvPr>
          <p:cNvGrpSpPr/>
          <p:nvPr/>
        </p:nvGrpSpPr>
        <p:grpSpPr>
          <a:xfrm>
            <a:off x="6954105" y="2922881"/>
            <a:ext cx="4475691" cy="1167837"/>
            <a:chOff x="3736034" y="2070843"/>
            <a:chExt cx="2572762" cy="949895"/>
          </a:xfrm>
        </p:grpSpPr>
        <p:sp>
          <p:nvSpPr>
            <p:cNvPr id="4" name="משולש שווה-שוקיים 3">
              <a:extLst>
                <a:ext uri="{FF2B5EF4-FFF2-40B4-BE49-F238E27FC236}">
                  <a16:creationId xmlns:a16="http://schemas.microsoft.com/office/drawing/2014/main" id="{0C7E6409-5318-4C1A-ADA4-5A42E371E2F3}"/>
                </a:ext>
              </a:extLst>
            </p:cNvPr>
            <p:cNvSpPr/>
            <p:nvPr/>
          </p:nvSpPr>
          <p:spPr>
            <a:xfrm>
              <a:off x="3828695" y="2085109"/>
              <a:ext cx="2468531" cy="883046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625876 w 2468531"/>
                <a:gd name="connsiteY0" fmla="*/ 883046 h 883046"/>
                <a:gd name="connsiteX1" fmla="*/ 0 w 2468531"/>
                <a:gd name="connsiteY1" fmla="*/ 0 h 883046"/>
                <a:gd name="connsiteX2" fmla="*/ 2468531 w 2468531"/>
                <a:gd name="connsiteY2" fmla="*/ 883046 h 883046"/>
                <a:gd name="connsiteX3" fmla="*/ 625876 w 2468531"/>
                <a:gd name="connsiteY3" fmla="*/ 883046 h 8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531" h="883046">
                  <a:moveTo>
                    <a:pt x="625876" y="883046"/>
                  </a:moveTo>
                  <a:lnTo>
                    <a:pt x="0" y="0"/>
                  </a:lnTo>
                  <a:lnTo>
                    <a:pt x="2468531" y="883046"/>
                  </a:lnTo>
                  <a:lnTo>
                    <a:pt x="625876" y="883046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C583B1BF-8A06-4327-B907-4FE64556A48D}"/>
                </a:ext>
              </a:extLst>
            </p:cNvPr>
            <p:cNvCxnSpPr>
              <a:cxnSpLocks/>
            </p:cNvCxnSpPr>
            <p:nvPr/>
          </p:nvCxnSpPr>
          <p:spPr>
            <a:xfrm>
              <a:off x="4410723" y="2990157"/>
              <a:ext cx="1898073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6EB058E-1492-FC54-8AB1-A1AA4945456B}"/>
                </a:ext>
              </a:extLst>
            </p:cNvPr>
            <p:cNvCxnSpPr>
              <a:cxnSpLocks/>
            </p:cNvCxnSpPr>
            <p:nvPr/>
          </p:nvCxnSpPr>
          <p:spPr>
            <a:xfrm>
              <a:off x="3812959" y="2070843"/>
              <a:ext cx="0" cy="94989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DD037011-E48F-54DF-BDA0-9743C3F4A6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034" y="2483321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משולש ב לסיבוב">
            <a:extLst>
              <a:ext uri="{FF2B5EF4-FFF2-40B4-BE49-F238E27FC236}">
                <a16:creationId xmlns:a16="http://schemas.microsoft.com/office/drawing/2014/main" id="{2283D7EE-125E-431C-D26D-F06AED4BC0E9}"/>
              </a:ext>
            </a:extLst>
          </p:cNvPr>
          <p:cNvSpPr/>
          <p:nvPr/>
        </p:nvSpPr>
        <p:spPr>
          <a:xfrm>
            <a:off x="7090162" y="2946198"/>
            <a:ext cx="4318865" cy="1081848"/>
          </a:xfrm>
          <a:custGeom>
            <a:avLst/>
            <a:gdLst>
              <a:gd name="connsiteX0" fmla="*/ 0 w 1842655"/>
              <a:gd name="connsiteY0" fmla="*/ 1832956 h 1832956"/>
              <a:gd name="connsiteX1" fmla="*/ 0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625876 w 2468531"/>
              <a:gd name="connsiteY0" fmla="*/ 883046 h 883046"/>
              <a:gd name="connsiteX1" fmla="*/ 0 w 2468531"/>
              <a:gd name="connsiteY1" fmla="*/ 0 h 883046"/>
              <a:gd name="connsiteX2" fmla="*/ 2468531 w 2468531"/>
              <a:gd name="connsiteY2" fmla="*/ 883046 h 883046"/>
              <a:gd name="connsiteX3" fmla="*/ 625876 w 2468531"/>
              <a:gd name="connsiteY3" fmla="*/ 883046 h 8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531" h="883046">
                <a:moveTo>
                  <a:pt x="625876" y="883046"/>
                </a:moveTo>
                <a:lnTo>
                  <a:pt x="0" y="0"/>
                </a:lnTo>
                <a:lnTo>
                  <a:pt x="2468531" y="883046"/>
                </a:lnTo>
                <a:lnTo>
                  <a:pt x="625876" y="883046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0" name="לחצו להפיכת משולש ב למקבילית">
            <a:extLst>
              <a:ext uri="{FF2B5EF4-FFF2-40B4-BE49-F238E27FC236}">
                <a16:creationId xmlns:a16="http://schemas.microsoft.com/office/drawing/2014/main" id="{B1691391-5AE9-827B-CA8D-F2F77F9BCFE1}"/>
              </a:ext>
            </a:extLst>
          </p:cNvPr>
          <p:cNvSpPr/>
          <p:nvPr/>
        </p:nvSpPr>
        <p:spPr>
          <a:xfrm>
            <a:off x="7245917" y="8279420"/>
            <a:ext cx="4187273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ליצירת מקבילית בעזרת המשולש.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תשובה ב2">
                <a:extLst>
                  <a:ext uri="{FF2B5EF4-FFF2-40B4-BE49-F238E27FC236}">
                    <a16:creationId xmlns:a16="http://schemas.microsoft.com/office/drawing/2014/main" id="{9161F6CD-6A3F-657A-9C8C-CFBE587606BD}"/>
                  </a:ext>
                </a:extLst>
              </p:cNvPr>
              <p:cNvSpPr txBox="1"/>
              <p:nvPr/>
            </p:nvSpPr>
            <p:spPr>
              <a:xfrm>
                <a:off x="6886306" y="4970348"/>
                <a:ext cx="5272597" cy="30419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6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</a:p>
              <a:p>
                <a:pPr algn="r" defTabSz="1371600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המקבילית: 12 סמ"ר</a:t>
                </a:r>
              </a:p>
              <a:p>
                <a:pPr algn="ctr"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6X2 = 12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2" name="תשובה ב2">
                <a:extLst>
                  <a:ext uri="{FF2B5EF4-FFF2-40B4-BE49-F238E27FC236}">
                    <a16:creationId xmlns:a16="http://schemas.microsoft.com/office/drawing/2014/main" id="{9161F6CD-6A3F-657A-9C8C-CFBE5876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06" y="4970348"/>
                <a:ext cx="5272597" cy="3041987"/>
              </a:xfrm>
              <a:prstGeom prst="rect">
                <a:avLst/>
              </a:prstGeom>
              <a:blipFill>
                <a:blip r:embed="rId6"/>
                <a:stretch>
                  <a:fillRect l="-3699" t="-3808" r="-6705" b="-84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מה שטח מקבילית ב">
            <a:extLst>
              <a:ext uri="{FF2B5EF4-FFF2-40B4-BE49-F238E27FC236}">
                <a16:creationId xmlns:a16="http://schemas.microsoft.com/office/drawing/2014/main" id="{66087279-A1BC-F37E-CA45-1CD9514FDEDD}"/>
              </a:ext>
            </a:extLst>
          </p:cNvPr>
          <p:cNvSpPr/>
          <p:nvPr/>
        </p:nvSpPr>
        <p:spPr>
          <a:xfrm>
            <a:off x="6770680" y="8327028"/>
            <a:ext cx="4968809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שטח המקבילית?</a:t>
            </a: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8751CB96-12B4-B8A9-7464-A7572A8B1518}"/>
              </a:ext>
            </a:extLst>
          </p:cNvPr>
          <p:cNvCxnSpPr/>
          <p:nvPr/>
        </p:nvCxnSpPr>
        <p:spPr>
          <a:xfrm>
            <a:off x="5979111" y="2273294"/>
            <a:ext cx="0" cy="7780668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לחצו להפיכת משולש א למקבילית">
            <a:extLst>
              <a:ext uri="{FF2B5EF4-FFF2-40B4-BE49-F238E27FC236}">
                <a16:creationId xmlns:a16="http://schemas.microsoft.com/office/drawing/2014/main" id="{189B055A-2494-69F5-56FF-F0EE6480E3DD}"/>
              </a:ext>
            </a:extLst>
          </p:cNvPr>
          <p:cNvSpPr/>
          <p:nvPr/>
        </p:nvSpPr>
        <p:spPr>
          <a:xfrm>
            <a:off x="1141752" y="8122025"/>
            <a:ext cx="4187273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ליצירת מקבילית בעזרת המשולש.</a:t>
            </a:r>
          </a:p>
        </p:txBody>
      </p:sp>
      <p:sp>
        <p:nvSpPr>
          <p:cNvPr id="35" name="משולש ג לסיבוב">
            <a:extLst>
              <a:ext uri="{FF2B5EF4-FFF2-40B4-BE49-F238E27FC236}">
                <a16:creationId xmlns:a16="http://schemas.microsoft.com/office/drawing/2014/main" id="{74648E32-C2DD-7E13-A779-B13326BDEAC4}"/>
              </a:ext>
            </a:extLst>
          </p:cNvPr>
          <p:cNvSpPr/>
          <p:nvPr/>
        </p:nvSpPr>
        <p:spPr>
          <a:xfrm>
            <a:off x="13058415" y="1750865"/>
            <a:ext cx="4713888" cy="3185726"/>
          </a:xfrm>
          <a:custGeom>
            <a:avLst/>
            <a:gdLst>
              <a:gd name="connsiteX0" fmla="*/ 0 w 1842655"/>
              <a:gd name="connsiteY0" fmla="*/ 1832956 h 1832956"/>
              <a:gd name="connsiteX1" fmla="*/ 0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865909 w 2708564"/>
              <a:gd name="connsiteY0" fmla="*/ 1832956 h 1832956"/>
              <a:gd name="connsiteX1" fmla="*/ 0 w 2708564"/>
              <a:gd name="connsiteY1" fmla="*/ 0 h 1832956"/>
              <a:gd name="connsiteX2" fmla="*/ 2708564 w 2708564"/>
              <a:gd name="connsiteY2" fmla="*/ 1832956 h 1832956"/>
              <a:gd name="connsiteX3" fmla="*/ 865909 w 2708564"/>
              <a:gd name="connsiteY3" fmla="*/ 1832956 h 18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564" h="1832956">
                <a:moveTo>
                  <a:pt x="865909" y="1832956"/>
                </a:moveTo>
                <a:lnTo>
                  <a:pt x="0" y="0"/>
                </a:lnTo>
                <a:lnTo>
                  <a:pt x="2708564" y="1832956"/>
                </a:lnTo>
                <a:lnTo>
                  <a:pt x="865909" y="1832956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לחצו להפיכת משולש ג למקבילית">
            <a:extLst>
              <a:ext uri="{FF2B5EF4-FFF2-40B4-BE49-F238E27FC236}">
                <a16:creationId xmlns:a16="http://schemas.microsoft.com/office/drawing/2014/main" id="{3C0EB26C-BACB-27A6-8C59-2C109C3024D2}"/>
              </a:ext>
            </a:extLst>
          </p:cNvPr>
          <p:cNvSpPr/>
          <p:nvPr/>
        </p:nvSpPr>
        <p:spPr>
          <a:xfrm>
            <a:off x="13477945" y="8060377"/>
            <a:ext cx="4187273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ליצירת מקבילית בעזרת המשולש.</a:t>
            </a:r>
          </a:p>
        </p:txBody>
      </p:sp>
      <p:sp>
        <p:nvSpPr>
          <p:cNvPr id="38" name="מה שטח מקבילית ג">
            <a:extLst>
              <a:ext uri="{FF2B5EF4-FFF2-40B4-BE49-F238E27FC236}">
                <a16:creationId xmlns:a16="http://schemas.microsoft.com/office/drawing/2014/main" id="{3C6FEE20-8F94-C782-F481-3C1C04A60DC1}"/>
              </a:ext>
            </a:extLst>
          </p:cNvPr>
          <p:cNvSpPr/>
          <p:nvPr/>
        </p:nvSpPr>
        <p:spPr>
          <a:xfrm>
            <a:off x="12686377" y="8279422"/>
            <a:ext cx="5617517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שטח המקבילית?</a:t>
            </a: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שובה ג2">
                <a:extLst>
                  <a:ext uri="{FF2B5EF4-FFF2-40B4-BE49-F238E27FC236}">
                    <a16:creationId xmlns:a16="http://schemas.microsoft.com/office/drawing/2014/main" id="{2DE2D785-5F90-076A-BE8F-C08783CE23EA}"/>
                  </a:ext>
                </a:extLst>
              </p:cNvPr>
              <p:cNvSpPr txBox="1"/>
              <p:nvPr/>
            </p:nvSpPr>
            <p:spPr>
              <a:xfrm>
                <a:off x="12895041" y="5754809"/>
                <a:ext cx="5408852" cy="3041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18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18</a:t>
                </a:r>
              </a:p>
              <a:p>
                <a:pPr algn="r" defTabSz="1371600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המקבילית: 36 סמ"ר.</a:t>
                </a:r>
              </a:p>
              <a:p>
                <a:pPr algn="ctr"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18X2 = 36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9" name="תשובה ג2">
                <a:extLst>
                  <a:ext uri="{FF2B5EF4-FFF2-40B4-BE49-F238E27FC236}">
                    <a16:creationId xmlns:a16="http://schemas.microsoft.com/office/drawing/2014/main" id="{2DE2D785-5F90-076A-BE8F-C08783CE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41" y="5754809"/>
                <a:ext cx="5408852" cy="3041730"/>
              </a:xfrm>
              <a:prstGeom prst="rect">
                <a:avLst/>
              </a:prstGeom>
              <a:blipFill>
                <a:blip r:embed="rId7"/>
                <a:stretch>
                  <a:fillRect l="-3491" t="-3808" r="-6532" b="-84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מה שטח מקבילית א">
            <a:extLst>
              <a:ext uri="{FF2B5EF4-FFF2-40B4-BE49-F238E27FC236}">
                <a16:creationId xmlns:a16="http://schemas.microsoft.com/office/drawing/2014/main" id="{9D73717B-2245-C689-5EE8-7E4EDCA3B14F}"/>
              </a:ext>
            </a:extLst>
          </p:cNvPr>
          <p:cNvSpPr/>
          <p:nvPr/>
        </p:nvSpPr>
        <p:spPr>
          <a:xfrm>
            <a:off x="512224" y="8177133"/>
            <a:ext cx="4968809" cy="1774541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שטח המקבילית?</a:t>
            </a: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D928995F-CA3F-A8E0-39FB-C13D6B27C85B}"/>
              </a:ext>
            </a:extLst>
          </p:cNvPr>
          <p:cNvCxnSpPr/>
          <p:nvPr/>
        </p:nvCxnSpPr>
        <p:spPr>
          <a:xfrm>
            <a:off x="12513075" y="2273294"/>
            <a:ext cx="0" cy="7780668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1215047A-FEE7-6463-6285-14F2C3BDEDF0}"/>
              </a:ext>
            </a:extLst>
          </p:cNvPr>
          <p:cNvSpPr txBox="1"/>
          <p:nvPr/>
        </p:nvSpPr>
        <p:spPr>
          <a:xfrm>
            <a:off x="85921" y="149017"/>
            <a:ext cx="7188186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 מוצג בהקטנה או בהגדלה, בהתאם לגודל המסך.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0BCD6FED-FE1A-8BE0-A5F7-795B5B197ECF}"/>
              </a:ext>
            </a:extLst>
          </p:cNvPr>
          <p:cNvSpPr txBox="1"/>
          <p:nvPr/>
        </p:nvSpPr>
        <p:spPr>
          <a:xfrm>
            <a:off x="2094020" y="5341149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4 ס"מ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5326AC9C-9007-AEE7-1E53-7AB7B2333115}"/>
              </a:ext>
            </a:extLst>
          </p:cNvPr>
          <p:cNvSpPr txBox="1"/>
          <p:nvPr/>
        </p:nvSpPr>
        <p:spPr>
          <a:xfrm rot="16200000">
            <a:off x="3510505" y="3646700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6 ס"מ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10111F16-7CDB-8692-37C2-7C3F2E721535}"/>
              </a:ext>
            </a:extLst>
          </p:cNvPr>
          <p:cNvSpPr txBox="1"/>
          <p:nvPr/>
        </p:nvSpPr>
        <p:spPr>
          <a:xfrm>
            <a:off x="8521514" y="4025915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6 ס"מ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BDCE462-12C3-BB70-C7EE-8E7FC3FB0EC7}"/>
              </a:ext>
            </a:extLst>
          </p:cNvPr>
          <p:cNvSpPr txBox="1"/>
          <p:nvPr/>
        </p:nvSpPr>
        <p:spPr>
          <a:xfrm rot="16200000">
            <a:off x="6172439" y="3370541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2 ס"מ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73D216A4-86E5-96DF-3903-C660965FEA0D}"/>
              </a:ext>
            </a:extLst>
          </p:cNvPr>
          <p:cNvSpPr txBox="1"/>
          <p:nvPr/>
        </p:nvSpPr>
        <p:spPr>
          <a:xfrm rot="16200000">
            <a:off x="12059404" y="3418532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6 ס"מ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3CEAED57-9ABE-20D4-B7C2-C0104BAA5EB3}"/>
              </a:ext>
            </a:extLst>
          </p:cNvPr>
          <p:cNvSpPr txBox="1"/>
          <p:nvPr/>
        </p:nvSpPr>
        <p:spPr>
          <a:xfrm>
            <a:off x="15050390" y="4864614"/>
            <a:ext cx="136968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6 ס"מ</a:t>
            </a:r>
          </a:p>
        </p:txBody>
      </p:sp>
    </p:spTree>
    <p:extLst>
      <p:ext uri="{BB962C8B-B14F-4D97-AF65-F5344CB8AC3E}">
        <p14:creationId xmlns:p14="http://schemas.microsoft.com/office/powerpoint/2010/main" val="1283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22" grpId="0" animBg="1"/>
      <p:bldP spid="22" grpId="1" animBg="1"/>
      <p:bldP spid="24" grpId="0" animBg="1"/>
      <p:bldP spid="24" grpId="1" animBg="1"/>
      <p:bldP spid="24" grpId="2" animBg="1"/>
      <p:bldP spid="24" grpId="3" animBg="1"/>
      <p:bldP spid="27" grpId="0" animBg="1"/>
      <p:bldP spid="27" grpId="1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2" grpId="3" animBg="1"/>
      <p:bldP spid="31" grpId="0" animBg="1"/>
      <p:bldP spid="31" grpId="1" animBg="1"/>
      <p:bldP spid="31" grpId="2" animBg="1"/>
      <p:bldP spid="23" grpId="0" animBg="1"/>
      <p:bldP spid="23" grpId="1" animBg="1"/>
      <p:bldP spid="23" grpId="2" animBg="1"/>
      <p:bldP spid="35" grpId="0" animBg="1"/>
      <p:bldP spid="35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משימות פתיחה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 בנושא שטחי מצולעים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41A3DA1-ED7F-4C93-B16D-6EAB5ACFB03D}"/>
              </a:ext>
            </a:extLst>
          </p:cNvPr>
          <p:cNvSpPr txBox="1"/>
          <p:nvPr/>
        </p:nvSpPr>
        <p:spPr>
          <a:xfrm>
            <a:off x="114301" y="251123"/>
            <a:ext cx="179868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he-IL" sz="4200" dirty="0">
                <a:solidFill>
                  <a:prstClr val="black"/>
                </a:solidFill>
                <a:latin typeface="Century Gothic" panose="020B0502020202020204"/>
                <a:cs typeface="Calibri"/>
              </a:rPr>
              <a:t>בחצר בית הספר התקינו משטחי דשא בצורה של ריבוע ובצורה של מלבן שאינו ריבוע, כמו בסרטוט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 תלמידי הכיתה התבקשו לחשב את שטחם.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C8B2ABF-ABA1-42D5-A5BD-802FCA97584F}"/>
              </a:ext>
            </a:extLst>
          </p:cNvPr>
          <p:cNvSpPr/>
          <p:nvPr/>
        </p:nvSpPr>
        <p:spPr>
          <a:xfrm>
            <a:off x="533989" y="6045392"/>
            <a:ext cx="3414713" cy="331470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F3F9BA8-80B4-4F58-A365-0401AAC4F59E}"/>
              </a:ext>
            </a:extLst>
          </p:cNvPr>
          <p:cNvSpPr txBox="1"/>
          <p:nvPr/>
        </p:nvSpPr>
        <p:spPr>
          <a:xfrm>
            <a:off x="1587394" y="5526728"/>
            <a:ext cx="10715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6 מ'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B7C863F-5855-4E84-91F1-CA0D67C210E8}"/>
              </a:ext>
            </a:extLst>
          </p:cNvPr>
          <p:cNvSpPr txBox="1"/>
          <p:nvPr/>
        </p:nvSpPr>
        <p:spPr>
          <a:xfrm>
            <a:off x="6258356" y="5928431"/>
            <a:ext cx="10715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5 מ'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2CD1DC6-63FB-45C9-9C1C-A23F7F31B524}"/>
              </a:ext>
            </a:extLst>
          </p:cNvPr>
          <p:cNvSpPr txBox="1"/>
          <p:nvPr/>
        </p:nvSpPr>
        <p:spPr>
          <a:xfrm>
            <a:off x="8063750" y="6948529"/>
            <a:ext cx="10715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 מ'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1F6686B-7E46-4487-89F1-E190E0302124}"/>
              </a:ext>
            </a:extLst>
          </p:cNvPr>
          <p:cNvSpPr txBox="1"/>
          <p:nvPr/>
        </p:nvSpPr>
        <p:spPr>
          <a:xfrm>
            <a:off x="9347457" y="6948528"/>
            <a:ext cx="739240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שטח הריבוע: 36 מ"ר </a:t>
            </a:r>
            <a:r>
              <a:rPr lang="en-US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6 x 6 = 36 </a:t>
            </a:r>
            <a:endParaRPr lang="he-IL" sz="4200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  <a:p>
            <a:pPr algn="r" defTabSz="1371600" rtl="1"/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שטח המלבן: 15 מ"ר </a:t>
            </a:r>
            <a:r>
              <a:rPr lang="en-US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5 x 3 = 15</a:t>
            </a:r>
            <a:endParaRPr lang="he-IL" sz="4200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D2FD618-6636-48F4-AA34-C8B0AC809F5F}"/>
              </a:ext>
            </a:extLst>
          </p:cNvPr>
          <p:cNvSpPr txBox="1"/>
          <p:nvPr/>
        </p:nvSpPr>
        <p:spPr>
          <a:xfrm>
            <a:off x="6102259" y="9225389"/>
            <a:ext cx="116175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/>
                <a:cs typeface="Calibri"/>
              </a:rPr>
              <a:t>להצגת התשובות, לחצו על העיגולים הצבעוניים.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2C5D138-8BB3-4FC2-8025-E90A96617EEB}"/>
              </a:ext>
            </a:extLst>
          </p:cNvPr>
          <p:cNvSpPr txBox="1"/>
          <p:nvPr/>
        </p:nvSpPr>
        <p:spPr>
          <a:xfrm>
            <a:off x="532479" y="-159687"/>
            <a:ext cx="7260321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/ הגדלה בהתאם לגודל המסך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A2DD310-61BF-4609-BDF6-405947963800}"/>
              </a:ext>
            </a:extLst>
          </p:cNvPr>
          <p:cNvSpPr txBox="1"/>
          <p:nvPr/>
        </p:nvSpPr>
        <p:spPr>
          <a:xfrm>
            <a:off x="7480597" y="2273882"/>
            <a:ext cx="9259265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כמה צלעות של המלבן וכמה צלעות של הריבוע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עליהם למדוד כדי לחשב את השטח? </a:t>
            </a:r>
          </a:p>
        </p:txBody>
      </p:sp>
      <p:sp>
        <p:nvSpPr>
          <p:cNvPr id="4" name="עיגול 1">
            <a:extLst>
              <a:ext uri="{FF2B5EF4-FFF2-40B4-BE49-F238E27FC236}">
                <a16:creationId xmlns:a16="http://schemas.microsoft.com/office/drawing/2014/main" id="{CBB05971-6683-4757-B4D7-64BA60CC9353}"/>
              </a:ext>
            </a:extLst>
          </p:cNvPr>
          <p:cNvSpPr/>
          <p:nvPr/>
        </p:nvSpPr>
        <p:spPr>
          <a:xfrm>
            <a:off x="16969014" y="2273882"/>
            <a:ext cx="810000" cy="810000"/>
          </a:xfrm>
          <a:prstGeom prst="ellipse">
            <a:avLst/>
          </a:prstGeom>
          <a:solidFill>
            <a:srgbClr val="619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33EB96D-B8A0-4D90-868B-8C8C3C1D959F}"/>
              </a:ext>
            </a:extLst>
          </p:cNvPr>
          <p:cNvSpPr txBox="1"/>
          <p:nvPr/>
        </p:nvSpPr>
        <p:spPr>
          <a:xfrm>
            <a:off x="2318703" y="3681350"/>
            <a:ext cx="1438887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לחישוב שטח </a:t>
            </a:r>
            <a:r>
              <a:rPr lang="he-IL" sz="4200" b="1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הריבוע</a:t>
            </a:r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 מספיקה מדידה של צלע אחת כי כל הצלעות שוות.</a:t>
            </a:r>
          </a:p>
          <a:p>
            <a:pPr algn="r" defTabSz="1371600" rtl="1"/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לחישוב שטח </a:t>
            </a:r>
            <a:r>
              <a:rPr lang="he-IL" sz="4200" b="1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המלבן</a:t>
            </a:r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 שאינו ריבוע צריך למדוד אורך של שתי צלעות סמוכות </a:t>
            </a:r>
            <a:br>
              <a:rPr lang="en-US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כי במלבן יש שני זוגות של צלעות נגדיות שוות. 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F14C694-477F-4677-B8A2-2A9B274249CB}"/>
              </a:ext>
            </a:extLst>
          </p:cNvPr>
          <p:cNvSpPr txBox="1"/>
          <p:nvPr/>
        </p:nvSpPr>
        <p:spPr>
          <a:xfrm>
            <a:off x="11677258" y="6069558"/>
            <a:ext cx="506260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שני המרובעים?</a:t>
            </a:r>
          </a:p>
        </p:txBody>
      </p:sp>
      <p:sp>
        <p:nvSpPr>
          <p:cNvPr id="22" name="עיגול 1">
            <a:extLst>
              <a:ext uri="{FF2B5EF4-FFF2-40B4-BE49-F238E27FC236}">
                <a16:creationId xmlns:a16="http://schemas.microsoft.com/office/drawing/2014/main" id="{A27D46A2-C9B6-458A-96AA-C53711B0DAD1}"/>
              </a:ext>
            </a:extLst>
          </p:cNvPr>
          <p:cNvSpPr/>
          <p:nvPr/>
        </p:nvSpPr>
        <p:spPr>
          <a:xfrm>
            <a:off x="16969014" y="6045392"/>
            <a:ext cx="810000" cy="810000"/>
          </a:xfrm>
          <a:prstGeom prst="ellipse">
            <a:avLst/>
          </a:prstGeom>
          <a:solidFill>
            <a:srgbClr val="619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35224AD-452E-FC46-0237-D8ED49355489}"/>
              </a:ext>
            </a:extLst>
          </p:cNvPr>
          <p:cNvSpPr/>
          <p:nvPr/>
        </p:nvSpPr>
        <p:spPr>
          <a:xfrm>
            <a:off x="5539667" y="6385265"/>
            <a:ext cx="2700000" cy="162000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0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61136F5-0889-49EE-B8DD-6498C3D06373}"/>
              </a:ext>
            </a:extLst>
          </p:cNvPr>
          <p:cNvSpPr txBox="1"/>
          <p:nvPr/>
        </p:nvSpPr>
        <p:spPr>
          <a:xfrm>
            <a:off x="1" y="195190"/>
            <a:ext cx="1808083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תלמידי הכיתה קיבלו 6 משולשים זהים,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שווי שוקיים שאורך הניצב בהם 5 ס"מ. 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D294CBF-DFF2-4A37-A2D3-4726B73F8FE2}"/>
              </a:ext>
            </a:extLst>
          </p:cNvPr>
          <p:cNvSpPr txBox="1"/>
          <p:nvPr/>
        </p:nvSpPr>
        <p:spPr>
          <a:xfrm>
            <a:off x="-205374" y="818700"/>
            <a:ext cx="182862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הם התבקשו להרכיב מכל זוג משולשים מצולע. היעזרו בדף הגזירה שלכם וענו: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אילו מצולעים שונים ניתן להרכיב מכל זוג משולשים, אם מצמידים צלע לצלע שאורכה שווה</a:t>
            </a:r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?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01012B29-3A35-0D54-EA15-47E238C42E7B}"/>
              </a:ext>
            </a:extLst>
          </p:cNvPr>
          <p:cNvGrpSpPr/>
          <p:nvPr/>
        </p:nvGrpSpPr>
        <p:grpSpPr>
          <a:xfrm>
            <a:off x="1823662" y="3433324"/>
            <a:ext cx="2757488" cy="2614616"/>
            <a:chOff x="2285822" y="2808717"/>
            <a:chExt cx="1838325" cy="1743077"/>
          </a:xfrm>
        </p:grpSpPr>
        <p:sp>
          <p:nvSpPr>
            <p:cNvPr id="14" name="משולש ישר-זווית 13">
              <a:extLst>
                <a:ext uri="{FF2B5EF4-FFF2-40B4-BE49-F238E27FC236}">
                  <a16:creationId xmlns:a16="http://schemas.microsoft.com/office/drawing/2014/main" id="{32084C9E-AB68-4B49-A241-B6AB80279456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7B7E0A2A-835F-2B30-59C3-E4DAC57549BC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לחצו עלי">
            <a:extLst>
              <a:ext uri="{FF2B5EF4-FFF2-40B4-BE49-F238E27FC236}">
                <a16:creationId xmlns:a16="http://schemas.microsoft.com/office/drawing/2014/main" id="{E7922EFE-071F-3979-F67D-EDB8DA295A7E}"/>
              </a:ext>
            </a:extLst>
          </p:cNvPr>
          <p:cNvSpPr/>
          <p:nvPr/>
        </p:nvSpPr>
        <p:spPr>
          <a:xfrm>
            <a:off x="608881" y="8066736"/>
            <a:ext cx="3677027" cy="1639872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ליצירת מצולעים.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CCBDA887-E2D2-568C-6F69-EB19EECB511D}"/>
              </a:ext>
            </a:extLst>
          </p:cNvPr>
          <p:cNvGrpSpPr/>
          <p:nvPr/>
        </p:nvGrpSpPr>
        <p:grpSpPr>
          <a:xfrm flipH="1">
            <a:off x="12623350" y="2943029"/>
            <a:ext cx="2757488" cy="2614616"/>
            <a:chOff x="2285822" y="2808717"/>
            <a:chExt cx="1838325" cy="1743077"/>
          </a:xfrm>
        </p:grpSpPr>
        <p:sp>
          <p:nvSpPr>
            <p:cNvPr id="19" name="משולש ישר-זווית 18">
              <a:extLst>
                <a:ext uri="{FF2B5EF4-FFF2-40B4-BE49-F238E27FC236}">
                  <a16:creationId xmlns:a16="http://schemas.microsoft.com/office/drawing/2014/main" id="{5CEB14A3-5AAB-0A08-1E43-C5FD18B3E875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4A299F78-E403-1AD4-229D-B2490448FD28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252A11A0-52F4-336F-4246-D335560A9BFA}"/>
              </a:ext>
            </a:extLst>
          </p:cNvPr>
          <p:cNvGrpSpPr/>
          <p:nvPr/>
        </p:nvGrpSpPr>
        <p:grpSpPr>
          <a:xfrm rot="10800000">
            <a:off x="5927708" y="7091195"/>
            <a:ext cx="2757488" cy="2614616"/>
            <a:chOff x="2285822" y="2808717"/>
            <a:chExt cx="1838325" cy="1743077"/>
          </a:xfrm>
        </p:grpSpPr>
        <p:sp>
          <p:nvSpPr>
            <p:cNvPr id="23" name="משולש ישר-זווית 22">
              <a:extLst>
                <a:ext uri="{FF2B5EF4-FFF2-40B4-BE49-F238E27FC236}">
                  <a16:creationId xmlns:a16="http://schemas.microsoft.com/office/drawing/2014/main" id="{526E1A8B-42F2-7AFA-78B5-B0E6FC82131C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66283B2A-0045-B9B6-28AC-2B9FB855B0CB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80F35074-9BD6-E7C5-8788-23C757E02178}"/>
              </a:ext>
            </a:extLst>
          </p:cNvPr>
          <p:cNvGrpSpPr/>
          <p:nvPr/>
        </p:nvGrpSpPr>
        <p:grpSpPr>
          <a:xfrm>
            <a:off x="9514792" y="6978074"/>
            <a:ext cx="2757488" cy="2614616"/>
            <a:chOff x="2285822" y="2808717"/>
            <a:chExt cx="1838325" cy="1743077"/>
          </a:xfrm>
        </p:grpSpPr>
        <p:sp>
          <p:nvSpPr>
            <p:cNvPr id="26" name="משולש ישר-זווית 25">
              <a:extLst>
                <a:ext uri="{FF2B5EF4-FFF2-40B4-BE49-F238E27FC236}">
                  <a16:creationId xmlns:a16="http://schemas.microsoft.com/office/drawing/2014/main" id="{47FEFB4C-CFF8-35AD-3266-14731C8281CC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14F6CF2F-0201-FB4C-2EF7-291AB0F27AA9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9827AC88-A157-C73F-6430-C5BC16375082}"/>
              </a:ext>
            </a:extLst>
          </p:cNvPr>
          <p:cNvGrpSpPr/>
          <p:nvPr/>
        </p:nvGrpSpPr>
        <p:grpSpPr>
          <a:xfrm rot="10800000" flipH="1" flipV="1">
            <a:off x="13783810" y="7355246"/>
            <a:ext cx="2757488" cy="2614616"/>
            <a:chOff x="2285822" y="2808717"/>
            <a:chExt cx="1838325" cy="1743077"/>
          </a:xfrm>
        </p:grpSpPr>
        <p:sp>
          <p:nvSpPr>
            <p:cNvPr id="30" name="משולש ישר-זווית 29">
              <a:extLst>
                <a:ext uri="{FF2B5EF4-FFF2-40B4-BE49-F238E27FC236}">
                  <a16:creationId xmlns:a16="http://schemas.microsoft.com/office/drawing/2014/main" id="{D682A1B3-80D2-CC32-98DE-344ABDE3FE23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FC1BBE9A-88FF-1C27-798E-3AF9234A4430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B851DF54-FDA7-1115-EE93-1F75DBA1C31C}"/>
              </a:ext>
            </a:extLst>
          </p:cNvPr>
          <p:cNvGrpSpPr/>
          <p:nvPr/>
        </p:nvGrpSpPr>
        <p:grpSpPr>
          <a:xfrm flipH="1" flipV="1">
            <a:off x="7700834" y="2239136"/>
            <a:ext cx="2757488" cy="2614616"/>
            <a:chOff x="2285822" y="2808717"/>
            <a:chExt cx="1838325" cy="1743077"/>
          </a:xfrm>
        </p:grpSpPr>
        <p:sp>
          <p:nvSpPr>
            <p:cNvPr id="33" name="משולש ישר-זווית 32">
              <a:extLst>
                <a:ext uri="{FF2B5EF4-FFF2-40B4-BE49-F238E27FC236}">
                  <a16:creationId xmlns:a16="http://schemas.microsoft.com/office/drawing/2014/main" id="{5D414C66-7AF7-E2A8-ACE3-C679A4DD4BBF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1FCA4DE7-35BB-3096-8DB7-22E6F345CF29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0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19583 0.009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4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392 0.0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24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33373 -0.24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F1574F03-460B-4016-B638-DA5684423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26639" r="29114" b="39264"/>
          <a:stretch/>
        </p:blipFill>
        <p:spPr bwMode="auto">
          <a:xfrm rot="5400000">
            <a:off x="914619" y="4165696"/>
            <a:ext cx="5268522" cy="36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שולש ישר-זווית 14">
            <a:extLst>
              <a:ext uri="{FF2B5EF4-FFF2-40B4-BE49-F238E27FC236}">
                <a16:creationId xmlns:a16="http://schemas.microsoft.com/office/drawing/2014/main" id="{58F75F13-F216-45CD-B06E-4FF35B53BD2D}"/>
              </a:ext>
            </a:extLst>
          </p:cNvPr>
          <p:cNvSpPr/>
          <p:nvPr/>
        </p:nvSpPr>
        <p:spPr>
          <a:xfrm>
            <a:off x="2151839" y="3790493"/>
            <a:ext cx="1873898" cy="4519062"/>
          </a:xfrm>
          <a:prstGeom prst="rtTriangle">
            <a:avLst/>
          </a:prstGeom>
          <a:solidFill>
            <a:schemeClr val="accent1">
              <a:alpha val="5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9E4F045-8315-4619-A007-758FFCE110B4}"/>
              </a:ext>
            </a:extLst>
          </p:cNvPr>
          <p:cNvSpPr txBox="1"/>
          <p:nvPr/>
        </p:nvSpPr>
        <p:spPr>
          <a:xfrm>
            <a:off x="1039277" y="8303288"/>
            <a:ext cx="238224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2 ס"מ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A72C03-0BB5-4FDF-AEE0-FC4645F677EF}"/>
              </a:ext>
            </a:extLst>
          </p:cNvPr>
          <p:cNvSpPr txBox="1"/>
          <p:nvPr/>
        </p:nvSpPr>
        <p:spPr>
          <a:xfrm>
            <a:off x="9026711" y="990049"/>
            <a:ext cx="8060220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סרטטו במחברת משולש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ישר־זווית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שאורך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ניצב אחד שלו 2 ס"מ (4 משבצות</a:t>
            </a:r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ואורך הניצב השני 5 ס"מ (10 משבצות).</a:t>
            </a:r>
          </a:p>
        </p:txBody>
      </p:sp>
      <p:sp>
        <p:nvSpPr>
          <p:cNvPr id="11" name="עיגול 1">
            <a:extLst>
              <a:ext uri="{FF2B5EF4-FFF2-40B4-BE49-F238E27FC236}">
                <a16:creationId xmlns:a16="http://schemas.microsoft.com/office/drawing/2014/main" id="{013B7A25-050D-44C4-9872-785BA4B3F086}"/>
              </a:ext>
            </a:extLst>
          </p:cNvPr>
          <p:cNvSpPr/>
          <p:nvPr/>
        </p:nvSpPr>
        <p:spPr>
          <a:xfrm>
            <a:off x="17165196" y="106205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BE3373A-044C-49DF-B162-14009ED3DCB8}"/>
              </a:ext>
            </a:extLst>
          </p:cNvPr>
          <p:cNvSpPr txBox="1"/>
          <p:nvPr/>
        </p:nvSpPr>
        <p:spPr>
          <a:xfrm>
            <a:off x="7425313" y="3398745"/>
            <a:ext cx="96616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השלימו בעזרת משולש חופף את המשולש למלבן.</a:t>
            </a:r>
          </a:p>
        </p:txBody>
      </p:sp>
      <p:sp>
        <p:nvSpPr>
          <p:cNvPr id="14" name="עיגול 1">
            <a:extLst>
              <a:ext uri="{FF2B5EF4-FFF2-40B4-BE49-F238E27FC236}">
                <a16:creationId xmlns:a16="http://schemas.microsoft.com/office/drawing/2014/main" id="{1761E3DF-4906-4244-876B-88F8B0B92CC4}"/>
              </a:ext>
            </a:extLst>
          </p:cNvPr>
          <p:cNvSpPr/>
          <p:nvPr/>
        </p:nvSpPr>
        <p:spPr>
          <a:xfrm>
            <a:off x="17165196" y="339874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DF37A46-089E-4606-ACD8-B73748200749}"/>
              </a:ext>
            </a:extLst>
          </p:cNvPr>
          <p:cNvSpPr txBox="1"/>
          <p:nvPr/>
        </p:nvSpPr>
        <p:spPr>
          <a:xfrm rot="16200000">
            <a:off x="175726" y="6918410"/>
            <a:ext cx="3464297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5  ס"מ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1D637F1-2CC4-4B4E-97F0-9657247649E9}"/>
              </a:ext>
            </a:extLst>
          </p:cNvPr>
          <p:cNvSpPr txBox="1"/>
          <p:nvPr/>
        </p:nvSpPr>
        <p:spPr>
          <a:xfrm>
            <a:off x="12513244" y="4966985"/>
            <a:ext cx="457368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חשבו את שטח המלבן.</a:t>
            </a:r>
          </a:p>
        </p:txBody>
      </p:sp>
      <p:sp>
        <p:nvSpPr>
          <p:cNvPr id="21" name="עיגול 1">
            <a:extLst>
              <a:ext uri="{FF2B5EF4-FFF2-40B4-BE49-F238E27FC236}">
                <a16:creationId xmlns:a16="http://schemas.microsoft.com/office/drawing/2014/main" id="{0D6750B2-4371-4C73-A419-C0FA4081E6A3}"/>
              </a:ext>
            </a:extLst>
          </p:cNvPr>
          <p:cNvSpPr/>
          <p:nvPr/>
        </p:nvSpPr>
        <p:spPr>
          <a:xfrm>
            <a:off x="17165196" y="496446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2090FD-C239-4D20-A913-FF09E025E9D2}"/>
              </a:ext>
            </a:extLst>
          </p:cNvPr>
          <p:cNvSpPr txBox="1"/>
          <p:nvPr/>
        </p:nvSpPr>
        <p:spPr>
          <a:xfrm>
            <a:off x="12578902" y="5608571"/>
            <a:ext cx="4508029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2X5=10</a:t>
            </a:r>
          </a:p>
          <a:p>
            <a:pPr algn="r" defTabSz="1371600" rtl="1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שטח המלבן 10 סמ"ר.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B4BA85D-D2B7-43EB-85E5-55E4C8A0B127}"/>
              </a:ext>
            </a:extLst>
          </p:cNvPr>
          <p:cNvSpPr txBox="1"/>
          <p:nvPr/>
        </p:nvSpPr>
        <p:spPr>
          <a:xfrm>
            <a:off x="12006695" y="7824581"/>
            <a:ext cx="508023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חשבו את שטח המשולש.</a:t>
            </a: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A5B15294-352B-4ECD-ACA3-8ABF256C5663}"/>
              </a:ext>
            </a:extLst>
          </p:cNvPr>
          <p:cNvSpPr/>
          <p:nvPr/>
        </p:nvSpPr>
        <p:spPr>
          <a:xfrm>
            <a:off x="17165196" y="7787838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842B621-DC53-42BE-9430-672B7215D68B}"/>
              </a:ext>
            </a:extLst>
          </p:cNvPr>
          <p:cNvSpPr txBox="1"/>
          <p:nvPr/>
        </p:nvSpPr>
        <p:spPr>
          <a:xfrm>
            <a:off x="12344864" y="8466167"/>
            <a:ext cx="474206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10:2= 5</a:t>
            </a:r>
          </a:p>
          <a:p>
            <a:pPr algn="r" defTabSz="1371600" rtl="1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שטח המשולש 5 סמ"ר.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8702790-DDE2-48CB-9B76-0FCAED4ECE40}"/>
              </a:ext>
            </a:extLst>
          </p:cNvPr>
          <p:cNvSpPr txBox="1"/>
          <p:nvPr/>
        </p:nvSpPr>
        <p:spPr>
          <a:xfrm>
            <a:off x="830974" y="80138"/>
            <a:ext cx="1721649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פעלו על פי ההנחיות. לחצו בכל שלב על העיגול הכחול לבדיקה או להמחשה.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8318506F-07EB-4D91-8185-3040FAD2509A}"/>
              </a:ext>
            </a:extLst>
          </p:cNvPr>
          <p:cNvGrpSpPr/>
          <p:nvPr/>
        </p:nvGrpSpPr>
        <p:grpSpPr>
          <a:xfrm>
            <a:off x="2121125" y="8026245"/>
            <a:ext cx="270000" cy="270000"/>
            <a:chOff x="4989633" y="4369812"/>
            <a:chExt cx="509954" cy="509953"/>
          </a:xfrm>
        </p:grpSpPr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DB499739-D643-4799-B7B4-2CD2A14E9533}"/>
                </a:ext>
              </a:extLst>
            </p:cNvPr>
            <p:cNvCxnSpPr/>
            <p:nvPr/>
          </p:nvCxnSpPr>
          <p:spPr>
            <a:xfrm>
              <a:off x="4989633" y="4378605"/>
              <a:ext cx="5099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7F687B05-4821-444B-9C72-16FED498A1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44610" y="4624789"/>
              <a:ext cx="5099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499B40B-5C87-AB4D-DF9B-5E0F03D232FD}"/>
              </a:ext>
            </a:extLst>
          </p:cNvPr>
          <p:cNvGrpSpPr/>
          <p:nvPr/>
        </p:nvGrpSpPr>
        <p:grpSpPr>
          <a:xfrm>
            <a:off x="2121844" y="3809024"/>
            <a:ext cx="1873898" cy="4519062"/>
            <a:chOff x="4195802" y="2390926"/>
            <a:chExt cx="1828799" cy="3012708"/>
          </a:xfrm>
        </p:grpSpPr>
        <p:sp>
          <p:nvSpPr>
            <p:cNvPr id="29" name="משולש ישר-זווית 28">
              <a:extLst>
                <a:ext uri="{FF2B5EF4-FFF2-40B4-BE49-F238E27FC236}">
                  <a16:creationId xmlns:a16="http://schemas.microsoft.com/office/drawing/2014/main" id="{A5F65C3B-BA43-3547-6688-585CEEB920E4}"/>
                </a:ext>
              </a:extLst>
            </p:cNvPr>
            <p:cNvSpPr/>
            <p:nvPr/>
          </p:nvSpPr>
          <p:spPr>
            <a:xfrm>
              <a:off x="4195802" y="2390926"/>
              <a:ext cx="1828799" cy="3012708"/>
            </a:xfrm>
            <a:prstGeom prst="rtTriangle">
              <a:avLst/>
            </a:prstGeom>
            <a:solidFill>
              <a:schemeClr val="accent1">
                <a:alpha val="5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0A821D30-A27F-C4E1-BB41-56C209D745C5}"/>
                </a:ext>
              </a:extLst>
            </p:cNvPr>
            <p:cNvGrpSpPr/>
            <p:nvPr/>
          </p:nvGrpSpPr>
          <p:grpSpPr>
            <a:xfrm>
              <a:off x="4195808" y="5196379"/>
              <a:ext cx="263502" cy="180000"/>
              <a:chOff x="4989630" y="4555998"/>
              <a:chExt cx="598135" cy="359551"/>
            </a:xfrm>
          </p:grpSpPr>
          <p:cxnSp>
            <p:nvCxnSpPr>
              <p:cNvPr id="31" name="מחבר ישר 30">
                <a:extLst>
                  <a:ext uri="{FF2B5EF4-FFF2-40B4-BE49-F238E27FC236}">
                    <a16:creationId xmlns:a16="http://schemas.microsoft.com/office/drawing/2014/main" id="{E84B7107-DF03-0C7C-8E66-0513977CF9E9}"/>
                  </a:ext>
                </a:extLst>
              </p:cNvPr>
              <p:cNvCxnSpPr/>
              <p:nvPr/>
            </p:nvCxnSpPr>
            <p:spPr>
              <a:xfrm>
                <a:off x="4989630" y="4564794"/>
                <a:ext cx="5981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613AAA2D-F83E-6396-27B6-FA1C20CFD1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49309" y="4735774"/>
                <a:ext cx="35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54390A0-0715-F0B2-3121-A92CFF45CDB8}"/>
              </a:ext>
            </a:extLst>
          </p:cNvPr>
          <p:cNvSpPr txBox="1"/>
          <p:nvPr/>
        </p:nvSpPr>
        <p:spPr>
          <a:xfrm>
            <a:off x="3234729" y="9802268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או בהגדלה, בהתאם לגודל המסך.</a:t>
            </a:r>
          </a:p>
        </p:txBody>
      </p:sp>
    </p:spTree>
    <p:extLst>
      <p:ext uri="{BB962C8B-B14F-4D97-AF65-F5344CB8AC3E}">
        <p14:creationId xmlns:p14="http://schemas.microsoft.com/office/powerpoint/2010/main" val="2033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18" grpId="0"/>
      <p:bldP spid="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DD573BA-8587-4E57-A17D-B6D39DD032A9}"/>
              </a:ext>
            </a:extLst>
          </p:cNvPr>
          <p:cNvSpPr txBox="1"/>
          <p:nvPr/>
        </p:nvSpPr>
        <p:spPr>
          <a:xfrm>
            <a:off x="221457" y="72862"/>
            <a:ext cx="178450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חשבו את שטח המשולש הצהוב,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חד־הזוויות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משבצת היא יחידת שטח אחת.</a:t>
            </a:r>
          </a:p>
        </p:txBody>
      </p:sp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5B065595-CB89-4149-A429-8D041A6D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30724" r="28918" b="17944"/>
          <a:stretch/>
        </p:blipFill>
        <p:spPr bwMode="auto">
          <a:xfrm rot="5400000">
            <a:off x="415515" y="95074"/>
            <a:ext cx="5268522" cy="54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3D9ED98-8F18-42E1-A245-1FAA7A82761F}"/>
              </a:ext>
            </a:extLst>
          </p:cNvPr>
          <p:cNvSpPr/>
          <p:nvPr/>
        </p:nvSpPr>
        <p:spPr>
          <a:xfrm>
            <a:off x="307500" y="687950"/>
            <a:ext cx="5057775" cy="36460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BDAF520-B5F4-450E-A8F8-2626EEC92F1C}"/>
              </a:ext>
            </a:extLst>
          </p:cNvPr>
          <p:cNvSpPr/>
          <p:nvPr/>
        </p:nvSpPr>
        <p:spPr>
          <a:xfrm>
            <a:off x="335701" y="718761"/>
            <a:ext cx="5001377" cy="3595035"/>
          </a:xfrm>
          <a:prstGeom prst="triangle">
            <a:avLst>
              <a:gd name="adj" fmla="val 72228"/>
            </a:avLst>
          </a:prstGeom>
          <a:solidFill>
            <a:srgbClr val="FFC000">
              <a:alpha val="55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7B62C66-B0DE-4369-9FFD-19D5B00F49F9}"/>
              </a:ext>
            </a:extLst>
          </p:cNvPr>
          <p:cNvSpPr txBox="1"/>
          <p:nvPr/>
        </p:nvSpPr>
        <p:spPr>
          <a:xfrm>
            <a:off x="-4232205" y="9296376"/>
            <a:ext cx="1530191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להצגת שלבי הפתרון, לחצו על העיגולים הכחולים.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7BB88-D154-4D8E-A7CE-97F5B08E41D6}"/>
              </a:ext>
            </a:extLst>
          </p:cNvPr>
          <p:cNvSpPr txBox="1"/>
          <p:nvPr/>
        </p:nvSpPr>
        <p:spPr>
          <a:xfrm>
            <a:off x="11597679" y="1786061"/>
            <a:ext cx="545373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נחסום את המשולש במלבן.</a:t>
            </a:r>
          </a:p>
        </p:txBody>
      </p:sp>
      <p:sp>
        <p:nvSpPr>
          <p:cNvPr id="23" name="עיגול 1">
            <a:extLst>
              <a:ext uri="{FF2B5EF4-FFF2-40B4-BE49-F238E27FC236}">
                <a16:creationId xmlns:a16="http://schemas.microsoft.com/office/drawing/2014/main" id="{FBAD1DD8-4041-4460-A48B-C4E2A89301B0}"/>
              </a:ext>
            </a:extLst>
          </p:cNvPr>
          <p:cNvSpPr/>
          <p:nvPr/>
        </p:nvSpPr>
        <p:spPr>
          <a:xfrm>
            <a:off x="17195555" y="1765392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8684394-04EF-4352-B62A-0F4FAEF5F4DF}"/>
              </a:ext>
            </a:extLst>
          </p:cNvPr>
          <p:cNvSpPr txBox="1"/>
          <p:nvPr/>
        </p:nvSpPr>
        <p:spPr>
          <a:xfrm>
            <a:off x="11863776" y="5046960"/>
            <a:ext cx="518763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הימני?</a:t>
            </a:r>
          </a:p>
        </p:txBody>
      </p:sp>
      <p:sp>
        <p:nvSpPr>
          <p:cNvPr id="26" name="עיגול 3">
            <a:extLst>
              <a:ext uri="{FF2B5EF4-FFF2-40B4-BE49-F238E27FC236}">
                <a16:creationId xmlns:a16="http://schemas.microsoft.com/office/drawing/2014/main" id="{291FBDD7-9ADE-4838-BA68-E888280ED8F0}"/>
              </a:ext>
            </a:extLst>
          </p:cNvPr>
          <p:cNvSpPr/>
          <p:nvPr/>
        </p:nvSpPr>
        <p:spPr>
          <a:xfrm>
            <a:off x="17195555" y="503015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/>
              <p:nvPr/>
            </p:nvSpPr>
            <p:spPr>
              <a:xfrm>
                <a:off x="7308243" y="5531525"/>
                <a:ext cx="9878025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חצי משטח המלבן הימני: 12 משבצות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=12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43" y="5531525"/>
                <a:ext cx="9878025" cy="1102994"/>
              </a:xfrm>
              <a:prstGeom prst="rect">
                <a:avLst/>
              </a:prstGeom>
              <a:blipFill>
                <a:blip r:embed="rId3"/>
                <a:stretch>
                  <a:fillRect l="-2716" r="-2346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AED54F1-3B90-4829-9626-4543B55BBA74}"/>
              </a:ext>
            </a:extLst>
          </p:cNvPr>
          <p:cNvSpPr txBox="1"/>
          <p:nvPr/>
        </p:nvSpPr>
        <p:spPr>
          <a:xfrm>
            <a:off x="11324711" y="6694185"/>
            <a:ext cx="57647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השמאלי?</a:t>
            </a:r>
          </a:p>
        </p:txBody>
      </p:sp>
      <p:sp>
        <p:nvSpPr>
          <p:cNvPr id="29" name="עיגול 1">
            <a:extLst>
              <a:ext uri="{FF2B5EF4-FFF2-40B4-BE49-F238E27FC236}">
                <a16:creationId xmlns:a16="http://schemas.microsoft.com/office/drawing/2014/main" id="{1D339202-C020-4886-8076-000D8A2B2C8E}"/>
              </a:ext>
            </a:extLst>
          </p:cNvPr>
          <p:cNvSpPr/>
          <p:nvPr/>
        </p:nvSpPr>
        <p:spPr>
          <a:xfrm>
            <a:off x="17195555" y="6702899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/>
              <p:nvPr/>
            </p:nvSpPr>
            <p:spPr>
              <a:xfrm>
                <a:off x="6756152" y="7223303"/>
                <a:ext cx="10333278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חצי משטח המלבן השמאלי: 32 משבצות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=32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52" y="7223303"/>
                <a:ext cx="10333278" cy="1102994"/>
              </a:xfrm>
              <a:prstGeom prst="rect">
                <a:avLst/>
              </a:prstGeom>
              <a:blipFill>
                <a:blip r:embed="rId4"/>
                <a:stretch>
                  <a:fillRect l="-2478" r="-2301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18814D-4832-4FB4-85D8-9F54202289D3}"/>
              </a:ext>
            </a:extLst>
          </p:cNvPr>
          <p:cNvSpPr txBox="1"/>
          <p:nvPr/>
        </p:nvSpPr>
        <p:spPr>
          <a:xfrm>
            <a:off x="11660195" y="8497242"/>
            <a:ext cx="53912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הצהוב?</a:t>
            </a:r>
          </a:p>
        </p:txBody>
      </p:sp>
      <p:sp>
        <p:nvSpPr>
          <p:cNvPr id="32" name="עיגול4">
            <a:extLst>
              <a:ext uri="{FF2B5EF4-FFF2-40B4-BE49-F238E27FC236}">
                <a16:creationId xmlns:a16="http://schemas.microsoft.com/office/drawing/2014/main" id="{A35E38DF-336F-495A-A05A-D6003A771BCC}"/>
              </a:ext>
            </a:extLst>
          </p:cNvPr>
          <p:cNvSpPr/>
          <p:nvPr/>
        </p:nvSpPr>
        <p:spPr>
          <a:xfrm>
            <a:off x="17195555" y="8477553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B4754D1-EDE4-4362-82C2-9972CE38E65F}"/>
              </a:ext>
            </a:extLst>
          </p:cNvPr>
          <p:cNvSpPr txBox="1"/>
          <p:nvPr/>
        </p:nvSpPr>
        <p:spPr>
          <a:xfrm>
            <a:off x="11897964" y="9296376"/>
            <a:ext cx="513153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44 משבצות (44=12+32)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21A3DA0-E8BB-49C9-987B-33CE0C303152}"/>
              </a:ext>
            </a:extLst>
          </p:cNvPr>
          <p:cNvSpPr/>
          <p:nvPr/>
        </p:nvSpPr>
        <p:spPr>
          <a:xfrm>
            <a:off x="3946664" y="666557"/>
            <a:ext cx="1409379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1AA3C64-A226-4D2A-8C3A-079F4C39BBB0}"/>
              </a:ext>
            </a:extLst>
          </p:cNvPr>
          <p:cNvGrpSpPr/>
          <p:nvPr/>
        </p:nvGrpSpPr>
        <p:grpSpPr>
          <a:xfrm>
            <a:off x="3948931" y="3953009"/>
            <a:ext cx="364331" cy="364331"/>
            <a:chOff x="2947988" y="1289840"/>
            <a:chExt cx="242887" cy="242887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7C70D11-02A2-405C-9F1C-A434BF7CAA03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D04BC7A-4A50-4458-877E-D80898CC51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A1A7A2B-7982-4257-9340-730DFB699C3C}"/>
              </a:ext>
            </a:extLst>
          </p:cNvPr>
          <p:cNvGrpSpPr/>
          <p:nvPr/>
        </p:nvGrpSpPr>
        <p:grpSpPr>
          <a:xfrm flipH="1">
            <a:off x="3498998" y="3925379"/>
            <a:ext cx="364331" cy="364331"/>
            <a:chOff x="2947988" y="1289840"/>
            <a:chExt cx="242887" cy="242887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F73CDF5E-3EA7-42E5-8250-B6AC579B1512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1F84F31-54AE-47A8-8D74-C514C3CE2F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מלבן 33">
            <a:extLst>
              <a:ext uri="{FF2B5EF4-FFF2-40B4-BE49-F238E27FC236}">
                <a16:creationId xmlns:a16="http://schemas.microsoft.com/office/drawing/2014/main" id="{EC762738-E3C8-4461-9489-00DF4D38CF2B}"/>
              </a:ext>
            </a:extLst>
          </p:cNvPr>
          <p:cNvSpPr/>
          <p:nvPr/>
        </p:nvSpPr>
        <p:spPr>
          <a:xfrm>
            <a:off x="335700" y="686731"/>
            <a:ext cx="3601731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71DCE13-CC6A-D4C8-CD00-E82D06071DE0}"/>
              </a:ext>
            </a:extLst>
          </p:cNvPr>
          <p:cNvSpPr txBox="1"/>
          <p:nvPr/>
        </p:nvSpPr>
        <p:spPr>
          <a:xfrm>
            <a:off x="7275527" y="2995261"/>
            <a:ext cx="981390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נחלק את המלבן לשני מלבנים בעזרת אנך שנעביר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מקודקוד המשולש לצלע הנגדית.</a:t>
            </a:r>
          </a:p>
        </p:txBody>
      </p:sp>
      <p:sp>
        <p:nvSpPr>
          <p:cNvPr id="36" name="עיגול 2">
            <a:extLst>
              <a:ext uri="{FF2B5EF4-FFF2-40B4-BE49-F238E27FC236}">
                <a16:creationId xmlns:a16="http://schemas.microsoft.com/office/drawing/2014/main" id="{DC11E2EF-201C-E5F3-BBF9-1451A15EAB60}"/>
              </a:ext>
            </a:extLst>
          </p:cNvPr>
          <p:cNvSpPr/>
          <p:nvPr/>
        </p:nvSpPr>
        <p:spPr>
          <a:xfrm>
            <a:off x="17195555" y="303313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22680B8E-AC1A-1D43-0CB2-C37254C4D14B}"/>
              </a:ext>
            </a:extLst>
          </p:cNvPr>
          <p:cNvSpPr txBox="1"/>
          <p:nvPr/>
        </p:nvSpPr>
        <p:spPr>
          <a:xfrm>
            <a:off x="5627637" y="4245392"/>
            <a:ext cx="1146179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כעת המשולש </a:t>
            </a:r>
            <a:r>
              <a:rPr lang="he-IL" sz="4200" dirty="0" err="1">
                <a:solidFill>
                  <a:srgbClr val="4472C4"/>
                </a:solidFill>
                <a:latin typeface="Calibri"/>
                <a:cs typeface="Calibri"/>
              </a:rPr>
              <a:t>חד־הזוויות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מחולק ל־2 משולשים </a:t>
            </a:r>
            <a:r>
              <a:rPr lang="he-IL" sz="4200" dirty="0" err="1">
                <a:solidFill>
                  <a:srgbClr val="4472C4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B71D0B-3776-1577-BF83-F84364DDEB73}"/>
              </a:ext>
            </a:extLst>
          </p:cNvPr>
          <p:cNvSpPr txBox="1"/>
          <p:nvPr/>
        </p:nvSpPr>
        <p:spPr>
          <a:xfrm>
            <a:off x="702028" y="6073535"/>
            <a:ext cx="508344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צלע של משבצת שווה יחידת אורך אחת.</a:t>
            </a:r>
          </a:p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משבצת אחת שווה יחידת שטח אחת.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E66C760-A7E9-F00E-E716-B161EA344B83}"/>
              </a:ext>
            </a:extLst>
          </p:cNvPr>
          <p:cNvSpPr txBox="1"/>
          <p:nvPr/>
        </p:nvSpPr>
        <p:spPr>
          <a:xfrm>
            <a:off x="1260302" y="5206726"/>
            <a:ext cx="34303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11 יחידות אורך</a:t>
            </a:r>
          </a:p>
        </p:txBody>
      </p:sp>
      <p:sp>
        <p:nvSpPr>
          <p:cNvPr id="43" name="סוגר מסולסל ימני 42">
            <a:extLst>
              <a:ext uri="{FF2B5EF4-FFF2-40B4-BE49-F238E27FC236}">
                <a16:creationId xmlns:a16="http://schemas.microsoft.com/office/drawing/2014/main" id="{706A73E7-E6D5-CC87-D42A-05F85300E05C}"/>
              </a:ext>
            </a:extLst>
          </p:cNvPr>
          <p:cNvSpPr/>
          <p:nvPr/>
        </p:nvSpPr>
        <p:spPr>
          <a:xfrm rot="5400000" flipV="1">
            <a:off x="2620392" y="2164268"/>
            <a:ext cx="431991" cy="50013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1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/>
      <p:bldP spid="23" grpId="0" animBg="1"/>
      <p:bldP spid="25" grpId="0"/>
      <p:bldP spid="26" grpId="0" animBg="1"/>
      <p:bldP spid="27" grpId="0"/>
      <p:bldP spid="29" grpId="0" animBg="1"/>
      <p:bldP spid="30" grpId="0"/>
      <p:bldP spid="31" grpId="0"/>
      <p:bldP spid="32" grpId="0" animBg="1"/>
      <p:bldP spid="33" grpId="0"/>
      <p:bldP spid="4" grpId="0" animBg="1"/>
      <p:bldP spid="34" grpId="0" animBg="1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B3A5D86-377E-4D9F-9C10-5979EE75EDE9}"/>
              </a:ext>
            </a:extLst>
          </p:cNvPr>
          <p:cNvGrpSpPr/>
          <p:nvPr/>
        </p:nvGrpSpPr>
        <p:grpSpPr>
          <a:xfrm>
            <a:off x="235495" y="2822902"/>
            <a:ext cx="3134946" cy="2716823"/>
            <a:chOff x="756805" y="742950"/>
            <a:chExt cx="2089964" cy="1811215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5D259D68-2894-499C-B842-286BBEEB7BCB}"/>
                </a:ext>
              </a:extLst>
            </p:cNvPr>
            <p:cNvSpPr/>
            <p:nvPr/>
          </p:nvSpPr>
          <p:spPr>
            <a:xfrm>
              <a:off x="1406769" y="1090245"/>
              <a:ext cx="144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משולש ישר-זווית 2">
              <a:extLst>
                <a:ext uri="{FF2B5EF4-FFF2-40B4-BE49-F238E27FC236}">
                  <a16:creationId xmlns:a16="http://schemas.microsoft.com/office/drawing/2014/main" id="{B1CC2375-39D0-4186-888C-C117D877A4D0}"/>
                </a:ext>
              </a:extLst>
            </p:cNvPr>
            <p:cNvSpPr/>
            <p:nvPr/>
          </p:nvSpPr>
          <p:spPr>
            <a:xfrm>
              <a:off x="1384788" y="1103435"/>
              <a:ext cx="1433147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DB562BD-CB32-4BCB-BABB-A05D4AB38CDE}"/>
                </a:ext>
              </a:extLst>
            </p:cNvPr>
            <p:cNvSpPr txBox="1"/>
            <p:nvPr/>
          </p:nvSpPr>
          <p:spPr>
            <a:xfrm>
              <a:off x="1854394" y="742950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0C67B6-3CDF-4347-B1B1-E19C6720D1A6}"/>
                </a:ext>
              </a:extLst>
            </p:cNvPr>
            <p:cNvSpPr txBox="1"/>
            <p:nvPr/>
          </p:nvSpPr>
          <p:spPr>
            <a:xfrm>
              <a:off x="756805" y="1545981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DFE07EC-B5F6-45AA-8CCC-434361F1E1B3}"/>
              </a:ext>
            </a:extLst>
          </p:cNvPr>
          <p:cNvGrpSpPr/>
          <p:nvPr/>
        </p:nvGrpSpPr>
        <p:grpSpPr>
          <a:xfrm>
            <a:off x="4072982" y="2912167"/>
            <a:ext cx="4214946" cy="2716823"/>
            <a:chOff x="3432598" y="751797"/>
            <a:chExt cx="2809964" cy="1811215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C50A3DC-95D8-4BAC-AB94-704E229B7C90}"/>
                </a:ext>
              </a:extLst>
            </p:cNvPr>
            <p:cNvSpPr/>
            <p:nvPr/>
          </p:nvSpPr>
          <p:spPr>
            <a:xfrm>
              <a:off x="4082562" y="1099092"/>
              <a:ext cx="216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משולש ישר-זווית 6">
              <a:extLst>
                <a:ext uri="{FF2B5EF4-FFF2-40B4-BE49-F238E27FC236}">
                  <a16:creationId xmlns:a16="http://schemas.microsoft.com/office/drawing/2014/main" id="{497F9510-41D4-4676-B67A-2CACB3944B89}"/>
                </a:ext>
              </a:extLst>
            </p:cNvPr>
            <p:cNvSpPr/>
            <p:nvPr/>
          </p:nvSpPr>
          <p:spPr>
            <a:xfrm>
              <a:off x="4060581" y="1112282"/>
              <a:ext cx="2181981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87C9C0C-1C00-4860-84DB-4AA56465E3AD}"/>
                </a:ext>
              </a:extLst>
            </p:cNvPr>
            <p:cNvSpPr txBox="1"/>
            <p:nvPr/>
          </p:nvSpPr>
          <p:spPr>
            <a:xfrm>
              <a:off x="4530187" y="751797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5D0C49A6-FE57-4309-92A5-D21E1252BEC8}"/>
                </a:ext>
              </a:extLst>
            </p:cNvPr>
            <p:cNvSpPr txBox="1"/>
            <p:nvPr/>
          </p:nvSpPr>
          <p:spPr>
            <a:xfrm>
              <a:off x="3432598" y="1554828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C2630C7B-213D-4BB0-BAD3-C395FB09EB18}"/>
              </a:ext>
            </a:extLst>
          </p:cNvPr>
          <p:cNvGrpSpPr/>
          <p:nvPr/>
        </p:nvGrpSpPr>
        <p:grpSpPr>
          <a:xfrm>
            <a:off x="9951535" y="2337959"/>
            <a:ext cx="2054949" cy="3804956"/>
            <a:chOff x="6520646" y="720913"/>
            <a:chExt cx="1369966" cy="2536637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315563EF-1850-454C-81D1-BD209FC413D3}"/>
                </a:ext>
              </a:extLst>
            </p:cNvPr>
            <p:cNvSpPr/>
            <p:nvPr/>
          </p:nvSpPr>
          <p:spPr>
            <a:xfrm>
              <a:off x="7170611" y="1099091"/>
              <a:ext cx="720000" cy="21584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96064600-F513-48E4-A43F-50635CED2656}"/>
                </a:ext>
              </a:extLst>
            </p:cNvPr>
            <p:cNvSpPr/>
            <p:nvPr/>
          </p:nvSpPr>
          <p:spPr>
            <a:xfrm>
              <a:off x="7142288" y="1044819"/>
              <a:ext cx="748324" cy="221273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E18CB62A-A2A4-40DB-BEEB-37FBE90D0B6C}"/>
                </a:ext>
              </a:extLst>
            </p:cNvPr>
            <p:cNvSpPr txBox="1"/>
            <p:nvPr/>
          </p:nvSpPr>
          <p:spPr>
            <a:xfrm>
              <a:off x="7141503" y="720913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ס"מ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0D6F218-7FB2-4DB2-89D5-5E9FBA2E7536}"/>
                </a:ext>
              </a:extLst>
            </p:cNvPr>
            <p:cNvSpPr txBox="1"/>
            <p:nvPr/>
          </p:nvSpPr>
          <p:spPr>
            <a:xfrm>
              <a:off x="6520646" y="1817737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012CC5AE-04EC-4A5D-AD2A-1958A02CA6F0}"/>
              </a:ext>
            </a:extLst>
          </p:cNvPr>
          <p:cNvGrpSpPr/>
          <p:nvPr/>
        </p:nvGrpSpPr>
        <p:grpSpPr>
          <a:xfrm>
            <a:off x="14293775" y="1635450"/>
            <a:ext cx="3167741" cy="4466682"/>
            <a:chOff x="8513330" y="775717"/>
            <a:chExt cx="2059419" cy="2481833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3433FF39-3332-4515-845F-CFDA1F1F9C2C}"/>
                </a:ext>
              </a:extLst>
            </p:cNvPr>
            <p:cNvSpPr/>
            <p:nvPr/>
          </p:nvSpPr>
          <p:spPr>
            <a:xfrm>
              <a:off x="9132749" y="1123012"/>
              <a:ext cx="1440000" cy="213453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משולש ישר-זווית 14">
              <a:extLst>
                <a:ext uri="{FF2B5EF4-FFF2-40B4-BE49-F238E27FC236}">
                  <a16:creationId xmlns:a16="http://schemas.microsoft.com/office/drawing/2014/main" id="{89DBFAFB-FC6A-41B0-913A-030DA271059F}"/>
                </a:ext>
              </a:extLst>
            </p:cNvPr>
            <p:cNvSpPr/>
            <p:nvPr/>
          </p:nvSpPr>
          <p:spPr>
            <a:xfrm>
              <a:off x="9110768" y="1136202"/>
              <a:ext cx="1433147" cy="212134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A15CE3B-9E25-4FFA-9D36-225454BBDEC4}"/>
                </a:ext>
              </a:extLst>
            </p:cNvPr>
            <p:cNvSpPr txBox="1"/>
            <p:nvPr/>
          </p:nvSpPr>
          <p:spPr>
            <a:xfrm>
              <a:off x="9596503" y="775717"/>
              <a:ext cx="633835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FDD51C1D-4517-48AC-8F32-FF1CE489C067}"/>
                </a:ext>
              </a:extLst>
            </p:cNvPr>
            <p:cNvSpPr txBox="1"/>
            <p:nvPr/>
          </p:nvSpPr>
          <p:spPr>
            <a:xfrm>
              <a:off x="8513330" y="1915313"/>
              <a:ext cx="633835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4 ס"מ</a:t>
              </a:r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79BD875-1632-4341-B256-8D7EE1B3403C}"/>
              </a:ext>
            </a:extLst>
          </p:cNvPr>
          <p:cNvSpPr txBox="1"/>
          <p:nvPr/>
        </p:nvSpPr>
        <p:spPr>
          <a:xfrm>
            <a:off x="15167562" y="8421875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סמ"ר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81716BD-BF0C-42DE-8E46-67A333B24147}"/>
              </a:ext>
            </a:extLst>
          </p:cNvPr>
          <p:cNvSpPr txBox="1"/>
          <p:nvPr/>
        </p:nvSpPr>
        <p:spPr>
          <a:xfrm>
            <a:off x="10251483" y="84173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סמ"ר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0703B91-AE83-4C0C-A86F-E3B10641A068}"/>
              </a:ext>
            </a:extLst>
          </p:cNvPr>
          <p:cNvSpPr txBox="1"/>
          <p:nvPr/>
        </p:nvSpPr>
        <p:spPr>
          <a:xfrm>
            <a:off x="1037330" y="8421875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סמ"ר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800B017-9388-4EE4-BE48-F25FF33EFF4C}"/>
              </a:ext>
            </a:extLst>
          </p:cNvPr>
          <p:cNvSpPr txBox="1"/>
          <p:nvPr/>
        </p:nvSpPr>
        <p:spPr>
          <a:xfrm>
            <a:off x="5617508" y="84173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סמ"ר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36A0CF8-0082-4324-897F-19771F34C14E}"/>
              </a:ext>
            </a:extLst>
          </p:cNvPr>
          <p:cNvSpPr txBox="1"/>
          <p:nvPr/>
        </p:nvSpPr>
        <p:spPr>
          <a:xfrm>
            <a:off x="10230242" y="6467492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סמ"ר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BD52265-86B4-4F72-9E50-DEDEE732B49C}"/>
              </a:ext>
            </a:extLst>
          </p:cNvPr>
          <p:cNvSpPr txBox="1"/>
          <p:nvPr/>
        </p:nvSpPr>
        <p:spPr>
          <a:xfrm>
            <a:off x="15170967" y="64700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סמ"ר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D43495B-6E19-4722-9977-713E39EE0B68}"/>
              </a:ext>
            </a:extLst>
          </p:cNvPr>
          <p:cNvSpPr txBox="1"/>
          <p:nvPr/>
        </p:nvSpPr>
        <p:spPr>
          <a:xfrm>
            <a:off x="5623826" y="6474199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סמ"ר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9AA2E81B-0430-4C43-8301-D07522F2A19E}"/>
              </a:ext>
            </a:extLst>
          </p:cNvPr>
          <p:cNvSpPr txBox="1"/>
          <p:nvPr/>
        </p:nvSpPr>
        <p:spPr>
          <a:xfrm>
            <a:off x="1075442" y="6466210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סמ"ר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4FA85E-6B26-48FB-8103-FCE5332811E1}"/>
              </a:ext>
            </a:extLst>
          </p:cNvPr>
          <p:cNvSpPr txBox="1"/>
          <p:nvPr/>
        </p:nvSpPr>
        <p:spPr>
          <a:xfrm>
            <a:off x="413398" y="137177"/>
            <a:ext cx="1765787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נתונים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חסומים במלבנים. חשבו את שטחם.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התשובה המתאימה.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205A981-59B9-A0E3-2883-4B44AD88BBB4}"/>
              </a:ext>
            </a:extLst>
          </p:cNvPr>
          <p:cNvSpPr txBox="1"/>
          <p:nvPr/>
        </p:nvSpPr>
        <p:spPr>
          <a:xfrm>
            <a:off x="87527" y="9752791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או בהגדלה, בהתאם לגודל המסך.</a:t>
            </a: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9E4B1188-F83F-A1CE-B7C3-86163DE34813}"/>
              </a:ext>
            </a:extLst>
          </p:cNvPr>
          <p:cNvCxnSpPr>
            <a:cxnSpLocks/>
          </p:cNvCxnSpPr>
          <p:nvPr/>
        </p:nvCxnSpPr>
        <p:spPr>
          <a:xfrm flipH="1">
            <a:off x="643547" y="8034587"/>
            <a:ext cx="16957421" cy="0"/>
          </a:xfrm>
          <a:prstGeom prst="line">
            <a:avLst/>
          </a:prstGeom>
          <a:ln w="38100"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21B446-4980-493D-BBC3-CACA37DDADAF}"/>
              </a:ext>
            </a:extLst>
          </p:cNvPr>
          <p:cNvSpPr txBox="1"/>
          <p:nvPr/>
        </p:nvSpPr>
        <p:spPr>
          <a:xfrm>
            <a:off x="-94535" y="97949"/>
            <a:ext cx="18194049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מספר משולשים אורך הצלע המסומנת בצהוב 3 ס"מ.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אורך הגובה המסומן בסגול 3 ס"מ.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חשבו את שטחם. לחצו על כל משולש לבדיקת החישוב.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כיצד ניתן להיעזר בחישוב שטח של משולש אחד כדי למצוא את שטחם של שני המשולשים האחרים?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טקסט ג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/>
              <p:nvPr/>
            </p:nvSpPr>
            <p:spPr>
              <a:xfrm>
                <a:off x="12603924" y="7284623"/>
                <a:ext cx="5416868" cy="174932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4.5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טקסט ג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924" y="7284623"/>
                <a:ext cx="5416868" cy="1749325"/>
              </a:xfrm>
              <a:prstGeom prst="rect">
                <a:avLst/>
              </a:prstGeom>
              <a:blipFill>
                <a:blip r:embed="rId2"/>
                <a:stretch>
                  <a:fillRect l="-3378" t="-6969" r="-4392" b="-8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טקסט ב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/>
              <p:nvPr/>
            </p:nvSpPr>
            <p:spPr>
              <a:xfrm>
                <a:off x="6122842" y="7284623"/>
                <a:ext cx="5982727" cy="239565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4.5 סמ"ר.</a:t>
                </a:r>
              </a:p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מכפלת אורכי הניצבים זה בזה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טקסט ב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2" y="7284623"/>
                <a:ext cx="5982727" cy="2395656"/>
              </a:xfrm>
              <a:prstGeom prst="rect">
                <a:avLst/>
              </a:prstGeom>
              <a:blipFill>
                <a:blip r:embed="rId3"/>
                <a:stretch>
                  <a:fillRect l="-3055" t="-5089" r="-3870" b="-5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טקסט א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/>
              <p:nvPr/>
            </p:nvSpPr>
            <p:spPr>
              <a:xfrm>
                <a:off x="396820" y="7270966"/>
                <a:ext cx="5416868" cy="174932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שטח המשולש: 4.5 סמ"ר.</a:t>
                </a:r>
              </a:p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טקסט א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20" y="7270966"/>
                <a:ext cx="5416868" cy="1749325"/>
              </a:xfrm>
              <a:prstGeom prst="rect">
                <a:avLst/>
              </a:prstGeom>
              <a:blipFill>
                <a:blip r:embed="rId4"/>
                <a:stretch>
                  <a:fillRect l="-3262" t="-6969" r="-4387" b="-8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מלבן ג">
            <a:extLst>
              <a:ext uri="{FF2B5EF4-FFF2-40B4-BE49-F238E27FC236}">
                <a16:creationId xmlns:a16="http://schemas.microsoft.com/office/drawing/2014/main" id="{4398A33D-8F48-84C2-1869-F90AD474C5B1}"/>
              </a:ext>
            </a:extLst>
          </p:cNvPr>
          <p:cNvGrpSpPr/>
          <p:nvPr/>
        </p:nvGrpSpPr>
        <p:grpSpPr>
          <a:xfrm>
            <a:off x="12428879" y="2665847"/>
            <a:ext cx="5336301" cy="3747831"/>
            <a:chOff x="8285919" y="1777231"/>
            <a:chExt cx="3557534" cy="2498554"/>
          </a:xfrm>
        </p:grpSpPr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A3EB995C-805B-CD26-E420-22EFFCA5B794}"/>
                </a:ext>
              </a:extLst>
            </p:cNvPr>
            <p:cNvGrpSpPr/>
            <p:nvPr/>
          </p:nvGrpSpPr>
          <p:grpSpPr>
            <a:xfrm>
              <a:off x="8644117" y="3773582"/>
              <a:ext cx="215363" cy="194200"/>
              <a:chOff x="8777843" y="4092943"/>
              <a:chExt cx="215363" cy="194200"/>
            </a:xfrm>
          </p:grpSpPr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20F7478C-F605-960D-7C9A-8D2531CEA3F1}"/>
                  </a:ext>
                </a:extLst>
              </p:cNvPr>
              <p:cNvSpPr/>
              <p:nvPr/>
            </p:nvSpPr>
            <p:spPr>
              <a:xfrm flipH="1">
                <a:off x="8813206" y="4131094"/>
                <a:ext cx="167498" cy="14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מלבן 38">
                <a:extLst>
                  <a:ext uri="{FF2B5EF4-FFF2-40B4-BE49-F238E27FC236}">
                    <a16:creationId xmlns:a16="http://schemas.microsoft.com/office/drawing/2014/main" id="{38720CEF-168C-3605-DA31-3AFEA19CC3A1}"/>
                  </a:ext>
                </a:extLst>
              </p:cNvPr>
              <p:cNvSpPr/>
              <p:nvPr/>
            </p:nvSpPr>
            <p:spPr>
              <a:xfrm>
                <a:off x="8813206" y="4241424"/>
                <a:ext cx="1800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1C7422E6-A827-3AF1-89C7-6E91DFD9D479}"/>
                  </a:ext>
                </a:extLst>
              </p:cNvPr>
              <p:cNvSpPr/>
              <p:nvPr/>
            </p:nvSpPr>
            <p:spPr>
              <a:xfrm rot="5400000">
                <a:off x="8710703" y="4160083"/>
                <a:ext cx="1800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" name="משולש שווה-שוקיים 4">
              <a:extLst>
                <a:ext uri="{FF2B5EF4-FFF2-40B4-BE49-F238E27FC236}">
                  <a16:creationId xmlns:a16="http://schemas.microsoft.com/office/drawing/2014/main" id="{CBCAB44B-AF4E-4160-9177-AB133C60DFCD}"/>
                </a:ext>
              </a:extLst>
            </p:cNvPr>
            <p:cNvSpPr/>
            <p:nvPr/>
          </p:nvSpPr>
          <p:spPr>
            <a:xfrm>
              <a:off x="8675453" y="1777231"/>
              <a:ext cx="3168000" cy="216000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564" h="1832956">
                  <a:moveTo>
                    <a:pt x="865909" y="1832956"/>
                  </a:moveTo>
                  <a:lnTo>
                    <a:pt x="0" y="0"/>
                  </a:lnTo>
                  <a:lnTo>
                    <a:pt x="2708564" y="1832956"/>
                  </a:lnTo>
                  <a:lnTo>
                    <a:pt x="865909" y="1832956"/>
                  </a:lnTo>
                  <a:close/>
                </a:path>
              </a:pathLst>
            </a:cu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8C3C8019-B6EF-4CF5-8908-5AC8C755A119}"/>
                </a:ext>
              </a:extLst>
            </p:cNvPr>
            <p:cNvCxnSpPr>
              <a:cxnSpLocks/>
              <a:stCxn id="5" idx="0"/>
              <a:endCxn id="5" idx="2"/>
            </p:cNvCxnSpPr>
            <p:nvPr/>
          </p:nvCxnSpPr>
          <p:spPr>
            <a:xfrm>
              <a:off x="9688240" y="3937231"/>
              <a:ext cx="2155213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2D1540C9-3085-07E5-12FC-994F774AB5BE}"/>
                </a:ext>
              </a:extLst>
            </p:cNvPr>
            <p:cNvCxnSpPr>
              <a:cxnSpLocks/>
            </p:cNvCxnSpPr>
            <p:nvPr/>
          </p:nvCxnSpPr>
          <p:spPr>
            <a:xfrm>
              <a:off x="8675453" y="1777231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4142C6C-347B-3445-F6FF-B0ACF7522A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8117" y="3433231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A768E332-94CC-87CA-C596-FB58A4566448}"/>
                </a:ext>
              </a:extLst>
            </p:cNvPr>
            <p:cNvSpPr txBox="1"/>
            <p:nvPr/>
          </p:nvSpPr>
          <p:spPr>
            <a:xfrm>
              <a:off x="9973176" y="3937231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DBB444AD-CBEC-0334-F039-EE198FA999E8}"/>
                </a:ext>
              </a:extLst>
            </p:cNvPr>
            <p:cNvSpPr txBox="1"/>
            <p:nvPr/>
          </p:nvSpPr>
          <p:spPr>
            <a:xfrm rot="16200000">
              <a:off x="7998635" y="2845251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</p:grpSp>
      <p:grpSp>
        <p:nvGrpSpPr>
          <p:cNvPr id="43" name="מלבן א">
            <a:extLst>
              <a:ext uri="{FF2B5EF4-FFF2-40B4-BE49-F238E27FC236}">
                <a16:creationId xmlns:a16="http://schemas.microsoft.com/office/drawing/2014/main" id="{8DC0920A-5572-4C4B-0027-A32A36F61820}"/>
              </a:ext>
            </a:extLst>
          </p:cNvPr>
          <p:cNvGrpSpPr/>
          <p:nvPr/>
        </p:nvGrpSpPr>
        <p:grpSpPr>
          <a:xfrm>
            <a:off x="1089082" y="2627519"/>
            <a:ext cx="4009829" cy="3709974"/>
            <a:chOff x="726054" y="1751679"/>
            <a:chExt cx="2673219" cy="2473316"/>
          </a:xfrm>
        </p:grpSpPr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44EB2E96-650E-4FB1-B2F8-B247AE78EB81}"/>
                </a:ext>
              </a:extLst>
            </p:cNvPr>
            <p:cNvSpPr/>
            <p:nvPr/>
          </p:nvSpPr>
          <p:spPr>
            <a:xfrm>
              <a:off x="733405" y="1758069"/>
              <a:ext cx="2145298" cy="2166386"/>
            </a:xfrm>
            <a:prstGeom prst="triangle">
              <a:avLst/>
            </a:pr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17CA606-E72B-11EC-7864-C18BEE40A3C4}"/>
                </a:ext>
              </a:extLst>
            </p:cNvPr>
            <p:cNvSpPr txBox="1"/>
            <p:nvPr/>
          </p:nvSpPr>
          <p:spPr>
            <a:xfrm rot="16200000">
              <a:off x="1017062" y="3118963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9A6F5BE7-EE5B-BDDF-3D2A-8BE3E464CA5E}"/>
                </a:ext>
              </a:extLst>
            </p:cNvPr>
            <p:cNvSpPr txBox="1"/>
            <p:nvPr/>
          </p:nvSpPr>
          <p:spPr>
            <a:xfrm>
              <a:off x="1089497" y="3886441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D0858AC4-2702-06B9-0588-4F34B9BB0EB8}"/>
                </a:ext>
              </a:extLst>
            </p:cNvPr>
            <p:cNvSpPr/>
            <p:nvPr/>
          </p:nvSpPr>
          <p:spPr>
            <a:xfrm flipH="1">
              <a:off x="1652552" y="3798682"/>
              <a:ext cx="167498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01DCCB8A-1235-D7FA-2155-EF8F695FD5F4}"/>
                </a:ext>
              </a:extLst>
            </p:cNvPr>
            <p:cNvSpPr/>
            <p:nvPr/>
          </p:nvSpPr>
          <p:spPr>
            <a:xfrm>
              <a:off x="3347685" y="2483119"/>
              <a:ext cx="51588" cy="253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D7A4A668-F77A-BF82-D3E8-410B018EDA6F}"/>
                </a:ext>
              </a:extLst>
            </p:cNvPr>
            <p:cNvSpPr/>
            <p:nvPr/>
          </p:nvSpPr>
          <p:spPr>
            <a:xfrm rot="5400000">
              <a:off x="3251773" y="2623674"/>
              <a:ext cx="45719" cy="181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3F792E4-26A5-3FE6-7652-97067E9BD972}"/>
                </a:ext>
              </a:extLst>
            </p:cNvPr>
            <p:cNvCxnSpPr>
              <a:cxnSpLocks/>
            </p:cNvCxnSpPr>
            <p:nvPr/>
          </p:nvCxnSpPr>
          <p:spPr>
            <a:xfrm>
              <a:off x="1810150" y="1751679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641F7BFD-4325-4DE5-8DA8-4EAF47182698}"/>
                </a:ext>
              </a:extLst>
            </p:cNvPr>
            <p:cNvCxnSpPr>
              <a:cxnSpLocks/>
            </p:cNvCxnSpPr>
            <p:nvPr/>
          </p:nvCxnSpPr>
          <p:spPr>
            <a:xfrm>
              <a:off x="726054" y="3937231"/>
              <a:ext cx="2160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מלבן ב">
            <a:extLst>
              <a:ext uri="{FF2B5EF4-FFF2-40B4-BE49-F238E27FC236}">
                <a16:creationId xmlns:a16="http://schemas.microsoft.com/office/drawing/2014/main" id="{0DCADAC1-8856-8CD0-464A-C6F2C8AD7460}"/>
              </a:ext>
            </a:extLst>
          </p:cNvPr>
          <p:cNvGrpSpPr/>
          <p:nvPr/>
        </p:nvGrpSpPr>
        <p:grpSpPr>
          <a:xfrm>
            <a:off x="7369138" y="2872794"/>
            <a:ext cx="3753794" cy="3705171"/>
            <a:chOff x="4912758" y="1915196"/>
            <a:chExt cx="2502529" cy="2470114"/>
          </a:xfrm>
        </p:grpSpPr>
        <p:sp>
          <p:nvSpPr>
            <p:cNvPr id="4" name="משולש שווה-שוקיים 3">
              <a:extLst>
                <a:ext uri="{FF2B5EF4-FFF2-40B4-BE49-F238E27FC236}">
                  <a16:creationId xmlns:a16="http://schemas.microsoft.com/office/drawing/2014/main" id="{0C7E6409-5318-4C1A-ADA4-5A42E371E2F3}"/>
                </a:ext>
              </a:extLst>
            </p:cNvPr>
            <p:cNvSpPr/>
            <p:nvPr/>
          </p:nvSpPr>
          <p:spPr>
            <a:xfrm>
              <a:off x="5255287" y="1915196"/>
              <a:ext cx="2160000" cy="2160000"/>
            </a:xfrm>
            <a:prstGeom prst="triangle">
              <a:avLst>
                <a:gd name="adj" fmla="val 0"/>
              </a:avLst>
            </a:pr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9767147B-69D3-1A85-3D2C-A8EEEE3A9F73}"/>
                </a:ext>
              </a:extLst>
            </p:cNvPr>
            <p:cNvSpPr txBox="1"/>
            <p:nvPr/>
          </p:nvSpPr>
          <p:spPr>
            <a:xfrm>
              <a:off x="5585860" y="4046756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E692214C-5B37-E4A3-9680-660BAE33F309}"/>
                </a:ext>
              </a:extLst>
            </p:cNvPr>
            <p:cNvSpPr txBox="1"/>
            <p:nvPr/>
          </p:nvSpPr>
          <p:spPr>
            <a:xfrm rot="16200000">
              <a:off x="4625474" y="2897367"/>
              <a:ext cx="91312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EACC18A8-883E-B137-E2FB-CCA3404B7D66}"/>
                </a:ext>
              </a:extLst>
            </p:cNvPr>
            <p:cNvSpPr/>
            <p:nvPr/>
          </p:nvSpPr>
          <p:spPr>
            <a:xfrm flipH="1">
              <a:off x="5255286" y="3916546"/>
              <a:ext cx="167498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C583B1BF-8A06-4327-B907-4FE64556A48D}"/>
                </a:ext>
              </a:extLst>
            </p:cNvPr>
            <p:cNvCxnSpPr>
              <a:cxnSpLocks/>
            </p:cNvCxnSpPr>
            <p:nvPr/>
          </p:nvCxnSpPr>
          <p:spPr>
            <a:xfrm>
              <a:off x="5253097" y="4063766"/>
              <a:ext cx="2160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6EB058E-1492-FC54-8AB1-A1AA4945456B}"/>
                </a:ext>
              </a:extLst>
            </p:cNvPr>
            <p:cNvCxnSpPr>
              <a:cxnSpLocks/>
            </p:cNvCxnSpPr>
            <p:nvPr/>
          </p:nvCxnSpPr>
          <p:spPr>
            <a:xfrm>
              <a:off x="5255637" y="1926897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52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E928D7-9744-4CE8-A5E5-2B0EB5E2E17F}"/>
              </a:ext>
            </a:extLst>
          </p:cNvPr>
          <p:cNvSpPr txBox="1"/>
          <p:nvPr/>
        </p:nvSpPr>
        <p:spPr>
          <a:xfrm>
            <a:off x="7098666" y="165228"/>
            <a:ext cx="109867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נתון מלבן שאורך הצלעות הסמוכות שבו 8 ס"מ ו־3 ס"מ.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סמנו את המשולשים השווים לו בשטחם.</a:t>
            </a:r>
          </a:p>
        </p:txBody>
      </p:sp>
      <p:grpSp>
        <p:nvGrpSpPr>
          <p:cNvPr id="36" name="מלבן ירוק">
            <a:extLst>
              <a:ext uri="{FF2B5EF4-FFF2-40B4-BE49-F238E27FC236}">
                <a16:creationId xmlns:a16="http://schemas.microsoft.com/office/drawing/2014/main" id="{293A2956-0B11-3395-1412-84DB17A59C1E}"/>
              </a:ext>
            </a:extLst>
          </p:cNvPr>
          <p:cNvGrpSpPr/>
          <p:nvPr/>
        </p:nvGrpSpPr>
        <p:grpSpPr>
          <a:xfrm>
            <a:off x="788213" y="628350"/>
            <a:ext cx="2120292" cy="4798899"/>
            <a:chOff x="755124" y="1591056"/>
            <a:chExt cx="1413528" cy="3199266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08F5D956-7C33-42EA-85E2-A5D6ADD2329A}"/>
                </a:ext>
              </a:extLst>
            </p:cNvPr>
            <p:cNvSpPr/>
            <p:nvPr/>
          </p:nvSpPr>
          <p:spPr>
            <a:xfrm rot="5400000">
              <a:off x="188652" y="2491056"/>
              <a:ext cx="2880000" cy="108000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4CE76C27-46B7-44B3-A668-997079E07DAA}"/>
                </a:ext>
              </a:extLst>
            </p:cNvPr>
            <p:cNvSpPr txBox="1"/>
            <p:nvPr/>
          </p:nvSpPr>
          <p:spPr>
            <a:xfrm>
              <a:off x="1183960" y="4451768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9B49C937-A002-4DA5-B51F-F05B269C053B}"/>
                </a:ext>
              </a:extLst>
            </p:cNvPr>
            <p:cNvSpPr txBox="1"/>
            <p:nvPr/>
          </p:nvSpPr>
          <p:spPr>
            <a:xfrm rot="16200000">
              <a:off x="501872" y="2580400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8 ס"מ</a:t>
              </a:r>
            </a:p>
          </p:txBody>
        </p:sp>
      </p:grpSp>
      <p:grpSp>
        <p:nvGrpSpPr>
          <p:cNvPr id="42" name="משולש וורוד">
            <a:extLst>
              <a:ext uri="{FF2B5EF4-FFF2-40B4-BE49-F238E27FC236}">
                <a16:creationId xmlns:a16="http://schemas.microsoft.com/office/drawing/2014/main" id="{1D87BE55-5B19-616A-32D4-F7983F4D34FA}"/>
              </a:ext>
            </a:extLst>
          </p:cNvPr>
          <p:cNvGrpSpPr/>
          <p:nvPr/>
        </p:nvGrpSpPr>
        <p:grpSpPr>
          <a:xfrm>
            <a:off x="7597529" y="2386585"/>
            <a:ext cx="3240000" cy="4791539"/>
            <a:chOff x="5065019" y="1591056"/>
            <a:chExt cx="2160000" cy="3194359"/>
          </a:xfrm>
        </p:grpSpPr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84FF4CBB-3C07-4D8E-AB9E-312A12B2BC44}"/>
                </a:ext>
              </a:extLst>
            </p:cNvPr>
            <p:cNvSpPr/>
            <p:nvPr/>
          </p:nvSpPr>
          <p:spPr>
            <a:xfrm>
              <a:off x="5065019" y="1591056"/>
              <a:ext cx="2160000" cy="2880000"/>
            </a:xfrm>
            <a:prstGeom prst="triangle">
              <a:avLst>
                <a:gd name="adj" fmla="val 79658"/>
              </a:avLst>
            </a:prstGeom>
            <a:solidFill>
              <a:srgbClr val="FF81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966E00C3-B4E4-47C0-9068-D50CF862BB94}"/>
                </a:ext>
              </a:extLst>
            </p:cNvPr>
            <p:cNvSpPr txBox="1"/>
            <p:nvPr/>
          </p:nvSpPr>
          <p:spPr>
            <a:xfrm>
              <a:off x="5682899" y="4446861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6 ס"מ</a:t>
              </a: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E238E52-8D72-400C-9476-44AEC14CA8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9531" y="1591056"/>
              <a:ext cx="0" cy="2880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EDE23CFE-3D06-435F-9F65-27B6FF893D26}"/>
                </a:ext>
              </a:extLst>
            </p:cNvPr>
            <p:cNvGrpSpPr/>
            <p:nvPr/>
          </p:nvGrpSpPr>
          <p:grpSpPr>
            <a:xfrm>
              <a:off x="6607118" y="4332833"/>
              <a:ext cx="152400" cy="138223"/>
              <a:chOff x="3221665" y="4423144"/>
              <a:chExt cx="152400" cy="138223"/>
            </a:xfrm>
          </p:grpSpPr>
          <p:cxnSp>
            <p:nvCxnSpPr>
              <p:cNvPr id="13" name="מחבר ישר 12">
                <a:extLst>
                  <a:ext uri="{FF2B5EF4-FFF2-40B4-BE49-F238E27FC236}">
                    <a16:creationId xmlns:a16="http://schemas.microsoft.com/office/drawing/2014/main" id="{F8D27786-5F44-4D8A-BC6E-7256B256608B}"/>
                  </a:ext>
                </a:extLst>
              </p:cNvPr>
              <p:cNvCxnSpPr/>
              <p:nvPr/>
            </p:nvCxnSpPr>
            <p:spPr>
              <a:xfrm>
                <a:off x="3221665" y="4423144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3">
                <a:extLst>
                  <a:ext uri="{FF2B5EF4-FFF2-40B4-BE49-F238E27FC236}">
                    <a16:creationId xmlns:a16="http://schemas.microsoft.com/office/drawing/2014/main" id="{41FBAA55-3491-42AF-B342-1D76BD3EC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1665" y="4426686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130780-4BF3-4D3C-84BA-194D21263622}"/>
                </a:ext>
              </a:extLst>
            </p:cNvPr>
            <p:cNvSpPr txBox="1"/>
            <p:nvPr/>
          </p:nvSpPr>
          <p:spPr>
            <a:xfrm rot="16200000">
              <a:off x="6214126" y="3084555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8 ס"מ</a:t>
              </a:r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24842C8-C7A1-4D5C-838C-15761D3E8635}"/>
              </a:ext>
            </a:extLst>
          </p:cNvPr>
          <p:cNvCxnSpPr>
            <a:cxnSpLocks/>
            <a:stCxn id="6" idx="0"/>
            <a:endCxn id="6" idx="3"/>
          </p:cNvCxnSpPr>
          <p:nvPr/>
        </p:nvCxnSpPr>
        <p:spPr>
          <a:xfrm>
            <a:off x="5538486" y="2386584"/>
            <a:ext cx="0" cy="432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משולש צהוב">
            <a:extLst>
              <a:ext uri="{FF2B5EF4-FFF2-40B4-BE49-F238E27FC236}">
                <a16:creationId xmlns:a16="http://schemas.microsoft.com/office/drawing/2014/main" id="{17011DE8-DDB7-3E6D-45BD-25160D712C6B}"/>
              </a:ext>
            </a:extLst>
          </p:cNvPr>
          <p:cNvGrpSpPr/>
          <p:nvPr/>
        </p:nvGrpSpPr>
        <p:grpSpPr>
          <a:xfrm>
            <a:off x="4728485" y="2386584"/>
            <a:ext cx="1620000" cy="4858827"/>
            <a:chOff x="3152324" y="1591056"/>
            <a:chExt cx="1080000" cy="3239218"/>
          </a:xfrm>
        </p:grpSpPr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EC3A045B-47B5-420B-9E74-AAF4728C5160}"/>
                </a:ext>
              </a:extLst>
            </p:cNvPr>
            <p:cNvSpPr/>
            <p:nvPr/>
          </p:nvSpPr>
          <p:spPr>
            <a:xfrm>
              <a:off x="3152324" y="1591056"/>
              <a:ext cx="1080000" cy="28800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5FB6A4D7-CFB8-467A-A7AA-C8DD925DBB7D}"/>
                </a:ext>
              </a:extLst>
            </p:cNvPr>
            <p:cNvSpPr txBox="1"/>
            <p:nvPr/>
          </p:nvSpPr>
          <p:spPr>
            <a:xfrm>
              <a:off x="3207835" y="4491720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AF701F33-4A70-4B27-807D-D91BCA4F442E}"/>
                </a:ext>
              </a:extLst>
            </p:cNvPr>
            <p:cNvSpPr txBox="1"/>
            <p:nvPr/>
          </p:nvSpPr>
          <p:spPr>
            <a:xfrm rot="16200000">
              <a:off x="3106195" y="3184114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8 ס"מ</a:t>
              </a:r>
            </a:p>
          </p:txBody>
        </p:sp>
      </p:grpSp>
      <p:pic>
        <p:nvPicPr>
          <p:cNvPr id="39" name="X למשולש צהוב" descr="סגור עם מילוי מלא">
            <a:extLst>
              <a:ext uri="{FF2B5EF4-FFF2-40B4-BE49-F238E27FC236}">
                <a16:creationId xmlns:a16="http://schemas.microsoft.com/office/drawing/2014/main" id="{92666EAE-F9DE-3BA6-B27E-B22C7F4575C1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82178" y="5315658"/>
            <a:ext cx="1371600" cy="1371600"/>
          </a:xfrm>
          <a:prstGeom prst="rect">
            <a:avLst/>
          </a:prstGeom>
        </p:spPr>
      </p:pic>
      <p:pic>
        <p:nvPicPr>
          <p:cNvPr id="51" name="וי למלבן וורוד" descr="סימן ביקורת עם מילוי מלא">
            <a:extLst>
              <a:ext uri="{FF2B5EF4-FFF2-40B4-BE49-F238E27FC236}">
                <a16:creationId xmlns:a16="http://schemas.microsoft.com/office/drawing/2014/main" id="{98980672-2D0F-2EE8-F4F2-783B84729CD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3973" y="4629858"/>
            <a:ext cx="1371600" cy="1371600"/>
          </a:xfrm>
          <a:prstGeom prst="rect">
            <a:avLst/>
          </a:prstGeom>
        </p:spPr>
      </p:pic>
      <p:grpSp>
        <p:nvGrpSpPr>
          <p:cNvPr id="56" name="משולש אפור">
            <a:extLst>
              <a:ext uri="{FF2B5EF4-FFF2-40B4-BE49-F238E27FC236}">
                <a16:creationId xmlns:a16="http://schemas.microsoft.com/office/drawing/2014/main" id="{91477973-6930-9D73-8CA6-5EEAEA047BC8}"/>
              </a:ext>
            </a:extLst>
          </p:cNvPr>
          <p:cNvGrpSpPr/>
          <p:nvPr/>
        </p:nvGrpSpPr>
        <p:grpSpPr>
          <a:xfrm>
            <a:off x="15630362" y="1597952"/>
            <a:ext cx="1569648" cy="7044929"/>
            <a:chOff x="9901462" y="1571768"/>
            <a:chExt cx="1046432" cy="4696619"/>
          </a:xfrm>
        </p:grpSpPr>
        <p:sp>
          <p:nvSpPr>
            <p:cNvPr id="28" name="משולש ישר-זווית 27">
              <a:extLst>
                <a:ext uri="{FF2B5EF4-FFF2-40B4-BE49-F238E27FC236}">
                  <a16:creationId xmlns:a16="http://schemas.microsoft.com/office/drawing/2014/main" id="{AD625646-87E3-40DF-A660-A6FD6702A7F6}"/>
                </a:ext>
              </a:extLst>
            </p:cNvPr>
            <p:cNvSpPr/>
            <p:nvPr/>
          </p:nvSpPr>
          <p:spPr>
            <a:xfrm>
              <a:off x="10222998" y="1571768"/>
              <a:ext cx="720000" cy="43200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C7B7138-F64F-4551-81BD-FA8FD9D3C50C}"/>
                </a:ext>
              </a:extLst>
            </p:cNvPr>
            <p:cNvSpPr txBox="1"/>
            <p:nvPr/>
          </p:nvSpPr>
          <p:spPr>
            <a:xfrm>
              <a:off x="10102836" y="5929833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6B64824D-1CDE-4F48-91C1-04C4570641A7}"/>
                </a:ext>
              </a:extLst>
            </p:cNvPr>
            <p:cNvSpPr txBox="1"/>
            <p:nvPr/>
          </p:nvSpPr>
          <p:spPr>
            <a:xfrm rot="16200000">
              <a:off x="9648210" y="3507084"/>
              <a:ext cx="84505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12 ס"מ</a:t>
              </a:r>
            </a:p>
          </p:txBody>
        </p:sp>
        <p:grpSp>
          <p:nvGrpSpPr>
            <p:cNvPr id="55" name="קבוצה 54">
              <a:extLst>
                <a:ext uri="{FF2B5EF4-FFF2-40B4-BE49-F238E27FC236}">
                  <a16:creationId xmlns:a16="http://schemas.microsoft.com/office/drawing/2014/main" id="{6C988284-9310-7B1F-1B3A-1C4F696B86E0}"/>
                </a:ext>
              </a:extLst>
            </p:cNvPr>
            <p:cNvGrpSpPr/>
            <p:nvPr/>
          </p:nvGrpSpPr>
          <p:grpSpPr>
            <a:xfrm flipH="1">
              <a:off x="10245979" y="5753545"/>
              <a:ext cx="152400" cy="138223"/>
              <a:chOff x="9269490" y="4530867"/>
              <a:chExt cx="152400" cy="138223"/>
            </a:xfrm>
          </p:grpSpPr>
          <p:cxnSp>
            <p:nvCxnSpPr>
              <p:cNvPr id="53" name="מחבר ישר 52">
                <a:extLst>
                  <a:ext uri="{FF2B5EF4-FFF2-40B4-BE49-F238E27FC236}">
                    <a16:creationId xmlns:a16="http://schemas.microsoft.com/office/drawing/2014/main" id="{B0CE0302-5ED8-6F6B-6C65-BADF0900D912}"/>
                  </a:ext>
                </a:extLst>
              </p:cNvPr>
              <p:cNvCxnSpPr/>
              <p:nvPr/>
            </p:nvCxnSpPr>
            <p:spPr>
              <a:xfrm>
                <a:off x="9269490" y="4530867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ישר 53">
                <a:extLst>
                  <a:ext uri="{FF2B5EF4-FFF2-40B4-BE49-F238E27FC236}">
                    <a16:creationId xmlns:a16="http://schemas.microsoft.com/office/drawing/2014/main" id="{085FB7A1-9ADD-5A2E-68E2-68387293A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9490" y="4534409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X למשולש אפור" descr="סגור עם מילוי מלא">
            <a:extLst>
              <a:ext uri="{FF2B5EF4-FFF2-40B4-BE49-F238E27FC236}">
                <a16:creationId xmlns:a16="http://schemas.microsoft.com/office/drawing/2014/main" id="{7171E110-4298-FFF1-9727-3F221DA2FB1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88132" y="5356475"/>
            <a:ext cx="1371600" cy="1371600"/>
          </a:xfrm>
          <a:prstGeom prst="rect">
            <a:avLst/>
          </a:prstGeom>
        </p:spPr>
      </p:pic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F6783EE0-2C9D-17A7-A4BC-C4FAE6ABFC20}"/>
              </a:ext>
            </a:extLst>
          </p:cNvPr>
          <p:cNvSpPr txBox="1"/>
          <p:nvPr/>
        </p:nvSpPr>
        <p:spPr>
          <a:xfrm>
            <a:off x="85921" y="61184"/>
            <a:ext cx="7188186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 מוצג בהקטנה או בהגדלה, בהתאם לגודל המסך.</a:t>
            </a:r>
          </a:p>
        </p:txBody>
      </p:sp>
      <p:grpSp>
        <p:nvGrpSpPr>
          <p:cNvPr id="59" name="משולש סגול">
            <a:extLst>
              <a:ext uri="{FF2B5EF4-FFF2-40B4-BE49-F238E27FC236}">
                <a16:creationId xmlns:a16="http://schemas.microsoft.com/office/drawing/2014/main" id="{AF4AF98F-DF70-0B25-F473-541BB324770C}"/>
              </a:ext>
            </a:extLst>
          </p:cNvPr>
          <p:cNvGrpSpPr/>
          <p:nvPr/>
        </p:nvGrpSpPr>
        <p:grpSpPr>
          <a:xfrm>
            <a:off x="12749515" y="1597954"/>
            <a:ext cx="1971764" cy="6857800"/>
            <a:chOff x="5065019" y="1591056"/>
            <a:chExt cx="2160000" cy="3084195"/>
          </a:xfrm>
        </p:grpSpPr>
        <p:sp>
          <p:nvSpPr>
            <p:cNvPr id="60" name="משולש שווה-שוקיים 59">
              <a:extLst>
                <a:ext uri="{FF2B5EF4-FFF2-40B4-BE49-F238E27FC236}">
                  <a16:creationId xmlns:a16="http://schemas.microsoft.com/office/drawing/2014/main" id="{D06EDB3B-EC35-A462-B7B7-12E216E738A3}"/>
                </a:ext>
              </a:extLst>
            </p:cNvPr>
            <p:cNvSpPr/>
            <p:nvPr/>
          </p:nvSpPr>
          <p:spPr>
            <a:xfrm>
              <a:off x="5065019" y="1591056"/>
              <a:ext cx="2160000" cy="2880000"/>
            </a:xfrm>
            <a:prstGeom prst="triangle">
              <a:avLst>
                <a:gd name="adj" fmla="val 79658"/>
              </a:avLst>
            </a:prstGeom>
            <a:solidFill>
              <a:srgbClr val="AE78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9FBDC043-C8C9-A8D0-79D6-608B21191AEF}"/>
                </a:ext>
              </a:extLst>
            </p:cNvPr>
            <p:cNvSpPr txBox="1"/>
            <p:nvPr/>
          </p:nvSpPr>
          <p:spPr>
            <a:xfrm>
              <a:off x="5344854" y="4446861"/>
              <a:ext cx="1183103" cy="2283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4 ס"מ </a:t>
              </a:r>
            </a:p>
          </p:txBody>
        </p:sp>
        <p:cxnSp>
          <p:nvCxnSpPr>
            <p:cNvPr id="62" name="מחבר ישר 61">
              <a:extLst>
                <a:ext uri="{FF2B5EF4-FFF2-40B4-BE49-F238E27FC236}">
                  <a16:creationId xmlns:a16="http://schemas.microsoft.com/office/drawing/2014/main" id="{3CDBFB65-FE38-8029-593C-2D589CEEC8AE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>
              <a:off x="6779531" y="1591056"/>
              <a:ext cx="6101" cy="2880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קבוצה 62">
              <a:extLst>
                <a:ext uri="{FF2B5EF4-FFF2-40B4-BE49-F238E27FC236}">
                  <a16:creationId xmlns:a16="http://schemas.microsoft.com/office/drawing/2014/main" id="{2F81E3A0-B937-6F87-2F47-8DC47B811B60}"/>
                </a:ext>
              </a:extLst>
            </p:cNvPr>
            <p:cNvGrpSpPr/>
            <p:nvPr/>
          </p:nvGrpSpPr>
          <p:grpSpPr>
            <a:xfrm>
              <a:off x="6607118" y="4332833"/>
              <a:ext cx="152400" cy="138223"/>
              <a:chOff x="3221665" y="4423144"/>
              <a:chExt cx="152400" cy="138223"/>
            </a:xfrm>
          </p:grpSpPr>
          <p:cxnSp>
            <p:nvCxnSpPr>
              <p:cNvPr id="65" name="מחבר ישר 64">
                <a:extLst>
                  <a:ext uri="{FF2B5EF4-FFF2-40B4-BE49-F238E27FC236}">
                    <a16:creationId xmlns:a16="http://schemas.microsoft.com/office/drawing/2014/main" id="{84ECFAA8-DDC0-2AF8-B3E6-790AC4A4AF34}"/>
                  </a:ext>
                </a:extLst>
              </p:cNvPr>
              <p:cNvCxnSpPr/>
              <p:nvPr/>
            </p:nvCxnSpPr>
            <p:spPr>
              <a:xfrm>
                <a:off x="3221665" y="4423144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מחבר ישר 65">
                <a:extLst>
                  <a:ext uri="{FF2B5EF4-FFF2-40B4-BE49-F238E27FC236}">
                    <a16:creationId xmlns:a16="http://schemas.microsoft.com/office/drawing/2014/main" id="{7BA54B07-0E15-9BB8-83C9-216B3622A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1665" y="4426686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6DA54FC3-DACC-FCBF-D6F2-6ECD4E72DABC}"/>
                </a:ext>
              </a:extLst>
            </p:cNvPr>
            <p:cNvSpPr txBox="1"/>
            <p:nvPr/>
          </p:nvSpPr>
          <p:spPr>
            <a:xfrm rot="16200000">
              <a:off x="5907155" y="2870783"/>
              <a:ext cx="845058" cy="5563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12 ס"מ</a:t>
              </a:r>
            </a:p>
          </p:txBody>
        </p:sp>
      </p:grpSp>
      <p:pic>
        <p:nvPicPr>
          <p:cNvPr id="26" name="וי למלבן ירוק" descr="סימן ביקורת עם מילוי מלא">
            <a:extLst>
              <a:ext uri="{FF2B5EF4-FFF2-40B4-BE49-F238E27FC236}">
                <a16:creationId xmlns:a16="http://schemas.microsoft.com/office/drawing/2014/main" id="{E3834774-5A74-A50A-136C-8A931D5B3758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2861" y="601043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776</Words>
  <Application>Microsoft Office PowerPoint</Application>
  <PresentationFormat>מותאם אישית</PresentationFormat>
  <Paragraphs>131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22" baseType="lpstr">
      <vt:lpstr>Guttman Yad-Brush</vt:lpstr>
      <vt:lpstr>Arimo Bold</vt:lpstr>
      <vt:lpstr>Arial</vt:lpstr>
      <vt:lpstr>Century Gothic</vt:lpstr>
      <vt:lpstr>Alef Bold</vt:lpstr>
      <vt:lpstr>Aptos</vt:lpstr>
      <vt:lpstr>Calibri</vt:lpstr>
      <vt:lpstr>Calibri Light</vt:lpstr>
      <vt:lpstr>Arial Narrow</vt:lpstr>
      <vt:lpstr>Cambria Math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18</cp:revision>
  <dcterms:created xsi:type="dcterms:W3CDTF">2006-08-16T00:00:00Z</dcterms:created>
  <dcterms:modified xsi:type="dcterms:W3CDTF">2026-06-04T05:29:34Z</dcterms:modified>
  <dc:identifier>DAHG5W1gSCg</dc:identifier>
</cp:coreProperties>
</file>