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>
        <p:scale>
          <a:sx n="118" d="100"/>
          <a:sy n="118" d="100"/>
        </p:scale>
        <p:origin x="-1434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6B96D-7B22-47C8-985F-7905759FCB41}" type="datetimeFigureOut">
              <a:rPr lang="en-US" smtClean="0"/>
              <a:pPr/>
              <a:t>8/19/2019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3107-FFEE-4620-BA23-C202F18818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42742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6B96D-7B22-47C8-985F-7905759FCB41}" type="datetimeFigureOut">
              <a:rPr lang="en-US" smtClean="0"/>
              <a:pPr/>
              <a:t>8/19/2019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3107-FFEE-4620-BA23-C202F18818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18227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6B96D-7B22-47C8-985F-7905759FCB41}" type="datetimeFigureOut">
              <a:rPr lang="en-US" smtClean="0"/>
              <a:pPr/>
              <a:t>8/19/2019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3107-FFEE-4620-BA23-C202F18818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96175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6B96D-7B22-47C8-985F-7905759FCB41}" type="datetimeFigureOut">
              <a:rPr lang="en-US" smtClean="0"/>
              <a:pPr/>
              <a:t>8/19/2019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3107-FFEE-4620-BA23-C202F18818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11179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6B96D-7B22-47C8-985F-7905759FCB41}" type="datetimeFigureOut">
              <a:rPr lang="en-US" smtClean="0"/>
              <a:pPr/>
              <a:t>8/19/2019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3107-FFEE-4620-BA23-C202F18818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25016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6B96D-7B22-47C8-985F-7905759FCB41}" type="datetimeFigureOut">
              <a:rPr lang="en-US" smtClean="0"/>
              <a:pPr/>
              <a:t>8/19/2019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3107-FFEE-4620-BA23-C202F18818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43051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6B96D-7B22-47C8-985F-7905759FCB41}" type="datetimeFigureOut">
              <a:rPr lang="en-US" smtClean="0"/>
              <a:pPr/>
              <a:t>8/19/2019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3107-FFEE-4620-BA23-C202F18818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749954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6B96D-7B22-47C8-985F-7905759FCB41}" type="datetimeFigureOut">
              <a:rPr lang="en-US" smtClean="0"/>
              <a:pPr/>
              <a:t>8/19/2019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3107-FFEE-4620-BA23-C202F18818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14381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6B96D-7B22-47C8-985F-7905759FCB41}" type="datetimeFigureOut">
              <a:rPr lang="en-US" smtClean="0"/>
              <a:pPr/>
              <a:t>8/19/2019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3107-FFEE-4620-BA23-C202F18818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95991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6B96D-7B22-47C8-985F-7905759FCB41}" type="datetimeFigureOut">
              <a:rPr lang="en-US" smtClean="0"/>
              <a:pPr/>
              <a:t>8/19/2019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3107-FFEE-4620-BA23-C202F18818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72732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6B96D-7B22-47C8-985F-7905759FCB41}" type="datetimeFigureOut">
              <a:rPr lang="en-US" smtClean="0"/>
              <a:pPr/>
              <a:t>8/19/2019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3107-FFEE-4620-BA23-C202F18818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76512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C6B96D-7B22-47C8-985F-7905759FCB41}" type="datetimeFigureOut">
              <a:rPr lang="en-US" smtClean="0"/>
              <a:pPr/>
              <a:t>8/19/2019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473107-FFEE-4620-BA23-C202F18818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02881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evewyborney.com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stevewyborney.com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stevewyborney.com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stevewyborney.com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stevewyborney.com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www.stevewyborney.com/?p=1253" TargetMode="External"/><Relationship Id="rId13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4.jpeg"/><Relationship Id="rId12" Type="http://schemas.openxmlformats.org/officeDocument/2006/relationships/hyperlink" Target="http://www.stevewyborney.com/?p=1028" TargetMode="External"/><Relationship Id="rId2" Type="http://schemas.openxmlformats.org/officeDocument/2006/relationships/hyperlink" Target="https://www.stevewyborney.com/?p=1744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stevewyborney.com/?p=1483" TargetMode="External"/><Relationship Id="rId11" Type="http://schemas.openxmlformats.org/officeDocument/2006/relationships/image" Target="../media/image6.jpeg"/><Relationship Id="rId5" Type="http://schemas.openxmlformats.org/officeDocument/2006/relationships/image" Target="../media/image3.jpeg"/><Relationship Id="rId15" Type="http://schemas.openxmlformats.org/officeDocument/2006/relationships/image" Target="../media/image8.png"/><Relationship Id="rId10" Type="http://schemas.openxmlformats.org/officeDocument/2006/relationships/hyperlink" Target="http://www.stevewyborney.com/?p=893" TargetMode="External"/><Relationship Id="rId4" Type="http://schemas.openxmlformats.org/officeDocument/2006/relationships/hyperlink" Target="https://www.stevewyborney.com/?p=1583" TargetMode="External"/><Relationship Id="rId9" Type="http://schemas.openxmlformats.org/officeDocument/2006/relationships/image" Target="../media/image5.jpeg"/><Relationship Id="rId14" Type="http://schemas.openxmlformats.org/officeDocument/2006/relationships/hyperlink" Target="https://www.stevewyborney.com/?p=170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7300226" y="6581001"/>
            <a:ext cx="18437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hlinkClick r:id="rId2"/>
              </a:rPr>
              <a:t>www.stevewyborney.com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-26524" y="6581001"/>
            <a:ext cx="122809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chemeClr val="bg1"/>
                </a:solidFill>
              </a:rPr>
              <a:t>Steve </a:t>
            </a:r>
            <a:r>
              <a:rPr lang="en-US" sz="1200" b="1" dirty="0" err="1" smtClean="0">
                <a:solidFill>
                  <a:schemeClr val="bg1"/>
                </a:solidFill>
              </a:rPr>
              <a:t>Wyborney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22" name="Title 1"/>
          <p:cNvSpPr txBox="1">
            <a:spLocks/>
          </p:cNvSpPr>
          <p:nvPr/>
        </p:nvSpPr>
        <p:spPr>
          <a:xfrm>
            <a:off x="0" y="0"/>
            <a:ext cx="91440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9600" b="1" dirty="0" smtClean="0">
                <a:solidFill>
                  <a:schemeClr val="bg1"/>
                </a:solidFill>
              </a:rPr>
              <a:t>ESTI - MYSTERIES</a:t>
            </a:r>
            <a:endParaRPr lang="en-US" sz="9600" b="1" dirty="0">
              <a:solidFill>
                <a:schemeClr val="bg1"/>
              </a:solidFill>
            </a:endParaRPr>
          </a:p>
        </p:txBody>
      </p:sp>
      <p:sp>
        <p:nvSpPr>
          <p:cNvPr id="33" name="Title 1"/>
          <p:cNvSpPr txBox="1">
            <a:spLocks/>
          </p:cNvSpPr>
          <p:nvPr/>
        </p:nvSpPr>
        <p:spPr>
          <a:xfrm>
            <a:off x="0" y="2680848"/>
            <a:ext cx="91440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/>
            <a:r>
              <a:rPr lang="he-IL" sz="4000" b="1" dirty="0" smtClean="0">
                <a:solidFill>
                  <a:schemeClr val="bg1"/>
                </a:solidFill>
                <a:cs typeface="+mn-cs"/>
              </a:rPr>
              <a:t>אומדן – מצגת </a:t>
            </a:r>
            <a:r>
              <a:rPr lang="he-IL" sz="4000" b="1" dirty="0" smtClean="0">
                <a:solidFill>
                  <a:schemeClr val="bg1"/>
                </a:solidFill>
                <a:cs typeface="+mn-cs"/>
              </a:rPr>
              <a:t>18</a:t>
            </a:r>
            <a:endParaRPr lang="en-US" sz="4000" b="1" dirty="0">
              <a:solidFill>
                <a:schemeClr val="bg1"/>
              </a:solidFill>
              <a:cs typeface="+mn-cs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0" y="4127225"/>
            <a:ext cx="9144000" cy="18925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e-IL" sz="6600" b="1" dirty="0" smtClean="0">
                <a:solidFill>
                  <a:srgbClr val="FFFF00"/>
                </a:solidFill>
                <a:cs typeface="+mn-cs"/>
              </a:rPr>
              <a:t>"כדורים בשלושה צבעים"</a:t>
            </a:r>
            <a:endParaRPr lang="en-US" sz="6600" b="1" dirty="0" smtClean="0">
              <a:solidFill>
                <a:srgbClr val="FFFF00"/>
              </a:solidFill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6070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7300226" y="6581001"/>
            <a:ext cx="18437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hlinkClick r:id="rId2"/>
              </a:rPr>
              <a:t>www.stevewyborney.com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-26524" y="6581001"/>
            <a:ext cx="122809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chemeClr val="bg1"/>
                </a:solidFill>
              </a:rPr>
              <a:t>Steve </a:t>
            </a:r>
            <a:r>
              <a:rPr lang="en-US" sz="1200" b="1" dirty="0" err="1" smtClean="0">
                <a:solidFill>
                  <a:schemeClr val="bg1"/>
                </a:solidFill>
              </a:rPr>
              <a:t>Wyborney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5029200" y="76200"/>
            <a:ext cx="3974306" cy="16002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sz="2400" b="1" dirty="0" smtClean="0">
                <a:solidFill>
                  <a:schemeClr val="tx1"/>
                </a:solidFill>
              </a:rPr>
              <a:t>השתמשו באומדן:</a:t>
            </a:r>
          </a:p>
          <a:p>
            <a:pPr algn="ctr" rtl="1"/>
            <a:r>
              <a:rPr lang="he-IL" sz="2400" b="1" dirty="0" smtClean="0">
                <a:solidFill>
                  <a:schemeClr val="tx1"/>
                </a:solidFill>
              </a:rPr>
              <a:t>כמה כדורים יש בכלי?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029200" y="1905000"/>
            <a:ext cx="3974306" cy="2667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sz="2400" b="1" dirty="0" smtClean="0">
                <a:solidFill>
                  <a:schemeClr val="tx1"/>
                </a:solidFill>
              </a:rPr>
              <a:t>היעזרו ברמזים כדי לצמצם את מספר האפשרויות. לאחר מכן, השתמשו שוב באומדן כדי להחליט מהי התשובה הסבירה ביותר.</a:t>
            </a:r>
            <a:endParaRPr lang="en-US" sz="2400" b="1" dirty="0" smtClean="0">
              <a:solidFill>
                <a:schemeClr val="tx1"/>
              </a:solidFill>
            </a:endParaRPr>
          </a:p>
        </p:txBody>
      </p:sp>
      <p:pic>
        <p:nvPicPr>
          <p:cNvPr id="14" name="Picture 2" descr="C:\Users\Steve Wyborney\Desktop\LOW RESOLUTION esti-mystery pics\Slide16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53621"/>
          <a:stretch/>
        </p:blipFill>
        <p:spPr bwMode="auto">
          <a:xfrm>
            <a:off x="304800" y="-1"/>
            <a:ext cx="3958196" cy="64008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4038342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7300226" y="6581001"/>
            <a:ext cx="18437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hlinkClick r:id="rId2"/>
              </a:rPr>
              <a:t>www.stevewyborney.com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-26524" y="6581001"/>
            <a:ext cx="122809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chemeClr val="bg1"/>
                </a:solidFill>
              </a:rPr>
              <a:t>Steve </a:t>
            </a:r>
            <a:r>
              <a:rPr lang="en-US" sz="1200" b="1" dirty="0" err="1" smtClean="0">
                <a:solidFill>
                  <a:schemeClr val="bg1"/>
                </a:solidFill>
              </a:rPr>
              <a:t>Wyborney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876799" y="76201"/>
            <a:ext cx="4172793" cy="1143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sz="2000" b="1" u="sng" dirty="0" smtClean="0">
                <a:solidFill>
                  <a:schemeClr val="tx1"/>
                </a:solidFill>
              </a:rPr>
              <a:t>רמז מספר 1</a:t>
            </a:r>
            <a:endParaRPr lang="en-US" sz="2000" b="1" u="sng" dirty="0">
              <a:solidFill>
                <a:schemeClr val="tx1"/>
              </a:solidFill>
            </a:endParaRPr>
          </a:p>
          <a:p>
            <a:pPr algn="ctr" rtl="1"/>
            <a:r>
              <a:rPr lang="he-IL" sz="2000" b="1" dirty="0" smtClean="0">
                <a:solidFill>
                  <a:schemeClr val="tx1"/>
                </a:solidFill>
              </a:rPr>
              <a:t>מספר הכדורים קטן מ-150.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876799" y="1295400"/>
            <a:ext cx="4172793" cy="1143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he-IL" sz="2000" b="1" u="sng" dirty="0" smtClean="0">
                <a:solidFill>
                  <a:schemeClr val="tx1"/>
                </a:solidFill>
              </a:rPr>
              <a:t>רמז מספר 2</a:t>
            </a:r>
            <a:endParaRPr lang="en-US" sz="2000" b="1" u="sng" dirty="0">
              <a:solidFill>
                <a:schemeClr val="tx1"/>
              </a:solidFill>
            </a:endParaRPr>
          </a:p>
          <a:p>
            <a:pPr algn="ctr" rtl="1"/>
            <a:r>
              <a:rPr lang="he-IL" sz="2000" b="1" dirty="0" smtClean="0">
                <a:solidFill>
                  <a:schemeClr val="tx1"/>
                </a:solidFill>
              </a:rPr>
              <a:t> מספר הכדורים הוא אי-זוגי.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876800" y="3886200"/>
            <a:ext cx="4146494" cy="12239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he-IL" sz="2000" b="1" u="sng" dirty="0" smtClean="0">
                <a:solidFill>
                  <a:schemeClr val="tx1"/>
                </a:solidFill>
              </a:rPr>
              <a:t>רמז מספר 4</a:t>
            </a:r>
          </a:p>
          <a:p>
            <a:pPr algn="ctr" rtl="1"/>
            <a:r>
              <a:rPr lang="he-IL" sz="2000" b="1" dirty="0" smtClean="0">
                <a:solidFill>
                  <a:schemeClr val="tx1"/>
                </a:solidFill>
              </a:rPr>
              <a:t>התבוננו בקובייה שליד הכלי. בתשובה מופיעה הספרה שהיא סכום הנקודות שעל </a:t>
            </a:r>
            <a:r>
              <a:rPr lang="he-IL" sz="2000" b="1" dirty="0" smtClean="0">
                <a:solidFill>
                  <a:schemeClr val="tx1"/>
                </a:solidFill>
              </a:rPr>
              <a:t>שלוש פאות הקובייה שאנו רואים.</a:t>
            </a:r>
            <a:endParaRPr lang="en-US" sz="2000" b="1" dirty="0" smtClean="0">
              <a:solidFill>
                <a:schemeClr val="tx1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4876799" y="2590800"/>
            <a:ext cx="4153237" cy="1143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he-IL" sz="2000" b="1" u="sng" dirty="0" smtClean="0">
                <a:solidFill>
                  <a:schemeClr val="tx1"/>
                </a:solidFill>
              </a:rPr>
              <a:t>רמז מספר 3</a:t>
            </a:r>
          </a:p>
          <a:p>
            <a:pPr algn="ctr" rtl="1"/>
            <a:r>
              <a:rPr lang="he-IL" sz="2000" b="1" dirty="0" smtClean="0">
                <a:solidFill>
                  <a:schemeClr val="tx1"/>
                </a:solidFill>
              </a:rPr>
              <a:t>מספר הכדורים הוא כפולה של מספר הצבעים שיש בכלי.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17" name="Rectangle 20"/>
          <p:cNvSpPr/>
          <p:nvPr/>
        </p:nvSpPr>
        <p:spPr>
          <a:xfrm>
            <a:off x="4876800" y="5181600"/>
            <a:ext cx="4146494" cy="12239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he-IL" sz="2000" b="1" u="sng" dirty="0" smtClean="0">
                <a:solidFill>
                  <a:schemeClr val="tx1"/>
                </a:solidFill>
              </a:rPr>
              <a:t>רמז מספר 5</a:t>
            </a:r>
          </a:p>
          <a:p>
            <a:pPr algn="ctr" rtl="1"/>
            <a:r>
              <a:rPr lang="he-IL" sz="2000" b="1" dirty="0" smtClean="0">
                <a:solidFill>
                  <a:schemeClr val="tx1"/>
                </a:solidFill>
              </a:rPr>
              <a:t>בתשובה </a:t>
            </a:r>
            <a:r>
              <a:rPr lang="he-IL" sz="2000" b="1" u="sng" dirty="0" smtClean="0">
                <a:solidFill>
                  <a:schemeClr val="tx1"/>
                </a:solidFill>
              </a:rPr>
              <a:t>לא</a:t>
            </a:r>
            <a:r>
              <a:rPr lang="he-IL" sz="2000" b="1" dirty="0" smtClean="0">
                <a:solidFill>
                  <a:schemeClr val="tx1"/>
                </a:solidFill>
              </a:rPr>
              <a:t> מופיעה הספרה שהיא מכפלת הנקודות </a:t>
            </a:r>
            <a:r>
              <a:rPr lang="he-IL" sz="2000" b="1" dirty="0" smtClean="0">
                <a:solidFill>
                  <a:schemeClr val="tx1"/>
                </a:solidFill>
              </a:rPr>
              <a:t>שעל שלוש פאות הקובייה שאנו </a:t>
            </a:r>
            <a:r>
              <a:rPr lang="he-IL" sz="2000" b="1" dirty="0" smtClean="0">
                <a:solidFill>
                  <a:schemeClr val="tx1"/>
                </a:solidFill>
              </a:rPr>
              <a:t>רואים</a:t>
            </a:r>
            <a:r>
              <a:rPr lang="he-IL" sz="2000" b="1" dirty="0" smtClean="0">
                <a:solidFill>
                  <a:schemeClr val="tx1"/>
                </a:solidFill>
              </a:rPr>
              <a:t>.</a:t>
            </a:r>
            <a:endParaRPr lang="he-IL" sz="2000" b="1" dirty="0" smtClean="0">
              <a:solidFill>
                <a:schemeClr val="tx1"/>
              </a:solidFill>
            </a:endParaRPr>
          </a:p>
        </p:txBody>
      </p:sp>
      <p:pic>
        <p:nvPicPr>
          <p:cNvPr id="20" name="Picture 2" descr="C:\Users\Steve Wyborney\Desktop\LOW RESOLUTION esti-mystery pics\Slide16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53621"/>
          <a:stretch/>
        </p:blipFill>
        <p:spPr bwMode="auto">
          <a:xfrm>
            <a:off x="304800" y="-1"/>
            <a:ext cx="3958196" cy="64008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105242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1" grpId="0" animBg="1"/>
      <p:bldP spid="31" grpId="0" animBg="1"/>
      <p:bldP spid="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7300226" y="6581001"/>
            <a:ext cx="18437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hlinkClick r:id="rId2"/>
              </a:rPr>
              <a:t>www.stevewyborney.com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-26524" y="6581001"/>
            <a:ext cx="122809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chemeClr val="bg1"/>
                </a:solidFill>
              </a:rPr>
              <a:t>Steve </a:t>
            </a:r>
            <a:r>
              <a:rPr lang="en-US" sz="1200" b="1" dirty="0" err="1" smtClean="0">
                <a:solidFill>
                  <a:schemeClr val="bg1"/>
                </a:solidFill>
              </a:rPr>
              <a:t>Wyborney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5029200" y="2667000"/>
            <a:ext cx="3974306" cy="16002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he-IL" sz="2400" b="1" dirty="0" smtClean="0">
                <a:solidFill>
                  <a:schemeClr val="tx1"/>
                </a:solidFill>
              </a:rPr>
              <a:t>בעזרת הרמזים ואומדן, יש לכם מידע מספיק כדי לקבוע כמה כדורים יש בכלי.</a:t>
            </a:r>
            <a:endParaRPr lang="en-US" sz="2400" b="1" dirty="0">
              <a:solidFill>
                <a:schemeClr val="tx1"/>
              </a:solidFill>
            </a:endParaRPr>
          </a:p>
        </p:txBody>
      </p:sp>
      <p:pic>
        <p:nvPicPr>
          <p:cNvPr id="11" name="Picture 2" descr="C:\Users\Steve Wyborney\Desktop\LOW RESOLUTION esti-mystery pics\Slide16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53621"/>
          <a:stretch/>
        </p:blipFill>
        <p:spPr bwMode="auto">
          <a:xfrm>
            <a:off x="304800" y="-1"/>
            <a:ext cx="3958196" cy="64008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252365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5029200" y="152401"/>
            <a:ext cx="3974306" cy="1143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he-IL" sz="5400" b="1" dirty="0" smtClean="0">
                <a:solidFill>
                  <a:schemeClr val="tx1"/>
                </a:solidFill>
              </a:rPr>
              <a:t>117 כדורים</a:t>
            </a:r>
            <a:endParaRPr lang="en-US" sz="5400" b="1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029200" y="152400"/>
            <a:ext cx="3974306" cy="1143001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he-IL" sz="3600" b="1" dirty="0" smtClean="0">
                <a:solidFill>
                  <a:schemeClr val="tx1"/>
                </a:solidFill>
              </a:rPr>
              <a:t>התשובה</a:t>
            </a:r>
            <a:endParaRPr lang="en-US" sz="3600" b="1" dirty="0" smtClean="0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300226" y="6581001"/>
            <a:ext cx="18437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hlinkClick r:id="rId2"/>
              </a:rPr>
              <a:t>www.stevewyborney.com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-26524" y="6581001"/>
            <a:ext cx="122809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chemeClr val="bg1"/>
                </a:solidFill>
              </a:rPr>
              <a:t>Steve </a:t>
            </a:r>
            <a:r>
              <a:rPr lang="en-US" sz="1200" b="1" dirty="0" err="1" smtClean="0">
                <a:solidFill>
                  <a:schemeClr val="bg1"/>
                </a:solidFill>
              </a:rPr>
              <a:t>Wyborney</a:t>
            </a:r>
            <a:endParaRPr lang="en-US" sz="1200" b="1" dirty="0">
              <a:solidFill>
                <a:schemeClr val="bg1"/>
              </a:solidFill>
            </a:endParaRPr>
          </a:p>
        </p:txBody>
      </p:sp>
      <p:pic>
        <p:nvPicPr>
          <p:cNvPr id="16" name="Picture 2" descr="C:\Users\Steve Wyborney\Desktop\LOW RESOLUTION esti-mystery pics\Slide16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53621"/>
          <a:stretch/>
        </p:blipFill>
        <p:spPr bwMode="auto">
          <a:xfrm>
            <a:off x="304800" y="-1"/>
            <a:ext cx="3958196" cy="64008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264179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 descr="C:\Users\Steve Wyborney\Desktop\ESTI - MYSTERIES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2286000"/>
            <a:ext cx="2393166" cy="179487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" descr="C:\Users\Steve Wyborney\Desktop\Splat for Google Slides Pic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7559" y="5174342"/>
            <a:ext cx="1228876" cy="921657"/>
          </a:xfrm>
          <a:prstGeom prst="rect">
            <a:avLst/>
          </a:prstGeom>
          <a:noFill/>
          <a:ln w="19050">
            <a:solidFill>
              <a:schemeClr val="tx1"/>
            </a:solidFill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C:\Users\Steve Wyborney\Desktop\8.8.2018 Desktop\Estimation Clipboard Desktop Materials\Bundle 1 Glasses Pic.jpg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8627" y="5157898"/>
            <a:ext cx="1250801" cy="938101"/>
          </a:xfrm>
          <a:prstGeom prst="rect">
            <a:avLst/>
          </a:prstGeom>
          <a:noFill/>
          <a:ln w="19050">
            <a:solidFill>
              <a:schemeClr val="tx1"/>
            </a:solidFill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 descr="C:\Users\Steve Wyborney\Desktop\Presentation1.jpg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4043" y="5181600"/>
            <a:ext cx="1221978" cy="916483"/>
          </a:xfrm>
          <a:prstGeom prst="rect">
            <a:avLst/>
          </a:prstGeom>
          <a:noFill/>
          <a:ln w="19050">
            <a:solidFill>
              <a:schemeClr val="tx1"/>
            </a:solidFill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299387" y="0"/>
            <a:ext cx="454528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5400" b="1" dirty="0" err="1" smtClean="0"/>
              <a:t>Esti</a:t>
            </a:r>
            <a:r>
              <a:rPr lang="en-US" sz="5400" b="1" dirty="0" smtClean="0"/>
              <a:t> </a:t>
            </a:r>
            <a:r>
              <a:rPr lang="en-US" sz="5400" b="1" smtClean="0"/>
              <a:t>- Mysteries</a:t>
            </a:r>
            <a:endParaRPr lang="en-US" sz="5400" b="1" dirty="0" smtClean="0"/>
          </a:p>
        </p:txBody>
      </p:sp>
      <p:pic>
        <p:nvPicPr>
          <p:cNvPr id="1027" name="Picture 3" descr="C:\Users\Steve Wyborney\Desktop\SPLAT blog post folder\Splat Promo Images and GIFs\Splat Level 3 B.jpg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5181600"/>
            <a:ext cx="1219200" cy="91440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hlinkClick r:id="rId10"/>
          </p:cNvPr>
          <p:cNvSpPr txBox="1"/>
          <p:nvPr/>
        </p:nvSpPr>
        <p:spPr>
          <a:xfrm>
            <a:off x="370582" y="6122313"/>
            <a:ext cx="123783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>
                <a:hlinkClick r:id="rId10"/>
              </a:rPr>
              <a:t>50 Splat! Lessons </a:t>
            </a:r>
            <a:endParaRPr lang="en-US" sz="1100" b="1" dirty="0" smtClean="0"/>
          </a:p>
          <a:p>
            <a:pPr algn="ctr"/>
            <a:r>
              <a:rPr lang="en-US" sz="1100" b="1" dirty="0" smtClean="0"/>
              <a:t>(for PowerPoint)</a:t>
            </a:r>
            <a:endParaRPr lang="en-US" sz="11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114862" y="3059668"/>
            <a:ext cx="62499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b="1" dirty="0">
                <a:hlinkClick r:id="rId2"/>
              </a:rPr>
              <a:t>Click </a:t>
            </a:r>
            <a:r>
              <a:rPr lang="en-US" b="1" dirty="0" smtClean="0">
                <a:hlinkClick r:id="rId2"/>
              </a:rPr>
              <a:t>here</a:t>
            </a:r>
            <a:r>
              <a:rPr lang="en-US" b="1" dirty="0" smtClean="0"/>
              <a:t> (</a:t>
            </a:r>
            <a:r>
              <a:rPr lang="en-US" b="1" dirty="0"/>
              <a:t>or on the image) to download more </a:t>
            </a:r>
            <a:r>
              <a:rPr lang="en-US" b="1" dirty="0" err="1" smtClean="0"/>
              <a:t>Esti</a:t>
            </a:r>
            <a:r>
              <a:rPr lang="en-US" b="1" dirty="0" smtClean="0"/>
              <a:t> – Mysteries.</a:t>
            </a:r>
            <a:endParaRPr lang="en-US" b="1" dirty="0"/>
          </a:p>
        </p:txBody>
      </p:sp>
      <p:pic>
        <p:nvPicPr>
          <p:cNvPr id="20" name="Picture 7" descr="C:\Users\Steve Wyborney\Desktop\Splat Promos HUGE SET\Slide6.JPG">
            <a:hlinkClick r:id="rId12"/>
          </p:cNvPr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9021" y="5181600"/>
            <a:ext cx="1219200" cy="91440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TextBox 20"/>
          <p:cNvSpPr txBox="1"/>
          <p:nvPr/>
        </p:nvSpPr>
        <p:spPr>
          <a:xfrm>
            <a:off x="1828857" y="6151054"/>
            <a:ext cx="116089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>
                <a:hlinkClick r:id=""/>
              </a:rPr>
              <a:t>20 Fraction </a:t>
            </a:r>
          </a:p>
          <a:p>
            <a:pPr algn="ctr"/>
            <a:r>
              <a:rPr lang="en-US" sz="1100" b="1" dirty="0" smtClean="0">
                <a:hlinkClick r:id=""/>
              </a:rPr>
              <a:t>Splat! Lessons</a:t>
            </a:r>
            <a:endParaRPr lang="en-US" sz="1100" b="1" dirty="0" smtClean="0"/>
          </a:p>
          <a:p>
            <a:pPr algn="ctr"/>
            <a:r>
              <a:rPr lang="en-US" sz="1100" b="1" dirty="0" smtClean="0"/>
              <a:t>(</a:t>
            </a:r>
            <a:r>
              <a:rPr lang="en-US" sz="1100" b="1" dirty="0"/>
              <a:t>for PowerPoint)</a:t>
            </a:r>
          </a:p>
          <a:p>
            <a:pPr algn="ctr"/>
            <a:endParaRPr lang="en-US" sz="11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3097126" y="6154031"/>
            <a:ext cx="151996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>
                <a:hlinkClick r:id=""/>
              </a:rPr>
              <a:t>80 Cube Conversations</a:t>
            </a:r>
          </a:p>
          <a:p>
            <a:pPr algn="ctr"/>
            <a:r>
              <a:rPr lang="en-US" sz="1100" b="1" dirty="0" smtClean="0">
                <a:hlinkClick r:id=""/>
              </a:rPr>
              <a:t>Lessons</a:t>
            </a:r>
            <a:endParaRPr lang="en-US" sz="1100" b="1" dirty="0" smtClean="0"/>
          </a:p>
        </p:txBody>
      </p:sp>
      <p:sp>
        <p:nvSpPr>
          <p:cNvPr id="28" name="TextBox 27"/>
          <p:cNvSpPr txBox="1"/>
          <p:nvPr/>
        </p:nvSpPr>
        <p:spPr>
          <a:xfrm>
            <a:off x="381000" y="4756118"/>
            <a:ext cx="25339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Other Downloadable Resources</a:t>
            </a:r>
            <a:endParaRPr lang="en-US" sz="14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7511631" y="6172200"/>
            <a:ext cx="155616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hlinkClick r:id=""/>
              </a:rPr>
              <a:t>Splat!</a:t>
            </a:r>
          </a:p>
          <a:p>
            <a:pPr algn="ctr"/>
            <a:r>
              <a:rPr lang="en-US" sz="1100" b="1" dirty="0" smtClean="0">
                <a:hlinkClick r:id=""/>
              </a:rPr>
              <a:t>for Google Slides</a:t>
            </a:r>
            <a:endParaRPr lang="en-US" sz="11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6064894" y="6172200"/>
            <a:ext cx="140270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hlinkClick r:id="rId6"/>
              </a:rPr>
              <a:t>The Estimation Clipboard</a:t>
            </a:r>
            <a:endParaRPr lang="en-US" sz="1100" b="1" dirty="0"/>
          </a:p>
        </p:txBody>
      </p:sp>
      <p:pic>
        <p:nvPicPr>
          <p:cNvPr id="22" name="Picture 4">
            <a:hlinkClick r:id="rId14"/>
          </p:cNvPr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3313" y="5181600"/>
            <a:ext cx="1204785" cy="903589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7" name="TextBox 26"/>
          <p:cNvSpPr txBox="1"/>
          <p:nvPr/>
        </p:nvSpPr>
        <p:spPr>
          <a:xfrm>
            <a:off x="4633740" y="6164759"/>
            <a:ext cx="1462260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>
                <a:hlinkClick r:id="rId14"/>
              </a:rPr>
              <a:t>100 </a:t>
            </a:r>
            <a:r>
              <a:rPr lang="en-US" sz="1100" b="1" dirty="0" err="1" smtClean="0">
                <a:hlinkClick r:id="rId14"/>
              </a:rPr>
              <a:t>Subitizing</a:t>
            </a:r>
            <a:r>
              <a:rPr lang="en-US" sz="1100" b="1" dirty="0" smtClean="0">
                <a:hlinkClick r:id="rId14"/>
              </a:rPr>
              <a:t> Slides</a:t>
            </a:r>
          </a:p>
          <a:p>
            <a:pPr algn="ctr"/>
            <a:r>
              <a:rPr lang="en-US" sz="1100" b="1" dirty="0" smtClean="0">
                <a:hlinkClick r:id="rId14"/>
              </a:rPr>
              <a:t>&amp; </a:t>
            </a:r>
          </a:p>
          <a:p>
            <a:pPr algn="ctr"/>
            <a:r>
              <a:rPr lang="en-US" sz="1100" b="1" dirty="0" smtClean="0">
                <a:hlinkClick r:id="rId14"/>
              </a:rPr>
              <a:t>10 Challenge Patterns</a:t>
            </a:r>
            <a:endParaRPr lang="en-US" sz="1100" b="1" dirty="0"/>
          </a:p>
        </p:txBody>
      </p:sp>
    </p:spTree>
    <p:extLst>
      <p:ext uri="{BB962C8B-B14F-4D97-AF65-F5344CB8AC3E}">
        <p14:creationId xmlns="" xmlns:p14="http://schemas.microsoft.com/office/powerpoint/2010/main" val="1856270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199</Words>
  <Application>Microsoft Office PowerPoint</Application>
  <PresentationFormat>‫הצגה על המסך (4:3)</PresentationFormat>
  <Paragraphs>45</Paragraphs>
  <Slides>6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6</vt:i4>
      </vt:variant>
    </vt:vector>
  </HeadingPairs>
  <TitlesOfParts>
    <vt:vector size="7" baseType="lpstr">
      <vt:lpstr>Office Theme</vt:lpstr>
      <vt:lpstr>שקופית 1</vt:lpstr>
      <vt:lpstr>שקופית 2</vt:lpstr>
      <vt:lpstr>שקופית 3</vt:lpstr>
      <vt:lpstr>שקופית 4</vt:lpstr>
      <vt:lpstr>שקופית 5</vt:lpstr>
      <vt:lpstr>שקופית 6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 Wyborney</dc:creator>
  <cp:lastModifiedBy>DoritN</cp:lastModifiedBy>
  <cp:revision>22</cp:revision>
  <dcterms:created xsi:type="dcterms:W3CDTF">2018-12-07T02:10:54Z</dcterms:created>
  <dcterms:modified xsi:type="dcterms:W3CDTF">2019-08-19T12:03:34Z</dcterms:modified>
</cp:coreProperties>
</file>