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900" r:id="rId4"/>
    <p:sldId id="1347" r:id="rId5"/>
    <p:sldId id="895" r:id="rId6"/>
    <p:sldId id="896" r:id="rId7"/>
    <p:sldId id="897" r:id="rId8"/>
    <p:sldId id="898" r:id="rId9"/>
    <p:sldId id="901" r:id="rId10"/>
    <p:sldId id="902" r:id="rId11"/>
    <p:sldId id="899" r:id="rId12"/>
  </p:sldIdLst>
  <p:sldSz cx="18288000" cy="10287000"/>
  <p:notesSz cx="6858000" cy="9144000"/>
  <p:embeddedFontLst>
    <p:embeddedFont>
      <p:font typeface="Alef Bold" panose="00000800000000000000" charset="-79"/>
      <p:regular r:id="rId14"/>
      <p:bold r:id="rId15"/>
    </p:embeddedFon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Arimo Bold" panose="020B0604020202020204" charset="0"/>
      <p:regular r:id="rId20"/>
    </p:embeddedFont>
    <p:embeddedFont>
      <p:font typeface="Cambria Math" panose="02040503050406030204" pitchFamily="18" charset="0"/>
      <p:regular r:id="rId21"/>
    </p:embeddedFont>
    <p:embeddedFont>
      <p:font typeface="David" panose="020E0502060401010101" pitchFamily="34" charset="-79"/>
      <p:regular r:id="rId22"/>
      <p:bold r:id="rId23"/>
    </p:embeddedFont>
    <p:embeddedFont>
      <p:font typeface="Guttman Yad-Brush" panose="02010401010101010101" pitchFamily="2" charset="-79"/>
      <p:regular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78" y="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כ"ג/אייר/תשפ"ו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Roboto" panose="02000000000000000000" pitchFamily="2" charset="0"/>
              </a:rPr>
              <a:t> ID: 1555682579</a:t>
            </a:r>
          </a:p>
          <a:p>
            <a:br>
              <a:rPr lang="en-US" b="0" i="0">
                <a:effectLst/>
                <a:latin typeface="Roboto" panose="02000000000000000000" pitchFamily="2" charset="0"/>
              </a:rPr>
            </a:b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8F4B8-A89E-4183-9FE8-7154D8DE920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0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7302597-5361-EF3B-DFC0-5EE30D905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D4B7323-3906-D94B-8A83-D7C3C8C7F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5BD107C-3482-9D6D-1FEA-28A21542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74B2-5270-4340-8424-B4A900C9B658}" type="datetimeFigureOut">
              <a:rPr lang="he-IL" smtClean="0"/>
              <a:t>כ"ג/אייר/תשפ"ו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5AF9337-C016-8EFE-9B5A-0E5D595FB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2869173-297C-C472-7FFA-70369629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A110-B50A-4C1C-9647-DD822A6F5F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6031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393E7CE-998C-3C3C-2B4B-13CF119A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911E861-C9C7-F134-09ED-8A8CF5C30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30A049-8EB9-7706-15C8-47E287FFC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74B2-5270-4340-8424-B4A900C9B658}" type="datetimeFigureOut">
              <a:rPr lang="he-IL" smtClean="0"/>
              <a:t>כ"ג/אייר/תשפ"ו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1402616-4780-3D57-D2B8-40B1F05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7B4F542-E6CA-1A29-DF84-4E6327B0F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A110-B50A-4C1C-9647-DD822A6F5F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828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AEFDC1-2BC0-BF54-BEFD-313CD9A9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09D4585-4411-A753-46DB-D3805569D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F29DD94-30BC-6995-22E3-F03285D2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74B2-5270-4340-8424-B4A900C9B658}" type="datetimeFigureOut">
              <a:rPr lang="he-IL" smtClean="0"/>
              <a:t>כ"ג/אייר/תשפ"ו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239F5AB-B811-1454-75C6-4AAC6326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79DF865-2DBE-2915-2431-81BC2C71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A110-B50A-4C1C-9647-DD822A6F5F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3167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B1F736-BD8B-B229-D73F-A49C32145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DAC368F-DBC9-6E82-6F9E-FE7E8F96F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ADDD0A4-9186-71C6-8193-8213BCBA0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D00DD27-5585-F29A-AEE1-E734E641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74B2-5270-4340-8424-B4A900C9B658}" type="datetimeFigureOut">
              <a:rPr lang="he-IL" smtClean="0"/>
              <a:t>כ"ג/אייר/תשפ"ו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BCE0991-21A0-25F0-2459-DFE89D14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0B220AF-620F-B88F-A2DB-FF3FDE5C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A110-B50A-4C1C-9647-DD822A6F5F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7663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6F86C2-1C36-0432-3AFB-CC8BE3CE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CB5432E-5E32-6FAA-D4FA-254426394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3C69F83-7D1A-0665-BC68-2AE2D168E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18843AF-F6C4-0216-90F0-DD4F6F06D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68BB997-8AC9-5096-A11C-3030AE78A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5133C155-B933-8C11-2338-1B49A8DF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74B2-5270-4340-8424-B4A900C9B658}" type="datetimeFigureOut">
              <a:rPr lang="he-IL" smtClean="0"/>
              <a:t>כ"ג/אייר/תשפ"ו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04B41C9-B053-9EE1-3BE6-41918430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477B9D9F-1FD9-C2F4-8A25-A0833F89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A110-B50A-4C1C-9647-DD822A6F5F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8407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097D166-3B29-A22E-767D-83FDB4AE1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A0F09CE-2E28-FCD6-1936-76BD998EC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74B2-5270-4340-8424-B4A900C9B658}" type="datetimeFigureOut">
              <a:rPr lang="he-IL" smtClean="0"/>
              <a:t>כ"ג/אייר/תשפ"ו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7006A10-717A-8FF1-0C83-0A3763A7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403C048-94FA-F480-6EF2-3BB7512A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A110-B50A-4C1C-9647-DD822A6F5F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1920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1EDF3E5-38DE-EC80-9DBF-60976589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74B2-5270-4340-8424-B4A900C9B658}" type="datetimeFigureOut">
              <a:rPr lang="he-IL" smtClean="0"/>
              <a:t>כ"ג/אייר/תשפ"ו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9EE7413-B32A-6653-7349-9C71AA1F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16CF615-515C-ADE6-9B7D-EFF055E73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A110-B50A-4C1C-9647-DD822A6F5F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6954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E37DF6-5FB8-0950-1631-C7517C0F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C21B33D-45D0-34B1-58BE-1B363F0EC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B05A2BE-E7D9-2A9B-3D00-65D51F068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C24575B-3BC8-7836-6944-819770CA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74B2-5270-4340-8424-B4A900C9B658}" type="datetimeFigureOut">
              <a:rPr lang="he-IL" smtClean="0"/>
              <a:t>כ"ג/אייר/תשפ"ו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7FCC5C6-386F-CD7B-C1DA-480513BF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1636857-E410-4F90-85A8-39C7EF6C3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A110-B50A-4C1C-9647-DD822A6F5F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557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3F1BB7-719C-9D04-64B3-8E16843D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BBA00C0C-ED43-24D3-D832-6F825D23B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5DAFE06-B176-116A-64C2-E4E4ADFBC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150407F-94C4-38BC-A2F5-A62CDDC70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74B2-5270-4340-8424-B4A900C9B658}" type="datetimeFigureOut">
              <a:rPr lang="he-IL" smtClean="0"/>
              <a:t>כ"ג/אייר/תשפ"ו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B4A37FB-0F63-75DA-BDC0-E9D7DF8D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D542BBA-B554-5BC6-C587-52EC3DD2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A110-B50A-4C1C-9647-DD822A6F5F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0760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FEA346D-F021-D0DD-1E0B-6A278603C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5DB9217-32AB-77FF-DE43-E04C1591A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1FC736A-4180-1888-6056-E6B0CBF8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74B2-5270-4340-8424-B4A900C9B658}" type="datetimeFigureOut">
              <a:rPr lang="he-IL" smtClean="0"/>
              <a:t>כ"ג/אייר/תשפ"ו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A87901E-2FF2-B1A1-0C8C-1B56AD73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2F85E2D-5575-1B99-79E1-0FF19C85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A110-B50A-4C1C-9647-DD822A6F5F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1219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D9687C7C-10DD-4245-AA6D-4C89B9C97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87B076D-EB99-6F0D-DB99-DAD13ED15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DD0C101-32AA-655B-D0BA-333821D7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74B2-5270-4340-8424-B4A900C9B658}" type="datetimeFigureOut">
              <a:rPr lang="he-IL" smtClean="0"/>
              <a:t>כ"ג/אייר/תשפ"ו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957E011-3007-4F35-0FFD-5E076009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63D9FFD-7731-CFC0-9FDC-CC721DE0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A110-B50A-4C1C-9647-DD822A6F5F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1890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76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כ"ג/אייר/תשפ"ו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22332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3738010"/>
            <a:ext cx="7558106" cy="5038737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</a:t>
            </a:r>
            <a:r>
              <a:rPr lang="en-US" sz="2700" dirty="0">
                <a:latin typeface="Arial Narrow" panose="020B0606020202030204" pitchFamily="34" charset="0"/>
                <a:cs typeface="Heebo" pitchFamily="2" charset="-79"/>
              </a:rPr>
              <a:t> </a:t>
            </a:r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אלנט טכנולוגיות בע"מ</a:t>
            </a:r>
          </a:p>
          <a:p>
            <a:br>
              <a:rPr lang="he-IL" sz="2700" dirty="0"/>
            </a:br>
            <a:endParaRPr lang="x-none" sz="2700" dirty="0"/>
          </a:p>
        </p:txBody>
      </p:sp>
    </p:spTree>
    <p:extLst>
      <p:ext uri="{BB962C8B-B14F-4D97-AF65-F5344CB8AC3E}">
        <p14:creationId xmlns:p14="http://schemas.microsoft.com/office/powerpoint/2010/main" val="280490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1D8B596-A49B-CC7A-204A-D38391BA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62C1A91-77C8-2C25-D0A5-972DFD282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8EE6B89-5E56-2881-8E83-87BA46BC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374B2-5270-4340-8424-B4A900C9B658}" type="datetimeFigureOut">
              <a:rPr lang="he-IL" smtClean="0"/>
              <a:t>כ"ג/אייר/תשפ"ו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B9AAF3C-2BE5-6320-12D9-12AF4C475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0A67D73-AED3-EA2E-72EB-CCF1717FB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0A110-B50A-4C1C-9647-DD822A6F5F5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223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5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ו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57253" y="6572968"/>
            <a:ext cx="7980641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he-IL" sz="4400" dirty="0">
                <a:solidFill>
                  <a:prstClr val="black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השבר כחלק מכמות-</a:t>
            </a:r>
          </a:p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he-IL" sz="4400" dirty="0">
                <a:solidFill>
                  <a:prstClr val="black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מציאת הכמות הכוללת</a:t>
            </a:r>
            <a:endParaRPr lang="he-IL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DEF5B-3E13-634A-E3D7-85E9484AD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D5638B34-BD8D-7F1B-3E4E-0A2508C308B9}"/>
                  </a:ext>
                </a:extLst>
              </p:cNvPr>
              <p:cNvSpPr txBox="1"/>
              <p:nvPr/>
            </p:nvSpPr>
            <p:spPr>
              <a:xfrm>
                <a:off x="3429000" y="779549"/>
                <a:ext cx="11430000" cy="872790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he-IL" sz="4400" dirty="0"/>
                  <a:t>לרוני יש חבילה של מדבקות.</a:t>
                </a:r>
              </a:p>
              <a:p>
                <a:pPr algn="r">
                  <a:lnSpc>
                    <a:spcPct val="150000"/>
                  </a:lnSpc>
                </a:pPr>
                <a:r>
                  <a:rPr kumimoji="0" lang="he-IL" altLang="he-IL" sz="4400" b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מהמדבקות בצבע כחול,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he-IL" sz="4400" dirty="0"/>
              </a:p>
              <a:p>
                <a:pPr algn="r">
                  <a:lnSpc>
                    <a:spcPct val="150000"/>
                  </a:lnSpc>
                </a:pPr>
                <a:r>
                  <a:rPr lang="he-IL" sz="4400" dirty="0"/>
                  <a:t>מהמדבקות הן בצבע אדום </a:t>
                </a:r>
                <a:r>
                  <a:rPr lang="en-US" sz="440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he-IL" sz="4400" dirty="0"/>
                  <a:t> 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he-IL" sz="4400" dirty="0"/>
                  <a:t>ושאר המדבקות הן בצבע ירוק.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he-IL" sz="4400" dirty="0"/>
                  <a:t>מספר המדבקות בצבע כחול שיש לרוני הוא 12 .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he-IL" sz="4400" dirty="0"/>
                  <a:t>א. כמה מדבקות יש לרוני </a:t>
                </a:r>
                <a:r>
                  <a:rPr lang="he-IL" sz="4400" dirty="0" err="1"/>
                  <a:t>בסך־הכול</a:t>
                </a:r>
                <a:r>
                  <a:rPr lang="he-IL" sz="4400" dirty="0"/>
                  <a:t>?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he-IL" sz="4400" dirty="0"/>
                  <a:t>ב. כמה מהמדבקות הן בצבע אדום?</a:t>
                </a:r>
              </a:p>
              <a:p>
                <a:pPr algn="r"/>
                <a:r>
                  <a:rPr lang="he-IL" sz="4400" dirty="0"/>
                  <a:t> </a:t>
                </a:r>
              </a:p>
            </p:txBody>
          </p:sp>
        </mc:Choice>
        <mc:Fallback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D5638B34-BD8D-7F1B-3E4E-0A2508C30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779549"/>
                <a:ext cx="11430000" cy="8727902"/>
              </a:xfrm>
              <a:prstGeom prst="rect">
                <a:avLst/>
              </a:prstGeom>
              <a:blipFill>
                <a:blip r:embed="rId2"/>
                <a:stretch>
                  <a:fillRect r="-2080" b="-23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92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3261C5-0784-3784-DC88-C906AF6A7A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7169" y="3429000"/>
            <a:ext cx="10119652" cy="32766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0515600" y="4148132"/>
            <a:ext cx="388620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משימה-</a:t>
            </a:r>
          </a:p>
          <a:p>
            <a:pPr algn="ctr"/>
            <a:r>
              <a:rPr lang="he-IL" sz="4400" dirty="0"/>
              <a:t> מציאת הכמות הכוללת</a:t>
            </a:r>
          </a:p>
          <a:p>
            <a:pPr algn="ctr"/>
            <a:r>
              <a:rPr lang="he-IL" sz="4400" dirty="0"/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4876800" y="4042945"/>
            <a:ext cx="388620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דף עבודה בנושא השבר כחלק מכמות *</a:t>
            </a:r>
          </a:p>
          <a:p>
            <a:pPr algn="ctr"/>
            <a:r>
              <a:rPr lang="he-IL" sz="4400" dirty="0"/>
              <a:t> 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1506200" y="258925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F7F233C-1AB8-AF2D-2714-AA9C5550773C}"/>
              </a:ext>
            </a:extLst>
          </p:cNvPr>
          <p:cNvSpPr txBox="1"/>
          <p:nvPr/>
        </p:nvSpPr>
        <p:spPr>
          <a:xfrm>
            <a:off x="-1356652" y="9715500"/>
            <a:ext cx="101196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* המשימות מצורפות גם כדף עבודה שניתן לחלוקה לתלמידים</a:t>
            </a:r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1603A752-2044-306F-B7E9-B9BD9D47BE6D}"/>
                  </a:ext>
                </a:extLst>
              </p:cNvPr>
              <p:cNvSpPr txBox="1"/>
              <p:nvPr/>
            </p:nvSpPr>
            <p:spPr>
              <a:xfrm>
                <a:off x="6966857" y="149201"/>
                <a:ext cx="11099600" cy="229851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>
                  <a:spcAft>
                    <a:spcPts val="1200"/>
                  </a:spcAft>
                </a:pPr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טלי הרכיבה עיטור על הקיר מאריחים צבעוניים מדגם 1 ומדגם 2. בעיטור שלה 3 אריחים מדגם 1 שמהווים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מכל האריחים שהיא השתמשה בהם.</a:t>
                </a:r>
              </a:p>
            </p:txBody>
          </p:sp>
        </mc:Choice>
        <mc:Fallback xmlns="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1603A752-2044-306F-B7E9-B9BD9D47B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57" y="149201"/>
                <a:ext cx="11099600" cy="2298514"/>
              </a:xfrm>
              <a:prstGeom prst="rect">
                <a:avLst/>
              </a:prstGeom>
              <a:blipFill>
                <a:blip r:embed="rId3"/>
                <a:stretch>
                  <a:fillRect l="-1208" t="-5026" r="-2087" b="-1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לחצו עלי להצגת הסבר 6">
            <a:extLst>
              <a:ext uri="{FF2B5EF4-FFF2-40B4-BE49-F238E27FC236}">
                <a16:creationId xmlns:a16="http://schemas.microsoft.com/office/drawing/2014/main" id="{3E66C0F5-DA11-C84F-10A2-AB1823604732}"/>
              </a:ext>
            </a:extLst>
          </p:cNvPr>
          <p:cNvSpPr/>
          <p:nvPr/>
        </p:nvSpPr>
        <p:spPr>
          <a:xfrm>
            <a:off x="6348579" y="7464402"/>
            <a:ext cx="4151931" cy="1691715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</a:t>
            </a:r>
            <a:b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להצגת התשובה.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CEFE0FE-8AC1-8EC3-D1BB-2BA0D4825CD5}"/>
              </a:ext>
            </a:extLst>
          </p:cNvPr>
          <p:cNvSpPr txBox="1"/>
          <p:nvPr/>
        </p:nvSpPr>
        <p:spPr>
          <a:xfrm>
            <a:off x="7677057" y="3698895"/>
            <a:ext cx="10395630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>
              <a:spcAft>
                <a:spcPts val="1200"/>
              </a:spcAft>
            </a:pP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א.  טלי הרכיבה את הקיר מ־21 אריחים בסך הכול.</a:t>
            </a:r>
          </a:p>
          <a:p>
            <a:pPr algn="r" defTabSz="1371600" rtl="1">
              <a:spcAft>
                <a:spcPts val="1200"/>
              </a:spcAft>
            </a:pP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ב.  טלי השתמשה ב־18 אריחים מדגם 2. 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91D1BF42-A1CA-D3C1-21D4-2707AD8A3418}"/>
              </a:ext>
            </a:extLst>
          </p:cNvPr>
          <p:cNvSpPr txBox="1"/>
          <p:nvPr/>
        </p:nvSpPr>
        <p:spPr>
          <a:xfrm>
            <a:off x="8264209" y="2521663"/>
            <a:ext cx="921372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>
              <a:spcAft>
                <a:spcPts val="1200"/>
              </a:spcAft>
            </a:pP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א. בכמה אריחים השתמשה טלי בסך הכול? </a:t>
            </a:r>
          </a:p>
          <a:p>
            <a:pPr algn="r" defTabSz="1371600" rtl="1">
              <a:spcAft>
                <a:spcPts val="1200"/>
              </a:spcAft>
            </a:pP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ב. בכמה אריחים מדגם 2 השתמשה טלי?  הסבירו את תשובתכם.</a:t>
            </a: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2C349284-3D92-3F92-AC46-0B680AFDD959}"/>
              </a:ext>
            </a:extLst>
          </p:cNvPr>
          <p:cNvGrpSpPr/>
          <p:nvPr/>
        </p:nvGrpSpPr>
        <p:grpSpPr>
          <a:xfrm>
            <a:off x="686664" y="417445"/>
            <a:ext cx="3689499" cy="1101263"/>
            <a:chOff x="791983" y="689509"/>
            <a:chExt cx="3177490" cy="972000"/>
          </a:xfrm>
        </p:grpSpPr>
        <p:pic>
          <p:nvPicPr>
            <p:cNvPr id="6" name="Picture 4" descr="Aztec pattern. Seamless african print. Modern graphic design. Vintage style. Peruvian seamless texture. Folk navajo print. Black, cyan, pink, green, gold aztec pattern.">
              <a:extLst>
                <a:ext uri="{FF2B5EF4-FFF2-40B4-BE49-F238E27FC236}">
                  <a16:creationId xmlns:a16="http://schemas.microsoft.com/office/drawing/2014/main" id="{0D670801-3837-9471-5624-0DB525FA9EAC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503"/>
            <a:stretch/>
          </p:blipFill>
          <p:spPr bwMode="auto">
            <a:xfrm>
              <a:off x="791983" y="689509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Aztec pattern. Seamless african print. Modern graphic design. Vintage style. Peruvian seamless texture. Folk navajo print. Black, cyan, pink, green, gold aztec pattern.">
              <a:extLst>
                <a:ext uri="{FF2B5EF4-FFF2-40B4-BE49-F238E27FC236}">
                  <a16:creationId xmlns:a16="http://schemas.microsoft.com/office/drawing/2014/main" id="{551A9500-1575-EC49-3E2A-0639500594D9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503"/>
            <a:stretch/>
          </p:blipFill>
          <p:spPr bwMode="auto">
            <a:xfrm>
              <a:off x="1894728" y="689509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Aztec pattern. Seamless african print. Modern graphic design. Vintage style. Peruvian seamless texture. Folk navajo print. Black, cyan, pink, green, gold aztec pattern.">
              <a:extLst>
                <a:ext uri="{FF2B5EF4-FFF2-40B4-BE49-F238E27FC236}">
                  <a16:creationId xmlns:a16="http://schemas.microsoft.com/office/drawing/2014/main" id="{1A3E72E2-E87F-8E43-F3DC-ACACE2B95F92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8503"/>
            <a:stretch/>
          </p:blipFill>
          <p:spPr bwMode="auto">
            <a:xfrm>
              <a:off x="2997473" y="689509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31696F9A-F3A6-1EA2-A82B-CAFA6975CF62}"/>
              </a:ext>
            </a:extLst>
          </p:cNvPr>
          <p:cNvGrpSpPr/>
          <p:nvPr/>
        </p:nvGrpSpPr>
        <p:grpSpPr>
          <a:xfrm>
            <a:off x="670271" y="1829905"/>
            <a:ext cx="3719622" cy="1104971"/>
            <a:chOff x="480154" y="2828095"/>
            <a:chExt cx="3192686" cy="972000"/>
          </a:xfrm>
        </p:grpSpPr>
        <p:pic>
          <p:nvPicPr>
            <p:cNvPr id="97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1887BB85-02A9-395D-F980-BB043B14D89D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480154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D2502A93-3894-0627-D14A-DB3BB228C88B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1590497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B21CA2F4-3A7C-36BC-6140-83BC9B81AB0F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2700840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קבוצה 76">
            <a:extLst>
              <a:ext uri="{FF2B5EF4-FFF2-40B4-BE49-F238E27FC236}">
                <a16:creationId xmlns:a16="http://schemas.microsoft.com/office/drawing/2014/main" id="{DD90730A-3016-C6F9-7294-E24C0A0BE466}"/>
              </a:ext>
            </a:extLst>
          </p:cNvPr>
          <p:cNvGrpSpPr/>
          <p:nvPr/>
        </p:nvGrpSpPr>
        <p:grpSpPr>
          <a:xfrm>
            <a:off x="670271" y="3216982"/>
            <a:ext cx="3719622" cy="1104971"/>
            <a:chOff x="480154" y="2828095"/>
            <a:chExt cx="3192686" cy="972000"/>
          </a:xfrm>
        </p:grpSpPr>
        <p:pic>
          <p:nvPicPr>
            <p:cNvPr id="94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6FB4AA0A-ED78-F688-4CDB-29FA786E2D0D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480154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D9D9DA16-0F64-5FB9-ED9E-E6169C7A7942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1590497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7693C748-2970-CEBE-28D2-5E3F76BEA217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2700840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קבוצה 77">
            <a:extLst>
              <a:ext uri="{FF2B5EF4-FFF2-40B4-BE49-F238E27FC236}">
                <a16:creationId xmlns:a16="http://schemas.microsoft.com/office/drawing/2014/main" id="{488A76DA-6E69-77BC-0068-6F8B63D8C64C}"/>
              </a:ext>
            </a:extLst>
          </p:cNvPr>
          <p:cNvGrpSpPr/>
          <p:nvPr/>
        </p:nvGrpSpPr>
        <p:grpSpPr>
          <a:xfrm>
            <a:off x="670271" y="4604059"/>
            <a:ext cx="3719622" cy="1104971"/>
            <a:chOff x="480154" y="2828095"/>
            <a:chExt cx="3192686" cy="972000"/>
          </a:xfrm>
        </p:grpSpPr>
        <p:pic>
          <p:nvPicPr>
            <p:cNvPr id="91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DA16CE4F-14D2-7B4C-B5A7-A00C75DEFAED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480154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D19A2E96-C890-48BB-F33C-8C989B76D2FE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1590497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D0D066C2-7E8C-CA7B-9270-FB704B617E2C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2700840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קבוצה 78">
            <a:extLst>
              <a:ext uri="{FF2B5EF4-FFF2-40B4-BE49-F238E27FC236}">
                <a16:creationId xmlns:a16="http://schemas.microsoft.com/office/drawing/2014/main" id="{86A4207B-3803-AAF2-B116-116694759EE6}"/>
              </a:ext>
            </a:extLst>
          </p:cNvPr>
          <p:cNvGrpSpPr/>
          <p:nvPr/>
        </p:nvGrpSpPr>
        <p:grpSpPr>
          <a:xfrm>
            <a:off x="670271" y="5991136"/>
            <a:ext cx="3719622" cy="1104971"/>
            <a:chOff x="480154" y="2828095"/>
            <a:chExt cx="3192686" cy="972000"/>
          </a:xfrm>
        </p:grpSpPr>
        <p:pic>
          <p:nvPicPr>
            <p:cNvPr id="88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A8F0F499-3FF5-C24F-C3F7-0247F01FDF47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480154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A296ED11-C125-55C1-CF97-A62D4C695751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1590497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D3A34C9E-5C71-04F9-3E24-D6FE8446B2DC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2700840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קבוצה 79">
            <a:extLst>
              <a:ext uri="{FF2B5EF4-FFF2-40B4-BE49-F238E27FC236}">
                <a16:creationId xmlns:a16="http://schemas.microsoft.com/office/drawing/2014/main" id="{37488C5E-8E8B-2CFF-17CC-9E3683A581B5}"/>
              </a:ext>
            </a:extLst>
          </p:cNvPr>
          <p:cNvGrpSpPr/>
          <p:nvPr/>
        </p:nvGrpSpPr>
        <p:grpSpPr>
          <a:xfrm>
            <a:off x="670271" y="7378216"/>
            <a:ext cx="3719622" cy="1104971"/>
            <a:chOff x="480154" y="2828095"/>
            <a:chExt cx="3192686" cy="972000"/>
          </a:xfrm>
        </p:grpSpPr>
        <p:pic>
          <p:nvPicPr>
            <p:cNvPr id="85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F67FBE0D-BF3B-EE0F-52B0-3E0210D88779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480154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847A8B39-7885-4F73-ED65-0C954A844505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1590497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7013ADFF-5AD7-8015-1296-4905A9901BD5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2700840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קבוצה 80">
            <a:extLst>
              <a:ext uri="{FF2B5EF4-FFF2-40B4-BE49-F238E27FC236}">
                <a16:creationId xmlns:a16="http://schemas.microsoft.com/office/drawing/2014/main" id="{B2E6E0B0-0B94-EDF6-C14E-E6A048E204A9}"/>
              </a:ext>
            </a:extLst>
          </p:cNvPr>
          <p:cNvGrpSpPr/>
          <p:nvPr/>
        </p:nvGrpSpPr>
        <p:grpSpPr>
          <a:xfrm>
            <a:off x="670271" y="8794385"/>
            <a:ext cx="3719622" cy="1104971"/>
            <a:chOff x="480154" y="2828095"/>
            <a:chExt cx="3192686" cy="972000"/>
          </a:xfrm>
        </p:grpSpPr>
        <p:pic>
          <p:nvPicPr>
            <p:cNvPr id="82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27229195-7240-C79E-F705-347EB998F1B4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480154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5C1F10F3-0BA0-2EE6-DF3A-F98DCD6E893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1590497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Talavera pattern.  Indian patchwork. Azulejos portugal. Turkish ornament. Moroccan tile mosaic. Ceramic tableware, folk print. Spanish pottery. Ethnic background. Mediterranean seamless  wallpaper.">
              <a:extLst>
                <a:ext uri="{FF2B5EF4-FFF2-40B4-BE49-F238E27FC236}">
                  <a16:creationId xmlns:a16="http://schemas.microsoft.com/office/drawing/2014/main" id="{7BC3A68F-1C0D-6E6B-B878-E1A6A91F559A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97" r="87635" b="54371"/>
            <a:stretch/>
          </p:blipFill>
          <p:spPr bwMode="auto">
            <a:xfrm>
              <a:off x="2700840" y="2828095"/>
              <a:ext cx="972000" cy="97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מלבן 74">
            <a:extLst>
              <a:ext uri="{FF2B5EF4-FFF2-40B4-BE49-F238E27FC236}">
                <a16:creationId xmlns:a16="http://schemas.microsoft.com/office/drawing/2014/main" id="{B34CBC52-6B8D-A0D2-5899-5CFE1F06C849}"/>
              </a:ext>
            </a:extLst>
          </p:cNvPr>
          <p:cNvSpPr/>
          <p:nvPr/>
        </p:nvSpPr>
        <p:spPr>
          <a:xfrm>
            <a:off x="544166" y="1677262"/>
            <a:ext cx="4647722" cy="8281748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9" name="לחצו עלי להצגת הסבר 6">
            <a:extLst>
              <a:ext uri="{FF2B5EF4-FFF2-40B4-BE49-F238E27FC236}">
                <a16:creationId xmlns:a16="http://schemas.microsoft.com/office/drawing/2014/main" id="{4636997F-9F4E-180D-9427-D95D596ACEB2}"/>
              </a:ext>
            </a:extLst>
          </p:cNvPr>
          <p:cNvSpPr/>
          <p:nvPr/>
        </p:nvSpPr>
        <p:spPr>
          <a:xfrm>
            <a:off x="6293147" y="7430162"/>
            <a:ext cx="4151931" cy="1691715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לחצו עליי </a:t>
            </a:r>
            <a:br>
              <a:rPr lang="en-US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להצגת הסבר.</a:t>
            </a:r>
            <a:endParaRPr lang="en-IL" sz="42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5" name="1">
            <a:extLst>
              <a:ext uri="{FF2B5EF4-FFF2-40B4-BE49-F238E27FC236}">
                <a16:creationId xmlns:a16="http://schemas.microsoft.com/office/drawing/2014/main" id="{53B98736-A4CD-5D46-593A-07865402809C}"/>
              </a:ext>
            </a:extLst>
          </p:cNvPr>
          <p:cNvSpPr/>
          <p:nvPr/>
        </p:nvSpPr>
        <p:spPr>
          <a:xfrm>
            <a:off x="17018076" y="3852973"/>
            <a:ext cx="805992" cy="770642"/>
          </a:xfrm>
          <a:custGeom>
            <a:avLst/>
            <a:gdLst>
              <a:gd name="csX0" fmla="*/ 0 w 805992"/>
              <a:gd name="csY0" fmla="*/ 385321 h 770642"/>
              <a:gd name="csX1" fmla="*/ 402996 w 805992"/>
              <a:gd name="csY1" fmla="*/ 0 h 770642"/>
              <a:gd name="csX2" fmla="*/ 805992 w 805992"/>
              <a:gd name="csY2" fmla="*/ 385321 h 770642"/>
              <a:gd name="csX3" fmla="*/ 402996 w 805992"/>
              <a:gd name="csY3" fmla="*/ 770642 h 770642"/>
              <a:gd name="csX4" fmla="*/ 0 w 805992"/>
              <a:gd name="csY4" fmla="*/ 385321 h 770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05992" h="770642" fill="none" extrusionOk="0">
                <a:moveTo>
                  <a:pt x="0" y="385321"/>
                </a:moveTo>
                <a:cubicBezTo>
                  <a:pt x="12307" y="160817"/>
                  <a:pt x="245686" y="4306"/>
                  <a:pt x="402996" y="0"/>
                </a:cubicBezTo>
                <a:cubicBezTo>
                  <a:pt x="647254" y="37073"/>
                  <a:pt x="781947" y="171997"/>
                  <a:pt x="805992" y="385321"/>
                </a:cubicBezTo>
                <a:cubicBezTo>
                  <a:pt x="848485" y="604290"/>
                  <a:pt x="583674" y="751524"/>
                  <a:pt x="402996" y="770642"/>
                </a:cubicBezTo>
                <a:cubicBezTo>
                  <a:pt x="151414" y="779300"/>
                  <a:pt x="36013" y="549310"/>
                  <a:pt x="0" y="385321"/>
                </a:cubicBezTo>
                <a:close/>
              </a:path>
              <a:path w="805992" h="770642" stroke="0" extrusionOk="0">
                <a:moveTo>
                  <a:pt x="0" y="385321"/>
                </a:moveTo>
                <a:cubicBezTo>
                  <a:pt x="-5640" y="182409"/>
                  <a:pt x="135572" y="-18523"/>
                  <a:pt x="402996" y="0"/>
                </a:cubicBezTo>
                <a:cubicBezTo>
                  <a:pt x="641540" y="-2358"/>
                  <a:pt x="793925" y="194492"/>
                  <a:pt x="805992" y="385321"/>
                </a:cubicBezTo>
                <a:cubicBezTo>
                  <a:pt x="761577" y="612973"/>
                  <a:pt x="615487" y="782559"/>
                  <a:pt x="402996" y="770642"/>
                </a:cubicBezTo>
                <a:cubicBezTo>
                  <a:pt x="233917" y="736026"/>
                  <a:pt x="-15548" y="601695"/>
                  <a:pt x="0" y="385321"/>
                </a:cubicBezTo>
                <a:close/>
              </a:path>
            </a:pathLst>
          </a:custGeom>
          <a:solidFill>
            <a:srgbClr val="EFAEA8"/>
          </a:solidFill>
          <a:ln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 הסבר">
                <a:extLst>
                  <a:ext uri="{FF2B5EF4-FFF2-40B4-BE49-F238E27FC236}">
                    <a16:creationId xmlns:a16="http://schemas.microsoft.com/office/drawing/2014/main" id="{0532B5D5-4B60-701C-B926-4F08A9A561E3}"/>
                  </a:ext>
                </a:extLst>
              </p:cNvPr>
              <p:cNvSpPr txBox="1"/>
              <p:nvPr/>
            </p:nvSpPr>
            <p:spPr>
              <a:xfrm>
                <a:off x="5514039" y="3698895"/>
                <a:ext cx="11255418" cy="1917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1371600" rtl="1"/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3 האריחים הם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 מהאריחים שהיו. אנחנו רוצים לדעת כמה אריחים הם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. </a:t>
                </a:r>
              </a:p>
            </p:txBody>
          </p:sp>
        </mc:Choice>
        <mc:Fallback xmlns="">
          <p:sp>
            <p:nvSpPr>
              <p:cNvPr id="16" name="1 הסבר">
                <a:extLst>
                  <a:ext uri="{FF2B5EF4-FFF2-40B4-BE49-F238E27FC236}">
                    <a16:creationId xmlns:a16="http://schemas.microsoft.com/office/drawing/2014/main" id="{0532B5D5-4B60-701C-B926-4F08A9A56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039" y="3698895"/>
                <a:ext cx="11255418" cy="1917128"/>
              </a:xfrm>
              <a:prstGeom prst="rect">
                <a:avLst/>
              </a:prstGeom>
              <a:blipFill>
                <a:blip r:embed="rId6"/>
                <a:stretch>
                  <a:fillRect r="-2113" b="-732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2">
            <a:extLst>
              <a:ext uri="{FF2B5EF4-FFF2-40B4-BE49-F238E27FC236}">
                <a16:creationId xmlns:a16="http://schemas.microsoft.com/office/drawing/2014/main" id="{00FFE74B-E6C1-9D7A-F5ED-DD6CEA8C4B3A}"/>
              </a:ext>
            </a:extLst>
          </p:cNvPr>
          <p:cNvSpPr/>
          <p:nvPr/>
        </p:nvSpPr>
        <p:spPr>
          <a:xfrm>
            <a:off x="17074938" y="5701286"/>
            <a:ext cx="805992" cy="770642"/>
          </a:xfrm>
          <a:custGeom>
            <a:avLst/>
            <a:gdLst>
              <a:gd name="csX0" fmla="*/ 0 w 805992"/>
              <a:gd name="csY0" fmla="*/ 385321 h 770642"/>
              <a:gd name="csX1" fmla="*/ 402996 w 805992"/>
              <a:gd name="csY1" fmla="*/ 0 h 770642"/>
              <a:gd name="csX2" fmla="*/ 805992 w 805992"/>
              <a:gd name="csY2" fmla="*/ 385321 h 770642"/>
              <a:gd name="csX3" fmla="*/ 402996 w 805992"/>
              <a:gd name="csY3" fmla="*/ 770642 h 770642"/>
              <a:gd name="csX4" fmla="*/ 0 w 805992"/>
              <a:gd name="csY4" fmla="*/ 385321 h 770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05992" h="770642" fill="none" extrusionOk="0">
                <a:moveTo>
                  <a:pt x="0" y="385321"/>
                </a:moveTo>
                <a:cubicBezTo>
                  <a:pt x="12307" y="160817"/>
                  <a:pt x="245686" y="4306"/>
                  <a:pt x="402996" y="0"/>
                </a:cubicBezTo>
                <a:cubicBezTo>
                  <a:pt x="647254" y="37073"/>
                  <a:pt x="781947" y="171997"/>
                  <a:pt x="805992" y="385321"/>
                </a:cubicBezTo>
                <a:cubicBezTo>
                  <a:pt x="848485" y="604290"/>
                  <a:pt x="583674" y="751524"/>
                  <a:pt x="402996" y="770642"/>
                </a:cubicBezTo>
                <a:cubicBezTo>
                  <a:pt x="151414" y="779300"/>
                  <a:pt x="36013" y="549310"/>
                  <a:pt x="0" y="385321"/>
                </a:cubicBezTo>
                <a:close/>
              </a:path>
              <a:path w="805992" h="770642" stroke="0" extrusionOk="0">
                <a:moveTo>
                  <a:pt x="0" y="385321"/>
                </a:moveTo>
                <a:cubicBezTo>
                  <a:pt x="-5640" y="182409"/>
                  <a:pt x="135572" y="-18523"/>
                  <a:pt x="402996" y="0"/>
                </a:cubicBezTo>
                <a:cubicBezTo>
                  <a:pt x="641540" y="-2358"/>
                  <a:pt x="793925" y="194492"/>
                  <a:pt x="805992" y="385321"/>
                </a:cubicBezTo>
                <a:cubicBezTo>
                  <a:pt x="761577" y="612973"/>
                  <a:pt x="615487" y="782559"/>
                  <a:pt x="402996" y="770642"/>
                </a:cubicBezTo>
                <a:cubicBezTo>
                  <a:pt x="233917" y="736026"/>
                  <a:pt x="-15548" y="601695"/>
                  <a:pt x="0" y="385321"/>
                </a:cubicBezTo>
                <a:close/>
              </a:path>
            </a:pathLst>
          </a:custGeom>
          <a:solidFill>
            <a:srgbClr val="EFAEA8"/>
          </a:solidFill>
          <a:ln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2  הסבר">
                <a:extLst>
                  <a:ext uri="{FF2B5EF4-FFF2-40B4-BE49-F238E27FC236}">
                    <a16:creationId xmlns:a16="http://schemas.microsoft.com/office/drawing/2014/main" id="{8155140F-02FC-5A9D-F9CC-15FB6BE2D3ED}"/>
                  </a:ext>
                </a:extLst>
              </p:cNvPr>
              <p:cNvSpPr txBox="1"/>
              <p:nvPr/>
            </p:nvSpPr>
            <p:spPr>
              <a:xfrm>
                <a:off x="11240159" y="5472233"/>
                <a:ext cx="5548890" cy="2032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1371600" rtl="1">
                  <a:spcAft>
                    <a:spcPts val="9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he-IL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  אחת היא 3 אריחים.</a:t>
                </a:r>
              </a:p>
              <a:p>
                <a:pPr algn="r" defTabSz="1371600" rtl="1">
                  <a:spcAft>
                    <a:spcPts val="900"/>
                  </a:spcAft>
                </a:pPr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 הן 7 קבוצות של 3.</a:t>
                </a:r>
              </a:p>
            </p:txBody>
          </p:sp>
        </mc:Choice>
        <mc:Fallback xmlns="">
          <p:sp>
            <p:nvSpPr>
              <p:cNvPr id="18" name="2  הסבר">
                <a:extLst>
                  <a:ext uri="{FF2B5EF4-FFF2-40B4-BE49-F238E27FC236}">
                    <a16:creationId xmlns:a16="http://schemas.microsoft.com/office/drawing/2014/main" id="{8155140F-02FC-5A9D-F9CC-15FB6BE2D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159" y="5472233"/>
                <a:ext cx="5548890" cy="2032544"/>
              </a:xfrm>
              <a:prstGeom prst="rect">
                <a:avLst/>
              </a:prstGeom>
              <a:blipFill>
                <a:blip r:embed="rId7"/>
                <a:stretch>
                  <a:fillRect r="-4176" b="-690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660A3AE5-96DF-E171-8D61-E716A6CE2170}"/>
              </a:ext>
            </a:extLst>
          </p:cNvPr>
          <p:cNvSpPr txBox="1"/>
          <p:nvPr/>
        </p:nvSpPr>
        <p:spPr>
          <a:xfrm>
            <a:off x="7677057" y="7780339"/>
            <a:ext cx="8496933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srgbClr val="EFAEA8"/>
                </a:solidFill>
                <a:latin typeface="Calibri"/>
                <a:cs typeface="Calibri"/>
              </a:rPr>
              <a:t>לחצו להמחשה על העיגול הצבעוני</a:t>
            </a:r>
          </a:p>
        </p:txBody>
      </p:sp>
      <p:sp>
        <p:nvSpPr>
          <p:cNvPr id="20" name="3">
            <a:extLst>
              <a:ext uri="{FF2B5EF4-FFF2-40B4-BE49-F238E27FC236}">
                <a16:creationId xmlns:a16="http://schemas.microsoft.com/office/drawing/2014/main" id="{31DB044D-54E1-A2B6-B57D-0FFDEDE8127C}"/>
              </a:ext>
            </a:extLst>
          </p:cNvPr>
          <p:cNvSpPr/>
          <p:nvPr/>
        </p:nvSpPr>
        <p:spPr>
          <a:xfrm>
            <a:off x="17114508" y="7851305"/>
            <a:ext cx="805992" cy="770642"/>
          </a:xfrm>
          <a:custGeom>
            <a:avLst/>
            <a:gdLst>
              <a:gd name="csX0" fmla="*/ 0 w 805992"/>
              <a:gd name="csY0" fmla="*/ 385321 h 770642"/>
              <a:gd name="csX1" fmla="*/ 402996 w 805992"/>
              <a:gd name="csY1" fmla="*/ 0 h 770642"/>
              <a:gd name="csX2" fmla="*/ 805992 w 805992"/>
              <a:gd name="csY2" fmla="*/ 385321 h 770642"/>
              <a:gd name="csX3" fmla="*/ 402996 w 805992"/>
              <a:gd name="csY3" fmla="*/ 770642 h 770642"/>
              <a:gd name="csX4" fmla="*/ 0 w 805992"/>
              <a:gd name="csY4" fmla="*/ 385321 h 7706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805992" h="770642" fill="none" extrusionOk="0">
                <a:moveTo>
                  <a:pt x="0" y="385321"/>
                </a:moveTo>
                <a:cubicBezTo>
                  <a:pt x="12307" y="160817"/>
                  <a:pt x="245686" y="4306"/>
                  <a:pt x="402996" y="0"/>
                </a:cubicBezTo>
                <a:cubicBezTo>
                  <a:pt x="647254" y="37073"/>
                  <a:pt x="781947" y="171997"/>
                  <a:pt x="805992" y="385321"/>
                </a:cubicBezTo>
                <a:cubicBezTo>
                  <a:pt x="848485" y="604290"/>
                  <a:pt x="583674" y="751524"/>
                  <a:pt x="402996" y="770642"/>
                </a:cubicBezTo>
                <a:cubicBezTo>
                  <a:pt x="151414" y="779300"/>
                  <a:pt x="36013" y="549310"/>
                  <a:pt x="0" y="385321"/>
                </a:cubicBezTo>
                <a:close/>
              </a:path>
              <a:path w="805992" h="770642" stroke="0" extrusionOk="0">
                <a:moveTo>
                  <a:pt x="0" y="385321"/>
                </a:moveTo>
                <a:cubicBezTo>
                  <a:pt x="-5640" y="182409"/>
                  <a:pt x="135572" y="-18523"/>
                  <a:pt x="402996" y="0"/>
                </a:cubicBezTo>
                <a:cubicBezTo>
                  <a:pt x="641540" y="-2358"/>
                  <a:pt x="793925" y="194492"/>
                  <a:pt x="805992" y="385321"/>
                </a:cubicBezTo>
                <a:cubicBezTo>
                  <a:pt x="761577" y="612973"/>
                  <a:pt x="615487" y="782559"/>
                  <a:pt x="402996" y="770642"/>
                </a:cubicBezTo>
                <a:cubicBezTo>
                  <a:pt x="233917" y="736026"/>
                  <a:pt x="-15548" y="601695"/>
                  <a:pt x="0" y="385321"/>
                </a:cubicBezTo>
                <a:close/>
              </a:path>
            </a:pathLst>
          </a:custGeom>
          <a:solidFill>
            <a:srgbClr val="EFAEA8"/>
          </a:solidFill>
          <a:ln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3  הסבר">
                <a:extLst>
                  <a:ext uri="{FF2B5EF4-FFF2-40B4-BE49-F238E27FC236}">
                    <a16:creationId xmlns:a16="http://schemas.microsoft.com/office/drawing/2014/main" id="{F084668E-645F-764D-4D37-8314C6D7D0AC}"/>
                  </a:ext>
                </a:extLst>
              </p:cNvPr>
              <p:cNvSpPr txBox="1"/>
              <p:nvPr/>
            </p:nvSpPr>
            <p:spPr>
              <a:xfrm>
                <a:off x="4389893" y="7671596"/>
                <a:ext cx="12567245" cy="2527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1371600" rtl="1">
                  <a:spcAft>
                    <a:spcPts val="9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e-IL" sz="4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he-IL" sz="4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  הן 21 אריחים  </a:t>
                </a:r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7 x 3 = 21</a:t>
                </a:r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marL="271463" algn="r" defTabSz="1371600" rtl="1">
                  <a:spcAft>
                    <a:spcPts val="900"/>
                  </a:spcAft>
                </a:pPr>
                <a:r>
                  <a:rPr lang="he-IL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טלי עיטרה ב־21 אריחים. 3 מדגם 1 ו־18 מדגם 2.</a:t>
                </a:r>
              </a:p>
              <a:p>
                <a:pPr marL="271463" algn="r" defTabSz="1371600" rtl="1">
                  <a:spcAft>
                    <a:spcPts val="900"/>
                  </a:spcAft>
                </a:pPr>
                <a:r>
                  <a:rPr lang="en-US" sz="4200" dirty="0">
                    <a:solidFill>
                      <a:prstClr val="black"/>
                    </a:solidFill>
                    <a:latin typeface="Calibri"/>
                    <a:cs typeface="Calibri"/>
                  </a:rPr>
                  <a:t>21 – 3 = 18</a:t>
                </a:r>
                <a:endParaRPr lang="he-IL" sz="42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1" name="3  הסבר">
                <a:extLst>
                  <a:ext uri="{FF2B5EF4-FFF2-40B4-BE49-F238E27FC236}">
                    <a16:creationId xmlns:a16="http://schemas.microsoft.com/office/drawing/2014/main" id="{F084668E-645F-764D-4D37-8314C6D7D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893" y="7671596"/>
                <a:ext cx="12567245" cy="2527102"/>
              </a:xfrm>
              <a:prstGeom prst="rect">
                <a:avLst/>
              </a:prstGeom>
              <a:blipFill>
                <a:blip r:embed="rId8"/>
                <a:stretch>
                  <a:fillRect b="-1012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F991DAA1-C336-61E3-D211-1945565E4364}"/>
              </a:ext>
            </a:extLst>
          </p:cNvPr>
          <p:cNvSpPr/>
          <p:nvPr/>
        </p:nvSpPr>
        <p:spPr>
          <a:xfrm>
            <a:off x="90197" y="258890"/>
            <a:ext cx="4934033" cy="9864665"/>
          </a:xfrm>
          <a:custGeom>
            <a:avLst/>
            <a:gdLst>
              <a:gd name="csX0" fmla="*/ 0 w 4934033"/>
              <a:gd name="csY0" fmla="*/ 822355 h 9864665"/>
              <a:gd name="csX1" fmla="*/ 822355 w 4934033"/>
              <a:gd name="csY1" fmla="*/ 0 h 9864665"/>
              <a:gd name="csX2" fmla="*/ 1304789 w 4934033"/>
              <a:gd name="csY2" fmla="*/ 0 h 9864665"/>
              <a:gd name="csX3" fmla="*/ 1754330 w 4934033"/>
              <a:gd name="csY3" fmla="*/ 0 h 9864665"/>
              <a:gd name="csX4" fmla="*/ 2203871 w 4934033"/>
              <a:gd name="csY4" fmla="*/ 0 h 9864665"/>
              <a:gd name="csX5" fmla="*/ 2719198 w 4934033"/>
              <a:gd name="csY5" fmla="*/ 0 h 9864665"/>
              <a:gd name="csX6" fmla="*/ 3201632 w 4934033"/>
              <a:gd name="csY6" fmla="*/ 0 h 9864665"/>
              <a:gd name="csX7" fmla="*/ 4111678 w 4934033"/>
              <a:gd name="csY7" fmla="*/ 0 h 9864665"/>
              <a:gd name="csX8" fmla="*/ 4934033 w 4934033"/>
              <a:gd name="csY8" fmla="*/ 822355 h 9864665"/>
              <a:gd name="csX9" fmla="*/ 4934033 w 4934033"/>
              <a:gd name="csY9" fmla="*/ 1162896 h 9864665"/>
              <a:gd name="csX10" fmla="*/ 4934033 w 4934033"/>
              <a:gd name="csY10" fmla="*/ 1585637 h 9864665"/>
              <a:gd name="csX11" fmla="*/ 4934033 w 4934033"/>
              <a:gd name="csY11" fmla="*/ 2337175 h 9864665"/>
              <a:gd name="csX12" fmla="*/ 4934033 w 4934033"/>
              <a:gd name="csY12" fmla="*/ 2842115 h 9864665"/>
              <a:gd name="csX13" fmla="*/ 4934033 w 4934033"/>
              <a:gd name="csY13" fmla="*/ 3511455 h 9864665"/>
              <a:gd name="csX14" fmla="*/ 4934033 w 4934033"/>
              <a:gd name="csY14" fmla="*/ 3934195 h 9864665"/>
              <a:gd name="csX15" fmla="*/ 4934033 w 4934033"/>
              <a:gd name="csY15" fmla="*/ 4603534 h 9864665"/>
              <a:gd name="csX16" fmla="*/ 4934033 w 4934033"/>
              <a:gd name="csY16" fmla="*/ 4944075 h 9864665"/>
              <a:gd name="csX17" fmla="*/ 4934033 w 4934033"/>
              <a:gd name="csY17" fmla="*/ 5531215 h 9864665"/>
              <a:gd name="csX18" fmla="*/ 4934033 w 4934033"/>
              <a:gd name="csY18" fmla="*/ 5953955 h 9864665"/>
              <a:gd name="csX19" fmla="*/ 4934033 w 4934033"/>
              <a:gd name="csY19" fmla="*/ 6294496 h 9864665"/>
              <a:gd name="csX20" fmla="*/ 4934033 w 4934033"/>
              <a:gd name="csY20" fmla="*/ 6635037 h 9864665"/>
              <a:gd name="csX21" fmla="*/ 4934033 w 4934033"/>
              <a:gd name="csY21" fmla="*/ 7222177 h 9864665"/>
              <a:gd name="csX22" fmla="*/ 4934033 w 4934033"/>
              <a:gd name="csY22" fmla="*/ 7562718 h 9864665"/>
              <a:gd name="csX23" fmla="*/ 4934033 w 4934033"/>
              <a:gd name="csY23" fmla="*/ 7985459 h 9864665"/>
              <a:gd name="csX24" fmla="*/ 4934033 w 4934033"/>
              <a:gd name="csY24" fmla="*/ 8490399 h 9864665"/>
              <a:gd name="csX25" fmla="*/ 4934033 w 4934033"/>
              <a:gd name="csY25" fmla="*/ 9042310 h 9864665"/>
              <a:gd name="csX26" fmla="*/ 4111678 w 4934033"/>
              <a:gd name="csY26" fmla="*/ 9864665 h 9864665"/>
              <a:gd name="csX27" fmla="*/ 3563458 w 4934033"/>
              <a:gd name="csY27" fmla="*/ 9864665 h 9864665"/>
              <a:gd name="csX28" fmla="*/ 2982344 w 4934033"/>
              <a:gd name="csY28" fmla="*/ 9864665 h 9864665"/>
              <a:gd name="csX29" fmla="*/ 2368337 w 4934033"/>
              <a:gd name="csY29" fmla="*/ 9864665 h 9864665"/>
              <a:gd name="csX30" fmla="*/ 1820116 w 4934033"/>
              <a:gd name="csY30" fmla="*/ 9864665 h 9864665"/>
              <a:gd name="csX31" fmla="*/ 1304789 w 4934033"/>
              <a:gd name="csY31" fmla="*/ 9864665 h 9864665"/>
              <a:gd name="csX32" fmla="*/ 822355 w 4934033"/>
              <a:gd name="csY32" fmla="*/ 9864665 h 9864665"/>
              <a:gd name="csX33" fmla="*/ 0 w 4934033"/>
              <a:gd name="csY33" fmla="*/ 9042310 h 9864665"/>
              <a:gd name="csX34" fmla="*/ 0 w 4934033"/>
              <a:gd name="csY34" fmla="*/ 8290771 h 9864665"/>
              <a:gd name="csX35" fmla="*/ 0 w 4934033"/>
              <a:gd name="csY35" fmla="*/ 7621432 h 9864665"/>
              <a:gd name="csX36" fmla="*/ 0 w 4934033"/>
              <a:gd name="csY36" fmla="*/ 6952093 h 9864665"/>
              <a:gd name="csX37" fmla="*/ 0 w 4934033"/>
              <a:gd name="csY37" fmla="*/ 6529352 h 9864665"/>
              <a:gd name="csX38" fmla="*/ 0 w 4934033"/>
              <a:gd name="csY38" fmla="*/ 5860013 h 9864665"/>
              <a:gd name="csX39" fmla="*/ 0 w 4934033"/>
              <a:gd name="csY39" fmla="*/ 5355073 h 9864665"/>
              <a:gd name="csX40" fmla="*/ 0 w 4934033"/>
              <a:gd name="csY40" fmla="*/ 4603534 h 9864665"/>
              <a:gd name="csX41" fmla="*/ 0 w 4934033"/>
              <a:gd name="csY41" fmla="*/ 4098594 h 9864665"/>
              <a:gd name="csX42" fmla="*/ 0 w 4934033"/>
              <a:gd name="csY42" fmla="*/ 3675854 h 9864665"/>
              <a:gd name="csX43" fmla="*/ 0 w 4934033"/>
              <a:gd name="csY43" fmla="*/ 2924315 h 9864665"/>
              <a:gd name="csX44" fmla="*/ 0 w 4934033"/>
              <a:gd name="csY44" fmla="*/ 2501574 h 9864665"/>
              <a:gd name="csX45" fmla="*/ 0 w 4934033"/>
              <a:gd name="csY45" fmla="*/ 2161033 h 9864665"/>
              <a:gd name="csX46" fmla="*/ 0 w 4934033"/>
              <a:gd name="csY46" fmla="*/ 1409495 h 9864665"/>
              <a:gd name="csX47" fmla="*/ 0 w 4934033"/>
              <a:gd name="csY47" fmla="*/ 822355 h 986466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</a:cxnLst>
            <a:rect l="l" t="t" r="r" b="b"/>
            <a:pathLst>
              <a:path w="4934033" h="9864665" extrusionOk="0">
                <a:moveTo>
                  <a:pt x="0" y="822355"/>
                </a:moveTo>
                <a:cubicBezTo>
                  <a:pt x="127936" y="343932"/>
                  <a:pt x="327209" y="51564"/>
                  <a:pt x="822355" y="0"/>
                </a:cubicBezTo>
                <a:cubicBezTo>
                  <a:pt x="1061157" y="-28848"/>
                  <a:pt x="1127691" y="40785"/>
                  <a:pt x="1304789" y="0"/>
                </a:cubicBezTo>
                <a:cubicBezTo>
                  <a:pt x="1481887" y="-40785"/>
                  <a:pt x="1593418" y="35167"/>
                  <a:pt x="1754330" y="0"/>
                </a:cubicBezTo>
                <a:cubicBezTo>
                  <a:pt x="1915242" y="-35167"/>
                  <a:pt x="2094392" y="49846"/>
                  <a:pt x="2203871" y="0"/>
                </a:cubicBezTo>
                <a:cubicBezTo>
                  <a:pt x="2313350" y="-49846"/>
                  <a:pt x="2558892" y="38571"/>
                  <a:pt x="2719198" y="0"/>
                </a:cubicBezTo>
                <a:cubicBezTo>
                  <a:pt x="2879504" y="-38571"/>
                  <a:pt x="3047882" y="43331"/>
                  <a:pt x="3201632" y="0"/>
                </a:cubicBezTo>
                <a:cubicBezTo>
                  <a:pt x="3355382" y="-43331"/>
                  <a:pt x="3811955" y="27635"/>
                  <a:pt x="4111678" y="0"/>
                </a:cubicBezTo>
                <a:cubicBezTo>
                  <a:pt x="4537051" y="26646"/>
                  <a:pt x="4980197" y="324302"/>
                  <a:pt x="4934033" y="822355"/>
                </a:cubicBezTo>
                <a:cubicBezTo>
                  <a:pt x="4965617" y="891416"/>
                  <a:pt x="4900968" y="1042124"/>
                  <a:pt x="4934033" y="1162896"/>
                </a:cubicBezTo>
                <a:cubicBezTo>
                  <a:pt x="4967098" y="1283668"/>
                  <a:pt x="4913149" y="1387693"/>
                  <a:pt x="4934033" y="1585637"/>
                </a:cubicBezTo>
                <a:cubicBezTo>
                  <a:pt x="4954917" y="1783581"/>
                  <a:pt x="4856684" y="2150943"/>
                  <a:pt x="4934033" y="2337175"/>
                </a:cubicBezTo>
                <a:cubicBezTo>
                  <a:pt x="5011382" y="2523407"/>
                  <a:pt x="4933213" y="2679737"/>
                  <a:pt x="4934033" y="2842115"/>
                </a:cubicBezTo>
                <a:cubicBezTo>
                  <a:pt x="4934853" y="3004493"/>
                  <a:pt x="4882850" y="3207386"/>
                  <a:pt x="4934033" y="3511455"/>
                </a:cubicBezTo>
                <a:cubicBezTo>
                  <a:pt x="4985216" y="3815524"/>
                  <a:pt x="4925654" y="3801355"/>
                  <a:pt x="4934033" y="3934195"/>
                </a:cubicBezTo>
                <a:cubicBezTo>
                  <a:pt x="4942412" y="4067035"/>
                  <a:pt x="4897865" y="4279168"/>
                  <a:pt x="4934033" y="4603534"/>
                </a:cubicBezTo>
                <a:cubicBezTo>
                  <a:pt x="4970201" y="4927900"/>
                  <a:pt x="4927953" y="4819978"/>
                  <a:pt x="4934033" y="4944075"/>
                </a:cubicBezTo>
                <a:cubicBezTo>
                  <a:pt x="4940113" y="5068172"/>
                  <a:pt x="4874696" y="5316826"/>
                  <a:pt x="4934033" y="5531215"/>
                </a:cubicBezTo>
                <a:cubicBezTo>
                  <a:pt x="4993370" y="5745604"/>
                  <a:pt x="4902083" y="5815967"/>
                  <a:pt x="4934033" y="5953955"/>
                </a:cubicBezTo>
                <a:cubicBezTo>
                  <a:pt x="4965983" y="6091943"/>
                  <a:pt x="4912850" y="6203449"/>
                  <a:pt x="4934033" y="6294496"/>
                </a:cubicBezTo>
                <a:cubicBezTo>
                  <a:pt x="4955216" y="6385543"/>
                  <a:pt x="4907822" y="6497943"/>
                  <a:pt x="4934033" y="6635037"/>
                </a:cubicBezTo>
                <a:cubicBezTo>
                  <a:pt x="4960244" y="6772131"/>
                  <a:pt x="4916246" y="7009958"/>
                  <a:pt x="4934033" y="7222177"/>
                </a:cubicBezTo>
                <a:cubicBezTo>
                  <a:pt x="4951820" y="7434396"/>
                  <a:pt x="4925232" y="7482484"/>
                  <a:pt x="4934033" y="7562718"/>
                </a:cubicBezTo>
                <a:cubicBezTo>
                  <a:pt x="4942834" y="7642952"/>
                  <a:pt x="4894333" y="7882233"/>
                  <a:pt x="4934033" y="7985459"/>
                </a:cubicBezTo>
                <a:cubicBezTo>
                  <a:pt x="4973733" y="8088685"/>
                  <a:pt x="4929762" y="8338156"/>
                  <a:pt x="4934033" y="8490399"/>
                </a:cubicBezTo>
                <a:cubicBezTo>
                  <a:pt x="4938304" y="8642642"/>
                  <a:pt x="4924649" y="8812027"/>
                  <a:pt x="4934033" y="9042310"/>
                </a:cubicBezTo>
                <a:cubicBezTo>
                  <a:pt x="4858825" y="9432422"/>
                  <a:pt x="4595467" y="9803472"/>
                  <a:pt x="4111678" y="9864665"/>
                </a:cubicBezTo>
                <a:cubicBezTo>
                  <a:pt x="3922974" y="9891621"/>
                  <a:pt x="3823306" y="9825158"/>
                  <a:pt x="3563458" y="9864665"/>
                </a:cubicBezTo>
                <a:cubicBezTo>
                  <a:pt x="3303610" y="9904172"/>
                  <a:pt x="3175012" y="9841534"/>
                  <a:pt x="2982344" y="9864665"/>
                </a:cubicBezTo>
                <a:cubicBezTo>
                  <a:pt x="2789676" y="9887796"/>
                  <a:pt x="2661944" y="9802237"/>
                  <a:pt x="2368337" y="9864665"/>
                </a:cubicBezTo>
                <a:cubicBezTo>
                  <a:pt x="2074730" y="9927093"/>
                  <a:pt x="1937715" y="9841615"/>
                  <a:pt x="1820116" y="9864665"/>
                </a:cubicBezTo>
                <a:cubicBezTo>
                  <a:pt x="1702517" y="9887715"/>
                  <a:pt x="1468545" y="9861592"/>
                  <a:pt x="1304789" y="9864665"/>
                </a:cubicBezTo>
                <a:cubicBezTo>
                  <a:pt x="1141033" y="9867738"/>
                  <a:pt x="953649" y="9816107"/>
                  <a:pt x="822355" y="9864665"/>
                </a:cubicBezTo>
                <a:cubicBezTo>
                  <a:pt x="426217" y="9952399"/>
                  <a:pt x="22427" y="9605681"/>
                  <a:pt x="0" y="9042310"/>
                </a:cubicBezTo>
                <a:cubicBezTo>
                  <a:pt x="-31075" y="8866576"/>
                  <a:pt x="18035" y="8529525"/>
                  <a:pt x="0" y="8290771"/>
                </a:cubicBezTo>
                <a:cubicBezTo>
                  <a:pt x="-18035" y="8052017"/>
                  <a:pt x="45291" y="7898583"/>
                  <a:pt x="0" y="7621432"/>
                </a:cubicBezTo>
                <a:cubicBezTo>
                  <a:pt x="-45291" y="7344281"/>
                  <a:pt x="64536" y="7200378"/>
                  <a:pt x="0" y="6952093"/>
                </a:cubicBezTo>
                <a:cubicBezTo>
                  <a:pt x="-64536" y="6703808"/>
                  <a:pt x="47172" y="6618961"/>
                  <a:pt x="0" y="6529352"/>
                </a:cubicBezTo>
                <a:cubicBezTo>
                  <a:pt x="-47172" y="6439743"/>
                  <a:pt x="3594" y="6016201"/>
                  <a:pt x="0" y="5860013"/>
                </a:cubicBezTo>
                <a:cubicBezTo>
                  <a:pt x="-3594" y="5703825"/>
                  <a:pt x="43675" y="5494281"/>
                  <a:pt x="0" y="5355073"/>
                </a:cubicBezTo>
                <a:cubicBezTo>
                  <a:pt x="-43675" y="5215865"/>
                  <a:pt x="32471" y="4961777"/>
                  <a:pt x="0" y="4603534"/>
                </a:cubicBezTo>
                <a:cubicBezTo>
                  <a:pt x="-32471" y="4245291"/>
                  <a:pt x="832" y="4318100"/>
                  <a:pt x="0" y="4098594"/>
                </a:cubicBezTo>
                <a:cubicBezTo>
                  <a:pt x="-832" y="3879088"/>
                  <a:pt x="9760" y="3774310"/>
                  <a:pt x="0" y="3675854"/>
                </a:cubicBezTo>
                <a:cubicBezTo>
                  <a:pt x="-9760" y="3577398"/>
                  <a:pt x="34760" y="3233896"/>
                  <a:pt x="0" y="2924315"/>
                </a:cubicBezTo>
                <a:cubicBezTo>
                  <a:pt x="-34760" y="2614734"/>
                  <a:pt x="6088" y="2605896"/>
                  <a:pt x="0" y="2501574"/>
                </a:cubicBezTo>
                <a:cubicBezTo>
                  <a:pt x="-6088" y="2397252"/>
                  <a:pt x="15738" y="2251807"/>
                  <a:pt x="0" y="2161033"/>
                </a:cubicBezTo>
                <a:cubicBezTo>
                  <a:pt x="-15738" y="2070259"/>
                  <a:pt x="47456" y="1691070"/>
                  <a:pt x="0" y="1409495"/>
                </a:cubicBezTo>
                <a:cubicBezTo>
                  <a:pt x="-47456" y="1127920"/>
                  <a:pt x="25016" y="961070"/>
                  <a:pt x="0" y="822355"/>
                </a:cubicBezTo>
                <a:close/>
              </a:path>
            </a:pathLst>
          </a:custGeom>
          <a:noFill/>
          <a:ln w="57150">
            <a:extLst>
              <a:ext uri="{C807C97D-BFC1-408E-A445-0C87EB9F89A2}">
                <ask:lineSketchStyleProps xmlns:ask="http://schemas.microsoft.com/office/drawing/2018/sketchyshapes" sd="140440895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96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3" grpId="1"/>
      <p:bldP spid="10" grpId="0"/>
      <p:bldP spid="75" grpId="0" animBg="1"/>
      <p:bldP spid="9" grpId="0" animBg="1"/>
      <p:bldP spid="9" grpId="1" animBg="1"/>
      <p:bldP spid="15" grpId="0" animBg="1"/>
      <p:bldP spid="16" grpId="0"/>
      <p:bldP spid="17" grpId="0" animBg="1"/>
      <p:bldP spid="18" grpId="0"/>
      <p:bldP spid="19" grpId="0"/>
      <p:bldP spid="19" grpId="1"/>
      <p:bldP spid="20" grpId="0" animBg="1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A4F50B04-C22B-847E-8364-A63B376A7A8D}"/>
                  </a:ext>
                </a:extLst>
              </p:cNvPr>
              <p:cNvSpPr txBox="1"/>
              <p:nvPr/>
            </p:nvSpPr>
            <p:spPr>
              <a:xfrm>
                <a:off x="2971800" y="1638300"/>
                <a:ext cx="12153900" cy="49428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altLang="he-IL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  <a:t>לחנות של ציוד לטיולים הגיע ארגז מלא תרמילים.</a:t>
                </a:r>
                <a:br>
                  <a:rPr kumimoji="0" lang="he-IL" altLang="he-IL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</a:br>
                <a:r>
                  <a:rPr kumimoji="0" lang="he-IL" altLang="he-IL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  <a:t>ביום </a:t>
                </a:r>
                <a:r>
                  <a:rPr kumimoji="0" lang="he-IL" altLang="he-IL" sz="4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  <a:t>ראשון</a:t>
                </a:r>
                <a:r>
                  <a:rPr kumimoji="0" lang="he-IL" altLang="he-IL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  <a:t> נמכרו </a:t>
                </a:r>
                <a14:m>
                  <m:oMath xmlns:m="http://schemas.openxmlformats.org/officeDocument/2006/math">
                    <m:r>
                      <a:rPr kumimoji="0" lang="en-US" altLang="he-IL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f>
                      <m:fPr>
                        <m:ctrlP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kumimoji="0" lang="en-US" altLang="he-IL" sz="4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altLang="he-IL" sz="4400" dirty="0">
                    <a:solidFill>
                      <a:srgbClr val="000000"/>
                    </a:solidFill>
                    <a:latin typeface="David" panose="020E0502060401010101" pitchFamily="34" charset="-79"/>
                    <a:ea typeface="Calibri" panose="020F0502020204030204" pitchFamily="34" charset="0"/>
                  </a:rPr>
                  <a:t>  </a:t>
                </a:r>
                <a:r>
                  <a:rPr kumimoji="0" lang="he-IL" altLang="he-IL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  <a:t>מהתרמילים שהיו בארגז המלא. </a:t>
                </a:r>
                <a:br>
                  <a:rPr kumimoji="0" lang="he-IL" altLang="he-IL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</a:br>
                <a:r>
                  <a:rPr kumimoji="0" lang="he-IL" altLang="he-IL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  <a:t>מספר התרמילים שנמכרו ביום </a:t>
                </a:r>
                <a:r>
                  <a:rPr kumimoji="0" lang="he-IL" altLang="he-IL" sz="4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  <a:t>ראשון</a:t>
                </a:r>
                <a:r>
                  <a:rPr kumimoji="0" lang="he-IL" altLang="he-IL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  <a:t> היה </a:t>
                </a:r>
                <a:r>
                  <a:rPr kumimoji="0" lang="he-IL" altLang="he-IL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30</a:t>
                </a:r>
                <a:r>
                  <a:rPr kumimoji="0" lang="he-IL" altLang="he-IL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  <a:t> .</a:t>
                </a:r>
                <a:br>
                  <a:rPr kumimoji="0" lang="he-IL" altLang="he-IL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</a:br>
                <a:r>
                  <a:rPr kumimoji="0" lang="he-IL" altLang="he-IL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  <a:t>כמה תרמילים היו בארגז המלא?</a:t>
                </a:r>
              </a:p>
              <a:p>
                <a:pPr marL="0" marR="0" lvl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altLang="he-IL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A4F50B04-C22B-847E-8364-A63B376A7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638300"/>
                <a:ext cx="12153900" cy="4942828"/>
              </a:xfrm>
              <a:prstGeom prst="rect">
                <a:avLst/>
              </a:prstGeom>
              <a:blipFill>
                <a:blip r:embed="rId2"/>
                <a:stretch>
                  <a:fillRect l="-251" r="-205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6EC62-825B-C0DF-60DE-690E84BD1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57D65F23-CFF1-A5E4-F5CD-94C55533A26C}"/>
                  </a:ext>
                </a:extLst>
              </p:cNvPr>
              <p:cNvSpPr txBox="1"/>
              <p:nvPr/>
            </p:nvSpPr>
            <p:spPr>
              <a:xfrm>
                <a:off x="2895600" y="2171700"/>
                <a:ext cx="12801600" cy="355103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504190" algn="r" rtl="1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e-IL" sz="4400" dirty="0"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  <a:t>בסופה של מסיבה נשארו בצלחות 21 עוגיות שהן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he-IL" sz="4400" dirty="0"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  <a:t>  מכמות העוגיות שהיו בתחילת המסיבה. </a:t>
                </a:r>
                <a:endParaRPr lang="en-US" sz="4400" dirty="0">
                  <a:solidFill>
                    <a:srgbClr val="000000"/>
                  </a:solidFill>
                  <a:effectLst/>
                  <a:latin typeface="David" panose="020E0502060401010101" pitchFamily="34" charset="-79"/>
                  <a:ea typeface="Calibri" panose="020F0502020204030204" pitchFamily="34" charset="0"/>
                </a:endParaRPr>
              </a:p>
              <a:p>
                <a:pPr marL="504190" algn="r" rtl="1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he-IL" sz="4400" dirty="0"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  <a:t>	כמה עוגיות היו </a:t>
                </a:r>
                <a:r>
                  <a:rPr lang="he-IL" sz="4400" b="1" dirty="0"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  <a:t>בתחילת</a:t>
                </a:r>
                <a:r>
                  <a:rPr lang="he-IL" sz="4400" dirty="0"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Calibri" panose="020F0502020204030204" pitchFamily="34" charset="0"/>
                  </a:rPr>
                  <a:t> המסיבה? </a:t>
                </a:r>
                <a:endParaRPr lang="en-US" sz="4400" dirty="0">
                  <a:solidFill>
                    <a:srgbClr val="000000"/>
                  </a:solidFill>
                  <a:effectLst/>
                  <a:latin typeface="David" panose="020E0502060401010101" pitchFamily="34" charset="-79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57D65F23-CFF1-A5E4-F5CD-94C55533A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171700"/>
                <a:ext cx="12801600" cy="3551037"/>
              </a:xfrm>
              <a:prstGeom prst="rect">
                <a:avLst/>
              </a:prstGeom>
              <a:blipFill>
                <a:blip r:embed="rId2"/>
                <a:stretch>
                  <a:fillRect b="-617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47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46EAA0-2A19-FC3C-1D74-6B19179B6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D95D8B6C-96ED-9531-A485-2ED6935DA96B}"/>
                  </a:ext>
                </a:extLst>
              </p:cNvPr>
              <p:cNvSpPr txBox="1"/>
              <p:nvPr/>
            </p:nvSpPr>
            <p:spPr>
              <a:xfrm>
                <a:off x="6629400" y="1333500"/>
                <a:ext cx="9372600" cy="39665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lnSpc>
                    <a:spcPct val="150000"/>
                  </a:lnSpc>
                  <a:spcBef>
                    <a:spcPts val="285"/>
                  </a:spcBef>
                  <a:spcAft>
                    <a:spcPts val="285"/>
                  </a:spcAft>
                </a:pPr>
                <a:r>
                  <a:rPr lang="he-IL" sz="4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שטח הצורה הצבועה באפור בסרטוט שלפניכם הוא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e-IL" sz="4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he-I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מהשטח של צורה שלמה.</a:t>
                </a:r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r" rtl="1">
                  <a:lnSpc>
                    <a:spcPct val="150000"/>
                  </a:lnSpc>
                  <a:spcBef>
                    <a:spcPts val="285"/>
                  </a:spcBef>
                  <a:spcAft>
                    <a:spcPts val="285"/>
                  </a:spcAft>
                </a:pPr>
                <a:r>
                  <a:rPr lang="he-I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מהו שטח </a:t>
                </a:r>
                <a:r>
                  <a:rPr lang="ar-SA" sz="4400" b="1" dirty="0" err="1">
                    <a:solidFill>
                      <a:srgbClr val="000000"/>
                    </a:solidFill>
                    <a:effectLst/>
                    <a:latin typeface="DavidMFOBold"/>
                    <a:ea typeface="Times New Roman" panose="02020603050405020304" pitchFamily="18" charset="0"/>
                  </a:rPr>
                  <a:t>הצורה</a:t>
                </a:r>
                <a:r>
                  <a:rPr lang="ar-SA" sz="4400" b="1" dirty="0">
                    <a:solidFill>
                      <a:srgbClr val="000000"/>
                    </a:solidFill>
                    <a:effectLst/>
                    <a:latin typeface="DavidMFOBold"/>
                    <a:ea typeface="Times New Roman" panose="02020603050405020304" pitchFamily="18" charset="0"/>
                  </a:rPr>
                  <a:t> </a:t>
                </a:r>
                <a:r>
                  <a:rPr lang="ar-SA" sz="4400" b="1" dirty="0" err="1">
                    <a:solidFill>
                      <a:srgbClr val="000000"/>
                    </a:solidFill>
                    <a:effectLst/>
                    <a:latin typeface="DavidMFOBold"/>
                    <a:ea typeface="Times New Roman" panose="02020603050405020304" pitchFamily="18" charset="0"/>
                  </a:rPr>
                  <a:t>השלמה</a:t>
                </a:r>
                <a:r>
                  <a:rPr lang="he-I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23850" indent="-323850" algn="l" rtl="1">
                  <a:lnSpc>
                    <a:spcPts val="1900"/>
                  </a:lnSpc>
                  <a:spcBef>
                    <a:spcPts val="285"/>
                  </a:spcBef>
                  <a:spcAft>
                    <a:spcPts val="285"/>
                  </a:spcAft>
                  <a:tabLst>
                    <a:tab pos="323850" algn="l"/>
                  </a:tabLst>
                </a:pPr>
                <a:r>
                  <a:rPr lang="he-IL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 </a:t>
                </a:r>
                <a:r>
                  <a:rPr lang="he-IL" dirty="0"/>
                  <a:t>. </a:t>
                </a:r>
              </a:p>
            </p:txBody>
          </p:sp>
        </mc:Choice>
        <mc:Fallback>
          <p:sp>
            <p:nvSpPr>
              <p:cNvPr id="6" name="תיבת טקסט 5">
                <a:extLst>
                  <a:ext uri="{FF2B5EF4-FFF2-40B4-BE49-F238E27FC236}">
                    <a16:creationId xmlns:a16="http://schemas.microsoft.com/office/drawing/2014/main" id="{D95D8B6C-96ED-9531-A485-2ED6935DA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333500"/>
                <a:ext cx="9372600" cy="3966599"/>
              </a:xfrm>
              <a:prstGeom prst="rect">
                <a:avLst/>
              </a:prstGeom>
              <a:blipFill>
                <a:blip r:embed="rId2"/>
                <a:stretch>
                  <a:fillRect l="-1236" r="-2602" b="-16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891C534E-D4F4-534D-2392-4144A563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67100"/>
            <a:ext cx="4263428" cy="418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35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A4FAD6-2B16-0C9D-DD13-64E7FF04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F95D7740-DA1B-44F6-5196-42836EF71B9D}"/>
                  </a:ext>
                </a:extLst>
              </p:cNvPr>
              <p:cNvSpPr txBox="1"/>
              <p:nvPr/>
            </p:nvSpPr>
            <p:spPr>
              <a:xfrm>
                <a:off x="2438400" y="1134261"/>
                <a:ext cx="13639800" cy="747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>
                  <a:lnSpc>
                    <a:spcPct val="200000"/>
                  </a:lnSpc>
                </a:pPr>
                <a:r>
                  <a:rPr lang="he-IL" sz="4400" dirty="0">
                    <a:solidFill>
                      <a:srgbClr val="000000"/>
                    </a:solidFill>
                    <a:effectLst/>
                    <a:latin typeface="DavidMFO"/>
                    <a:ea typeface="Times New Roman" panose="02020603050405020304" pitchFamily="18" charset="0"/>
                  </a:rPr>
                  <a:t>אורן רכב על אופניו במסלול לאופניים.</a:t>
                </a:r>
              </a:p>
              <a:p>
                <a:pPr algn="r" rtl="1">
                  <a:lnSpc>
                    <a:spcPct val="200000"/>
                  </a:lnSpc>
                  <a:spcBef>
                    <a:spcPts val="285"/>
                  </a:spcBef>
                  <a:spcAft>
                    <a:spcPts val="285"/>
                  </a:spcAft>
                </a:pPr>
                <a:r>
                  <a:rPr lang="he-IL" sz="4400" dirty="0">
                    <a:solidFill>
                      <a:srgbClr val="000000"/>
                    </a:solidFill>
                    <a:effectLst/>
                    <a:latin typeface="DavidMFO"/>
                    <a:ea typeface="Times New Roman" panose="02020603050405020304" pitchFamily="18" charset="0"/>
                  </a:rPr>
                  <a:t>לאחר שעבר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he-IL" sz="4400" dirty="0">
                    <a:solidFill>
                      <a:srgbClr val="000000"/>
                    </a:solidFill>
                    <a:effectLst/>
                    <a:latin typeface="DavidMFO"/>
                    <a:ea typeface="Times New Roman" panose="02020603050405020304" pitchFamily="18" charset="0"/>
                  </a:rPr>
                  <a:t> מהמסלול , נותרו לו עוד 35 ק"מ (קילומטרים) עד לסוף המסלול.</a:t>
                </a:r>
                <a:endParaRPr lang="en-US" sz="4400" dirty="0">
                  <a:solidFill>
                    <a:srgbClr val="000000"/>
                  </a:solidFill>
                  <a:effectLst/>
                  <a:latin typeface="DavidMFO"/>
                  <a:ea typeface="Times New Roman" panose="02020603050405020304" pitchFamily="18" charset="0"/>
                </a:endParaRPr>
              </a:p>
              <a:p>
                <a:pPr algn="r" rtl="1">
                  <a:lnSpc>
                    <a:spcPct val="200000"/>
                  </a:lnSpc>
                  <a:spcBef>
                    <a:spcPts val="1415"/>
                  </a:spcBef>
                  <a:spcAft>
                    <a:spcPts val="285"/>
                  </a:spcAft>
                </a:pPr>
                <a:r>
                  <a:rPr lang="he-IL" sz="4400" dirty="0">
                    <a:solidFill>
                      <a:srgbClr val="000000"/>
                    </a:solidFill>
                    <a:effectLst/>
                    <a:latin typeface="DavidMFO"/>
                    <a:ea typeface="Times New Roman" panose="02020603050405020304" pitchFamily="18" charset="0"/>
                  </a:rPr>
                  <a:t>מה אורך המסלול </a:t>
                </a:r>
                <a:r>
                  <a:rPr lang="he-IL" sz="4400" b="1" dirty="0">
                    <a:solidFill>
                      <a:srgbClr val="000000"/>
                    </a:solidFill>
                    <a:effectLst/>
                    <a:latin typeface="DavidMFO"/>
                    <a:ea typeface="Times New Roman" panose="02020603050405020304" pitchFamily="18" charset="0"/>
                  </a:rPr>
                  <a:t>כולו</a:t>
                </a:r>
                <a:r>
                  <a:rPr lang="he-IL" sz="4400" dirty="0">
                    <a:solidFill>
                      <a:srgbClr val="000000"/>
                    </a:solidFill>
                    <a:effectLst/>
                    <a:latin typeface="DavidMFO"/>
                    <a:ea typeface="Times New Roman" panose="02020603050405020304" pitchFamily="18" charset="0"/>
                  </a:rPr>
                  <a:t>?</a:t>
                </a:r>
                <a:endParaRPr lang="en-US" sz="4400" dirty="0">
                  <a:solidFill>
                    <a:srgbClr val="000000"/>
                  </a:solidFill>
                  <a:effectLst/>
                  <a:latin typeface="DavidMFO"/>
                  <a:ea typeface="Times New Roman" panose="02020603050405020304" pitchFamily="18" charset="0"/>
                </a:endParaRPr>
              </a:p>
              <a:p>
                <a:endParaRPr lang="en-US" sz="3600" dirty="0">
                  <a:solidFill>
                    <a:srgbClr val="000000"/>
                  </a:solidFill>
                  <a:effectLst/>
                  <a:latin typeface="DavidMFO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endParaRPr lang="he-IL" sz="3600" dirty="0"/>
              </a:p>
            </p:txBody>
          </p:sp>
        </mc:Choice>
        <mc:Fallback>
          <p:sp>
            <p:nvSpPr>
              <p:cNvPr id="3" name="תיבת טקסט 2">
                <a:extLst>
                  <a:ext uri="{FF2B5EF4-FFF2-40B4-BE49-F238E27FC236}">
                    <a16:creationId xmlns:a16="http://schemas.microsoft.com/office/drawing/2014/main" id="{F95D7740-DA1B-44F6-5196-42836EF71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134261"/>
                <a:ext cx="13639800" cy="7474995"/>
              </a:xfrm>
              <a:prstGeom prst="rect">
                <a:avLst/>
              </a:prstGeom>
              <a:blipFill>
                <a:blip r:embed="rId2"/>
                <a:stretch>
                  <a:fillRect r="-17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84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E50CB0-7DB1-13C4-7F37-76C12F152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37025F41-3D20-C75B-5AB1-2525D1DB7B15}"/>
                  </a:ext>
                </a:extLst>
              </p:cNvPr>
              <p:cNvSpPr txBox="1"/>
              <p:nvPr/>
            </p:nvSpPr>
            <p:spPr>
              <a:xfrm>
                <a:off x="838200" y="800100"/>
                <a:ext cx="16383000" cy="66091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>
                  <a:spcBef>
                    <a:spcPts val="285"/>
                  </a:spcBef>
                  <a:spcAft>
                    <a:spcPts val="285"/>
                  </a:spcAft>
                </a:pPr>
                <a:r>
                  <a:rPr lang="he-IL" sz="4400" dirty="0">
                    <a:solidFill>
                      <a:srgbClr val="000000"/>
                    </a:solidFill>
                    <a:effectLst/>
                    <a:latin typeface="DavidMFO"/>
                    <a:ea typeface="Times New Roman" panose="02020603050405020304" pitchFamily="18" charset="0"/>
                  </a:rPr>
                  <a:t>תמר קראה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e-IL" sz="4400" dirty="0">
                    <a:solidFill>
                      <a:srgbClr val="000000"/>
                    </a:solidFill>
                    <a:effectLst/>
                    <a:latin typeface="DavidMFO"/>
                    <a:ea typeface="Times New Roman" panose="02020603050405020304" pitchFamily="18" charset="0"/>
                  </a:rPr>
                  <a:t>  ממספר העמודים בספר הקריאה שלה.</a:t>
                </a:r>
              </a:p>
              <a:p>
                <a:pPr algn="r" rtl="1">
                  <a:spcBef>
                    <a:spcPts val="285"/>
                  </a:spcBef>
                  <a:spcAft>
                    <a:spcPts val="285"/>
                  </a:spcAft>
                </a:pPr>
                <a:r>
                  <a:rPr lang="he-IL" sz="4400" dirty="0">
                    <a:solidFill>
                      <a:srgbClr val="000000"/>
                    </a:solidFill>
                    <a:latin typeface="DavidMFO"/>
                    <a:ea typeface="Times New Roman" panose="02020603050405020304" pitchFamily="18" charset="0"/>
                  </a:rPr>
                  <a:t>יעל קראה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altLang="he-IL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e-IL" sz="4400" dirty="0">
                    <a:solidFill>
                      <a:srgbClr val="000000"/>
                    </a:solidFill>
                    <a:latin typeface="DavidMFO"/>
                    <a:ea typeface="Times New Roman" panose="02020603050405020304" pitchFamily="18" charset="0"/>
                  </a:rPr>
                  <a:t>  ממספר העמודים בספר הקריאה שלה.</a:t>
                </a:r>
              </a:p>
              <a:p>
                <a:pPr algn="r" rtl="1">
                  <a:spcBef>
                    <a:spcPts val="285"/>
                  </a:spcBef>
                  <a:spcAft>
                    <a:spcPts val="285"/>
                  </a:spcAft>
                </a:pPr>
                <a:r>
                  <a:rPr lang="he-IL" sz="4400" dirty="0">
                    <a:solidFill>
                      <a:srgbClr val="000000"/>
                    </a:solidFill>
                    <a:effectLst/>
                    <a:latin typeface="DavidMFO"/>
                    <a:ea typeface="Times New Roman" panose="02020603050405020304" pitchFamily="18" charset="0"/>
                  </a:rPr>
                  <a:t>כל אחת מהבנות קראה 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-Roman"/>
                    <a:ea typeface="Times New Roman" panose="02020603050405020304" pitchFamily="18" charset="0"/>
                  </a:rPr>
                  <a:t>20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Times New Roman" panose="02020603050405020304" pitchFamily="18" charset="0"/>
                  </a:rPr>
                  <a:t> </a:t>
                </a:r>
                <a:r>
                  <a:rPr lang="he-IL" sz="4400" dirty="0">
                    <a:solidFill>
                      <a:srgbClr val="000000"/>
                    </a:solidFill>
                    <a:effectLst/>
                    <a:latin typeface="David" panose="020E0502060401010101" pitchFamily="34" charset="-79"/>
                    <a:ea typeface="Times New Roman" panose="02020603050405020304" pitchFamily="18" charset="0"/>
                  </a:rPr>
                  <a:t> </a:t>
                </a:r>
                <a:r>
                  <a:rPr lang="he-IL" sz="4400" dirty="0">
                    <a:solidFill>
                      <a:srgbClr val="000000"/>
                    </a:solidFill>
                    <a:effectLst/>
                    <a:latin typeface="DavidMFO"/>
                    <a:ea typeface="Times New Roman" panose="02020603050405020304" pitchFamily="18" charset="0"/>
                  </a:rPr>
                  <a:t>עמודים. </a:t>
                </a:r>
              </a:p>
              <a:p>
                <a:pPr algn="r" rtl="1">
                  <a:spcBef>
                    <a:spcPts val="285"/>
                  </a:spcBef>
                  <a:spcAft>
                    <a:spcPts val="285"/>
                  </a:spcAft>
                </a:pPr>
                <a:r>
                  <a:rPr lang="he-IL" sz="4400" dirty="0">
                    <a:solidFill>
                      <a:srgbClr val="000000"/>
                    </a:solidFill>
                    <a:latin typeface="DavidMFO"/>
                    <a:ea typeface="Times New Roman" panose="02020603050405020304" pitchFamily="18" charset="0"/>
                  </a:rPr>
                  <a:t>מי מהמשפטים הבאים נכון? נמקו.</a:t>
                </a:r>
              </a:p>
              <a:p>
                <a:pPr marL="571500" indent="-571500" algn="r" rtl="1">
                  <a:spcBef>
                    <a:spcPts val="28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</a:pPr>
                <a:r>
                  <a:rPr lang="he-IL" sz="4400" dirty="0">
                    <a:solidFill>
                      <a:srgbClr val="000000"/>
                    </a:solidFill>
                    <a:latin typeface="DavidMFO"/>
                    <a:ea typeface="Times New Roman" panose="02020603050405020304" pitchFamily="18" charset="0"/>
                  </a:rPr>
                  <a:t>מספר העמודים בספר של תמר גדול ממספר העמודים בספר של יעל.</a:t>
                </a:r>
              </a:p>
              <a:p>
                <a:pPr marL="571500" indent="-571500" algn="r" rtl="1">
                  <a:spcBef>
                    <a:spcPts val="28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</a:pPr>
                <a:r>
                  <a:rPr lang="he-IL" sz="4400" dirty="0">
                    <a:solidFill>
                      <a:srgbClr val="000000"/>
                    </a:solidFill>
                    <a:latin typeface="DavidMFO"/>
                    <a:ea typeface="Times New Roman" panose="02020603050405020304" pitchFamily="18" charset="0"/>
                  </a:rPr>
                  <a:t>מספר העמודים בספר של תמר קטן ממספר העמודים בספר של יעל.</a:t>
                </a:r>
              </a:p>
              <a:p>
                <a:pPr marL="571500" indent="-571500" algn="r" rtl="1">
                  <a:spcBef>
                    <a:spcPts val="28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</a:pPr>
                <a:r>
                  <a:rPr lang="he-IL" sz="4400" dirty="0">
                    <a:solidFill>
                      <a:srgbClr val="000000"/>
                    </a:solidFill>
                    <a:latin typeface="DavidMFO"/>
                    <a:ea typeface="Times New Roman" panose="02020603050405020304" pitchFamily="18" charset="0"/>
                  </a:rPr>
                  <a:t>בספר של יעל יש אותו מספר עמודים כמו בספר של תמר.</a:t>
                </a:r>
              </a:p>
              <a:p>
                <a:pPr marL="571500" indent="-571500" algn="r" rtl="1">
                  <a:spcBef>
                    <a:spcPts val="285"/>
                  </a:spcBef>
                  <a:spcAft>
                    <a:spcPts val="285"/>
                  </a:spcAft>
                  <a:buFont typeface="Arial" panose="020B0604020202020204" pitchFamily="34" charset="0"/>
                  <a:buChar char="•"/>
                </a:pPr>
                <a:r>
                  <a:rPr lang="he-IL" sz="4400" dirty="0" err="1">
                    <a:solidFill>
                      <a:srgbClr val="000000"/>
                    </a:solidFill>
                    <a:latin typeface="DavidMFO"/>
                    <a:ea typeface="Times New Roman" panose="02020603050405020304" pitchFamily="18" charset="0"/>
                  </a:rPr>
                  <a:t>אי־אפשר</a:t>
                </a:r>
                <a:r>
                  <a:rPr lang="he-IL" sz="4400" dirty="0">
                    <a:solidFill>
                      <a:srgbClr val="000000"/>
                    </a:solidFill>
                    <a:latin typeface="DavidMFO"/>
                    <a:ea typeface="Times New Roman" panose="02020603050405020304" pitchFamily="18" charset="0"/>
                  </a:rPr>
                  <a:t> לדעת בספר של מי מהן יש יותר עמודים.</a:t>
                </a:r>
              </a:p>
            </p:txBody>
          </p:sp>
        </mc:Choice>
        <mc:Fallback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37025F41-3D20-C75B-5AB1-2525D1DB7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00100"/>
                <a:ext cx="16383000" cy="6609182"/>
              </a:xfrm>
              <a:prstGeom prst="rect">
                <a:avLst/>
              </a:prstGeom>
              <a:blipFill>
                <a:blip r:embed="rId2"/>
                <a:stretch>
                  <a:fillRect t="-92" r="-1489" b="-34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13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2931B-1D4E-3AE4-DFD7-E1B0F914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B45E84EC-A063-F774-84B7-CCD5977B2BE9}"/>
                  </a:ext>
                </a:extLst>
              </p:cNvPr>
              <p:cNvSpPr txBox="1"/>
              <p:nvPr/>
            </p:nvSpPr>
            <p:spPr>
              <a:xfrm>
                <a:off x="-381000" y="1028700"/>
                <a:ext cx="17907000" cy="79701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lvl="0" algn="r" rtl="1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he-IL" altLang="he-IL" sz="4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תחרות ספורט מורכבת משלושה חלקים: רכיבה על אופניים</a:t>
                </a:r>
                <a:r>
                  <a:rPr lang="he-IL" altLang="he-IL" sz="4400" dirty="0"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:r>
                  <a:rPr kumimoji="0" lang="he-IL" altLang="he-IL" sz="44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ריצה ושחייה.</a:t>
                </a:r>
              </a:p>
              <a:p>
                <a:pPr lvl="0" algn="r" rtl="1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altLang="he-IL" sz="4400" dirty="0">
                    <a:latin typeface="Arial" panose="020B0604020202020204" pitchFamily="34" charset="0"/>
                    <a:ea typeface="Calibri" panose="020F0502020204030204" pitchFamily="34" charset="0"/>
                  </a:rPr>
                  <a:t>אורך מסלול הריצה הוא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he-IL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he-IL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altLang="he-IL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he-IL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4400" dirty="0">
                    <a:solidFill>
                      <a:srgbClr val="000000"/>
                    </a:solidFill>
                    <a:latin typeface="DavidMFO"/>
                    <a:ea typeface="Times New Roman" panose="02020603050405020304" pitchFamily="18" charset="0"/>
                  </a:rPr>
                  <a:t> מאורכו של ממסלול הרכיבה על אופנים. השחייה היא לאורך מסלול שאורכו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he-IL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he-IL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altLang="he-IL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he-IL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he-IL" sz="4400" dirty="0">
                    <a:solidFill>
                      <a:srgbClr val="000000"/>
                    </a:solidFill>
                    <a:latin typeface="DavidMFO"/>
                    <a:ea typeface="Times New Roman" panose="02020603050405020304" pitchFamily="18" charset="0"/>
                  </a:rPr>
                  <a:t>  ממסלול הרכיבה. </a:t>
                </a:r>
              </a:p>
              <a:p>
                <a:pPr lvl="0" algn="r" rtl="1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4400" dirty="0">
                    <a:solidFill>
                      <a:srgbClr val="000000"/>
                    </a:solidFill>
                    <a:latin typeface="DavidMFO"/>
                    <a:ea typeface="Times New Roman" panose="02020603050405020304" pitchFamily="18" charset="0"/>
                  </a:rPr>
                  <a:t>אורך מסלול הריצה הוא </a:t>
                </a:r>
                <a14:m>
                  <m:oMath xmlns:m="http://schemas.openxmlformats.org/officeDocument/2006/math">
                    <m:r>
                      <a:rPr lang="he-IL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f>
                      <m:fPr>
                        <m:ctrlPr>
                          <a:rPr lang="he-IL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4400" dirty="0">
                    <a:solidFill>
                      <a:srgbClr val="000000"/>
                    </a:solidFill>
                    <a:latin typeface="DavidMFO"/>
                    <a:ea typeface="Times New Roman" panose="02020603050405020304" pitchFamily="18" charset="0"/>
                  </a:rPr>
                  <a:t>  ק"מ. </a:t>
                </a:r>
              </a:p>
              <a:p>
                <a:pPr lvl="0" algn="r" rtl="1"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he-IL" altLang="he-IL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DavidMFO"/>
                    <a:ea typeface="Calibri" panose="020F0502020204030204" pitchFamily="34" charset="0"/>
                  </a:rPr>
                  <a:t>מה האורך הכולל של שלושת החלקים?</a:t>
                </a:r>
              </a:p>
              <a:p>
                <a:pPr lvl="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0" lang="he-IL" altLang="he-IL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r" defTabSz="914400" rtl="1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he-IL" altLang="he-IL" sz="6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תיבת טקסט 1">
                <a:extLst>
                  <a:ext uri="{FF2B5EF4-FFF2-40B4-BE49-F238E27FC236}">
                    <a16:creationId xmlns:a16="http://schemas.microsoft.com/office/drawing/2014/main" id="{B45E84EC-A063-F774-84B7-CCD5977B2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1028700"/>
                <a:ext cx="17907000" cy="7970131"/>
              </a:xfrm>
              <a:prstGeom prst="rect">
                <a:avLst/>
              </a:prstGeom>
              <a:blipFill>
                <a:blip r:embed="rId2"/>
                <a:stretch>
                  <a:fillRect r="-13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125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480</Words>
  <Application>Microsoft Office PowerPoint</Application>
  <PresentationFormat>מותאם אישית</PresentationFormat>
  <Paragraphs>60</Paragraphs>
  <Slides>10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15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10</vt:i4>
      </vt:variant>
    </vt:vector>
  </HeadingPairs>
  <TitlesOfParts>
    <vt:vector size="27" baseType="lpstr">
      <vt:lpstr>Arial</vt:lpstr>
      <vt:lpstr>Cambria Math</vt:lpstr>
      <vt:lpstr>DavidMFO</vt:lpstr>
      <vt:lpstr>Guttman Yad-Brush</vt:lpstr>
      <vt:lpstr>Calibri</vt:lpstr>
      <vt:lpstr>Alef Bold</vt:lpstr>
      <vt:lpstr>Times-Roman</vt:lpstr>
      <vt:lpstr>DavidMFOBold</vt:lpstr>
      <vt:lpstr>David</vt:lpstr>
      <vt:lpstr>Times New Roman</vt:lpstr>
      <vt:lpstr>Calibri Light</vt:lpstr>
      <vt:lpstr>Arial Narrow</vt:lpstr>
      <vt:lpstr>Arimo Bold</vt:lpstr>
      <vt:lpstr>Roboto</vt:lpstr>
      <vt:lpstr>Aptos</vt:lpstr>
      <vt:lpstr>Office Theme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vered hirsch</cp:lastModifiedBy>
  <cp:revision>24</cp:revision>
  <dcterms:created xsi:type="dcterms:W3CDTF">2006-08-16T00:00:00Z</dcterms:created>
  <dcterms:modified xsi:type="dcterms:W3CDTF">2026-05-10T22:08:50Z</dcterms:modified>
  <dc:identifier>DAHG5W1gSCg</dc:identifier>
</cp:coreProperties>
</file>