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10287000" cx="18288000"/>
  <p:notesSz cx="6858000" cy="9144000"/>
  <p:embeddedFontLst>
    <p:embeddedFont>
      <p:font typeface="Arimo"/>
      <p:bold r:id="rId25"/>
      <p:boldItalic r:id="rId26"/>
    </p:embeddedFont>
    <p:embeddedFont>
      <p:font typeface="Alef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8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hA36DegYK+k6CGBkAzyv7JtbUd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84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Arimo-boldItalic.fntdata"/><Relationship Id="rId25" Type="http://schemas.openxmlformats.org/officeDocument/2006/relationships/font" Target="fonts/Arimo-bold.fntdata"/><Relationship Id="rId28" Type="http://customschemas.google.com/relationships/presentationmetadata" Target="metadata"/><Relationship Id="rId27" Type="http://schemas.openxmlformats.org/officeDocument/2006/relationships/font" Target="fonts/Alef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0" type="dt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3"/>
          <p:cNvSpPr txBox="1"/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3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rt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rt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rt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rt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rt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rt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rt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97" name="Google Shape;97;p33"/>
          <p:cNvSpPr txBox="1"/>
          <p:nvPr>
            <p:ph idx="10" type="dt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3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3"/>
          <p:cNvSpPr txBox="1"/>
          <p:nvPr>
            <p:ph idx="12" type="sldNum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4"/>
          <p:cNvSpPr txBox="1"/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4"/>
          <p:cNvSpPr txBox="1"/>
          <p:nvPr>
            <p:ph idx="1" type="body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34"/>
          <p:cNvSpPr txBox="1"/>
          <p:nvPr>
            <p:ph idx="10" type="dt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4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4"/>
          <p:cNvSpPr txBox="1"/>
          <p:nvPr>
            <p:ph idx="12" type="sldNum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5"/>
          <p:cNvSpPr txBox="1"/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5"/>
          <p:cNvSpPr txBox="1"/>
          <p:nvPr>
            <p:ph idx="1" type="body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35"/>
          <p:cNvSpPr txBox="1"/>
          <p:nvPr>
            <p:ph idx="10" type="dt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5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5"/>
          <p:cNvSpPr txBox="1"/>
          <p:nvPr>
            <p:ph idx="12" type="sldNum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6"/>
          <p:cNvSpPr txBox="1"/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6"/>
          <p:cNvSpPr txBox="1"/>
          <p:nvPr>
            <p:ph idx="1" type="body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36"/>
          <p:cNvSpPr txBox="1"/>
          <p:nvPr>
            <p:ph idx="2" type="body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36"/>
          <p:cNvSpPr txBox="1"/>
          <p:nvPr>
            <p:ph idx="10" type="dt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6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6"/>
          <p:cNvSpPr txBox="1"/>
          <p:nvPr>
            <p:ph idx="12" type="sldNum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7"/>
          <p:cNvSpPr txBox="1"/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7"/>
          <p:cNvSpPr txBox="1"/>
          <p:nvPr>
            <p:ph idx="1" type="body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122" name="Google Shape;122;p37"/>
          <p:cNvSpPr txBox="1"/>
          <p:nvPr>
            <p:ph idx="2" type="body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7"/>
          <p:cNvSpPr txBox="1"/>
          <p:nvPr>
            <p:ph idx="3" type="body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124" name="Google Shape;124;p37"/>
          <p:cNvSpPr txBox="1"/>
          <p:nvPr>
            <p:ph idx="4" type="body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37"/>
          <p:cNvSpPr txBox="1"/>
          <p:nvPr>
            <p:ph idx="10" type="dt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7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7"/>
          <p:cNvSpPr txBox="1"/>
          <p:nvPr>
            <p:ph idx="12" type="sldNum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8"/>
          <p:cNvSpPr txBox="1"/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8"/>
          <p:cNvSpPr txBox="1"/>
          <p:nvPr>
            <p:ph idx="10" type="dt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8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8"/>
          <p:cNvSpPr txBox="1"/>
          <p:nvPr>
            <p:ph idx="12" type="sldNum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9"/>
          <p:cNvSpPr txBox="1"/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9"/>
          <p:cNvSpPr txBox="1"/>
          <p:nvPr>
            <p:ph idx="1" type="body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33400" lvl="0" marL="457200" rtl="1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indent="-495300" lvl="1" marL="914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indent="-457200" lvl="2" marL="1371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indent="-419100" lvl="3" marL="1828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419100" lvl="5" marL="27432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indent="-419100" lvl="6" marL="3200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indent="-419100" lvl="7" marL="3657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indent="-419100" lvl="8" marL="4114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/>
        </p:txBody>
      </p:sp>
      <p:sp>
        <p:nvSpPr>
          <p:cNvPr id="136" name="Google Shape;136;p39"/>
          <p:cNvSpPr txBox="1"/>
          <p:nvPr>
            <p:ph idx="2" type="body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137" name="Google Shape;137;p39"/>
          <p:cNvSpPr txBox="1"/>
          <p:nvPr>
            <p:ph idx="10" type="dt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9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9"/>
          <p:cNvSpPr txBox="1"/>
          <p:nvPr>
            <p:ph idx="12" type="sldNum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0"/>
          <p:cNvSpPr txBox="1"/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0"/>
          <p:cNvSpPr/>
          <p:nvPr>
            <p:ph idx="2" type="pic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40"/>
          <p:cNvSpPr txBox="1"/>
          <p:nvPr>
            <p:ph idx="1" type="body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144" name="Google Shape;144;p40"/>
          <p:cNvSpPr txBox="1"/>
          <p:nvPr>
            <p:ph idx="10" type="dt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0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0"/>
          <p:cNvSpPr txBox="1"/>
          <p:nvPr>
            <p:ph idx="12" type="sldNum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1"/>
          <p:cNvSpPr txBox="1"/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1"/>
          <p:cNvSpPr txBox="1"/>
          <p:nvPr>
            <p:ph idx="1" type="body"/>
          </p:nvPr>
        </p:nvSpPr>
        <p:spPr>
          <a:xfrm rot="5400000">
            <a:off x="5880497" y="-1884758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41"/>
          <p:cNvSpPr txBox="1"/>
          <p:nvPr>
            <p:ph idx="10" type="dt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1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1"/>
          <p:cNvSpPr txBox="1"/>
          <p:nvPr>
            <p:ph idx="12" type="sldNum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2"/>
          <p:cNvSpPr txBox="1"/>
          <p:nvPr>
            <p:ph type="title"/>
          </p:nvPr>
        </p:nvSpPr>
        <p:spPr>
          <a:xfrm rot="5400000">
            <a:off x="10700147" y="2934892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2"/>
          <p:cNvSpPr txBox="1"/>
          <p:nvPr>
            <p:ph idx="1" type="body"/>
          </p:nvPr>
        </p:nvSpPr>
        <p:spPr>
          <a:xfrm rot="5400000">
            <a:off x="2699146" y="-894158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42"/>
          <p:cNvSpPr txBox="1"/>
          <p:nvPr>
            <p:ph idx="10" type="dt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2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2"/>
          <p:cNvSpPr txBox="1"/>
          <p:nvPr>
            <p:ph idx="12" type="sldNum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6E3B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DBDB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5300" lvl="0" marL="457200" marR="0" rtl="1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0050" lvl="3" marL="18288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0050" lvl="4" marL="22860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0" type="dt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1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Relationship Id="rId4" Type="http://schemas.openxmlformats.org/officeDocument/2006/relationships/hyperlink" Target="https://ymath.haifa.ac.il/images/stories/part4/archive/games/game63heb.pd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6.png"/><Relationship Id="rId4" Type="http://schemas.openxmlformats.org/officeDocument/2006/relationships/image" Target="../media/image3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png"/><Relationship Id="rId4" Type="http://schemas.openxmlformats.org/officeDocument/2006/relationships/image" Target="../media/image5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4.png"/><Relationship Id="rId13" Type="http://schemas.openxmlformats.org/officeDocument/2006/relationships/image" Target="../media/image9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22.png"/><Relationship Id="rId7" Type="http://schemas.openxmlformats.org/officeDocument/2006/relationships/image" Target="../media/image17.png"/><Relationship Id="rId8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24.png"/><Relationship Id="rId7" Type="http://schemas.openxmlformats.org/officeDocument/2006/relationships/image" Target="../media/image17.png"/><Relationship Id="rId8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5" Type="http://schemas.openxmlformats.org/officeDocument/2006/relationships/image" Target="../media/image23.png"/><Relationship Id="rId6" Type="http://schemas.openxmlformats.org/officeDocument/2006/relationships/image" Target="../media/image3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4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2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בית הספר של החופש הגדול</a:t>
            </a:r>
            <a:endParaRPr/>
          </a:p>
        </p:txBody>
      </p:sp>
      <p:sp>
        <p:nvSpPr>
          <p:cNvPr id="165" name="Google Shape;165;p1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9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מתמטיקה</a:t>
            </a:r>
            <a:endParaRPr/>
          </a:p>
        </p:txBody>
      </p:sp>
      <p:sp>
        <p:nvSpPr>
          <p:cNvPr id="166" name="Google Shape;166;p1"/>
          <p:cNvSpPr txBox="1"/>
          <p:nvPr/>
        </p:nvSpPr>
        <p:spPr>
          <a:xfrm>
            <a:off x="11887200" y="2811863"/>
            <a:ext cx="5245075" cy="902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199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כיתות ה</a:t>
            </a:r>
            <a:endParaRPr/>
          </a:p>
        </p:txBody>
      </p:sp>
      <p:sp>
        <p:nvSpPr>
          <p:cNvPr id="167" name="Google Shape;167;p1"/>
          <p:cNvSpPr txBox="1"/>
          <p:nvPr/>
        </p:nvSpPr>
        <p:spPr>
          <a:xfrm>
            <a:off x="10226955" y="6286500"/>
            <a:ext cx="7980641" cy="18383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199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נושא השיעור: </a:t>
            </a:r>
            <a:endParaRPr/>
          </a:p>
          <a:p>
            <a:pPr indent="0" lvl="0" marL="0" marR="0" rtl="1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199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משוואות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0"/>
          <p:cNvSpPr/>
          <p:nvPr/>
        </p:nvSpPr>
        <p:spPr>
          <a:xfrm>
            <a:off x="190501" y="1790700"/>
            <a:ext cx="12525374" cy="70866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0"/>
          <p:cNvSpPr/>
          <p:nvPr/>
        </p:nvSpPr>
        <p:spPr>
          <a:xfrm>
            <a:off x="13030200" y="1790700"/>
            <a:ext cx="4762499" cy="70866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0"/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b="1" i="0" lang="iw-IL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מהו הנעלם?</a:t>
            </a:r>
            <a:endParaRPr/>
          </a:p>
        </p:txBody>
      </p:sp>
      <p:sp>
        <p:nvSpPr>
          <p:cNvPr id="560" name="Google Shape;560;p10"/>
          <p:cNvSpPr txBox="1"/>
          <p:nvPr/>
        </p:nvSpPr>
        <p:spPr>
          <a:xfrm>
            <a:off x="381000" y="1900902"/>
            <a:ext cx="11963400" cy="983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0"/>
          <p:cNvSpPr txBox="1"/>
          <p:nvPr/>
        </p:nvSpPr>
        <p:spPr>
          <a:xfrm>
            <a:off x="13320711" y="1881068"/>
            <a:ext cx="4191000" cy="7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כיתות</a:t>
            </a:r>
            <a:r>
              <a:rPr b="0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w-IL" sz="3200">
                <a:latin typeface="Calibri"/>
                <a:ea typeface="Calibri"/>
                <a:cs typeface="Calibri"/>
                <a:sym typeface="Calibri"/>
              </a:rPr>
              <a:t>ה</a:t>
            </a:r>
            <a:r>
              <a:rPr b="0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'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מספר משתתפים</a:t>
            </a:r>
            <a:r>
              <a:rPr b="0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משתתפים + שופט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או 2 זוגות משתתפים (מאפשר דיונים בין בני הזוג) + שופט.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ציוד נדרש</a:t>
            </a:r>
            <a:r>
              <a:rPr b="0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❖"/>
            </a:pPr>
            <a:r>
              <a:rPr b="0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14כרטיסי משימות 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❖"/>
            </a:pPr>
            <a:r>
              <a:rPr b="0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לוח לרישום התוצאות לכל משתתף. 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❖"/>
            </a:pPr>
            <a:r>
              <a:rPr b="0" i="0" lang="iw-IL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לוח בקרה לשופט.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נורת חשמל וגלגל שיניים קו מיתאר" id="562" name="Google Shape;562;p10"/>
          <p:cNvSpPr/>
          <p:nvPr/>
        </p:nvSpPr>
        <p:spPr>
          <a:xfrm>
            <a:off x="13249275" y="1823700"/>
            <a:ext cx="91440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63" name="Google Shape;563;p10"/>
          <p:cNvSpPr/>
          <p:nvPr/>
        </p:nvSpPr>
        <p:spPr>
          <a:xfrm>
            <a:off x="533400" y="9405965"/>
            <a:ext cx="16764000" cy="6096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4" name="Google Shape;564;p10"/>
          <p:cNvPicPr preferRelativeResize="0"/>
          <p:nvPr/>
        </p:nvPicPr>
        <p:blipFill rotWithShape="1">
          <a:blip r:embed="rId3">
            <a:alphaModFix/>
          </a:blip>
          <a:srcRect b="0" l="0" r="670" t="65526"/>
          <a:stretch/>
        </p:blipFill>
        <p:spPr>
          <a:xfrm>
            <a:off x="14087746" y="9492023"/>
            <a:ext cx="675659" cy="494364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10"/>
          <p:cNvSpPr txBox="1"/>
          <p:nvPr/>
        </p:nvSpPr>
        <p:spPr>
          <a:xfrm>
            <a:off x="228600" y="1980706"/>
            <a:ext cx="12115800" cy="6740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מהלך המשחק: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ממנים שופט שאחראי על לוח הבקרה של המשחק מבלי שיתר המשתתפים יראו את הלוח.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מערבבים את הכרטיסים ומניחים אותם בערמה כשפניהם כלפי מטה.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כל משתתף (או זוג) מרים בתורו את הכרטיס שבראש הערימה ומבצע את המשימה.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השופט בודק בלוח הבקרה אם התשובה נכונה. אם כן - התשובה המתקבלת נרשמת בלוח התוצאות של המשתתף, והכרטיס מונח בצד. אם לא - הכרטיס עובר למשתתף הבא.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ממשיכים כך עד שלוח התוצאות של כל משתתף מתמלא.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6.מסכמים את התוצאות ומי שקיבל סכום גבוה יותר הוא המנצח. </a:t>
            </a:r>
            <a:endParaRPr/>
          </a:p>
        </p:txBody>
      </p:sp>
      <p:sp>
        <p:nvSpPr>
          <p:cNvPr id="566" name="Google Shape;566;p10"/>
          <p:cNvSpPr txBox="1"/>
          <p:nvPr/>
        </p:nvSpPr>
        <p:spPr>
          <a:xfrm>
            <a:off x="3733800" y="9492023"/>
            <a:ext cx="98559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מעובד מתוך: מרכז מורים ארצי למתמטיקה בחינוך היסודי, הפקולטה לחינוך, אוניברסיטת חיפה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1172680"/>
            <a:ext cx="11328028" cy="687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6362701"/>
            <a:ext cx="5760906" cy="3838408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11"/>
          <p:cNvSpPr txBox="1"/>
          <p:nvPr/>
        </p:nvSpPr>
        <p:spPr>
          <a:xfrm>
            <a:off x="7670546" y="526349"/>
            <a:ext cx="71251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לוח תוצאות למשחק- מהו הנעלם?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2"/>
          <p:cNvSpPr/>
          <p:nvPr/>
        </p:nvSpPr>
        <p:spPr>
          <a:xfrm>
            <a:off x="9894695" y="1318162"/>
            <a:ext cx="6642000" cy="724988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1C30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12"/>
          <p:cNvSpPr txBox="1"/>
          <p:nvPr/>
        </p:nvSpPr>
        <p:spPr>
          <a:xfrm>
            <a:off x="12059267" y="1421450"/>
            <a:ext cx="2257348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7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כרטיס מספר 1</a:t>
            </a:r>
            <a:endParaRPr/>
          </a:p>
        </p:txBody>
      </p:sp>
      <p:sp>
        <p:nvSpPr>
          <p:cNvPr id="580" name="Google Shape;580;p12"/>
          <p:cNvSpPr/>
          <p:nvPr/>
        </p:nvSpPr>
        <p:spPr>
          <a:xfrm>
            <a:off x="2144159" y="1385824"/>
            <a:ext cx="6642000" cy="724988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1C30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12"/>
          <p:cNvSpPr txBox="1"/>
          <p:nvPr/>
        </p:nvSpPr>
        <p:spPr>
          <a:xfrm>
            <a:off x="4247652" y="1421450"/>
            <a:ext cx="2257348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7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כרטיס מספר 2</a:t>
            </a:r>
            <a:endParaRPr/>
          </a:p>
        </p:txBody>
      </p:sp>
      <p:pic>
        <p:nvPicPr>
          <p:cNvPr id="582" name="Google Shape;58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2645" y="3415623"/>
            <a:ext cx="5258256" cy="416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0421" y="3359402"/>
            <a:ext cx="6447080" cy="4316342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2"/>
          <p:cNvSpPr txBox="1"/>
          <p:nvPr/>
        </p:nvSpPr>
        <p:spPr>
          <a:xfrm>
            <a:off x="6913982" y="195943"/>
            <a:ext cx="940525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כרטיסי משימות למשחק- מהו הנעלם?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3"/>
          <p:cNvSpPr/>
          <p:nvPr/>
        </p:nvSpPr>
        <p:spPr>
          <a:xfrm>
            <a:off x="10046528" y="1318162"/>
            <a:ext cx="6642000" cy="724988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1C30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13"/>
          <p:cNvSpPr txBox="1"/>
          <p:nvPr/>
        </p:nvSpPr>
        <p:spPr>
          <a:xfrm>
            <a:off x="12237392" y="1421450"/>
            <a:ext cx="2257348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7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כרטיס מספר 3</a:t>
            </a:r>
            <a:endParaRPr/>
          </a:p>
        </p:txBody>
      </p:sp>
      <p:sp>
        <p:nvSpPr>
          <p:cNvPr id="591" name="Google Shape;591;p13"/>
          <p:cNvSpPr/>
          <p:nvPr/>
        </p:nvSpPr>
        <p:spPr>
          <a:xfrm>
            <a:off x="1956482" y="1318162"/>
            <a:ext cx="6642000" cy="724988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1C30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13"/>
          <p:cNvSpPr txBox="1"/>
          <p:nvPr/>
        </p:nvSpPr>
        <p:spPr>
          <a:xfrm>
            <a:off x="4081529" y="1441058"/>
            <a:ext cx="2257348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7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כרטיס מספר 4</a:t>
            </a:r>
            <a:endParaRPr/>
          </a:p>
        </p:txBody>
      </p:sp>
      <p:pic>
        <p:nvPicPr>
          <p:cNvPr id="593" name="Google Shape;5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4107" y="3457136"/>
            <a:ext cx="6447080" cy="4334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09232" y="3457136"/>
            <a:ext cx="6319052" cy="421575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13"/>
          <p:cNvSpPr txBox="1"/>
          <p:nvPr/>
        </p:nvSpPr>
        <p:spPr>
          <a:xfrm>
            <a:off x="6913982" y="195943"/>
            <a:ext cx="940525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כרטיסי משימות למשחק- מהו הנעלם?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4"/>
          <p:cNvSpPr/>
          <p:nvPr/>
        </p:nvSpPr>
        <p:spPr>
          <a:xfrm>
            <a:off x="10046528" y="1318162"/>
            <a:ext cx="6642000" cy="724988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1C30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4"/>
          <p:cNvSpPr txBox="1"/>
          <p:nvPr/>
        </p:nvSpPr>
        <p:spPr>
          <a:xfrm>
            <a:off x="12237392" y="1421450"/>
            <a:ext cx="2257348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7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כרטיס מספר 5</a:t>
            </a:r>
            <a:endParaRPr/>
          </a:p>
        </p:txBody>
      </p:sp>
      <p:sp>
        <p:nvSpPr>
          <p:cNvPr id="602" name="Google Shape;602;p14"/>
          <p:cNvSpPr/>
          <p:nvPr/>
        </p:nvSpPr>
        <p:spPr>
          <a:xfrm>
            <a:off x="1956482" y="1318162"/>
            <a:ext cx="6642000" cy="724988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1C30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4"/>
          <p:cNvSpPr txBox="1"/>
          <p:nvPr/>
        </p:nvSpPr>
        <p:spPr>
          <a:xfrm>
            <a:off x="4081529" y="1441058"/>
            <a:ext cx="2257348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7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כרטיס מספר 6</a:t>
            </a:r>
            <a:endParaRPr/>
          </a:p>
        </p:txBody>
      </p:sp>
      <p:pic>
        <p:nvPicPr>
          <p:cNvPr id="604" name="Google Shape;60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96549" y="3552680"/>
            <a:ext cx="5934971" cy="417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6482" y="3452087"/>
            <a:ext cx="6931754" cy="4279763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14"/>
          <p:cNvSpPr txBox="1"/>
          <p:nvPr/>
        </p:nvSpPr>
        <p:spPr>
          <a:xfrm>
            <a:off x="6913982" y="195943"/>
            <a:ext cx="940525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כרטיסי משימות למשחק- מהו הנעלם?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5"/>
          <p:cNvSpPr/>
          <p:nvPr/>
        </p:nvSpPr>
        <p:spPr>
          <a:xfrm>
            <a:off x="10046528" y="1318162"/>
            <a:ext cx="6372000" cy="724988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1C30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15"/>
          <p:cNvSpPr txBox="1"/>
          <p:nvPr/>
        </p:nvSpPr>
        <p:spPr>
          <a:xfrm>
            <a:off x="12237392" y="1421450"/>
            <a:ext cx="2257348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7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כרטיס מספר 7</a:t>
            </a:r>
            <a:endParaRPr/>
          </a:p>
        </p:txBody>
      </p:sp>
      <p:sp>
        <p:nvSpPr>
          <p:cNvPr id="613" name="Google Shape;613;p15"/>
          <p:cNvSpPr/>
          <p:nvPr/>
        </p:nvSpPr>
        <p:spPr>
          <a:xfrm>
            <a:off x="1956482" y="1318162"/>
            <a:ext cx="6372000" cy="724988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1C30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15"/>
          <p:cNvSpPr txBox="1"/>
          <p:nvPr/>
        </p:nvSpPr>
        <p:spPr>
          <a:xfrm>
            <a:off x="4081529" y="1441058"/>
            <a:ext cx="2257348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7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כרטיס מספר 8</a:t>
            </a:r>
            <a:endParaRPr/>
          </a:p>
        </p:txBody>
      </p:sp>
      <p:pic>
        <p:nvPicPr>
          <p:cNvPr id="615" name="Google Shape;61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2642" y="3669179"/>
            <a:ext cx="6474513" cy="412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8005" y="3669179"/>
            <a:ext cx="6483659" cy="4170026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15"/>
          <p:cNvSpPr txBox="1"/>
          <p:nvPr/>
        </p:nvSpPr>
        <p:spPr>
          <a:xfrm>
            <a:off x="6913982" y="195943"/>
            <a:ext cx="940525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כרטיסי משימות למשחק- מהו הנעלם?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6"/>
          <p:cNvSpPr/>
          <p:nvPr/>
        </p:nvSpPr>
        <p:spPr>
          <a:xfrm>
            <a:off x="10046528" y="1318162"/>
            <a:ext cx="6372000" cy="724988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1C30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6"/>
          <p:cNvSpPr txBox="1"/>
          <p:nvPr/>
        </p:nvSpPr>
        <p:spPr>
          <a:xfrm>
            <a:off x="12237392" y="1421450"/>
            <a:ext cx="2257348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7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כרטיס מספר 9</a:t>
            </a:r>
            <a:endParaRPr/>
          </a:p>
        </p:txBody>
      </p:sp>
      <p:sp>
        <p:nvSpPr>
          <p:cNvPr id="624" name="Google Shape;624;p16"/>
          <p:cNvSpPr/>
          <p:nvPr/>
        </p:nvSpPr>
        <p:spPr>
          <a:xfrm>
            <a:off x="1956482" y="1318162"/>
            <a:ext cx="6372000" cy="724988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1C30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16"/>
          <p:cNvSpPr txBox="1"/>
          <p:nvPr/>
        </p:nvSpPr>
        <p:spPr>
          <a:xfrm>
            <a:off x="3889167" y="1441058"/>
            <a:ext cx="2449709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7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כרטיס מספר 10</a:t>
            </a:r>
            <a:endParaRPr/>
          </a:p>
        </p:txBody>
      </p:sp>
      <p:pic>
        <p:nvPicPr>
          <p:cNvPr id="626" name="Google Shape;6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2153" y="3767387"/>
            <a:ext cx="6575106" cy="410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6482" y="3758241"/>
            <a:ext cx="6593396" cy="4124301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16"/>
          <p:cNvSpPr txBox="1"/>
          <p:nvPr/>
        </p:nvSpPr>
        <p:spPr>
          <a:xfrm>
            <a:off x="6913982" y="195943"/>
            <a:ext cx="940525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כרטיסי משימות למשחק- מהו הנעלם?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7"/>
          <p:cNvSpPr/>
          <p:nvPr/>
        </p:nvSpPr>
        <p:spPr>
          <a:xfrm>
            <a:off x="10046528" y="1318162"/>
            <a:ext cx="6372000" cy="724988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1C30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7"/>
          <p:cNvSpPr txBox="1"/>
          <p:nvPr/>
        </p:nvSpPr>
        <p:spPr>
          <a:xfrm>
            <a:off x="12064266" y="1421450"/>
            <a:ext cx="2430473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7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כרטיס מספר 11</a:t>
            </a:r>
            <a:endParaRPr/>
          </a:p>
        </p:txBody>
      </p:sp>
      <p:sp>
        <p:nvSpPr>
          <p:cNvPr id="635" name="Google Shape;635;p17"/>
          <p:cNvSpPr/>
          <p:nvPr/>
        </p:nvSpPr>
        <p:spPr>
          <a:xfrm>
            <a:off x="1956482" y="1318162"/>
            <a:ext cx="6372000" cy="724988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1C30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17"/>
          <p:cNvSpPr txBox="1"/>
          <p:nvPr/>
        </p:nvSpPr>
        <p:spPr>
          <a:xfrm>
            <a:off x="3889167" y="1441058"/>
            <a:ext cx="2449709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7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כרטיס מספר 12</a:t>
            </a:r>
            <a:endParaRPr/>
          </a:p>
        </p:txBody>
      </p:sp>
      <p:pic>
        <p:nvPicPr>
          <p:cNvPr id="637" name="Google Shape;63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6528" y="3508862"/>
            <a:ext cx="6620831" cy="412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6482" y="3508862"/>
            <a:ext cx="6611685" cy="4124301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17"/>
          <p:cNvSpPr txBox="1"/>
          <p:nvPr/>
        </p:nvSpPr>
        <p:spPr>
          <a:xfrm>
            <a:off x="6913982" y="195943"/>
            <a:ext cx="940525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כרטיסי משימות למשחק- מהו הנעלם?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8"/>
          <p:cNvSpPr/>
          <p:nvPr/>
        </p:nvSpPr>
        <p:spPr>
          <a:xfrm>
            <a:off x="10046528" y="1318162"/>
            <a:ext cx="6372000" cy="724988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1C30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8"/>
          <p:cNvSpPr txBox="1"/>
          <p:nvPr/>
        </p:nvSpPr>
        <p:spPr>
          <a:xfrm>
            <a:off x="12045030" y="1421450"/>
            <a:ext cx="2449709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7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כרטיס מספר 13</a:t>
            </a:r>
            <a:endParaRPr/>
          </a:p>
        </p:txBody>
      </p:sp>
      <p:sp>
        <p:nvSpPr>
          <p:cNvPr id="646" name="Google Shape;646;p18"/>
          <p:cNvSpPr/>
          <p:nvPr/>
        </p:nvSpPr>
        <p:spPr>
          <a:xfrm>
            <a:off x="1956482" y="1318162"/>
            <a:ext cx="6372000" cy="724988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1C305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8"/>
          <p:cNvSpPr txBox="1"/>
          <p:nvPr/>
        </p:nvSpPr>
        <p:spPr>
          <a:xfrm>
            <a:off x="3889167" y="1441058"/>
            <a:ext cx="2449709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7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כרטיס מספר 14</a:t>
            </a:r>
            <a:endParaRPr/>
          </a:p>
        </p:txBody>
      </p:sp>
      <p:pic>
        <p:nvPicPr>
          <p:cNvPr id="648" name="Google Shape;6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7142" y="3487905"/>
            <a:ext cx="5834378" cy="4023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6482" y="3576019"/>
            <a:ext cx="6611685" cy="4096868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18"/>
          <p:cNvSpPr txBox="1"/>
          <p:nvPr/>
        </p:nvSpPr>
        <p:spPr>
          <a:xfrm>
            <a:off x="6913982" y="195943"/>
            <a:ext cx="940525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כרטיסי משימות למשחק- מהו הנעלם?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4182" y="2886386"/>
            <a:ext cx="14069624" cy="304147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"/>
          <p:cNvSpPr txBox="1"/>
          <p:nvPr/>
        </p:nvSpPr>
        <p:spPr>
          <a:xfrm>
            <a:off x="12877800" y="3990938"/>
            <a:ext cx="327698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פעילות פתיחה-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iw-IL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מי מסתתר כאן?</a:t>
            </a:r>
            <a:r>
              <a:rPr b="0" i="0" lang="iw-IL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13701734" y="1988799"/>
            <a:ext cx="1629120" cy="1795173"/>
          </a:xfrm>
          <a:custGeom>
            <a:rect b="b" l="l" r="r" t="t"/>
            <a:pathLst>
              <a:path extrusionOk="0" h="1795173" w="1629120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3048000" y="3943171"/>
            <a:ext cx="2667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iw-IL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משחק- מהו הנעלם?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8115494" y="3990938"/>
            <a:ext cx="26670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iw-IL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מי מסתתר כאן?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iw-IL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בונים חידות 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/>
          <p:nvPr/>
        </p:nvSpPr>
        <p:spPr>
          <a:xfrm>
            <a:off x="5181600" y="495300"/>
            <a:ext cx="762000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b="1" i="0" lang="iw-IL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מי מסתתר כאן?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lang="iw-IL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מצאו את ערכו של כל ציור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4572000" y="2400300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7162800" y="2400300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9829800" y="2420815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4572000" y="4229100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7162800" y="4229100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9906000" y="4229100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"/>
          <p:cNvSpPr txBox="1"/>
          <p:nvPr/>
        </p:nvSpPr>
        <p:spPr>
          <a:xfrm>
            <a:off x="12126351" y="2503912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189" name="Google Shape;189;p3"/>
          <p:cNvSpPr txBox="1"/>
          <p:nvPr/>
        </p:nvSpPr>
        <p:spPr>
          <a:xfrm>
            <a:off x="12192000" y="4220170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12855526" y="2420815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12895384" y="4111869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"/>
          <p:cNvSpPr txBox="1"/>
          <p:nvPr/>
        </p:nvSpPr>
        <p:spPr>
          <a:xfrm>
            <a:off x="12893253" y="2560418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450</a:t>
            </a:r>
            <a:endParaRPr/>
          </a:p>
        </p:txBody>
      </p:sp>
      <p:sp>
        <p:nvSpPr>
          <p:cNvPr id="193" name="Google Shape;193;p3"/>
          <p:cNvSpPr txBox="1"/>
          <p:nvPr/>
        </p:nvSpPr>
        <p:spPr>
          <a:xfrm>
            <a:off x="12935241" y="4288677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420</a:t>
            </a: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8327579" y="8868370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13422924" y="8801100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"/>
          <p:cNvSpPr txBox="1"/>
          <p:nvPr/>
        </p:nvSpPr>
        <p:spPr>
          <a:xfrm>
            <a:off x="12417084" y="8949035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197" name="Google Shape;197;p3"/>
          <p:cNvSpPr txBox="1"/>
          <p:nvPr/>
        </p:nvSpPr>
        <p:spPr>
          <a:xfrm>
            <a:off x="7421200" y="9046423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12916487" y="6113478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"/>
          <p:cNvSpPr txBox="1"/>
          <p:nvPr/>
        </p:nvSpPr>
        <p:spPr>
          <a:xfrm>
            <a:off x="12933110" y="6252840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105</a:t>
            </a:r>
            <a:endParaRPr/>
          </a:p>
        </p:txBody>
      </p:sp>
      <p:sp>
        <p:nvSpPr>
          <p:cNvPr id="200" name="Google Shape;200;p3"/>
          <p:cNvSpPr txBox="1"/>
          <p:nvPr/>
        </p:nvSpPr>
        <p:spPr>
          <a:xfrm>
            <a:off x="12114628" y="6145118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028884" y="4254397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1935376" y="5790519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4572000" y="5865280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7162800" y="5865280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9906000" y="5865280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3798707" y="8868370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"/>
          <p:cNvSpPr txBox="1"/>
          <p:nvPr/>
        </p:nvSpPr>
        <p:spPr>
          <a:xfrm>
            <a:off x="2940148" y="9046423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pic>
        <p:nvPicPr>
          <p:cNvPr id="208" name="Google Shape;2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0979" y="2513183"/>
            <a:ext cx="1023241" cy="98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9180" y="2583288"/>
            <a:ext cx="1023241" cy="98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08779" y="2538990"/>
            <a:ext cx="1023241" cy="98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2540" y="4372572"/>
            <a:ext cx="1023241" cy="98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877" y="4317039"/>
            <a:ext cx="1023241" cy="98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8403" y="8919275"/>
            <a:ext cx="1023241" cy="98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0581" y="4268466"/>
            <a:ext cx="1027460" cy="1113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82870" y="4295806"/>
            <a:ext cx="1027460" cy="1113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91076" y="5924282"/>
            <a:ext cx="1027460" cy="1113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0013" y="8907218"/>
            <a:ext cx="1027460" cy="1113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32780" y="5974904"/>
            <a:ext cx="1095794" cy="101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15487" y="5952563"/>
            <a:ext cx="1095794" cy="101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92251" y="5922090"/>
            <a:ext cx="1095794" cy="101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81700" y="8884174"/>
            <a:ext cx="1095794" cy="101256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"/>
          <p:cNvSpPr txBox="1"/>
          <p:nvPr/>
        </p:nvSpPr>
        <p:spPr>
          <a:xfrm>
            <a:off x="3837331" y="4408008"/>
            <a:ext cx="914400" cy="8309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3" name="Google Shape;223;p3"/>
          <p:cNvSpPr txBox="1"/>
          <p:nvPr/>
        </p:nvSpPr>
        <p:spPr>
          <a:xfrm>
            <a:off x="9029700" y="2550078"/>
            <a:ext cx="914400" cy="83099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4" name="Google Shape;224;p3"/>
          <p:cNvSpPr txBox="1"/>
          <p:nvPr/>
        </p:nvSpPr>
        <p:spPr>
          <a:xfrm>
            <a:off x="6546273" y="2702478"/>
            <a:ext cx="914400" cy="83099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5" name="Google Shape;225;p3"/>
          <p:cNvSpPr txBox="1"/>
          <p:nvPr/>
        </p:nvSpPr>
        <p:spPr>
          <a:xfrm>
            <a:off x="6400800" y="4463850"/>
            <a:ext cx="914400" cy="83099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6" name="Google Shape;226;p3"/>
          <p:cNvSpPr txBox="1"/>
          <p:nvPr/>
        </p:nvSpPr>
        <p:spPr>
          <a:xfrm>
            <a:off x="9050217" y="4408007"/>
            <a:ext cx="914400" cy="83099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7" name="Google Shape;227;p3"/>
          <p:cNvSpPr txBox="1"/>
          <p:nvPr/>
        </p:nvSpPr>
        <p:spPr>
          <a:xfrm>
            <a:off x="3759804" y="6027513"/>
            <a:ext cx="914400" cy="83099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8" name="Google Shape;228;p3"/>
          <p:cNvSpPr txBox="1"/>
          <p:nvPr/>
        </p:nvSpPr>
        <p:spPr>
          <a:xfrm>
            <a:off x="6393767" y="6076924"/>
            <a:ext cx="914400" cy="83099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9" name="Google Shape;229;p3"/>
          <p:cNvSpPr txBox="1"/>
          <p:nvPr/>
        </p:nvSpPr>
        <p:spPr>
          <a:xfrm>
            <a:off x="9026236" y="6047669"/>
            <a:ext cx="914400" cy="830997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 txBox="1"/>
          <p:nvPr/>
        </p:nvSpPr>
        <p:spPr>
          <a:xfrm>
            <a:off x="5181600" y="495300"/>
            <a:ext cx="762000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b="1" i="0" lang="iw-IL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מי מסתתר כאן?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lang="iw-IL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מצאו את ערכו של כל ציור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4572000" y="2400300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7162800" y="2400300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"/>
          <p:cNvSpPr/>
          <p:nvPr/>
        </p:nvSpPr>
        <p:spPr>
          <a:xfrm>
            <a:off x="9829800" y="2420815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"/>
          <p:cNvSpPr/>
          <p:nvPr/>
        </p:nvSpPr>
        <p:spPr>
          <a:xfrm>
            <a:off x="4572000" y="4229100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"/>
          <p:cNvSpPr/>
          <p:nvPr/>
        </p:nvSpPr>
        <p:spPr>
          <a:xfrm>
            <a:off x="7162800" y="4229100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"/>
          <p:cNvSpPr/>
          <p:nvPr/>
        </p:nvSpPr>
        <p:spPr>
          <a:xfrm>
            <a:off x="9906000" y="4229100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"/>
          <p:cNvSpPr txBox="1"/>
          <p:nvPr/>
        </p:nvSpPr>
        <p:spPr>
          <a:xfrm>
            <a:off x="12126351" y="2503912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242" name="Google Shape;242;p4"/>
          <p:cNvSpPr txBox="1"/>
          <p:nvPr/>
        </p:nvSpPr>
        <p:spPr>
          <a:xfrm>
            <a:off x="12245926" y="4193875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243" name="Google Shape;243;p4"/>
          <p:cNvSpPr/>
          <p:nvPr/>
        </p:nvSpPr>
        <p:spPr>
          <a:xfrm>
            <a:off x="12855526" y="2420815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4"/>
          <p:cNvSpPr/>
          <p:nvPr/>
        </p:nvSpPr>
        <p:spPr>
          <a:xfrm>
            <a:off x="12895384" y="4111869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4"/>
          <p:cNvSpPr txBox="1"/>
          <p:nvPr/>
        </p:nvSpPr>
        <p:spPr>
          <a:xfrm>
            <a:off x="12975102" y="2542548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</a:t>
            </a:r>
            <a:endParaRPr/>
          </a:p>
        </p:txBody>
      </p:sp>
      <p:sp>
        <p:nvSpPr>
          <p:cNvPr id="246" name="Google Shape;246;p4"/>
          <p:cNvSpPr txBox="1"/>
          <p:nvPr/>
        </p:nvSpPr>
        <p:spPr>
          <a:xfrm>
            <a:off x="13059508" y="4262235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r>
            <a:endParaRPr/>
          </a:p>
        </p:txBody>
      </p:sp>
      <p:sp>
        <p:nvSpPr>
          <p:cNvPr id="247" name="Google Shape;247;p4"/>
          <p:cNvSpPr/>
          <p:nvPr/>
        </p:nvSpPr>
        <p:spPr>
          <a:xfrm>
            <a:off x="6400800" y="8801100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"/>
          <p:cNvSpPr/>
          <p:nvPr/>
        </p:nvSpPr>
        <p:spPr>
          <a:xfrm>
            <a:off x="11764108" y="8801100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"/>
          <p:cNvSpPr txBox="1"/>
          <p:nvPr/>
        </p:nvSpPr>
        <p:spPr>
          <a:xfrm>
            <a:off x="10972800" y="8868370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250" name="Google Shape;250;p4"/>
          <p:cNvSpPr txBox="1"/>
          <p:nvPr/>
        </p:nvSpPr>
        <p:spPr>
          <a:xfrm>
            <a:off x="5562600" y="8949035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pic>
        <p:nvPicPr>
          <p:cNvPr id="251" name="Google Shape;25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7367" y="2509187"/>
            <a:ext cx="1027941" cy="1027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7726" y="2495929"/>
            <a:ext cx="1027941" cy="1027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57366" y="2469864"/>
            <a:ext cx="1027941" cy="1027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3521" y="8844424"/>
            <a:ext cx="1027941" cy="1027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8539" y="4263032"/>
            <a:ext cx="1027941" cy="1027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1504" y="4262235"/>
            <a:ext cx="1180458" cy="1068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81107" y="4273413"/>
            <a:ext cx="1180458" cy="1068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92342" y="8723667"/>
            <a:ext cx="1180458" cy="106803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"/>
          <p:cNvSpPr txBox="1"/>
          <p:nvPr/>
        </p:nvSpPr>
        <p:spPr>
          <a:xfrm>
            <a:off x="6393873" y="2550078"/>
            <a:ext cx="914400" cy="8309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0" name="Google Shape;260;p4"/>
          <p:cNvSpPr txBox="1"/>
          <p:nvPr/>
        </p:nvSpPr>
        <p:spPr>
          <a:xfrm>
            <a:off x="9040091" y="2503912"/>
            <a:ext cx="914400" cy="8309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1" name="Google Shape;261;p4"/>
          <p:cNvSpPr txBox="1"/>
          <p:nvPr/>
        </p:nvSpPr>
        <p:spPr>
          <a:xfrm>
            <a:off x="6393873" y="4391930"/>
            <a:ext cx="914400" cy="83099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2" name="Google Shape;262;p4"/>
          <p:cNvSpPr txBox="1"/>
          <p:nvPr/>
        </p:nvSpPr>
        <p:spPr>
          <a:xfrm>
            <a:off x="9120666" y="4325060"/>
            <a:ext cx="914400" cy="83099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 txBox="1"/>
          <p:nvPr/>
        </p:nvSpPr>
        <p:spPr>
          <a:xfrm>
            <a:off x="3798707" y="495300"/>
            <a:ext cx="9002893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b="1" i="0" lang="iw-IL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מי מסתתר כאן?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lang="iw-IL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מצאו את ערכו של כל ציור, והשלימו פעולות חשבון מתאימות. 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4514178" y="2096754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7104978" y="2096754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9771978" y="2117269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4572000" y="4229100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7162800" y="4229100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9906000" y="4229100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12019293" y="2131923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5"/>
          <p:cNvSpPr/>
          <p:nvPr/>
        </p:nvSpPr>
        <p:spPr>
          <a:xfrm>
            <a:off x="12114628" y="4264351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5"/>
          <p:cNvSpPr txBox="1"/>
          <p:nvPr/>
        </p:nvSpPr>
        <p:spPr>
          <a:xfrm>
            <a:off x="12029610" y="2293795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147</a:t>
            </a:r>
            <a:endParaRPr/>
          </a:p>
        </p:txBody>
      </p:sp>
      <p:sp>
        <p:nvSpPr>
          <p:cNvPr id="277" name="Google Shape;277;p5"/>
          <p:cNvSpPr txBox="1"/>
          <p:nvPr/>
        </p:nvSpPr>
        <p:spPr>
          <a:xfrm>
            <a:off x="12230687" y="4415205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endParaRPr/>
          </a:p>
        </p:txBody>
      </p:sp>
      <p:sp>
        <p:nvSpPr>
          <p:cNvPr id="278" name="Google Shape;278;p5"/>
          <p:cNvSpPr/>
          <p:nvPr/>
        </p:nvSpPr>
        <p:spPr>
          <a:xfrm>
            <a:off x="8327579" y="8868370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5"/>
          <p:cNvSpPr/>
          <p:nvPr/>
        </p:nvSpPr>
        <p:spPr>
          <a:xfrm>
            <a:off x="13422924" y="8801100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5"/>
          <p:cNvSpPr txBox="1"/>
          <p:nvPr/>
        </p:nvSpPr>
        <p:spPr>
          <a:xfrm>
            <a:off x="12417084" y="8949035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281" name="Google Shape;281;p5"/>
          <p:cNvSpPr txBox="1"/>
          <p:nvPr/>
        </p:nvSpPr>
        <p:spPr>
          <a:xfrm>
            <a:off x="7421200" y="9046423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282" name="Google Shape;282;p5"/>
          <p:cNvSpPr/>
          <p:nvPr/>
        </p:nvSpPr>
        <p:spPr>
          <a:xfrm>
            <a:off x="12155660" y="6542624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5"/>
          <p:cNvSpPr txBox="1"/>
          <p:nvPr/>
        </p:nvSpPr>
        <p:spPr>
          <a:xfrm>
            <a:off x="12237722" y="6678768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67</a:t>
            </a:r>
            <a:endParaRPr/>
          </a:p>
        </p:txBody>
      </p:sp>
      <p:sp>
        <p:nvSpPr>
          <p:cNvPr id="284" name="Google Shape;284;p5"/>
          <p:cNvSpPr/>
          <p:nvPr/>
        </p:nvSpPr>
        <p:spPr>
          <a:xfrm>
            <a:off x="4572000" y="6294427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5"/>
          <p:cNvSpPr/>
          <p:nvPr/>
        </p:nvSpPr>
        <p:spPr>
          <a:xfrm>
            <a:off x="7162800" y="6294427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5"/>
          <p:cNvSpPr/>
          <p:nvPr/>
        </p:nvSpPr>
        <p:spPr>
          <a:xfrm>
            <a:off x="9906000" y="6294427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5"/>
          <p:cNvSpPr/>
          <p:nvPr/>
        </p:nvSpPr>
        <p:spPr>
          <a:xfrm>
            <a:off x="3798707" y="8868370"/>
            <a:ext cx="1981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5"/>
          <p:cNvSpPr txBox="1"/>
          <p:nvPr/>
        </p:nvSpPr>
        <p:spPr>
          <a:xfrm>
            <a:off x="2940148" y="9046423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289" name="Google Shape;289;p5"/>
          <p:cNvSpPr/>
          <p:nvPr/>
        </p:nvSpPr>
        <p:spPr>
          <a:xfrm>
            <a:off x="4998341" y="7624183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5"/>
          <p:cNvSpPr txBox="1"/>
          <p:nvPr/>
        </p:nvSpPr>
        <p:spPr>
          <a:xfrm>
            <a:off x="5164312" y="7757758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/>
          </a:p>
        </p:txBody>
      </p:sp>
      <p:sp>
        <p:nvSpPr>
          <p:cNvPr id="291" name="Google Shape;291;p5"/>
          <p:cNvSpPr/>
          <p:nvPr/>
        </p:nvSpPr>
        <p:spPr>
          <a:xfrm>
            <a:off x="7639121" y="7615009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5"/>
          <p:cNvSpPr txBox="1"/>
          <p:nvPr/>
        </p:nvSpPr>
        <p:spPr>
          <a:xfrm>
            <a:off x="5317795" y="3363121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293" name="Google Shape;293;p5"/>
          <p:cNvSpPr/>
          <p:nvPr/>
        </p:nvSpPr>
        <p:spPr>
          <a:xfrm>
            <a:off x="10499532" y="7590828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5"/>
          <p:cNvSpPr txBox="1"/>
          <p:nvPr/>
        </p:nvSpPr>
        <p:spPr>
          <a:xfrm>
            <a:off x="10708392" y="7741919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endParaRPr/>
          </a:p>
        </p:txBody>
      </p:sp>
      <p:pic>
        <p:nvPicPr>
          <p:cNvPr id="295" name="Google Shape;29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2778" y="1865513"/>
            <a:ext cx="1531034" cy="164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73261" y="1925860"/>
            <a:ext cx="1531034" cy="164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118" y="8656439"/>
            <a:ext cx="1531034" cy="164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20873" y="1900324"/>
            <a:ext cx="1549410" cy="154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6547" y="3987351"/>
            <a:ext cx="1549410" cy="154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5200" y="4039431"/>
            <a:ext cx="1549410" cy="154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7523" y="8655814"/>
            <a:ext cx="1549410" cy="154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90069" y="8777259"/>
            <a:ext cx="1152994" cy="118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2968" y="6301290"/>
            <a:ext cx="1152994" cy="118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9140" y="6300090"/>
            <a:ext cx="1152994" cy="118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3768" y="4081390"/>
            <a:ext cx="1549410" cy="154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28212" y="6172274"/>
            <a:ext cx="1549410" cy="154941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5"/>
          <p:cNvSpPr txBox="1"/>
          <p:nvPr/>
        </p:nvSpPr>
        <p:spPr>
          <a:xfrm>
            <a:off x="9045352" y="6405351"/>
            <a:ext cx="914400" cy="8309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8" name="Google Shape;308;p5"/>
          <p:cNvSpPr txBox="1"/>
          <p:nvPr/>
        </p:nvSpPr>
        <p:spPr>
          <a:xfrm>
            <a:off x="6393873" y="4391930"/>
            <a:ext cx="914400" cy="83099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9" name="Google Shape;309;p5"/>
          <p:cNvSpPr txBox="1"/>
          <p:nvPr/>
        </p:nvSpPr>
        <p:spPr>
          <a:xfrm>
            <a:off x="9092038" y="4364336"/>
            <a:ext cx="914400" cy="83099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0" name="Google Shape;310;p5"/>
          <p:cNvSpPr txBox="1"/>
          <p:nvPr/>
        </p:nvSpPr>
        <p:spPr>
          <a:xfrm>
            <a:off x="6336051" y="2136349"/>
            <a:ext cx="914400" cy="83099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1" name="Google Shape;311;p5"/>
          <p:cNvSpPr txBox="1"/>
          <p:nvPr/>
        </p:nvSpPr>
        <p:spPr>
          <a:xfrm>
            <a:off x="8971878" y="2136349"/>
            <a:ext cx="914400" cy="83099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2" name="Google Shape;312;p5"/>
          <p:cNvSpPr txBox="1"/>
          <p:nvPr/>
        </p:nvSpPr>
        <p:spPr>
          <a:xfrm>
            <a:off x="6380594" y="6395875"/>
            <a:ext cx="914400" cy="83099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3" name="Google Shape;313;p5"/>
          <p:cNvSpPr/>
          <p:nvPr/>
        </p:nvSpPr>
        <p:spPr>
          <a:xfrm>
            <a:off x="5182522" y="3410288"/>
            <a:ext cx="776832" cy="707886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5"/>
          <p:cNvSpPr txBox="1"/>
          <p:nvPr/>
        </p:nvSpPr>
        <p:spPr>
          <a:xfrm>
            <a:off x="7819529" y="7748029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endParaRPr/>
          </a:p>
        </p:txBody>
      </p:sp>
      <p:sp>
        <p:nvSpPr>
          <p:cNvPr id="315" name="Google Shape;315;p5"/>
          <p:cNvSpPr txBox="1"/>
          <p:nvPr/>
        </p:nvSpPr>
        <p:spPr>
          <a:xfrm>
            <a:off x="10694777" y="3445960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316" name="Google Shape;316;p5"/>
          <p:cNvSpPr/>
          <p:nvPr/>
        </p:nvSpPr>
        <p:spPr>
          <a:xfrm>
            <a:off x="10559504" y="3493127"/>
            <a:ext cx="776832" cy="707886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5"/>
          <p:cNvSpPr txBox="1"/>
          <p:nvPr/>
        </p:nvSpPr>
        <p:spPr>
          <a:xfrm>
            <a:off x="7863770" y="3376828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318" name="Google Shape;318;p5"/>
          <p:cNvSpPr/>
          <p:nvPr/>
        </p:nvSpPr>
        <p:spPr>
          <a:xfrm>
            <a:off x="7728497" y="3423995"/>
            <a:ext cx="776832" cy="707886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5"/>
          <p:cNvSpPr txBox="1"/>
          <p:nvPr/>
        </p:nvSpPr>
        <p:spPr>
          <a:xfrm>
            <a:off x="5391765" y="5440892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320" name="Google Shape;320;p5"/>
          <p:cNvSpPr/>
          <p:nvPr/>
        </p:nvSpPr>
        <p:spPr>
          <a:xfrm>
            <a:off x="5256492" y="5488059"/>
            <a:ext cx="776832" cy="707886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"/>
          <p:cNvSpPr txBox="1"/>
          <p:nvPr/>
        </p:nvSpPr>
        <p:spPr>
          <a:xfrm>
            <a:off x="7967881" y="5497211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322" name="Google Shape;322;p5"/>
          <p:cNvSpPr/>
          <p:nvPr/>
        </p:nvSpPr>
        <p:spPr>
          <a:xfrm>
            <a:off x="7832608" y="5544378"/>
            <a:ext cx="776832" cy="707886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5"/>
          <p:cNvSpPr txBox="1"/>
          <p:nvPr/>
        </p:nvSpPr>
        <p:spPr>
          <a:xfrm>
            <a:off x="10749484" y="5480966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324" name="Google Shape;324;p5"/>
          <p:cNvSpPr/>
          <p:nvPr/>
        </p:nvSpPr>
        <p:spPr>
          <a:xfrm>
            <a:off x="10614211" y="5528133"/>
            <a:ext cx="776832" cy="707886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5"/>
          <p:cNvSpPr txBox="1"/>
          <p:nvPr/>
        </p:nvSpPr>
        <p:spPr>
          <a:xfrm>
            <a:off x="14401800" y="512709"/>
            <a:ext cx="270907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שימו   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לסדר פעולות החשבון!</a:t>
            </a:r>
            <a:endParaRPr/>
          </a:p>
        </p:txBody>
      </p:sp>
      <p:sp>
        <p:nvSpPr>
          <p:cNvPr id="326" name="Google Shape;326;p5"/>
          <p:cNvSpPr/>
          <p:nvPr/>
        </p:nvSpPr>
        <p:spPr>
          <a:xfrm>
            <a:off x="15189581" y="552301"/>
            <a:ext cx="381000" cy="342602"/>
          </a:xfrm>
          <a:prstGeom prst="heart">
            <a:avLst/>
          </a:prstGeom>
          <a:solidFill>
            <a:srgbClr val="FF0000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"/>
          <p:cNvSpPr/>
          <p:nvPr/>
        </p:nvSpPr>
        <p:spPr>
          <a:xfrm>
            <a:off x="12295163" y="2110259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6"/>
          <p:cNvSpPr/>
          <p:nvPr/>
        </p:nvSpPr>
        <p:spPr>
          <a:xfrm>
            <a:off x="12231570" y="3845283"/>
            <a:ext cx="1012874" cy="1031632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6"/>
          <p:cNvSpPr txBox="1"/>
          <p:nvPr/>
        </p:nvSpPr>
        <p:spPr>
          <a:xfrm>
            <a:off x="12306712" y="2250339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/>
          </a:p>
        </p:txBody>
      </p:sp>
      <p:sp>
        <p:nvSpPr>
          <p:cNvPr id="334" name="Google Shape;334;p6"/>
          <p:cNvSpPr txBox="1"/>
          <p:nvPr/>
        </p:nvSpPr>
        <p:spPr>
          <a:xfrm>
            <a:off x="12284584" y="3993205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140</a:t>
            </a:r>
            <a:endParaRPr/>
          </a:p>
        </p:txBody>
      </p:sp>
      <p:sp>
        <p:nvSpPr>
          <p:cNvPr id="335" name="Google Shape;335;p6"/>
          <p:cNvSpPr txBox="1"/>
          <p:nvPr/>
        </p:nvSpPr>
        <p:spPr>
          <a:xfrm>
            <a:off x="861303" y="4222539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336" name="Google Shape;336;p6"/>
          <p:cNvSpPr txBox="1"/>
          <p:nvPr/>
        </p:nvSpPr>
        <p:spPr>
          <a:xfrm>
            <a:off x="880060" y="2617750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337" name="Google Shape;337;p6"/>
          <p:cNvSpPr/>
          <p:nvPr/>
        </p:nvSpPr>
        <p:spPr>
          <a:xfrm>
            <a:off x="12229225" y="5226364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6"/>
          <p:cNvSpPr txBox="1"/>
          <p:nvPr/>
        </p:nvSpPr>
        <p:spPr>
          <a:xfrm>
            <a:off x="12289012" y="5407580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79</a:t>
            </a:r>
            <a:endParaRPr/>
          </a:p>
        </p:txBody>
      </p:sp>
      <p:sp>
        <p:nvSpPr>
          <p:cNvPr id="339" name="Google Shape;339;p6"/>
          <p:cNvSpPr txBox="1"/>
          <p:nvPr/>
        </p:nvSpPr>
        <p:spPr>
          <a:xfrm>
            <a:off x="838200" y="914102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340" name="Google Shape;340;p6"/>
          <p:cNvSpPr/>
          <p:nvPr/>
        </p:nvSpPr>
        <p:spPr>
          <a:xfrm>
            <a:off x="10732671" y="2028598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6"/>
          <p:cNvSpPr/>
          <p:nvPr/>
        </p:nvSpPr>
        <p:spPr>
          <a:xfrm>
            <a:off x="9290044" y="2028598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6"/>
          <p:cNvSpPr/>
          <p:nvPr/>
        </p:nvSpPr>
        <p:spPr>
          <a:xfrm>
            <a:off x="7802203" y="2028598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6"/>
          <p:cNvSpPr/>
          <p:nvPr/>
        </p:nvSpPr>
        <p:spPr>
          <a:xfrm>
            <a:off x="6302639" y="2027570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6"/>
          <p:cNvSpPr/>
          <p:nvPr/>
        </p:nvSpPr>
        <p:spPr>
          <a:xfrm>
            <a:off x="10770185" y="3665243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6"/>
          <p:cNvSpPr/>
          <p:nvPr/>
        </p:nvSpPr>
        <p:spPr>
          <a:xfrm>
            <a:off x="9327558" y="3665243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6"/>
          <p:cNvSpPr/>
          <p:nvPr/>
        </p:nvSpPr>
        <p:spPr>
          <a:xfrm>
            <a:off x="7839717" y="3665243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6"/>
          <p:cNvSpPr/>
          <p:nvPr/>
        </p:nvSpPr>
        <p:spPr>
          <a:xfrm>
            <a:off x="6340153" y="3664215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6"/>
          <p:cNvSpPr/>
          <p:nvPr/>
        </p:nvSpPr>
        <p:spPr>
          <a:xfrm>
            <a:off x="10739705" y="5167388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6"/>
          <p:cNvSpPr/>
          <p:nvPr/>
        </p:nvSpPr>
        <p:spPr>
          <a:xfrm>
            <a:off x="9297078" y="5167388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6"/>
          <p:cNvSpPr/>
          <p:nvPr/>
        </p:nvSpPr>
        <p:spPr>
          <a:xfrm>
            <a:off x="7809237" y="5167388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6"/>
          <p:cNvSpPr/>
          <p:nvPr/>
        </p:nvSpPr>
        <p:spPr>
          <a:xfrm>
            <a:off x="6309673" y="5166360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6"/>
          <p:cNvSpPr/>
          <p:nvPr/>
        </p:nvSpPr>
        <p:spPr>
          <a:xfrm>
            <a:off x="10732671" y="6740793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6"/>
          <p:cNvSpPr/>
          <p:nvPr/>
        </p:nvSpPr>
        <p:spPr>
          <a:xfrm>
            <a:off x="9290044" y="6740793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6"/>
          <p:cNvSpPr/>
          <p:nvPr/>
        </p:nvSpPr>
        <p:spPr>
          <a:xfrm>
            <a:off x="7802203" y="6740793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6"/>
          <p:cNvSpPr/>
          <p:nvPr/>
        </p:nvSpPr>
        <p:spPr>
          <a:xfrm>
            <a:off x="6302639" y="6739765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6"/>
          <p:cNvSpPr/>
          <p:nvPr/>
        </p:nvSpPr>
        <p:spPr>
          <a:xfrm>
            <a:off x="12295163" y="6858685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6"/>
          <p:cNvSpPr txBox="1"/>
          <p:nvPr/>
        </p:nvSpPr>
        <p:spPr>
          <a:xfrm>
            <a:off x="12354950" y="7039901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105</a:t>
            </a:r>
            <a:endParaRPr/>
          </a:p>
        </p:txBody>
      </p:sp>
      <p:sp>
        <p:nvSpPr>
          <p:cNvPr id="358" name="Google Shape;358;p6"/>
          <p:cNvSpPr/>
          <p:nvPr/>
        </p:nvSpPr>
        <p:spPr>
          <a:xfrm>
            <a:off x="10985697" y="8196222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6"/>
          <p:cNvSpPr txBox="1"/>
          <p:nvPr/>
        </p:nvSpPr>
        <p:spPr>
          <a:xfrm>
            <a:off x="11045484" y="8377438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360" name="Google Shape;360;p6"/>
          <p:cNvSpPr/>
          <p:nvPr/>
        </p:nvSpPr>
        <p:spPr>
          <a:xfrm>
            <a:off x="9494523" y="8242206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6"/>
          <p:cNvSpPr txBox="1"/>
          <p:nvPr/>
        </p:nvSpPr>
        <p:spPr>
          <a:xfrm>
            <a:off x="9760949" y="8377438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362" name="Google Shape;362;p6"/>
          <p:cNvSpPr/>
          <p:nvPr/>
        </p:nvSpPr>
        <p:spPr>
          <a:xfrm>
            <a:off x="8031484" y="8237253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6"/>
          <p:cNvSpPr txBox="1"/>
          <p:nvPr/>
        </p:nvSpPr>
        <p:spPr>
          <a:xfrm>
            <a:off x="8305800" y="8377438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364" name="Google Shape;364;p6"/>
          <p:cNvSpPr/>
          <p:nvPr/>
        </p:nvSpPr>
        <p:spPr>
          <a:xfrm>
            <a:off x="6540310" y="8237253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6"/>
          <p:cNvSpPr txBox="1"/>
          <p:nvPr/>
        </p:nvSpPr>
        <p:spPr>
          <a:xfrm>
            <a:off x="6836039" y="8360446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366" name="Google Shape;366;p6"/>
          <p:cNvSpPr txBox="1"/>
          <p:nvPr/>
        </p:nvSpPr>
        <p:spPr>
          <a:xfrm>
            <a:off x="899387" y="5860135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367" name="Google Shape;367;p6"/>
          <p:cNvSpPr/>
          <p:nvPr/>
        </p:nvSpPr>
        <p:spPr>
          <a:xfrm>
            <a:off x="1619446" y="974374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6"/>
          <p:cNvSpPr/>
          <p:nvPr/>
        </p:nvSpPr>
        <p:spPr>
          <a:xfrm>
            <a:off x="1629842" y="2588629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6"/>
          <p:cNvSpPr/>
          <p:nvPr/>
        </p:nvSpPr>
        <p:spPr>
          <a:xfrm>
            <a:off x="1632100" y="4074604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6"/>
          <p:cNvSpPr/>
          <p:nvPr/>
        </p:nvSpPr>
        <p:spPr>
          <a:xfrm>
            <a:off x="1619446" y="5712200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2356" y="1967989"/>
            <a:ext cx="1219200" cy="140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9732" y="701873"/>
            <a:ext cx="1219200" cy="140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5315" y="1967989"/>
            <a:ext cx="1219200" cy="140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8326" y="1921881"/>
            <a:ext cx="1219200" cy="140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41983" y="1949368"/>
            <a:ext cx="1219200" cy="140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743" y="3569622"/>
            <a:ext cx="1219200" cy="140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41983" y="5173480"/>
            <a:ext cx="1219200" cy="140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1736" y="3557594"/>
            <a:ext cx="1315726" cy="143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7334" y="3599736"/>
            <a:ext cx="1315726" cy="143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64186" y="2359877"/>
            <a:ext cx="1315726" cy="143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2419" y="4946612"/>
            <a:ext cx="1761884" cy="17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16278" y="6461480"/>
            <a:ext cx="1761884" cy="17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65674" y="5000524"/>
            <a:ext cx="1761884" cy="17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0589" y="4968871"/>
            <a:ext cx="1761884" cy="17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43755" y="3782262"/>
            <a:ext cx="1761884" cy="17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56842" y="5492326"/>
            <a:ext cx="1503510" cy="143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61341" y="3519673"/>
            <a:ext cx="1503510" cy="143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62493" y="6596825"/>
            <a:ext cx="1503510" cy="143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41982" y="6629827"/>
            <a:ext cx="1503510" cy="143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1595" y="6604843"/>
            <a:ext cx="1219200" cy="140838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6"/>
          <p:cNvSpPr txBox="1"/>
          <p:nvPr/>
        </p:nvSpPr>
        <p:spPr>
          <a:xfrm>
            <a:off x="14401800" y="512709"/>
            <a:ext cx="270907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שימו   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במשימה זו משתמשים רק בפעולת חיבור.</a:t>
            </a:r>
            <a:endParaRPr/>
          </a:p>
        </p:txBody>
      </p:sp>
      <p:sp>
        <p:nvSpPr>
          <p:cNvPr id="392" name="Google Shape;392;p6"/>
          <p:cNvSpPr/>
          <p:nvPr/>
        </p:nvSpPr>
        <p:spPr>
          <a:xfrm>
            <a:off x="15189581" y="552301"/>
            <a:ext cx="381000" cy="342602"/>
          </a:xfrm>
          <a:prstGeom prst="heart">
            <a:avLst/>
          </a:prstGeom>
          <a:solidFill>
            <a:srgbClr val="FF0000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6"/>
          <p:cNvSpPr txBox="1"/>
          <p:nvPr/>
        </p:nvSpPr>
        <p:spPr>
          <a:xfrm>
            <a:off x="3488624" y="23482"/>
            <a:ext cx="10681060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b="1" i="0" lang="iw-IL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מי מסתתר כאן?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סכומי הערכים של הציורים שבכל שורה ובכל טור כתובים בעיגולים.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מצאו את ערכי הציורים.</a:t>
            </a:r>
            <a:endParaRPr b="1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"/>
          <p:cNvSpPr/>
          <p:nvPr/>
        </p:nvSpPr>
        <p:spPr>
          <a:xfrm>
            <a:off x="12295163" y="2110259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7"/>
          <p:cNvSpPr/>
          <p:nvPr/>
        </p:nvSpPr>
        <p:spPr>
          <a:xfrm>
            <a:off x="12231570" y="3845283"/>
            <a:ext cx="1012874" cy="1031632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7"/>
          <p:cNvSpPr txBox="1"/>
          <p:nvPr/>
        </p:nvSpPr>
        <p:spPr>
          <a:xfrm>
            <a:off x="12302867" y="2263807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115</a:t>
            </a:r>
            <a:endParaRPr/>
          </a:p>
        </p:txBody>
      </p:sp>
      <p:sp>
        <p:nvSpPr>
          <p:cNvPr id="401" name="Google Shape;401;p7"/>
          <p:cNvSpPr txBox="1"/>
          <p:nvPr/>
        </p:nvSpPr>
        <p:spPr>
          <a:xfrm>
            <a:off x="12212812" y="4037101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147</a:t>
            </a:r>
            <a:endParaRPr/>
          </a:p>
        </p:txBody>
      </p:sp>
      <p:sp>
        <p:nvSpPr>
          <p:cNvPr id="402" name="Google Shape;402;p7"/>
          <p:cNvSpPr txBox="1"/>
          <p:nvPr/>
        </p:nvSpPr>
        <p:spPr>
          <a:xfrm>
            <a:off x="861303" y="4222539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403" name="Google Shape;403;p7"/>
          <p:cNvSpPr txBox="1"/>
          <p:nvPr/>
        </p:nvSpPr>
        <p:spPr>
          <a:xfrm>
            <a:off x="880060" y="2617750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404" name="Google Shape;404;p7"/>
          <p:cNvSpPr/>
          <p:nvPr/>
        </p:nvSpPr>
        <p:spPr>
          <a:xfrm>
            <a:off x="12229225" y="5226364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7"/>
          <p:cNvSpPr txBox="1"/>
          <p:nvPr/>
        </p:nvSpPr>
        <p:spPr>
          <a:xfrm>
            <a:off x="12289012" y="5407580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67</a:t>
            </a:r>
            <a:endParaRPr/>
          </a:p>
        </p:txBody>
      </p:sp>
      <p:sp>
        <p:nvSpPr>
          <p:cNvPr id="406" name="Google Shape;406;p7"/>
          <p:cNvSpPr txBox="1"/>
          <p:nvPr/>
        </p:nvSpPr>
        <p:spPr>
          <a:xfrm>
            <a:off x="838200" y="914102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407" name="Google Shape;407;p7"/>
          <p:cNvSpPr/>
          <p:nvPr/>
        </p:nvSpPr>
        <p:spPr>
          <a:xfrm>
            <a:off x="10732671" y="2028598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7"/>
          <p:cNvSpPr/>
          <p:nvPr/>
        </p:nvSpPr>
        <p:spPr>
          <a:xfrm>
            <a:off x="9290044" y="2028598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7"/>
          <p:cNvSpPr/>
          <p:nvPr/>
        </p:nvSpPr>
        <p:spPr>
          <a:xfrm>
            <a:off x="7802203" y="2028598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7"/>
          <p:cNvSpPr/>
          <p:nvPr/>
        </p:nvSpPr>
        <p:spPr>
          <a:xfrm>
            <a:off x="6302639" y="2027570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7"/>
          <p:cNvSpPr/>
          <p:nvPr/>
        </p:nvSpPr>
        <p:spPr>
          <a:xfrm>
            <a:off x="10770185" y="3665243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7"/>
          <p:cNvSpPr/>
          <p:nvPr/>
        </p:nvSpPr>
        <p:spPr>
          <a:xfrm>
            <a:off x="9327558" y="3665243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7"/>
          <p:cNvSpPr/>
          <p:nvPr/>
        </p:nvSpPr>
        <p:spPr>
          <a:xfrm>
            <a:off x="7839717" y="3665243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7"/>
          <p:cNvSpPr/>
          <p:nvPr/>
        </p:nvSpPr>
        <p:spPr>
          <a:xfrm>
            <a:off x="6340153" y="3664215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7"/>
          <p:cNvSpPr/>
          <p:nvPr/>
        </p:nvSpPr>
        <p:spPr>
          <a:xfrm>
            <a:off x="10739705" y="5167388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7"/>
          <p:cNvSpPr/>
          <p:nvPr/>
        </p:nvSpPr>
        <p:spPr>
          <a:xfrm>
            <a:off x="9297078" y="5167388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7"/>
          <p:cNvSpPr/>
          <p:nvPr/>
        </p:nvSpPr>
        <p:spPr>
          <a:xfrm>
            <a:off x="7809237" y="5167388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7"/>
          <p:cNvSpPr/>
          <p:nvPr/>
        </p:nvSpPr>
        <p:spPr>
          <a:xfrm>
            <a:off x="6309673" y="5166360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7"/>
          <p:cNvSpPr/>
          <p:nvPr/>
        </p:nvSpPr>
        <p:spPr>
          <a:xfrm>
            <a:off x="10732671" y="6740793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7"/>
          <p:cNvSpPr/>
          <p:nvPr/>
        </p:nvSpPr>
        <p:spPr>
          <a:xfrm>
            <a:off x="9290044" y="6740793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7"/>
          <p:cNvSpPr/>
          <p:nvPr/>
        </p:nvSpPr>
        <p:spPr>
          <a:xfrm>
            <a:off x="7802203" y="6740793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7"/>
          <p:cNvSpPr/>
          <p:nvPr/>
        </p:nvSpPr>
        <p:spPr>
          <a:xfrm>
            <a:off x="6302639" y="6739765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7"/>
          <p:cNvSpPr/>
          <p:nvPr/>
        </p:nvSpPr>
        <p:spPr>
          <a:xfrm>
            <a:off x="12295163" y="6858685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7"/>
          <p:cNvSpPr txBox="1"/>
          <p:nvPr/>
        </p:nvSpPr>
        <p:spPr>
          <a:xfrm>
            <a:off x="12263511" y="7020557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169</a:t>
            </a:r>
            <a:endParaRPr/>
          </a:p>
        </p:txBody>
      </p:sp>
      <p:sp>
        <p:nvSpPr>
          <p:cNvPr id="425" name="Google Shape;425;p7"/>
          <p:cNvSpPr/>
          <p:nvPr/>
        </p:nvSpPr>
        <p:spPr>
          <a:xfrm>
            <a:off x="10985697" y="8196222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7"/>
          <p:cNvSpPr txBox="1"/>
          <p:nvPr/>
        </p:nvSpPr>
        <p:spPr>
          <a:xfrm>
            <a:off x="11273105" y="8364683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427" name="Google Shape;427;p7"/>
          <p:cNvSpPr/>
          <p:nvPr/>
        </p:nvSpPr>
        <p:spPr>
          <a:xfrm>
            <a:off x="9494523" y="8242206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7"/>
          <p:cNvSpPr txBox="1"/>
          <p:nvPr/>
        </p:nvSpPr>
        <p:spPr>
          <a:xfrm>
            <a:off x="9760949" y="8377438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429" name="Google Shape;429;p7"/>
          <p:cNvSpPr/>
          <p:nvPr/>
        </p:nvSpPr>
        <p:spPr>
          <a:xfrm>
            <a:off x="8031484" y="8237253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7"/>
          <p:cNvSpPr txBox="1"/>
          <p:nvPr/>
        </p:nvSpPr>
        <p:spPr>
          <a:xfrm>
            <a:off x="8342637" y="8318435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431" name="Google Shape;431;p7"/>
          <p:cNvSpPr/>
          <p:nvPr/>
        </p:nvSpPr>
        <p:spPr>
          <a:xfrm>
            <a:off x="6540310" y="8237253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7"/>
          <p:cNvSpPr txBox="1"/>
          <p:nvPr/>
        </p:nvSpPr>
        <p:spPr>
          <a:xfrm>
            <a:off x="6836039" y="8360446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433" name="Google Shape;433;p7"/>
          <p:cNvSpPr/>
          <p:nvPr/>
        </p:nvSpPr>
        <p:spPr>
          <a:xfrm>
            <a:off x="1619446" y="974374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7"/>
          <p:cNvSpPr/>
          <p:nvPr/>
        </p:nvSpPr>
        <p:spPr>
          <a:xfrm>
            <a:off x="1629842" y="2588629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7"/>
          <p:cNvSpPr/>
          <p:nvPr/>
        </p:nvSpPr>
        <p:spPr>
          <a:xfrm>
            <a:off x="1632100" y="4074604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7"/>
          <p:cNvSpPr/>
          <p:nvPr/>
        </p:nvSpPr>
        <p:spPr>
          <a:xfrm>
            <a:off x="4609826" y="2027570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7"/>
          <p:cNvSpPr/>
          <p:nvPr/>
        </p:nvSpPr>
        <p:spPr>
          <a:xfrm>
            <a:off x="4647340" y="3664215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7"/>
          <p:cNvSpPr/>
          <p:nvPr/>
        </p:nvSpPr>
        <p:spPr>
          <a:xfrm>
            <a:off x="4616860" y="5166360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7"/>
          <p:cNvSpPr/>
          <p:nvPr/>
        </p:nvSpPr>
        <p:spPr>
          <a:xfrm>
            <a:off x="4609826" y="6739765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7"/>
          <p:cNvSpPr/>
          <p:nvPr/>
        </p:nvSpPr>
        <p:spPr>
          <a:xfrm>
            <a:off x="4795763" y="8254245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7"/>
          <p:cNvSpPr txBox="1"/>
          <p:nvPr/>
        </p:nvSpPr>
        <p:spPr>
          <a:xfrm>
            <a:off x="5091492" y="8377438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pic>
        <p:nvPicPr>
          <p:cNvPr id="442" name="Google Shape;4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2802" y="3574558"/>
            <a:ext cx="1513488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5473" y="5102600"/>
            <a:ext cx="1513488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8351" y="5092618"/>
            <a:ext cx="1513488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2524" y="5075787"/>
            <a:ext cx="1513488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4358" y="5132579"/>
            <a:ext cx="1513488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0035" y="6725507"/>
            <a:ext cx="1513488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4665" y="787575"/>
            <a:ext cx="1513488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5291" y="1717072"/>
            <a:ext cx="1449684" cy="153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06012" y="3388702"/>
            <a:ext cx="1449684" cy="153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26340" y="1779201"/>
            <a:ext cx="1449684" cy="153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0786" y="1770635"/>
            <a:ext cx="1449684" cy="153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20351" y="1805444"/>
            <a:ext cx="1449684" cy="153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7115" y="1803926"/>
            <a:ext cx="1449684" cy="153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57384" y="2154710"/>
            <a:ext cx="1449684" cy="153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3113" y="3400947"/>
            <a:ext cx="1449684" cy="153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6820" y="4905216"/>
            <a:ext cx="1449684" cy="153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7209" y="6495406"/>
            <a:ext cx="1449684" cy="153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93534" y="3552620"/>
            <a:ext cx="1530907" cy="148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5473" y="6648611"/>
            <a:ext cx="1530907" cy="148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77764" y="3919196"/>
            <a:ext cx="1530907" cy="148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7530" y="6601854"/>
            <a:ext cx="1530907" cy="148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5117" y="6599171"/>
            <a:ext cx="1530907" cy="148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14237" y="3571364"/>
            <a:ext cx="1530907" cy="1488384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7"/>
          <p:cNvSpPr txBox="1"/>
          <p:nvPr/>
        </p:nvSpPr>
        <p:spPr>
          <a:xfrm>
            <a:off x="14401800" y="512709"/>
            <a:ext cx="270907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שימו   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במשימה זו משתמשים רק בפעולת חיבור</a:t>
            </a:r>
            <a:endParaRPr/>
          </a:p>
        </p:txBody>
      </p:sp>
      <p:sp>
        <p:nvSpPr>
          <p:cNvPr id="466" name="Google Shape;466;p7"/>
          <p:cNvSpPr/>
          <p:nvPr/>
        </p:nvSpPr>
        <p:spPr>
          <a:xfrm>
            <a:off x="15189581" y="552301"/>
            <a:ext cx="381000" cy="342602"/>
          </a:xfrm>
          <a:prstGeom prst="heart">
            <a:avLst/>
          </a:prstGeom>
          <a:solidFill>
            <a:srgbClr val="FF0000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7"/>
          <p:cNvSpPr txBox="1"/>
          <p:nvPr/>
        </p:nvSpPr>
        <p:spPr>
          <a:xfrm>
            <a:off x="3488624" y="23482"/>
            <a:ext cx="10681060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b="1" i="0" lang="iw-IL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מי מסתתר כאן?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סכומי הערכים של הציורים שבכל שורה ובכל טור כתובים בעיגולים.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מצאו את ערכי הציורים.</a:t>
            </a:r>
            <a:endParaRPr b="1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"/>
          <p:cNvSpPr/>
          <p:nvPr/>
        </p:nvSpPr>
        <p:spPr>
          <a:xfrm>
            <a:off x="12295163" y="2110259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8"/>
          <p:cNvSpPr/>
          <p:nvPr/>
        </p:nvSpPr>
        <p:spPr>
          <a:xfrm>
            <a:off x="12231570" y="3845283"/>
            <a:ext cx="1012874" cy="1031632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8"/>
          <p:cNvSpPr txBox="1"/>
          <p:nvPr/>
        </p:nvSpPr>
        <p:spPr>
          <a:xfrm>
            <a:off x="12302867" y="2263807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115</a:t>
            </a:r>
            <a:endParaRPr/>
          </a:p>
        </p:txBody>
      </p:sp>
      <p:sp>
        <p:nvSpPr>
          <p:cNvPr id="475" name="Google Shape;475;p8"/>
          <p:cNvSpPr txBox="1"/>
          <p:nvPr/>
        </p:nvSpPr>
        <p:spPr>
          <a:xfrm>
            <a:off x="12212812" y="4037101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121</a:t>
            </a:r>
            <a:endParaRPr/>
          </a:p>
        </p:txBody>
      </p:sp>
      <p:sp>
        <p:nvSpPr>
          <p:cNvPr id="476" name="Google Shape;476;p8"/>
          <p:cNvSpPr txBox="1"/>
          <p:nvPr/>
        </p:nvSpPr>
        <p:spPr>
          <a:xfrm>
            <a:off x="861303" y="4222539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477" name="Google Shape;477;p8"/>
          <p:cNvSpPr txBox="1"/>
          <p:nvPr/>
        </p:nvSpPr>
        <p:spPr>
          <a:xfrm>
            <a:off x="880060" y="2617750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478" name="Google Shape;478;p8"/>
          <p:cNvSpPr/>
          <p:nvPr/>
        </p:nvSpPr>
        <p:spPr>
          <a:xfrm>
            <a:off x="12229225" y="5226364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8"/>
          <p:cNvSpPr txBox="1"/>
          <p:nvPr/>
        </p:nvSpPr>
        <p:spPr>
          <a:xfrm>
            <a:off x="12289012" y="5407580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</a:t>
            </a:r>
            <a:endParaRPr/>
          </a:p>
        </p:txBody>
      </p:sp>
      <p:sp>
        <p:nvSpPr>
          <p:cNvPr id="480" name="Google Shape;480;p8"/>
          <p:cNvSpPr txBox="1"/>
          <p:nvPr/>
        </p:nvSpPr>
        <p:spPr>
          <a:xfrm>
            <a:off x="838200" y="914102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481" name="Google Shape;481;p8"/>
          <p:cNvSpPr/>
          <p:nvPr/>
        </p:nvSpPr>
        <p:spPr>
          <a:xfrm>
            <a:off x="10732671" y="2028598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8"/>
          <p:cNvSpPr/>
          <p:nvPr/>
        </p:nvSpPr>
        <p:spPr>
          <a:xfrm>
            <a:off x="9290044" y="2028598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8"/>
          <p:cNvSpPr/>
          <p:nvPr/>
        </p:nvSpPr>
        <p:spPr>
          <a:xfrm>
            <a:off x="7802203" y="2028598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8"/>
          <p:cNvSpPr/>
          <p:nvPr/>
        </p:nvSpPr>
        <p:spPr>
          <a:xfrm>
            <a:off x="6302639" y="2027570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8"/>
          <p:cNvSpPr/>
          <p:nvPr/>
        </p:nvSpPr>
        <p:spPr>
          <a:xfrm>
            <a:off x="10770185" y="3665243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8"/>
          <p:cNvSpPr/>
          <p:nvPr/>
        </p:nvSpPr>
        <p:spPr>
          <a:xfrm>
            <a:off x="9327558" y="3665243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8"/>
          <p:cNvSpPr/>
          <p:nvPr/>
        </p:nvSpPr>
        <p:spPr>
          <a:xfrm>
            <a:off x="7839717" y="3665243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8"/>
          <p:cNvSpPr/>
          <p:nvPr/>
        </p:nvSpPr>
        <p:spPr>
          <a:xfrm>
            <a:off x="6340153" y="3664215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8"/>
          <p:cNvSpPr/>
          <p:nvPr/>
        </p:nvSpPr>
        <p:spPr>
          <a:xfrm>
            <a:off x="10739705" y="5167388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8"/>
          <p:cNvSpPr/>
          <p:nvPr/>
        </p:nvSpPr>
        <p:spPr>
          <a:xfrm>
            <a:off x="9297078" y="5167388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8"/>
          <p:cNvSpPr/>
          <p:nvPr/>
        </p:nvSpPr>
        <p:spPr>
          <a:xfrm>
            <a:off x="7809237" y="5167388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8"/>
          <p:cNvSpPr/>
          <p:nvPr/>
        </p:nvSpPr>
        <p:spPr>
          <a:xfrm>
            <a:off x="6309673" y="5166360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8"/>
          <p:cNvSpPr/>
          <p:nvPr/>
        </p:nvSpPr>
        <p:spPr>
          <a:xfrm>
            <a:off x="10732671" y="6740793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8"/>
          <p:cNvSpPr/>
          <p:nvPr/>
        </p:nvSpPr>
        <p:spPr>
          <a:xfrm>
            <a:off x="9290044" y="6740793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8"/>
          <p:cNvSpPr/>
          <p:nvPr/>
        </p:nvSpPr>
        <p:spPr>
          <a:xfrm>
            <a:off x="7802203" y="6740793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8"/>
          <p:cNvSpPr/>
          <p:nvPr/>
        </p:nvSpPr>
        <p:spPr>
          <a:xfrm>
            <a:off x="6302639" y="6739765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8"/>
          <p:cNvSpPr/>
          <p:nvPr/>
        </p:nvSpPr>
        <p:spPr>
          <a:xfrm>
            <a:off x="12295163" y="6858685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8"/>
          <p:cNvSpPr txBox="1"/>
          <p:nvPr/>
        </p:nvSpPr>
        <p:spPr>
          <a:xfrm>
            <a:off x="12263511" y="7020557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169</a:t>
            </a:r>
            <a:endParaRPr/>
          </a:p>
        </p:txBody>
      </p:sp>
      <p:sp>
        <p:nvSpPr>
          <p:cNvPr id="499" name="Google Shape;499;p8"/>
          <p:cNvSpPr/>
          <p:nvPr/>
        </p:nvSpPr>
        <p:spPr>
          <a:xfrm>
            <a:off x="10985697" y="8196222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8"/>
          <p:cNvSpPr txBox="1"/>
          <p:nvPr/>
        </p:nvSpPr>
        <p:spPr>
          <a:xfrm>
            <a:off x="10993614" y="8351261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127</a:t>
            </a:r>
            <a:endParaRPr/>
          </a:p>
        </p:txBody>
      </p:sp>
      <p:sp>
        <p:nvSpPr>
          <p:cNvPr id="501" name="Google Shape;501;p8"/>
          <p:cNvSpPr/>
          <p:nvPr/>
        </p:nvSpPr>
        <p:spPr>
          <a:xfrm>
            <a:off x="9494523" y="8242206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8"/>
          <p:cNvSpPr txBox="1"/>
          <p:nvPr/>
        </p:nvSpPr>
        <p:spPr>
          <a:xfrm>
            <a:off x="9522658" y="8364683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/>
          </a:p>
        </p:txBody>
      </p:sp>
      <p:sp>
        <p:nvSpPr>
          <p:cNvPr id="503" name="Google Shape;503;p8"/>
          <p:cNvSpPr/>
          <p:nvPr/>
        </p:nvSpPr>
        <p:spPr>
          <a:xfrm>
            <a:off x="8031484" y="8237253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8"/>
          <p:cNvSpPr txBox="1"/>
          <p:nvPr/>
        </p:nvSpPr>
        <p:spPr>
          <a:xfrm>
            <a:off x="8184558" y="8342787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97</a:t>
            </a:r>
            <a:endParaRPr/>
          </a:p>
        </p:txBody>
      </p:sp>
      <p:sp>
        <p:nvSpPr>
          <p:cNvPr id="505" name="Google Shape;505;p8"/>
          <p:cNvSpPr/>
          <p:nvPr/>
        </p:nvSpPr>
        <p:spPr>
          <a:xfrm>
            <a:off x="6540310" y="8237253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8"/>
          <p:cNvSpPr txBox="1"/>
          <p:nvPr/>
        </p:nvSpPr>
        <p:spPr>
          <a:xfrm>
            <a:off x="6682506" y="8376410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71</a:t>
            </a:r>
            <a:endParaRPr/>
          </a:p>
        </p:txBody>
      </p:sp>
      <p:sp>
        <p:nvSpPr>
          <p:cNvPr id="507" name="Google Shape;507;p8"/>
          <p:cNvSpPr/>
          <p:nvPr/>
        </p:nvSpPr>
        <p:spPr>
          <a:xfrm>
            <a:off x="1619446" y="974374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8"/>
          <p:cNvSpPr/>
          <p:nvPr/>
        </p:nvSpPr>
        <p:spPr>
          <a:xfrm>
            <a:off x="1629842" y="2588629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8"/>
          <p:cNvSpPr/>
          <p:nvPr/>
        </p:nvSpPr>
        <p:spPr>
          <a:xfrm>
            <a:off x="1632100" y="4074604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8"/>
          <p:cNvSpPr/>
          <p:nvPr/>
        </p:nvSpPr>
        <p:spPr>
          <a:xfrm>
            <a:off x="4609826" y="2027570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8"/>
          <p:cNvSpPr/>
          <p:nvPr/>
        </p:nvSpPr>
        <p:spPr>
          <a:xfrm>
            <a:off x="4647340" y="3664215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8"/>
          <p:cNvSpPr/>
          <p:nvPr/>
        </p:nvSpPr>
        <p:spPr>
          <a:xfrm>
            <a:off x="4616860" y="5166360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8"/>
          <p:cNvSpPr/>
          <p:nvPr/>
        </p:nvSpPr>
        <p:spPr>
          <a:xfrm>
            <a:off x="4609826" y="6739765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8"/>
          <p:cNvSpPr/>
          <p:nvPr/>
        </p:nvSpPr>
        <p:spPr>
          <a:xfrm>
            <a:off x="4795763" y="8254245"/>
            <a:ext cx="1012874" cy="1031631"/>
          </a:xfrm>
          <a:prstGeom prst="ellipse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8"/>
          <p:cNvSpPr txBox="1"/>
          <p:nvPr/>
        </p:nvSpPr>
        <p:spPr>
          <a:xfrm>
            <a:off x="4968553" y="8364683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</a:t>
            </a:r>
            <a:endParaRPr/>
          </a:p>
        </p:txBody>
      </p:sp>
      <p:sp>
        <p:nvSpPr>
          <p:cNvPr id="516" name="Google Shape;516;p8"/>
          <p:cNvSpPr/>
          <p:nvPr/>
        </p:nvSpPr>
        <p:spPr>
          <a:xfrm>
            <a:off x="4822219" y="2203722"/>
            <a:ext cx="762331" cy="878083"/>
          </a:xfrm>
          <a:prstGeom prst="smileyFace">
            <a:avLst>
              <a:gd fmla="val 4653" name="adj"/>
            </a:avLst>
          </a:prstGeom>
          <a:solidFill>
            <a:schemeClr val="accent4"/>
          </a:solidFill>
          <a:ln cap="flat" cmpd="sng" w="25400">
            <a:solidFill>
              <a:srgbClr val="362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8"/>
          <p:cNvSpPr/>
          <p:nvPr/>
        </p:nvSpPr>
        <p:spPr>
          <a:xfrm>
            <a:off x="6538107" y="2207947"/>
            <a:ext cx="762331" cy="878083"/>
          </a:xfrm>
          <a:prstGeom prst="smileyFace">
            <a:avLst>
              <a:gd fmla="val 4653" name="adj"/>
            </a:avLst>
          </a:prstGeom>
          <a:solidFill>
            <a:schemeClr val="accent4"/>
          </a:solidFill>
          <a:ln cap="flat" cmpd="sng" w="25400">
            <a:solidFill>
              <a:srgbClr val="362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8"/>
          <p:cNvSpPr/>
          <p:nvPr/>
        </p:nvSpPr>
        <p:spPr>
          <a:xfrm>
            <a:off x="8054106" y="2227212"/>
            <a:ext cx="762331" cy="878083"/>
          </a:xfrm>
          <a:prstGeom prst="smileyFace">
            <a:avLst>
              <a:gd fmla="val 4653" name="adj"/>
            </a:avLst>
          </a:prstGeom>
          <a:solidFill>
            <a:schemeClr val="accent4"/>
          </a:solidFill>
          <a:ln cap="flat" cmpd="sng" w="25400">
            <a:solidFill>
              <a:srgbClr val="362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8"/>
          <p:cNvSpPr/>
          <p:nvPr/>
        </p:nvSpPr>
        <p:spPr>
          <a:xfrm>
            <a:off x="9492861" y="2245636"/>
            <a:ext cx="762331" cy="878083"/>
          </a:xfrm>
          <a:prstGeom prst="smileyFace">
            <a:avLst>
              <a:gd fmla="val 4653" name="adj"/>
            </a:avLst>
          </a:prstGeom>
          <a:solidFill>
            <a:schemeClr val="accent4"/>
          </a:solidFill>
          <a:ln cap="flat" cmpd="sng" w="25400">
            <a:solidFill>
              <a:srgbClr val="362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8"/>
          <p:cNvSpPr/>
          <p:nvPr/>
        </p:nvSpPr>
        <p:spPr>
          <a:xfrm>
            <a:off x="10927420" y="2321756"/>
            <a:ext cx="762000" cy="685800"/>
          </a:xfrm>
          <a:prstGeom prst="heart">
            <a:avLst/>
          </a:prstGeom>
          <a:solidFill>
            <a:schemeClr val="accen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8"/>
          <p:cNvSpPr/>
          <p:nvPr/>
        </p:nvSpPr>
        <p:spPr>
          <a:xfrm>
            <a:off x="11044991" y="4010003"/>
            <a:ext cx="762000" cy="685800"/>
          </a:xfrm>
          <a:prstGeom prst="heart">
            <a:avLst/>
          </a:prstGeom>
          <a:solidFill>
            <a:schemeClr val="accen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8"/>
          <p:cNvSpPr/>
          <p:nvPr/>
        </p:nvSpPr>
        <p:spPr>
          <a:xfrm>
            <a:off x="9556158" y="4006713"/>
            <a:ext cx="762000" cy="685800"/>
          </a:xfrm>
          <a:prstGeom prst="heart">
            <a:avLst/>
          </a:prstGeom>
          <a:solidFill>
            <a:schemeClr val="accen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8"/>
          <p:cNvSpPr/>
          <p:nvPr/>
        </p:nvSpPr>
        <p:spPr>
          <a:xfrm>
            <a:off x="8029721" y="3834773"/>
            <a:ext cx="762331" cy="878083"/>
          </a:xfrm>
          <a:prstGeom prst="smileyFace">
            <a:avLst>
              <a:gd fmla="val 4653" name="adj"/>
            </a:avLst>
          </a:prstGeom>
          <a:solidFill>
            <a:schemeClr val="accent4"/>
          </a:solidFill>
          <a:ln cap="flat" cmpd="sng" w="25400">
            <a:solidFill>
              <a:srgbClr val="362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8"/>
          <p:cNvSpPr/>
          <p:nvPr/>
        </p:nvSpPr>
        <p:spPr>
          <a:xfrm>
            <a:off x="6549289" y="3855599"/>
            <a:ext cx="762331" cy="878083"/>
          </a:xfrm>
          <a:prstGeom prst="smileyFace">
            <a:avLst>
              <a:gd fmla="val 4653" name="adj"/>
            </a:avLst>
          </a:prstGeom>
          <a:solidFill>
            <a:schemeClr val="accent4"/>
          </a:solidFill>
          <a:ln cap="flat" cmpd="sng" w="25400">
            <a:solidFill>
              <a:srgbClr val="362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8"/>
          <p:cNvSpPr/>
          <p:nvPr/>
        </p:nvSpPr>
        <p:spPr>
          <a:xfrm>
            <a:off x="4822219" y="3884661"/>
            <a:ext cx="762331" cy="807852"/>
          </a:xfrm>
          <a:prstGeom prst="sun">
            <a:avLst>
              <a:gd fmla="val 25000" name="adj"/>
            </a:avLst>
          </a:prstGeom>
          <a:solidFill>
            <a:schemeClr val="accent6"/>
          </a:solidFill>
          <a:ln cap="flat" cmpd="sng" w="25400">
            <a:solidFill>
              <a:srgbClr val="683F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8"/>
          <p:cNvSpPr/>
          <p:nvPr/>
        </p:nvSpPr>
        <p:spPr>
          <a:xfrm>
            <a:off x="11032094" y="5388317"/>
            <a:ext cx="762331" cy="807852"/>
          </a:xfrm>
          <a:prstGeom prst="sun">
            <a:avLst>
              <a:gd fmla="val 25000" name="adj"/>
            </a:avLst>
          </a:prstGeom>
          <a:solidFill>
            <a:schemeClr val="accent6"/>
          </a:solidFill>
          <a:ln cap="flat" cmpd="sng" w="25400">
            <a:solidFill>
              <a:srgbClr val="683F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8"/>
          <p:cNvSpPr/>
          <p:nvPr/>
        </p:nvSpPr>
        <p:spPr>
          <a:xfrm>
            <a:off x="9525512" y="5388317"/>
            <a:ext cx="762331" cy="807852"/>
          </a:xfrm>
          <a:prstGeom prst="sun">
            <a:avLst>
              <a:gd fmla="val 25000" name="adj"/>
            </a:avLst>
          </a:prstGeom>
          <a:solidFill>
            <a:schemeClr val="accent6"/>
          </a:solidFill>
          <a:ln cap="flat" cmpd="sng" w="25400">
            <a:solidFill>
              <a:srgbClr val="683F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8"/>
          <p:cNvSpPr/>
          <p:nvPr/>
        </p:nvSpPr>
        <p:spPr>
          <a:xfrm>
            <a:off x="8116234" y="5388317"/>
            <a:ext cx="762331" cy="807852"/>
          </a:xfrm>
          <a:prstGeom prst="sun">
            <a:avLst>
              <a:gd fmla="val 25000" name="adj"/>
            </a:avLst>
          </a:prstGeom>
          <a:solidFill>
            <a:schemeClr val="accent6"/>
          </a:solidFill>
          <a:ln cap="flat" cmpd="sng" w="25400">
            <a:solidFill>
              <a:srgbClr val="683F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8"/>
          <p:cNvSpPr/>
          <p:nvPr/>
        </p:nvSpPr>
        <p:spPr>
          <a:xfrm>
            <a:off x="6538106" y="5437999"/>
            <a:ext cx="762331" cy="807852"/>
          </a:xfrm>
          <a:prstGeom prst="sun">
            <a:avLst>
              <a:gd fmla="val 25000" name="adj"/>
            </a:avLst>
          </a:prstGeom>
          <a:solidFill>
            <a:schemeClr val="accent6"/>
          </a:solidFill>
          <a:ln cap="flat" cmpd="sng" w="25400">
            <a:solidFill>
              <a:srgbClr val="683F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8"/>
          <p:cNvSpPr/>
          <p:nvPr/>
        </p:nvSpPr>
        <p:spPr>
          <a:xfrm>
            <a:off x="4845294" y="5361044"/>
            <a:ext cx="762331" cy="878083"/>
          </a:xfrm>
          <a:prstGeom prst="smileyFace">
            <a:avLst>
              <a:gd fmla="val 4653" name="adj"/>
            </a:avLst>
          </a:prstGeom>
          <a:solidFill>
            <a:schemeClr val="accent4"/>
          </a:solidFill>
          <a:ln cap="flat" cmpd="sng" w="25400">
            <a:solidFill>
              <a:srgbClr val="362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8"/>
          <p:cNvSpPr/>
          <p:nvPr/>
        </p:nvSpPr>
        <p:spPr>
          <a:xfrm>
            <a:off x="10860082" y="6907593"/>
            <a:ext cx="1039406" cy="923330"/>
          </a:xfrm>
          <a:prstGeom prst="pie">
            <a:avLst>
              <a:gd fmla="val 0" name="adj1"/>
              <a:gd fmla="val 16200000" name="adj2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8"/>
          <p:cNvSpPr/>
          <p:nvPr/>
        </p:nvSpPr>
        <p:spPr>
          <a:xfrm>
            <a:off x="9386974" y="6919568"/>
            <a:ext cx="1039406" cy="923330"/>
          </a:xfrm>
          <a:prstGeom prst="pie">
            <a:avLst>
              <a:gd fmla="val 0" name="adj1"/>
              <a:gd fmla="val 16200000" name="adj2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8"/>
          <p:cNvSpPr/>
          <p:nvPr/>
        </p:nvSpPr>
        <p:spPr>
          <a:xfrm>
            <a:off x="7952194" y="6919568"/>
            <a:ext cx="1039406" cy="923330"/>
          </a:xfrm>
          <a:prstGeom prst="pie">
            <a:avLst>
              <a:gd fmla="val 0" name="adj1"/>
              <a:gd fmla="val 16200000" name="adj2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8"/>
          <p:cNvSpPr/>
          <p:nvPr/>
        </p:nvSpPr>
        <p:spPr>
          <a:xfrm>
            <a:off x="6568587" y="6939138"/>
            <a:ext cx="762331" cy="878083"/>
          </a:xfrm>
          <a:prstGeom prst="smileyFace">
            <a:avLst>
              <a:gd fmla="val 4653" name="adj"/>
            </a:avLst>
          </a:prstGeom>
          <a:solidFill>
            <a:schemeClr val="accent4"/>
          </a:solidFill>
          <a:ln cap="flat" cmpd="sng" w="25400">
            <a:solidFill>
              <a:srgbClr val="362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8"/>
          <p:cNvSpPr/>
          <p:nvPr/>
        </p:nvSpPr>
        <p:spPr>
          <a:xfrm>
            <a:off x="4921034" y="6997866"/>
            <a:ext cx="762331" cy="807852"/>
          </a:xfrm>
          <a:prstGeom prst="sun">
            <a:avLst>
              <a:gd fmla="val 25000" name="adj"/>
            </a:avLst>
          </a:prstGeom>
          <a:solidFill>
            <a:schemeClr val="accent6"/>
          </a:solidFill>
          <a:ln cap="flat" cmpd="sng" w="25400">
            <a:solidFill>
              <a:srgbClr val="683F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8"/>
          <p:cNvSpPr/>
          <p:nvPr/>
        </p:nvSpPr>
        <p:spPr>
          <a:xfrm>
            <a:off x="1619446" y="5636251"/>
            <a:ext cx="1219200" cy="12192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8"/>
          <p:cNvSpPr txBox="1"/>
          <p:nvPr/>
        </p:nvSpPr>
        <p:spPr>
          <a:xfrm>
            <a:off x="895629" y="5815714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538" name="Google Shape;538;p8"/>
          <p:cNvSpPr/>
          <p:nvPr/>
        </p:nvSpPr>
        <p:spPr>
          <a:xfrm>
            <a:off x="98972" y="1033316"/>
            <a:ext cx="762331" cy="878083"/>
          </a:xfrm>
          <a:prstGeom prst="smileyFace">
            <a:avLst>
              <a:gd fmla="val 4653" name="adj"/>
            </a:avLst>
          </a:prstGeom>
          <a:solidFill>
            <a:schemeClr val="accent4"/>
          </a:solidFill>
          <a:ln cap="flat" cmpd="sng" w="25400">
            <a:solidFill>
              <a:srgbClr val="362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8"/>
          <p:cNvSpPr/>
          <p:nvPr/>
        </p:nvSpPr>
        <p:spPr>
          <a:xfrm>
            <a:off x="124004" y="2672533"/>
            <a:ext cx="762331" cy="807852"/>
          </a:xfrm>
          <a:prstGeom prst="sun">
            <a:avLst>
              <a:gd fmla="val 25000" name="adj"/>
            </a:avLst>
          </a:prstGeom>
          <a:solidFill>
            <a:schemeClr val="accent6"/>
          </a:solidFill>
          <a:ln cap="flat" cmpd="sng" w="25400">
            <a:solidFill>
              <a:srgbClr val="683F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8"/>
          <p:cNvSpPr/>
          <p:nvPr/>
        </p:nvSpPr>
        <p:spPr>
          <a:xfrm>
            <a:off x="143010" y="4341304"/>
            <a:ext cx="762000" cy="685800"/>
          </a:xfrm>
          <a:prstGeom prst="heart">
            <a:avLst/>
          </a:prstGeom>
          <a:solidFill>
            <a:schemeClr val="accen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8"/>
          <p:cNvSpPr/>
          <p:nvPr/>
        </p:nvSpPr>
        <p:spPr>
          <a:xfrm>
            <a:off x="113355" y="5944337"/>
            <a:ext cx="1039406" cy="923330"/>
          </a:xfrm>
          <a:prstGeom prst="pie">
            <a:avLst>
              <a:gd fmla="val 0" name="adj1"/>
              <a:gd fmla="val 16200000" name="adj2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8"/>
          <p:cNvSpPr txBox="1"/>
          <p:nvPr/>
        </p:nvSpPr>
        <p:spPr>
          <a:xfrm>
            <a:off x="14401800" y="512709"/>
            <a:ext cx="270907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שימו   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במשימה זו משתמשים רק בפעולת חיבור</a:t>
            </a:r>
            <a:endParaRPr/>
          </a:p>
        </p:txBody>
      </p:sp>
      <p:sp>
        <p:nvSpPr>
          <p:cNvPr id="543" name="Google Shape;543;p8"/>
          <p:cNvSpPr/>
          <p:nvPr/>
        </p:nvSpPr>
        <p:spPr>
          <a:xfrm>
            <a:off x="15189581" y="552301"/>
            <a:ext cx="381000" cy="342602"/>
          </a:xfrm>
          <a:prstGeom prst="heart">
            <a:avLst/>
          </a:prstGeom>
          <a:solidFill>
            <a:srgbClr val="FF0000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8"/>
          <p:cNvSpPr txBox="1"/>
          <p:nvPr/>
        </p:nvSpPr>
        <p:spPr>
          <a:xfrm>
            <a:off x="3488624" y="23482"/>
            <a:ext cx="10681060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b="1" i="0" lang="iw-IL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מי מסתתר כאן?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סכומי הערכים של הציורים שבכל שורה ובכל טור כתובים בעיגולים.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מצאו את ערכי הציורים.</a:t>
            </a:r>
            <a:endParaRPr b="1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3200" y="3162300"/>
            <a:ext cx="6555889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3162300"/>
            <a:ext cx="6555889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9"/>
          <p:cNvSpPr txBox="1"/>
          <p:nvPr/>
        </p:nvSpPr>
        <p:spPr>
          <a:xfrm>
            <a:off x="5181600" y="495300"/>
            <a:ext cx="762000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b="1" i="0" lang="iw-IL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מי מסתתר כאן?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lang="iw-IL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9"/>
          <p:cNvSpPr txBox="1"/>
          <p:nvPr/>
        </p:nvSpPr>
        <p:spPr>
          <a:xfrm>
            <a:off x="2743200" y="1505694"/>
            <a:ext cx="13335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נסו לבנות לוחות חידה, בחרו מספר סמלים, שבצו בלוחות המצורפים, קיבעו את הסכומים, תנו לחברכם לנסות לפתור.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רחל גבאי</dc:creator>
</cp:coreProperties>
</file>