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900" r:id="rId4"/>
    <p:sldId id="894" r:id="rId5"/>
    <p:sldId id="901" r:id="rId6"/>
    <p:sldId id="902" r:id="rId7"/>
    <p:sldId id="903" r:id="rId8"/>
    <p:sldId id="906" r:id="rId9"/>
    <p:sldId id="905" r:id="rId10"/>
    <p:sldId id="904" r:id="rId11"/>
    <p:sldId id="907" r:id="rId12"/>
    <p:sldId id="908" r:id="rId13"/>
    <p:sldId id="910" r:id="rId14"/>
    <p:sldId id="909" r:id="rId15"/>
    <p:sldId id="911" r:id="rId16"/>
  </p:sldIdLst>
  <p:sldSz cx="18288000" cy="10287000"/>
  <p:notesSz cx="6858000" cy="9144000"/>
  <p:embeddedFontLst>
    <p:embeddedFont>
      <p:font typeface="Alef Bold" panose="020B0604020202020204" charset="-79"/>
      <p:regular r:id="rId18"/>
      <p:bold r:id="rId19"/>
    </p:embeddedFont>
    <p:embeddedFont>
      <p:font typeface="Arimo Bold" panose="020B0604020202020204" charset="0"/>
      <p:regular r:id="rId20"/>
    </p:embeddedFont>
    <p:embeddedFont>
      <p:font typeface="Cambria Math" panose="02040503050406030204" pitchFamily="18" charset="0"/>
      <p:regular r:id="rId21"/>
    </p:embeddedFont>
    <p:embeddedFont>
      <p:font typeface="Guttman Yad-Brush" panose="02010401010101010101" pitchFamily="2" charset="-79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7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ד'/סיון/תשפ"ו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49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65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7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50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16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06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80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3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18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36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9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6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ymath.haifa.ac.il/index.php?option=com_k2&amp;view=item&amp;id=1156:cubiyot2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ymath.haifa.ac.il/index.php?option=com_k2&amp;view=item&amp;id=1156:cubiyot2" TargetMode="External"/><Relationship Id="rId5" Type="http://schemas.openxmlformats.org/officeDocument/2006/relationships/image" Target="../media/image150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ymath.haifa.ac.il/images/stories/part4/archive/games/game36heb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358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he-IL" sz="4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בית הספר של החופש הגדול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he-IL" sz="9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מתמטיקה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9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כיתות ה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57253" y="6572968"/>
            <a:ext cx="7980641" cy="1184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lvl="0" indent="-323850" algn="ctr" rtl="1">
              <a:lnSpc>
                <a:spcPct val="200000"/>
              </a:lnSpc>
              <a:spcBef>
                <a:spcPts val="285"/>
              </a:spcBef>
              <a:spcAft>
                <a:spcPts val="285"/>
              </a:spcAft>
              <a:tabLst>
                <a:tab pos="323850" algn="l"/>
              </a:tabLst>
              <a:defRPr/>
            </a:pPr>
            <a:r>
              <a:rPr lang="he-IL" sz="4400">
                <a:solidFill>
                  <a:prstClr val="black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השוואת שברים</a:t>
            </a:r>
            <a:endParaRPr lang="he-IL" sz="4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27B10-B376-4BF6-652A-0932DFD80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טבלה 1">
                <a:extLst>
                  <a:ext uri="{FF2B5EF4-FFF2-40B4-BE49-F238E27FC236}">
                    <a16:creationId xmlns:a16="http://schemas.microsoft.com/office/drawing/2014/main" id="{9C845141-16D6-CE38-01AF-4E5C50EAFF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95000" y="2358171"/>
              <a:ext cx="15498000" cy="5832000"/>
            </p:xfrm>
            <a:graphic>
              <a:graphicData uri="http://schemas.openxmlformats.org/drawingml/2006/table">
                <a:tbl>
                  <a:tblPr rtl="1" firstRow="1" bandRow="1"/>
                  <a:tblGrid>
                    <a:gridCol w="2214000">
                      <a:extLst>
                        <a:ext uri="{9D8B030D-6E8A-4147-A177-3AD203B41FA5}">
                          <a16:colId xmlns:a16="http://schemas.microsoft.com/office/drawing/2014/main" val="4123999679"/>
                        </a:ext>
                      </a:extLst>
                    </a:gridCol>
                    <a:gridCol w="2214000">
                      <a:extLst>
                        <a:ext uri="{9D8B030D-6E8A-4147-A177-3AD203B41FA5}">
                          <a16:colId xmlns:a16="http://schemas.microsoft.com/office/drawing/2014/main" val="3480458462"/>
                        </a:ext>
                      </a:extLst>
                    </a:gridCol>
                    <a:gridCol w="2214000">
                      <a:extLst>
                        <a:ext uri="{9D8B030D-6E8A-4147-A177-3AD203B41FA5}">
                          <a16:colId xmlns:a16="http://schemas.microsoft.com/office/drawing/2014/main" val="1074145476"/>
                        </a:ext>
                      </a:extLst>
                    </a:gridCol>
                    <a:gridCol w="2214000">
                      <a:extLst>
                        <a:ext uri="{9D8B030D-6E8A-4147-A177-3AD203B41FA5}">
                          <a16:colId xmlns:a16="http://schemas.microsoft.com/office/drawing/2014/main" val="1599812511"/>
                        </a:ext>
                      </a:extLst>
                    </a:gridCol>
                    <a:gridCol w="2214000">
                      <a:extLst>
                        <a:ext uri="{9D8B030D-6E8A-4147-A177-3AD203B41FA5}">
                          <a16:colId xmlns:a16="http://schemas.microsoft.com/office/drawing/2014/main" val="631987923"/>
                        </a:ext>
                      </a:extLst>
                    </a:gridCol>
                    <a:gridCol w="2214000">
                      <a:extLst>
                        <a:ext uri="{9D8B030D-6E8A-4147-A177-3AD203B41FA5}">
                          <a16:colId xmlns:a16="http://schemas.microsoft.com/office/drawing/2014/main" val="273113727"/>
                        </a:ext>
                      </a:extLst>
                    </a:gridCol>
                    <a:gridCol w="2214000">
                      <a:extLst>
                        <a:ext uri="{9D8B030D-6E8A-4147-A177-3AD203B41FA5}">
                          <a16:colId xmlns:a16="http://schemas.microsoft.com/office/drawing/2014/main" val="1656772135"/>
                        </a:ext>
                      </a:extLst>
                    </a:gridCol>
                  </a:tblGrid>
                  <a:tr h="1944000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extLst>
                      <a:ext uri="{0D108BD9-81ED-4DB2-BD59-A6C34878D82A}">
                        <a16:rowId xmlns:a16="http://schemas.microsoft.com/office/drawing/2014/main" val="556055093"/>
                      </a:ext>
                    </a:extLst>
                  </a:tr>
                  <a:tr h="1944000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extLst>
                      <a:ext uri="{0D108BD9-81ED-4DB2-BD59-A6C34878D82A}">
                        <a16:rowId xmlns:a16="http://schemas.microsoft.com/office/drawing/2014/main" val="3387592671"/>
                      </a:ext>
                    </a:extLst>
                  </a:tr>
                  <a:tr h="1944000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extLst>
                      <a:ext uri="{0D108BD9-81ED-4DB2-BD59-A6C34878D82A}">
                        <a16:rowId xmlns:a16="http://schemas.microsoft.com/office/drawing/2014/main" val="30993003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טבלה 1">
                <a:extLst>
                  <a:ext uri="{FF2B5EF4-FFF2-40B4-BE49-F238E27FC236}">
                    <a16:creationId xmlns:a16="http://schemas.microsoft.com/office/drawing/2014/main" id="{9C845141-16D6-CE38-01AF-4E5C50EAFF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95000" y="2358171"/>
              <a:ext cx="15498000" cy="5832000"/>
            </p:xfrm>
            <a:graphic>
              <a:graphicData uri="http://schemas.openxmlformats.org/drawingml/2006/table">
                <a:tbl>
                  <a:tblPr rtl="1" firstRow="1" bandRow="1"/>
                  <a:tblGrid>
                    <a:gridCol w="2214000">
                      <a:extLst>
                        <a:ext uri="{9D8B030D-6E8A-4147-A177-3AD203B41FA5}">
                          <a16:colId xmlns:a16="http://schemas.microsoft.com/office/drawing/2014/main" val="4123999679"/>
                        </a:ext>
                      </a:extLst>
                    </a:gridCol>
                    <a:gridCol w="2214000">
                      <a:extLst>
                        <a:ext uri="{9D8B030D-6E8A-4147-A177-3AD203B41FA5}">
                          <a16:colId xmlns:a16="http://schemas.microsoft.com/office/drawing/2014/main" val="3480458462"/>
                        </a:ext>
                      </a:extLst>
                    </a:gridCol>
                    <a:gridCol w="2214000">
                      <a:extLst>
                        <a:ext uri="{9D8B030D-6E8A-4147-A177-3AD203B41FA5}">
                          <a16:colId xmlns:a16="http://schemas.microsoft.com/office/drawing/2014/main" val="1074145476"/>
                        </a:ext>
                      </a:extLst>
                    </a:gridCol>
                    <a:gridCol w="2214000">
                      <a:extLst>
                        <a:ext uri="{9D8B030D-6E8A-4147-A177-3AD203B41FA5}">
                          <a16:colId xmlns:a16="http://schemas.microsoft.com/office/drawing/2014/main" val="1599812511"/>
                        </a:ext>
                      </a:extLst>
                    </a:gridCol>
                    <a:gridCol w="2214000">
                      <a:extLst>
                        <a:ext uri="{9D8B030D-6E8A-4147-A177-3AD203B41FA5}">
                          <a16:colId xmlns:a16="http://schemas.microsoft.com/office/drawing/2014/main" val="631987923"/>
                        </a:ext>
                      </a:extLst>
                    </a:gridCol>
                    <a:gridCol w="2214000">
                      <a:extLst>
                        <a:ext uri="{9D8B030D-6E8A-4147-A177-3AD203B41FA5}">
                          <a16:colId xmlns:a16="http://schemas.microsoft.com/office/drawing/2014/main" val="273113727"/>
                        </a:ext>
                      </a:extLst>
                    </a:gridCol>
                    <a:gridCol w="2214000">
                      <a:extLst>
                        <a:ext uri="{9D8B030D-6E8A-4147-A177-3AD203B41FA5}">
                          <a16:colId xmlns:a16="http://schemas.microsoft.com/office/drawing/2014/main" val="1656772135"/>
                        </a:ext>
                      </a:extLst>
                    </a:gridCol>
                  </a:tblGrid>
                  <a:tr h="194400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275" t="-313" r="-601377" b="-200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100000" t="-313" r="-499725" b="-200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200551" t="-313" r="-401102" b="-200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299725" t="-313" r="-300000" b="-200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400826" t="-313" r="-200826" b="-200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499451" t="-313" r="-100275" b="-200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601102" t="-313" r="-551" b="-2009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6055093"/>
                      </a:ext>
                    </a:extLst>
                  </a:tr>
                  <a:tr h="194400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275" t="-100000" r="-601377" b="-100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100000" t="-100000" r="-499725" b="-100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200551" t="-100000" r="-401102" b="-100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299725" t="-100000" r="-300000" b="-100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400826" t="-100000" r="-200826" b="-100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499451" t="-100000" r="-100275" b="-100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601102" t="-100000" r="-551" b="-1003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7592671"/>
                      </a:ext>
                    </a:extLst>
                  </a:tr>
                  <a:tr h="194400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275" t="-200627" r="-601377" b="-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100000" t="-200627" r="-499725" b="-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200551" t="-200627" r="-401102" b="-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299725" t="-200627" r="-300000" b="-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400826" t="-200627" r="-200826" b="-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499451" t="-200627" r="-100275" b="-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601102" t="-200627" r="-551" b="-6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93003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E7C3DAB-7C25-E116-CCFA-C05CAE11AB4F}"/>
              </a:ext>
            </a:extLst>
          </p:cNvPr>
          <p:cNvSpPr txBox="1"/>
          <p:nvPr/>
        </p:nvSpPr>
        <p:spPr>
          <a:xfrm>
            <a:off x="5040770" y="900342"/>
            <a:ext cx="7842211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כרטיסי שברים למשחק - בינגו שברים</a:t>
            </a:r>
          </a:p>
        </p:txBody>
      </p:sp>
    </p:spTree>
    <p:extLst>
      <p:ext uri="{BB962C8B-B14F-4D97-AF65-F5344CB8AC3E}">
        <p14:creationId xmlns:p14="http://schemas.microsoft.com/office/powerpoint/2010/main" val="3238447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732B3-BA4B-C05F-15F1-9583B0D59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CE75DD17-0BAC-FD12-9B77-CE289A0EA890}"/>
              </a:ext>
            </a:extLst>
          </p:cNvPr>
          <p:cNvSpPr/>
          <p:nvPr/>
        </p:nvSpPr>
        <p:spPr>
          <a:xfrm>
            <a:off x="190501" y="1790700"/>
            <a:ext cx="12525374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F9450B1A-072C-DC4B-2002-A635F3E7DB67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90D43BE-DF15-63B4-41FC-0EF8C1746C77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צביעת שברים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065B5A4-D6D6-CB58-FD8C-97FD3CD027AE}"/>
              </a:ext>
            </a:extLst>
          </p:cNvPr>
          <p:cNvSpPr txBox="1"/>
          <p:nvPr/>
        </p:nvSpPr>
        <p:spPr>
          <a:xfrm>
            <a:off x="381000" y="1900902"/>
            <a:ext cx="11963400" cy="9837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8A0CE80A-8C29-3CE7-DB7B-0BE1545B9B56}"/>
                  </a:ext>
                </a:extLst>
              </p:cNvPr>
              <p:cNvSpPr txBox="1"/>
              <p:nvPr/>
            </p:nvSpPr>
            <p:spPr>
              <a:xfrm>
                <a:off x="13030200" y="1900902"/>
                <a:ext cx="4762498" cy="785362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כיתות</a:t>
                </a:r>
                <a:r>
                  <a:rPr kumimoji="0" lang="he-IL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: ה'</a:t>
                </a:r>
                <a:endParaRPr lang="he-IL" sz="3600" kern="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מספר משתתפים</a:t>
                </a:r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: </a:t>
                </a:r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2-4</a:t>
                </a:r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ציוד נדרש</a:t>
                </a:r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571500" marR="0" lvl="0" indent="-57150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לוח משחק לכל משתתף. </a:t>
                </a:r>
              </a:p>
              <a:p>
                <a:pPr marL="571500" marR="0" lvl="0" indent="-57150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2 קוביות משחק: קוביית המונים עליה כתוב: 3,3,2,2,1,1.</a:t>
                </a:r>
              </a:p>
              <a:p>
                <a:pPr marL="571500" marR="0" lvl="0" indent="-57150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קוביית המכנים עליה כתוב:</a:t>
                </a:r>
              </a:p>
              <a:p>
                <a:pPr marR="0" lvl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/>
                      <m:den>
                        <m: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/>
                      <m:den>
                        <m: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/>
                      <m:den>
                        <m: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/>
                      <m:den>
                        <m: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/>
                      <m:den>
                        <m: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/>
                      <m:den>
                        <m: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.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8A0CE80A-8C29-3CE7-DB7B-0BE1545B9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200" y="1900902"/>
                <a:ext cx="4762498" cy="7853625"/>
              </a:xfrm>
              <a:prstGeom prst="rect">
                <a:avLst/>
              </a:prstGeom>
              <a:blipFill>
                <a:blip r:embed="rId2"/>
                <a:stretch>
                  <a:fillRect t="-1242" r="-38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1D0C4F32-9B66-5673-51FC-6B4868FFBC7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86769E16-0E4C-8375-1383-C9F1F3258946}"/>
              </a:ext>
            </a:extLst>
          </p:cNvPr>
          <p:cNvSpPr/>
          <p:nvPr/>
        </p:nvSpPr>
        <p:spPr>
          <a:xfrm>
            <a:off x="533400" y="9405965"/>
            <a:ext cx="16764000" cy="6096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0F6910EA-F4BE-D072-262B-BBDE0B60AA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526" r="670"/>
          <a:stretch/>
        </p:blipFill>
        <p:spPr>
          <a:xfrm>
            <a:off x="14087746" y="9492023"/>
            <a:ext cx="675659" cy="4943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13619EBA-3ECD-151B-0D8A-345110F7924E}"/>
                  </a:ext>
                </a:extLst>
              </p:cNvPr>
              <p:cNvSpPr txBox="1"/>
              <p:nvPr/>
            </p:nvSpPr>
            <p:spPr>
              <a:xfrm>
                <a:off x="642305" y="1947295"/>
                <a:ext cx="11724369" cy="64745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מהלך המשחק (גרסה א'):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בגרסה זו לוח המשחק מכיל 6 רצועות של שלמים. כל שלם מחולק באופן שונה (חצאים, שלישים וכו'). משחקים עם שתי קוביות. </a:t>
                </a:r>
              </a:p>
              <a:p>
                <a:pPr marL="457200" marR="0" lvl="0" indent="-45720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he-I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כל משתתף בתורו מטיל את שתי הקוביות ויוצר מהמספרים שהתקבלו שבר (קטן מ-1, שווה ל-1, או גדול מ-1).</a:t>
                </a:r>
              </a:p>
              <a:p>
                <a:pPr marL="457200" marR="0" lvl="0" indent="-45720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he-I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הוא צובע את החלק המתאים לשבר בלוח הרצועות שלו. אפשר לעשות זאת בכמה אופנים. למשל: אם נוצר השבר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he-IL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num>
                      <m:den>
                        <m:r>
                          <a:rPr kumimoji="0" lang="he-IL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he-I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 הוא יכול לצבוע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he-IL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num>
                      <m:den>
                        <m:r>
                          <a:rPr kumimoji="0" lang="he-IL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he-I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, או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he-IL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num>
                      <m:den>
                        <m:r>
                          <a:rPr kumimoji="0" lang="he-IL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he-I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, או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he-IL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4</m:t>
                        </m:r>
                      </m:num>
                      <m:den>
                        <m:r>
                          <a:rPr kumimoji="0" lang="he-IL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he-I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 של אחת הרצועות שלו, או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he-IL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num>
                      <m:den>
                        <m:r>
                          <a:rPr kumimoji="0" lang="he-IL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he-I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 מרצועה אחת ו-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he-IL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num>
                      <m:den>
                        <m:r>
                          <a:rPr kumimoji="0" lang="he-IL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he-I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 מרצועה אחרת וכד'.</a:t>
                </a:r>
              </a:p>
              <a:p>
                <a:pPr marL="457200" marR="0" lvl="0" indent="-45720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he-I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אם אי-אפשר לצבוע חלק מתאים לשבר שנוצר, מפסידים תור.</a:t>
                </a:r>
              </a:p>
              <a:p>
                <a:pPr marL="457200" marR="0" lvl="0" indent="-45720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he-I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מנצח מי שסיים לצבוע את כל הרצועות שלו. </a:t>
                </a:r>
              </a:p>
            </p:txBody>
          </p:sp>
        </mc:Choice>
        <mc:Fallback xmlns="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13619EBA-3ECD-151B-0D8A-345110F79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05" y="1947295"/>
                <a:ext cx="11724369" cy="6474529"/>
              </a:xfrm>
              <a:prstGeom prst="rect">
                <a:avLst/>
              </a:prstGeom>
              <a:blipFill>
                <a:blip r:embed="rId5"/>
                <a:stretch>
                  <a:fillRect r="-1403" b="-24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EDA6E2B0-83F3-4A69-0564-2B2316928141}"/>
              </a:ext>
            </a:extLst>
          </p:cNvPr>
          <p:cNvSpPr txBox="1"/>
          <p:nvPr/>
        </p:nvSpPr>
        <p:spPr>
          <a:xfrm>
            <a:off x="3524595" y="9554539"/>
            <a:ext cx="92862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6"/>
              </a:rPr>
              <a:t>מעובד מתוך: מרכז מורים ארצי למתמטיקה בחינוך היסודי, הפקולטה לחינוך, אוניברסיטת חיפה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8009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ADF0D-A50E-EB4D-B73E-DE6B03E3B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336C68DE-3CAE-4CBF-971C-7C6FB0ED7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029783"/>
              </p:ext>
            </p:extLst>
          </p:nvPr>
        </p:nvGraphicFramePr>
        <p:xfrm>
          <a:off x="990600" y="114300"/>
          <a:ext cx="13563600" cy="4642926"/>
        </p:xfrm>
        <a:graphic>
          <a:graphicData uri="http://schemas.openxmlformats.org/drawingml/2006/table">
            <a:tbl>
              <a:tblPr rtl="1" firstRow="1" bandRow="1"/>
              <a:tblGrid>
                <a:gridCol w="1130300">
                  <a:extLst>
                    <a:ext uri="{9D8B030D-6E8A-4147-A177-3AD203B41FA5}">
                      <a16:colId xmlns:a16="http://schemas.microsoft.com/office/drawing/2014/main" val="4128816411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1449774730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396430382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893482378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1899386582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3110763328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3105074543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1006493806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1678604292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297848006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1886303839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85995807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560627088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3720672801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697215518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289524029"/>
                    </a:ext>
                  </a:extLst>
                </a:gridCol>
              </a:tblGrid>
              <a:tr h="773821">
                <a:tc gridSpan="8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331297"/>
                  </a:ext>
                </a:extLst>
              </a:tr>
              <a:tr h="773821">
                <a:tc gridSpan="5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945382"/>
                  </a:ext>
                </a:extLst>
              </a:tr>
              <a:tr h="773821">
                <a:tc gridSpan="4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081481"/>
                  </a:ext>
                </a:extLst>
              </a:tr>
              <a:tr h="773821">
                <a:tc gridSpan="3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289589"/>
                  </a:ext>
                </a:extLst>
              </a:tr>
              <a:tr h="773821"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962166"/>
                  </a:ext>
                </a:extLst>
              </a:tr>
              <a:tr h="773821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168916"/>
                  </a:ext>
                </a:extLst>
              </a:tr>
            </a:tbl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89C6377-C295-9C8D-A7DC-AF4552FC7306}"/>
              </a:ext>
            </a:extLst>
          </p:cNvPr>
          <p:cNvSpPr txBox="1"/>
          <p:nvPr/>
        </p:nvSpPr>
        <p:spPr>
          <a:xfrm>
            <a:off x="15621000" y="114300"/>
            <a:ext cx="2441694" cy="181588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2800" dirty="0"/>
              <a:t>לוח משחק -</a:t>
            </a:r>
          </a:p>
          <a:p>
            <a:pPr algn="ctr"/>
            <a:r>
              <a:rPr lang="he-IL" sz="2800" dirty="0"/>
              <a:t>  צביעת שברים</a:t>
            </a:r>
          </a:p>
          <a:p>
            <a:pPr algn="ctr"/>
            <a:r>
              <a:rPr lang="he-IL" sz="2800" dirty="0"/>
              <a:t>גרסה א'</a:t>
            </a:r>
          </a:p>
          <a:p>
            <a:pPr algn="ctr"/>
            <a:r>
              <a:rPr lang="he-IL" sz="2800" dirty="0"/>
              <a:t> לשני משתתפים</a:t>
            </a:r>
          </a:p>
        </p:txBody>
      </p:sp>
      <p:graphicFrame>
        <p:nvGraphicFramePr>
          <p:cNvPr id="8" name="טבלה 7">
            <a:extLst>
              <a:ext uri="{FF2B5EF4-FFF2-40B4-BE49-F238E27FC236}">
                <a16:creationId xmlns:a16="http://schemas.microsoft.com/office/drawing/2014/main" id="{EBDC32A1-8FB5-A29F-AE72-59DF7D488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452824"/>
              </p:ext>
            </p:extLst>
          </p:nvPr>
        </p:nvGraphicFramePr>
        <p:xfrm>
          <a:off x="1023425" y="5143500"/>
          <a:ext cx="13563600" cy="4642926"/>
        </p:xfrm>
        <a:graphic>
          <a:graphicData uri="http://schemas.openxmlformats.org/drawingml/2006/table">
            <a:tbl>
              <a:tblPr rtl="1" firstRow="1" bandRow="1"/>
              <a:tblGrid>
                <a:gridCol w="1130300">
                  <a:extLst>
                    <a:ext uri="{9D8B030D-6E8A-4147-A177-3AD203B41FA5}">
                      <a16:colId xmlns:a16="http://schemas.microsoft.com/office/drawing/2014/main" val="4128816411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1449774730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396430382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893482378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1899386582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3110763328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3105074543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1006493806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1678604292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297848006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1886303839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85995807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560627088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3720672801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697215518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289524029"/>
                    </a:ext>
                  </a:extLst>
                </a:gridCol>
              </a:tblGrid>
              <a:tr h="773821">
                <a:tc gridSpan="8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331297"/>
                  </a:ext>
                </a:extLst>
              </a:tr>
              <a:tr h="773821">
                <a:tc gridSpan="5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945382"/>
                  </a:ext>
                </a:extLst>
              </a:tr>
              <a:tr h="773821">
                <a:tc gridSpan="4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081481"/>
                  </a:ext>
                </a:extLst>
              </a:tr>
              <a:tr h="773821">
                <a:tc gridSpan="3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289589"/>
                  </a:ext>
                </a:extLst>
              </a:tr>
              <a:tr h="773821"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962166"/>
                  </a:ext>
                </a:extLst>
              </a:tr>
              <a:tr h="773821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168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247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A6B5B-17E7-9F36-7BA5-489457DA0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7DAF3BFF-D661-6A5C-7716-78C0EFE2E15E}"/>
              </a:ext>
            </a:extLst>
          </p:cNvPr>
          <p:cNvSpPr/>
          <p:nvPr/>
        </p:nvSpPr>
        <p:spPr>
          <a:xfrm>
            <a:off x="190501" y="1790700"/>
            <a:ext cx="12525374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49B397A9-4C1E-9B7D-0701-C89E28A292EE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E416553F-7661-54BA-08F6-01E492439DCA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צביעת שברים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172EBB6D-1F8D-C626-82C5-C3B68FA7D3D0}"/>
              </a:ext>
            </a:extLst>
          </p:cNvPr>
          <p:cNvSpPr txBox="1"/>
          <p:nvPr/>
        </p:nvSpPr>
        <p:spPr>
          <a:xfrm>
            <a:off x="381000" y="1900902"/>
            <a:ext cx="11963400" cy="9837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165A5C13-44F4-9181-2481-A3BD3D110BA4}"/>
                  </a:ext>
                </a:extLst>
              </p:cNvPr>
              <p:cNvSpPr txBox="1"/>
              <p:nvPr/>
            </p:nvSpPr>
            <p:spPr>
              <a:xfrm>
                <a:off x="13030200" y="1900902"/>
                <a:ext cx="4762498" cy="785362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כיתות</a:t>
                </a:r>
                <a:r>
                  <a:rPr kumimoji="0" lang="he-IL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: ה'</a:t>
                </a:r>
                <a:endParaRPr lang="he-IL" sz="3600" kern="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מספר משתתפים</a:t>
                </a:r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: </a:t>
                </a:r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2-4</a:t>
                </a:r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ציוד נדרש</a:t>
                </a:r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342900" marR="0" lvl="0" indent="-34290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לוח משחק לכל משתתף. </a:t>
                </a:r>
              </a:p>
              <a:p>
                <a:pPr marL="342900" marR="0" lvl="0" indent="-34290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2 קוביות משחק: קוביית המונים עליה כתוב: 3,3,2,2,1,1.</a:t>
                </a:r>
              </a:p>
              <a:p>
                <a:pPr marL="342900" marR="0" lvl="0" indent="-34290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קוביית המכנים עליה כתוב:</a:t>
                </a:r>
              </a:p>
              <a:p>
                <a:pPr marR="0" lvl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/>
                      <m:den>
                        <m: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/>
                      <m:den>
                        <m: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/>
                      <m:den>
                        <m: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/>
                      <m:den>
                        <m: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/>
                      <m:den>
                        <m: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/>
                      <m:den>
                        <m: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.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165A5C13-44F4-9181-2481-A3BD3D110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200" y="1900902"/>
                <a:ext cx="4762498" cy="7853625"/>
              </a:xfrm>
              <a:prstGeom prst="rect">
                <a:avLst/>
              </a:prstGeom>
              <a:blipFill>
                <a:blip r:embed="rId2"/>
                <a:stretch>
                  <a:fillRect l="-6018" t="-1242" r="-38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C906EEBB-4F12-9129-944B-285C2E8A310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7C72B65C-7216-D6F3-8631-02BD186E9B5E}"/>
              </a:ext>
            </a:extLst>
          </p:cNvPr>
          <p:cNvSpPr/>
          <p:nvPr/>
        </p:nvSpPr>
        <p:spPr>
          <a:xfrm>
            <a:off x="533400" y="9405965"/>
            <a:ext cx="16764000" cy="6096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60F45A90-8FE6-72D6-B502-B9640DB3B3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526" r="670"/>
          <a:stretch/>
        </p:blipFill>
        <p:spPr>
          <a:xfrm>
            <a:off x="14087746" y="9492023"/>
            <a:ext cx="675659" cy="4943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622C2286-3F22-4774-AD7C-95AD4AA1A2FD}"/>
                  </a:ext>
                </a:extLst>
              </p:cNvPr>
              <p:cNvSpPr txBox="1"/>
              <p:nvPr/>
            </p:nvSpPr>
            <p:spPr>
              <a:xfrm>
                <a:off x="642305" y="1947295"/>
                <a:ext cx="11724369" cy="480663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מהלך המשחק (גרסה ב'):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בגרסה זו לוח המשחק מכיל 4 מלבנים המחולקים ל- 12 חלקים שווים (כל מלבן מייצג שלם),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ומשחקים רק עם קוביית המכנים, כאשר מתייחסים לכל מונה  כ- 1 ובכך מקבלים שבר יחידה. 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כלומר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/>
                      <m:den>
                        <m: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 מייצג את השבר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num>
                      <m:den>
                        <m:r>
                          <a:rPr kumimoji="0" lang="he-IL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 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/>
                      <m:den>
                        <m:r>
                          <a:rPr kumimoji="0" lang="he-IL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 מייצג את השבר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num>
                      <m:den>
                        <m:r>
                          <a:rPr kumimoji="0" lang="he-IL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  וכו'. 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כללי המשחק זהים לכללים בגרסה א'. </a:t>
                </a:r>
              </a:p>
            </p:txBody>
          </p:sp>
        </mc:Choice>
        <mc:Fallback xmlns="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622C2286-3F22-4774-AD7C-95AD4AA1A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05" y="1947295"/>
                <a:ext cx="11724369" cy="4806637"/>
              </a:xfrm>
              <a:prstGeom prst="rect">
                <a:avLst/>
              </a:prstGeom>
              <a:blipFill>
                <a:blip r:embed="rId5"/>
                <a:stretch>
                  <a:fillRect l="-1299" r="-1559" b="-380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3BA2FC1-963D-8096-9097-9E494820D51D}"/>
              </a:ext>
            </a:extLst>
          </p:cNvPr>
          <p:cNvSpPr txBox="1"/>
          <p:nvPr/>
        </p:nvSpPr>
        <p:spPr>
          <a:xfrm>
            <a:off x="3524595" y="9554539"/>
            <a:ext cx="92862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6"/>
              </a:rPr>
              <a:t>מעובד מתוך: מרכז מורים ארצי למתמטיקה בחינוך היסודי, הפקולטה לחינוך, אוניברסיטת חיפה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06351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EDFEE-B9C4-4335-A087-279E1DD30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296DB7B-91B8-F3D5-EB40-121C2BF806B8}"/>
              </a:ext>
            </a:extLst>
          </p:cNvPr>
          <p:cNvSpPr txBox="1"/>
          <p:nvPr/>
        </p:nvSpPr>
        <p:spPr>
          <a:xfrm>
            <a:off x="15621000" y="114300"/>
            <a:ext cx="2441694" cy="181588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2800" dirty="0"/>
              <a:t>לוח משחק -</a:t>
            </a:r>
          </a:p>
          <a:p>
            <a:pPr algn="ctr"/>
            <a:r>
              <a:rPr lang="he-IL" sz="2800" dirty="0"/>
              <a:t>  צביעת שברים</a:t>
            </a:r>
          </a:p>
          <a:p>
            <a:pPr algn="ctr"/>
            <a:r>
              <a:rPr lang="he-IL" sz="2800" dirty="0"/>
              <a:t>גרסה ב'</a:t>
            </a:r>
          </a:p>
          <a:p>
            <a:pPr algn="ctr"/>
            <a:r>
              <a:rPr lang="he-IL" sz="2800" dirty="0"/>
              <a:t> לשני משתתפים</a:t>
            </a:r>
          </a:p>
        </p:txBody>
      </p: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BC08918B-DD6A-826B-4226-FC8509C02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727968"/>
              </p:ext>
            </p:extLst>
          </p:nvPr>
        </p:nvGraphicFramePr>
        <p:xfrm>
          <a:off x="7945673" y="119575"/>
          <a:ext cx="7675327" cy="5562603"/>
        </p:xfrm>
        <a:graphic>
          <a:graphicData uri="http://schemas.openxmlformats.org/drawingml/2006/table">
            <a:tbl>
              <a:tblPr rtl="1" firstRow="1" bandRow="1"/>
              <a:tblGrid>
                <a:gridCol w="697757">
                  <a:extLst>
                    <a:ext uri="{9D8B030D-6E8A-4147-A177-3AD203B41FA5}">
                      <a16:colId xmlns:a16="http://schemas.microsoft.com/office/drawing/2014/main" val="3752577116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2891999271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217628357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3286732549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2368135125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1982706013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2786482397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1337005670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213277694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1183001812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4018292930"/>
                    </a:ext>
                  </a:extLst>
                </a:gridCol>
              </a:tblGrid>
              <a:tr h="61806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377493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08812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546120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22658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304841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180485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406473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864129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912132"/>
                  </a:ext>
                </a:extLst>
              </a:tr>
            </a:tbl>
          </a:graphicData>
        </a:graphic>
      </p:graphicFrame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D8235C04-A510-5061-23AE-7EDF38FDE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272730"/>
              </p:ext>
            </p:extLst>
          </p:nvPr>
        </p:nvGraphicFramePr>
        <p:xfrm>
          <a:off x="152400" y="4457700"/>
          <a:ext cx="7675327" cy="5562603"/>
        </p:xfrm>
        <a:graphic>
          <a:graphicData uri="http://schemas.openxmlformats.org/drawingml/2006/table">
            <a:tbl>
              <a:tblPr rtl="1" firstRow="1" bandRow="1"/>
              <a:tblGrid>
                <a:gridCol w="697757">
                  <a:extLst>
                    <a:ext uri="{9D8B030D-6E8A-4147-A177-3AD203B41FA5}">
                      <a16:colId xmlns:a16="http://schemas.microsoft.com/office/drawing/2014/main" val="3752577116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2891999271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217628357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3286732549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2368135125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1982706013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2786482397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1337005670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213277694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1183001812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4018292930"/>
                    </a:ext>
                  </a:extLst>
                </a:gridCol>
              </a:tblGrid>
              <a:tr h="61806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377493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08812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546120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22658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304841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180485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406473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864129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912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520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CABC2-2ABE-6ED7-E501-3598AA6DD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B3261C5-0784-3784-DC88-C906AF6A7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607169" y="3429000"/>
            <a:ext cx="10119652" cy="3276599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3255149-2377-8337-C130-E31C74967AC2}"/>
              </a:ext>
            </a:extLst>
          </p:cNvPr>
          <p:cNvSpPr txBox="1"/>
          <p:nvPr/>
        </p:nvSpPr>
        <p:spPr>
          <a:xfrm>
            <a:off x="10515600" y="4775574"/>
            <a:ext cx="38862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בינגו שברים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1CFD97D-75B1-DE1E-3BB2-F1924FBA3A05}"/>
              </a:ext>
            </a:extLst>
          </p:cNvPr>
          <p:cNvSpPr txBox="1"/>
          <p:nvPr/>
        </p:nvSpPr>
        <p:spPr>
          <a:xfrm>
            <a:off x="4876800" y="4403785"/>
            <a:ext cx="38862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 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D314C4B2-78F9-DA0B-A822-BE990A8BA0E3}"/>
              </a:ext>
            </a:extLst>
          </p:cNvPr>
          <p:cNvSpPr/>
          <p:nvPr/>
        </p:nvSpPr>
        <p:spPr>
          <a:xfrm>
            <a:off x="11506200" y="2589258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32ECA39F-30BB-973E-BEDE-06ACA3E3C9E7}"/>
              </a:ext>
            </a:extLst>
          </p:cNvPr>
          <p:cNvSpPr txBox="1"/>
          <p:nvPr/>
        </p:nvSpPr>
        <p:spPr>
          <a:xfrm>
            <a:off x="5115364" y="4682579"/>
            <a:ext cx="340907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dirty="0"/>
              <a:t>צביעת שברים</a:t>
            </a:r>
          </a:p>
        </p:txBody>
      </p:sp>
    </p:spTree>
    <p:extLst>
      <p:ext uri="{BB962C8B-B14F-4D97-AF65-F5344CB8AC3E}">
        <p14:creationId xmlns:p14="http://schemas.microsoft.com/office/powerpoint/2010/main" val="321392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E650A-D1D1-C291-FC06-F3D8C77A7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10D6D60D-233B-3885-C8BC-8E6EE1994702}"/>
              </a:ext>
            </a:extLst>
          </p:cNvPr>
          <p:cNvSpPr/>
          <p:nvPr/>
        </p:nvSpPr>
        <p:spPr>
          <a:xfrm>
            <a:off x="190501" y="1790700"/>
            <a:ext cx="12525374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CD2DE2C2-CF5C-C111-FB7E-4A2F223AEED8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6B09574-9CDE-88C2-7A05-B114262E06AF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בינגו שברים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681469B-F301-6746-3411-35FE1CEB09CA}"/>
              </a:ext>
            </a:extLst>
          </p:cNvPr>
          <p:cNvSpPr txBox="1"/>
          <p:nvPr/>
        </p:nvSpPr>
        <p:spPr>
          <a:xfrm>
            <a:off x="381000" y="1900902"/>
            <a:ext cx="11963400" cy="9837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23C4E1E-2E5D-E705-1A62-361A2DA585EB}"/>
              </a:ext>
            </a:extLst>
          </p:cNvPr>
          <p:cNvSpPr txBox="1"/>
          <p:nvPr/>
        </p:nvSpPr>
        <p:spPr>
          <a:xfrm>
            <a:off x="13320711" y="1881068"/>
            <a:ext cx="4191000" cy="59708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כיתות</a:t>
            </a:r>
            <a:r>
              <a:rPr kumimoji="0" lang="he-IL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ה'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3000" kern="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מספר משתתפים</a:t>
            </a:r>
            <a:r>
              <a:rPr kumimoji="0" lang="he-I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:3-24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ציוד נדרש</a:t>
            </a:r>
            <a:r>
              <a:rPr kumimoji="0" lang="he-I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e-I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24 לוחות משחק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e-I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21 כרטיסי מספרים בשקית אטומה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e-I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דסקיות-8 לכל משתתף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F55F7DAC-3CFC-F398-1D6C-369D5AA882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B2E4894E-7DA9-A154-4E25-170113AA5EFF}"/>
              </a:ext>
            </a:extLst>
          </p:cNvPr>
          <p:cNvSpPr/>
          <p:nvPr/>
        </p:nvSpPr>
        <p:spPr>
          <a:xfrm>
            <a:off x="533400" y="9405965"/>
            <a:ext cx="16764000" cy="6096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C177E0EA-BAFB-791E-F853-5D80698D09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526" r="670"/>
          <a:stretch/>
        </p:blipFill>
        <p:spPr>
          <a:xfrm>
            <a:off x="14087746" y="9492023"/>
            <a:ext cx="675659" cy="494364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907B0B04-8CFC-8B8A-FAD7-23A38DAEC921}"/>
              </a:ext>
            </a:extLst>
          </p:cNvPr>
          <p:cNvSpPr txBox="1"/>
          <p:nvPr/>
        </p:nvSpPr>
        <p:spPr>
          <a:xfrm>
            <a:off x="1524000" y="1947295"/>
            <a:ext cx="10377424" cy="61863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מהלך המשחק: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1. בוחרים כרוז (שלא משתתף במשחק) ונותנים לו את השקית האטומה שבה נמצאים כל כרטיסי המספרים.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2.  כל משתתף מקבל לוח משחק ושמונה אסימונים.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3. הכרוז מוציא באופן אקראי כרטיס אחד מתוך השקית ומכריז מהו השבר הכתוב על גבי הכרטיס.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4. כל משתתף שעל גבי הלוח שלו כתוב שבר הזהה בערכו לשבר שהקריא הכרוז, מכסה אותו באסימון.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5. הראשון שמצליח לכסות את כל הלוח " שלו מכריז בינגו" והוא נבחר לכרוז בסיבוב הבא.</a:t>
            </a:r>
            <a:endParaRPr kumimoji="0" lang="he-IL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793C6567-0580-0D10-2A40-B55660349287}"/>
              </a:ext>
            </a:extLst>
          </p:cNvPr>
          <p:cNvSpPr txBox="1"/>
          <p:nvPr/>
        </p:nvSpPr>
        <p:spPr>
          <a:xfrm>
            <a:off x="4114800" y="9526313"/>
            <a:ext cx="92862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4"/>
              </a:rPr>
              <a:t>מעובד מתוך: מרכז מורים ארצי למתמטיקה בחינוך היסודי, הפקולטה לחינוך, אוניברסיטת חיפה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9083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CF74A-D6F4-7642-A27B-3586A8ADA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326B5AF-D170-8A2F-CE58-477567DDB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778" y="0"/>
            <a:ext cx="9182444" cy="10287000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669EE18-74B2-5C02-EF04-78E229C16AA8}"/>
              </a:ext>
            </a:extLst>
          </p:cNvPr>
          <p:cNvSpPr txBox="1"/>
          <p:nvPr/>
        </p:nvSpPr>
        <p:spPr>
          <a:xfrm>
            <a:off x="15087599" y="195943"/>
            <a:ext cx="294614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לוחות משחק-</a:t>
            </a:r>
          </a:p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בינגו שברים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016962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A1005-2330-7951-386C-AE49543D1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722FEE40-F0DD-ABBC-CAE4-992477588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80" y="0"/>
            <a:ext cx="9247641" cy="10287000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494226F-D9B4-7AA5-9222-C391F182F865}"/>
              </a:ext>
            </a:extLst>
          </p:cNvPr>
          <p:cNvSpPr txBox="1"/>
          <p:nvPr/>
        </p:nvSpPr>
        <p:spPr>
          <a:xfrm>
            <a:off x="15087599" y="195943"/>
            <a:ext cx="294614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לוחות משחק-</a:t>
            </a:r>
          </a:p>
          <a:p>
            <a:pPr marL="0" marR="0" lvl="0" indent="0" algn="ct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בינגו שברים</a:t>
            </a:r>
          </a:p>
          <a:p>
            <a:pPr marL="0" marR="0" lvl="0" indent="0" algn="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739035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ED7EA-2281-3B30-3EE6-447D9A09E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9CDD9E0E-81A5-5FD3-E08F-A91844804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570" y="0"/>
            <a:ext cx="871886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45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D0EC3-B87B-37DB-AD8C-A0A10E418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A86FAE11-1311-88F0-1689-22064E087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618" y="0"/>
            <a:ext cx="9076764" cy="10287000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6A07AC0-8187-D97C-A5AE-9924C7E66443}"/>
              </a:ext>
            </a:extLst>
          </p:cNvPr>
          <p:cNvSpPr txBox="1"/>
          <p:nvPr/>
        </p:nvSpPr>
        <p:spPr>
          <a:xfrm>
            <a:off x="15087599" y="195943"/>
            <a:ext cx="294614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לוחות משחק-</a:t>
            </a:r>
          </a:p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בינגו שברים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17017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E40A7-443B-4415-646A-5AA68FC27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E39F36F2-66CA-E330-F297-3D28DB98F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84" y="0"/>
            <a:ext cx="9406032" cy="10287000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41E5B49-5762-A645-EE97-74B57F1204EE}"/>
              </a:ext>
            </a:extLst>
          </p:cNvPr>
          <p:cNvSpPr txBox="1"/>
          <p:nvPr/>
        </p:nvSpPr>
        <p:spPr>
          <a:xfrm>
            <a:off x="15087599" y="195943"/>
            <a:ext cx="294614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לוחות משחק-</a:t>
            </a:r>
          </a:p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בינגו שברים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057554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B0C98-E6F6-BE8C-8C80-F5C993BE6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6D1E1B66-0624-4267-25E7-48B0CD008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43" y="0"/>
            <a:ext cx="9250115" cy="10287000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51A0962-E499-5150-5ADF-D00A13553A22}"/>
              </a:ext>
            </a:extLst>
          </p:cNvPr>
          <p:cNvSpPr txBox="1"/>
          <p:nvPr/>
        </p:nvSpPr>
        <p:spPr>
          <a:xfrm>
            <a:off x="15087599" y="195943"/>
            <a:ext cx="294614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לוחות משחק-</a:t>
            </a:r>
          </a:p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בינגו שברים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83652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536</Words>
  <Application>Microsoft Office PowerPoint</Application>
  <PresentationFormat>מותאם אישית</PresentationFormat>
  <Paragraphs>113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14</vt:i4>
      </vt:variant>
    </vt:vector>
  </HeadingPairs>
  <TitlesOfParts>
    <vt:vector size="24" baseType="lpstr">
      <vt:lpstr>Calibri</vt:lpstr>
      <vt:lpstr>Aptos</vt:lpstr>
      <vt:lpstr>Cambria Math</vt:lpstr>
      <vt:lpstr>Alef Bold</vt:lpstr>
      <vt:lpstr>Arimo Bold</vt:lpstr>
      <vt:lpstr>Arial</vt:lpstr>
      <vt:lpstr>Wingdings</vt:lpstr>
      <vt:lpstr>Guttman Yad-Brush</vt:lpstr>
      <vt:lpstr>Office Theme</vt:lpstr>
      <vt:lpstr>1_Office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vered hirsch</cp:lastModifiedBy>
  <cp:revision>18</cp:revision>
  <dcterms:created xsi:type="dcterms:W3CDTF">2006-08-16T00:00:00Z</dcterms:created>
  <dcterms:modified xsi:type="dcterms:W3CDTF">2026-05-20T09:52:39Z</dcterms:modified>
  <dc:identifier>DAHG5W1gSCg</dc:identifier>
</cp:coreProperties>
</file>