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895" r:id="rId3"/>
    <p:sldId id="268" r:id="rId4"/>
    <p:sldId id="891" r:id="rId5"/>
    <p:sldId id="894" r:id="rId6"/>
    <p:sldId id="338" r:id="rId7"/>
    <p:sldId id="389" r:id="rId8"/>
    <p:sldId id="390" r:id="rId9"/>
    <p:sldId id="357" r:id="rId10"/>
    <p:sldId id="896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Guttman Yad-Brush" panose="02010401010101010101" pitchFamily="2" charset="-79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ה'/סיון/תשפ"ו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53heb.pdf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3.haifa.ac.il/images/stories/part4/archive/games/game32heb.pdf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ה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0" y="6074499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גיאומטריה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משפחת המרובעים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74622-B26B-E807-0016-9196C03E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7031D7E-36B2-53A2-23A0-DAA8B2F02007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60AD83D-8350-31F0-A21E-4C750FE5C94D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87DB560-5949-4F7E-41FE-10BA436157E8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מהו המצולע שלי?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3454BF7-E5CB-4E65-5F1E-D7712F4B6615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EBB758F-DDEA-F2BD-BCDE-EB6F11904444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ה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 כיתתי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לוח צורות- מוקרן על הלוח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3BD5FE5F-9BCB-9530-8A63-13A23492FF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3B810A9-5942-F502-8346-2789E203935D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48A93DF-9335-5E70-B625-A2F0DC9EE97A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E0BB277-7E07-8B6B-1DDB-7157BF042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F8AC8B4-2554-87F9-FCD2-A3F7FCDEFFCE}"/>
              </a:ext>
            </a:extLst>
          </p:cNvPr>
          <p:cNvSpPr txBox="1"/>
          <p:nvPr/>
        </p:nvSpPr>
        <p:spPr>
          <a:xfrm>
            <a:off x="524871" y="1592163"/>
            <a:ext cx="11744322" cy="806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algn="r" rtl="1"/>
            <a:r>
              <a:rPr lang="he-IL" sz="2800" b="1" dirty="0"/>
              <a:t>מטרת המשחק:</a:t>
            </a:r>
            <a:r>
              <a:rPr lang="en-US" sz="2800" dirty="0"/>
              <a:t> </a:t>
            </a:r>
            <a:r>
              <a:rPr lang="he-IL" sz="2800" dirty="0"/>
              <a:t>לנחש מהו המצולע הסודי שבחר אחד המשתתפים באמצעות שאלות של "כן" ו"לא" בלבד</a:t>
            </a:r>
            <a:r>
              <a:rPr lang="en-US" sz="2800" dirty="0"/>
              <a:t>.</a:t>
            </a:r>
          </a:p>
          <a:p>
            <a:pPr algn="r" rtl="1"/>
            <a:r>
              <a:rPr lang="he-IL" sz="2800" b="1" dirty="0"/>
              <a:t>מהלך המשחק</a:t>
            </a:r>
            <a:r>
              <a:rPr lang="en-US" sz="2800" b="1" dirty="0"/>
              <a:t>:</a:t>
            </a:r>
            <a:endParaRPr lang="en-US" sz="2800" dirty="0"/>
          </a:p>
          <a:p>
            <a:pPr lvl="0" algn="r" rtl="1"/>
            <a:r>
              <a:rPr lang="he-IL" sz="2800" dirty="0"/>
              <a:t>משתתף</a:t>
            </a:r>
            <a:r>
              <a:rPr lang="he-IL" sz="2800" b="1" dirty="0"/>
              <a:t> </a:t>
            </a:r>
            <a:r>
              <a:rPr lang="he-IL" sz="2800" dirty="0"/>
              <a:t>אחד נבחר להיות ה"בוחר". עליו לבחור מצולע כלשהו מלוח המצולעים בלי לגלות זאת לשאר תלמידי הכיתה. </a:t>
            </a:r>
          </a:p>
          <a:p>
            <a:pPr lvl="0" algn="r" rtl="1"/>
            <a:r>
              <a:rPr lang="he-IL" sz="2800" b="1" dirty="0"/>
              <a:t>שלב השאלות: </a:t>
            </a:r>
            <a:r>
              <a:rPr lang="he-IL" sz="2800" dirty="0"/>
              <a:t>שאר המשתתפים שואלים בתורם שאלות שהתשובה עליהן היא רק </a:t>
            </a:r>
            <a:r>
              <a:rPr lang="en-US" sz="2800" b="1" dirty="0"/>
              <a:t>"</a:t>
            </a:r>
            <a:r>
              <a:rPr lang="he-IL" sz="2800" b="1" dirty="0"/>
              <a:t>כן</a:t>
            </a:r>
            <a:r>
              <a:rPr lang="en-US" sz="2800" b="1" dirty="0"/>
              <a:t>"</a:t>
            </a:r>
            <a:r>
              <a:rPr lang="en-US" sz="2800" dirty="0"/>
              <a:t> </a:t>
            </a:r>
            <a:r>
              <a:rPr lang="he-IL" sz="2800" dirty="0"/>
              <a:t>או </a:t>
            </a:r>
            <a:r>
              <a:rPr lang="en-US" sz="2800" b="1" dirty="0"/>
              <a:t>"</a:t>
            </a:r>
            <a:r>
              <a:rPr lang="he-IL" sz="2800" b="1" dirty="0"/>
              <a:t>לא</a:t>
            </a:r>
            <a:r>
              <a:rPr lang="en-US" sz="2800" b="1" dirty="0"/>
              <a:t>"</a:t>
            </a:r>
            <a:r>
              <a:rPr lang="en-US" sz="2800" dirty="0"/>
              <a:t>.</a:t>
            </a:r>
          </a:p>
          <a:p>
            <a:pPr lvl="1" algn="r" rtl="1"/>
            <a:r>
              <a:rPr lang="he-IL" sz="2800" i="1" dirty="0"/>
              <a:t>דוגמאות לשאלות:</a:t>
            </a:r>
            <a:r>
              <a:rPr lang="en-US" sz="2800" dirty="0"/>
              <a:t>"</a:t>
            </a:r>
            <a:r>
              <a:rPr lang="he-IL" sz="2800" dirty="0"/>
              <a:t>האם יש לו 4 צלעות?", "האם כל הצלעות שלו שוות?", "האם יש לו רק זוג אחד של צלעות מקבילות?", "האם יש לו זווית ישרה?".</a:t>
            </a:r>
            <a:endParaRPr lang="en-US" sz="2800" dirty="0"/>
          </a:p>
          <a:p>
            <a:pPr lvl="0" algn="r" rtl="1"/>
            <a:r>
              <a:rPr lang="he-IL" sz="2800" b="1" dirty="0"/>
              <a:t>ניחוש המצולע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r>
              <a:rPr lang="he-IL" sz="2800" dirty="0"/>
              <a:t>משתתף שחושב שהוא יודע מהו המצולע יכול לנצל את תורו כדי לנחש</a:t>
            </a:r>
            <a:r>
              <a:rPr lang="en-US" sz="2800" dirty="0"/>
              <a:t>.</a:t>
            </a:r>
          </a:p>
          <a:p>
            <a:pPr lvl="1" algn="r" rtl="1"/>
            <a:r>
              <a:rPr lang="he-IL" sz="2800" dirty="0"/>
              <a:t>אם הניחוש נכון – המנחש הופך להיות ה"בוחר" בסבב הבא</a:t>
            </a:r>
            <a:r>
              <a:rPr lang="en-US" sz="2800" dirty="0"/>
              <a:t>.</a:t>
            </a:r>
          </a:p>
          <a:p>
            <a:pPr lvl="1" algn="r" rtl="1"/>
            <a:r>
              <a:rPr lang="he-IL" sz="2800" dirty="0"/>
              <a:t>אם הניחוש שגוי – המשתתף יוצא מהסבב הנוכחי.</a:t>
            </a:r>
          </a:p>
          <a:p>
            <a:pPr lvl="1" algn="r" rtl="1"/>
            <a:r>
              <a:rPr lang="he-IL" sz="2800" dirty="0"/>
              <a:t>שימו לב: אפשר לקבוע מראש מספר שאלות אפשרי, ואז המשחק יכול להסתיים גם כשמיצו את מספר השאלות ועדיין לא ניחשו מהו המצולע שנבחר. במקרה זה, ה"בוחר" בוחר את המצולע גם בסבב הבא. </a:t>
            </a:r>
            <a:endParaRPr lang="en-US" sz="2800" dirty="0"/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1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98DEFDE-7335-6CEE-AC1E-ED2E45DB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942316"/>
            <a:ext cx="14554200" cy="3267984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16006693-2110-4146-4A8B-FB334AD7C548}"/>
              </a:ext>
            </a:extLst>
          </p:cNvPr>
          <p:cNvSpPr/>
          <p:nvPr/>
        </p:nvSpPr>
        <p:spPr>
          <a:xfrm>
            <a:off x="13896729" y="161789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3377789" y="4307053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תכונות מצולעים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F3B84D7-B136-AC59-B08B-4A9F465F9F31}"/>
              </a:ext>
            </a:extLst>
          </p:cNvPr>
          <p:cNvSpPr txBox="1"/>
          <p:nvPr/>
        </p:nvSpPr>
        <p:spPr>
          <a:xfrm>
            <a:off x="8168493" y="422801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משחק- מתכונות לצורות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A7CD0AB-E583-3405-337A-E85143BFC652}"/>
              </a:ext>
            </a:extLst>
          </p:cNvPr>
          <p:cNvSpPr txBox="1"/>
          <p:nvPr/>
        </p:nvSpPr>
        <p:spPr>
          <a:xfrm>
            <a:off x="2876373" y="4099254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משחק- מהו המצולע שלי?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815258D-7E40-4F42-A9BD-4C350304E6C6}"/>
              </a:ext>
            </a:extLst>
          </p:cNvPr>
          <p:cNvSpPr txBox="1"/>
          <p:nvPr/>
        </p:nvSpPr>
        <p:spPr>
          <a:xfrm>
            <a:off x="6096000" y="202922"/>
            <a:ext cx="64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  <a:r>
              <a:rPr lang="he-IL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תכונות מצולעים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408B730-A791-D793-9B0E-B43A14DC64BC}"/>
              </a:ext>
            </a:extLst>
          </p:cNvPr>
          <p:cNvSpPr/>
          <p:nvPr/>
        </p:nvSpPr>
        <p:spPr>
          <a:xfrm>
            <a:off x="4980317" y="2282135"/>
            <a:ext cx="41148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ADA4AA3-4807-E7E6-EC31-0F2476EAC825}"/>
              </a:ext>
            </a:extLst>
          </p:cNvPr>
          <p:cNvSpPr/>
          <p:nvPr/>
        </p:nvSpPr>
        <p:spPr>
          <a:xfrm>
            <a:off x="11887202" y="2428403"/>
            <a:ext cx="2106637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46328A3-3C4D-730A-0EFE-3645EBE6B1AC}"/>
              </a:ext>
            </a:extLst>
          </p:cNvPr>
          <p:cNvSpPr txBox="1"/>
          <p:nvPr/>
        </p:nvSpPr>
        <p:spPr>
          <a:xfrm>
            <a:off x="457200" y="859693"/>
            <a:ext cx="16992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לפניכם ריבוע ומלבן, התאימו לכל מצולע את התכונות מתאימות לו. (ניתן להשתמש בתכונות יותר מפעם אחת)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B9984DA-76A1-F68F-C496-D0B4FEFF74A6}"/>
              </a:ext>
            </a:extLst>
          </p:cNvPr>
          <p:cNvSpPr/>
          <p:nvPr/>
        </p:nvSpPr>
        <p:spPr>
          <a:xfrm>
            <a:off x="10591800" y="8724900"/>
            <a:ext cx="629763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 זוגות של צלעות נגדיות מקבילות 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EC6E4ED3-123B-C3F2-2F52-59ED7697D09F}"/>
              </a:ext>
            </a:extLst>
          </p:cNvPr>
          <p:cNvSpPr/>
          <p:nvPr/>
        </p:nvSpPr>
        <p:spPr>
          <a:xfrm>
            <a:off x="10439400" y="5777692"/>
            <a:ext cx="645003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 זוגות של צלעות נגדיות שוות זו לזו 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F720B84-1BC8-F69A-1BED-E65DEE0E28C8}"/>
              </a:ext>
            </a:extLst>
          </p:cNvPr>
          <p:cNvSpPr/>
          <p:nvPr/>
        </p:nvSpPr>
        <p:spPr>
          <a:xfrm>
            <a:off x="5791200" y="7465147"/>
            <a:ext cx="5791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כל הזוויות ישרות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79CC717A-E32A-A761-F688-536B7674DC74}"/>
              </a:ext>
            </a:extLst>
          </p:cNvPr>
          <p:cNvSpPr/>
          <p:nvPr/>
        </p:nvSpPr>
        <p:spPr>
          <a:xfrm>
            <a:off x="1139588" y="5986593"/>
            <a:ext cx="6096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2 זוגות של צלעות סמוכות מאונכות 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22EFEA47-E2B5-D7AE-FE71-4E37242DBA34}"/>
              </a:ext>
            </a:extLst>
          </p:cNvPr>
          <p:cNvSpPr/>
          <p:nvPr/>
        </p:nvSpPr>
        <p:spPr>
          <a:xfrm>
            <a:off x="1143000" y="8911849"/>
            <a:ext cx="5791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כל הצלעות שוות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4DDEF01-951F-72FA-0AD6-0F9AF3CCAA85}"/>
              </a:ext>
            </a:extLst>
          </p:cNvPr>
          <p:cNvGrpSpPr/>
          <p:nvPr/>
        </p:nvGrpSpPr>
        <p:grpSpPr>
          <a:xfrm>
            <a:off x="7315200" y="1257300"/>
            <a:ext cx="9570059" cy="5105400"/>
            <a:chOff x="463439" y="1910820"/>
            <a:chExt cx="7893659" cy="383119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5E9B6A0-398A-EDF5-9548-1108C0701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3439" y="1910820"/>
              <a:ext cx="7567998" cy="324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3F00FB7E-1ACD-B334-2E66-3C9F6D40CE40}"/>
                </a:ext>
              </a:extLst>
            </p:cNvPr>
            <p:cNvSpPr txBox="1"/>
            <p:nvPr/>
          </p:nvSpPr>
          <p:spPr>
            <a:xfrm>
              <a:off x="5436064" y="3241642"/>
              <a:ext cx="259537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טרפז ישר-זווית</a:t>
              </a: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DB8C2AC4-DB52-6866-A12F-761ED7DA5F41}"/>
                </a:ext>
              </a:extLst>
            </p:cNvPr>
            <p:cNvSpPr txBox="1"/>
            <p:nvPr/>
          </p:nvSpPr>
          <p:spPr>
            <a:xfrm>
              <a:off x="5056300" y="5157240"/>
              <a:ext cx="330079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טרפז שווה-שוקיים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24388722-5424-FA6E-BB06-FA9E5AF0D670}"/>
                </a:ext>
              </a:extLst>
            </p:cNvPr>
            <p:cNvSpPr txBox="1"/>
            <p:nvPr/>
          </p:nvSpPr>
          <p:spPr>
            <a:xfrm>
              <a:off x="487381" y="5157240"/>
              <a:ext cx="196614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מקבילית</a:t>
              </a: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1266E487-4E45-82F5-2C00-93E40491DCC4}"/>
                </a:ext>
              </a:extLst>
            </p:cNvPr>
            <p:cNvSpPr txBox="1"/>
            <p:nvPr/>
          </p:nvSpPr>
          <p:spPr>
            <a:xfrm>
              <a:off x="3617846" y="5157240"/>
              <a:ext cx="143845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מעוין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8C26C66-8F1C-FB60-CB83-73D88DB192C0}"/>
                </a:ext>
              </a:extLst>
            </p:cNvPr>
            <p:cNvSpPr txBox="1"/>
            <p:nvPr/>
          </p:nvSpPr>
          <p:spPr>
            <a:xfrm>
              <a:off x="463439" y="3241642"/>
              <a:ext cx="141834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ריבוע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B2882F1D-FCB4-1E65-2B47-B17C594CA5CA}"/>
                </a:ext>
              </a:extLst>
            </p:cNvPr>
            <p:cNvSpPr txBox="1"/>
            <p:nvPr/>
          </p:nvSpPr>
          <p:spPr>
            <a:xfrm>
              <a:off x="2426222" y="3241642"/>
              <a:ext cx="23832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3200" dirty="0"/>
                <a:t>מלבן</a:t>
              </a:r>
            </a:p>
          </p:txBody>
        </p:sp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6FBAF94-0347-A510-9328-6F6DB99B30DD}"/>
              </a:ext>
            </a:extLst>
          </p:cNvPr>
          <p:cNvSpPr txBox="1"/>
          <p:nvPr/>
        </p:nvSpPr>
        <p:spPr>
          <a:xfrm>
            <a:off x="8922051" y="105225"/>
            <a:ext cx="8763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לפניכם שישה מצולעים: 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1C449FE2-9862-B2A0-2C9E-BC6D53ABC234}"/>
              </a:ext>
            </a:extLst>
          </p:cNvPr>
          <p:cNvSpPr/>
          <p:nvPr/>
        </p:nvSpPr>
        <p:spPr>
          <a:xfrm>
            <a:off x="304799" y="1409700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לכל המצולעים שבציור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D3E2637-6937-18E3-321F-AED740A648C5}"/>
              </a:ext>
            </a:extLst>
          </p:cNvPr>
          <p:cNvSpPr/>
          <p:nvPr/>
        </p:nvSpPr>
        <p:spPr>
          <a:xfrm>
            <a:off x="304798" y="3238499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רק לחמישה מהמצולעים שבציור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7DE87C09-C7A8-EE65-B703-A4C530C53D1B}"/>
              </a:ext>
            </a:extLst>
          </p:cNvPr>
          <p:cNvSpPr/>
          <p:nvPr/>
        </p:nvSpPr>
        <p:spPr>
          <a:xfrm>
            <a:off x="327072" y="4905201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רק לארבעה מהמצולעים שבציור</a:t>
            </a:r>
          </a:p>
        </p:txBody>
      </p:sp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90BB5A11-89ED-0021-002A-BCA0990B1954}"/>
              </a:ext>
            </a:extLst>
          </p:cNvPr>
          <p:cNvSpPr/>
          <p:nvPr/>
        </p:nvSpPr>
        <p:spPr>
          <a:xfrm>
            <a:off x="327072" y="6515100"/>
            <a:ext cx="6615577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ts val="600"/>
              </a:spcBef>
            </a:pPr>
            <a:r>
              <a:rPr lang="he-IL" sz="4000" dirty="0"/>
              <a:t>מצאו תכונה שיש רק לשלושה מהמצולעים שבציור</a:t>
            </a:r>
          </a:p>
        </p:txBody>
      </p:sp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מתכונות לצורות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3-4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קובייה עליה רשומים המספרים: ,3 ,4 ,3 ,4 ,5 ,6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כרטיסי תכונות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לוח צורות לכל משתתף.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629B3F-D333-34D9-8D53-4D3350C10B68}"/>
              </a:ext>
            </a:extLst>
          </p:cNvPr>
          <p:cNvSpPr txBox="1"/>
          <p:nvPr/>
        </p:nvSpPr>
        <p:spPr>
          <a:xfrm>
            <a:off x="4763" y="1926221"/>
            <a:ext cx="1274444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מהלך המשחק: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1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. מערבבים את כרטיסי התכונות ומסדרים אותם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בערימה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כשפניהם כלפי מטה. כל משתתף מקבל לוח צורות.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2. כל משתתף בתורו מטיל את הקובייה ולוקח כרטיס תכונה מתוך הערימה. הוא מחפש בדף הצורות שלו מצולעים בעלי מספר צלעות השווה למספר שקיבל בקובייה </a:t>
            </a:r>
            <a:r>
              <a:rPr lang="he-IL" sz="2800" dirty="0">
                <a:solidFill>
                  <a:prstClr val="black"/>
                </a:solidFill>
                <a:latin typeface="Aptos" panose="02110004020202020204"/>
                <a:cs typeface="Arial" panose="020B0604020202020204" pitchFamily="34" charset="0"/>
              </a:rPr>
              <a:t>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מקיימים גם את התכונה הרשומה בכרטיס שקיבל, ומסמן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בדף הצורות שלו על כל המצולעים המתאימים. לדוגמה: אם התקבל בקובייה המספר 3 וכרטיס התכונה הוא: "יש למצולע זווית חדה", הוא יוכל לסמן את כל המשולשים (כי לכולם יש זווית חדה אחת לפחות). לבסוף המשתתף מחזיר את כרטיס התכונה לתחתית הערימה, והתור עובר למשתתף הבא.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3. אם אין אף מצולע מתאים: שמספר צלעותיו שווה למספר שהתקבל בהטלת הקובייה, ושיש לו את התכונה הכתובה בקלף שלקח, מפסידים את התור. </a:t>
            </a:r>
          </a:p>
          <a:p>
            <a:pPr lvl="0" algn="r" rtl="1"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4. אחרי חמישה סיבובים, המשתתף שיש לו יותר סימני </a:t>
            </a:r>
            <a:r>
              <a:rPr lang="he-IL" sz="2800" dirty="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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בדף הצורות שלו - הוא המנצח.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הערה: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אפשר להחליף את הקוביות בקלפים מתאימים, ואז כל משתתף שולף בתורו קלף. </a:t>
            </a: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499D5F6-5B2A-CDC1-9150-A0E18F759438}"/>
              </a:ext>
            </a:extLst>
          </p:cNvPr>
          <p:cNvGraphicFramePr>
            <a:graphicFrameLocks noGrp="1"/>
          </p:cNvGraphicFramePr>
          <p:nvPr/>
        </p:nvGraphicFramePr>
        <p:xfrm>
          <a:off x="4922567" y="2184777"/>
          <a:ext cx="9828000" cy="6480000"/>
        </p:xfrm>
        <a:graphic>
          <a:graphicData uri="http://schemas.openxmlformats.org/drawingml/2006/table">
            <a:tbl>
              <a:tblPr rtl="1" firstRow="1" bandRow="1"/>
              <a:tblGrid>
                <a:gridCol w="4914000">
                  <a:extLst>
                    <a:ext uri="{9D8B030D-6E8A-4147-A177-3AD203B41FA5}">
                      <a16:colId xmlns:a16="http://schemas.microsoft.com/office/drawing/2014/main" val="475671831"/>
                    </a:ext>
                  </a:extLst>
                </a:gridCol>
                <a:gridCol w="4914000">
                  <a:extLst>
                    <a:ext uri="{9D8B030D-6E8A-4147-A177-3AD203B41FA5}">
                      <a16:colId xmlns:a16="http://schemas.microsoft.com/office/drawing/2014/main" val="731219150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כל הצלעות של המצולע שוות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כל הזוויות של המצולע שוות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72303578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זווית קהה אחת בלבד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שני זוגות של צלעות שוות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71694913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שני זוגות של צלעות מקבילות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שתי צלעות סמוכות שוות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12027956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רק שתי זוויות חדות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שתי צלעות מקבילות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976361938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זווית ישרה אחת בלבד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rgbClr val="0070C0"/>
                          </a:solidFill>
                          <a:latin typeface="Guttman Yad-Brush" panose="02010401010101010101" pitchFamily="2" charset="-79"/>
                          <a:cs typeface="Guttman Yad-Brush" panose="02010401010101010101" pitchFamily="2" charset="-79"/>
                        </a:rPr>
                        <a:t>יש למצולע זווית חדה 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751969118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4A36B17-2D2F-68FA-CC10-5C962BC1A01B}"/>
              </a:ext>
            </a:extLst>
          </p:cNvPr>
          <p:cNvSpPr txBox="1"/>
          <p:nvPr/>
        </p:nvSpPr>
        <p:spPr>
          <a:xfrm>
            <a:off x="7481665" y="1006679"/>
            <a:ext cx="827341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200" dirty="0"/>
              <a:t>כרטיסי תכונות למשחק מתכונות לצורות</a:t>
            </a:r>
          </a:p>
        </p:txBody>
      </p:sp>
    </p:spTree>
    <p:extLst>
      <p:ext uri="{BB962C8B-B14F-4D97-AF65-F5344CB8AC3E}">
        <p14:creationId xmlns:p14="http://schemas.microsoft.com/office/powerpoint/2010/main" val="211176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2C5BFE8F-25B3-EADC-2B07-4109E29933E7}"/>
              </a:ext>
            </a:extLst>
          </p:cNvPr>
          <p:cNvGraphicFramePr>
            <a:graphicFrameLocks noGrp="1"/>
          </p:cNvGraphicFramePr>
          <p:nvPr/>
        </p:nvGraphicFramePr>
        <p:xfrm>
          <a:off x="3638957" y="1282500"/>
          <a:ext cx="12042000" cy="7722000"/>
        </p:xfrm>
        <a:graphic>
          <a:graphicData uri="http://schemas.openxmlformats.org/drawingml/2006/table">
            <a:tbl>
              <a:tblPr rtl="1" firstRow="1" bandRow="1"/>
              <a:tblGrid>
                <a:gridCol w="6021000">
                  <a:extLst>
                    <a:ext uri="{9D8B030D-6E8A-4147-A177-3AD203B41FA5}">
                      <a16:colId xmlns:a16="http://schemas.microsoft.com/office/drawing/2014/main" val="194539670"/>
                    </a:ext>
                  </a:extLst>
                </a:gridCol>
                <a:gridCol w="6021000">
                  <a:extLst>
                    <a:ext uri="{9D8B030D-6E8A-4147-A177-3AD203B41FA5}">
                      <a16:colId xmlns:a16="http://schemas.microsoft.com/office/drawing/2014/main" val="2139656426"/>
                    </a:ext>
                  </a:extLst>
                </a:gridCol>
              </a:tblGrid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206897468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40803873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68506566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26E517-34A0-FE39-74FB-ECDA33F5FAEF}"/>
              </a:ext>
            </a:extLst>
          </p:cNvPr>
          <p:cNvSpPr txBox="1"/>
          <p:nvPr/>
        </p:nvSpPr>
        <p:spPr>
          <a:xfrm>
            <a:off x="4823213" y="165797"/>
            <a:ext cx="1259067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/>
              <a:t>קלפי פעולה למשחק- מתכונות לצורות</a:t>
            </a:r>
            <a:endParaRPr lang="he-IL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2C5BFE8F-25B3-EADC-2B07-4109E29933E7}"/>
              </a:ext>
            </a:extLst>
          </p:cNvPr>
          <p:cNvGraphicFramePr>
            <a:graphicFrameLocks noGrp="1"/>
          </p:cNvGraphicFramePr>
          <p:nvPr/>
        </p:nvGraphicFramePr>
        <p:xfrm>
          <a:off x="3638957" y="1282500"/>
          <a:ext cx="12042000" cy="7722000"/>
        </p:xfrm>
        <a:graphic>
          <a:graphicData uri="http://schemas.openxmlformats.org/drawingml/2006/table">
            <a:tbl>
              <a:tblPr rtl="1" firstRow="1" bandRow="1"/>
              <a:tblGrid>
                <a:gridCol w="6021000">
                  <a:extLst>
                    <a:ext uri="{9D8B030D-6E8A-4147-A177-3AD203B41FA5}">
                      <a16:colId xmlns:a16="http://schemas.microsoft.com/office/drawing/2014/main" val="194539670"/>
                    </a:ext>
                  </a:extLst>
                </a:gridCol>
                <a:gridCol w="6021000">
                  <a:extLst>
                    <a:ext uri="{9D8B030D-6E8A-4147-A177-3AD203B41FA5}">
                      <a16:colId xmlns:a16="http://schemas.microsoft.com/office/drawing/2014/main" val="2139656426"/>
                    </a:ext>
                  </a:extLst>
                </a:gridCol>
              </a:tblGrid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1206897468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240803873"/>
                  </a:ext>
                </a:extLst>
              </a:tr>
              <a:tr h="2574000"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6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68506566"/>
                  </a:ext>
                </a:extLst>
              </a:tr>
            </a:tbl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A26E517-34A0-FE39-74FB-ECDA33F5FAEF}"/>
              </a:ext>
            </a:extLst>
          </p:cNvPr>
          <p:cNvSpPr txBox="1"/>
          <p:nvPr/>
        </p:nvSpPr>
        <p:spPr>
          <a:xfrm>
            <a:off x="4823213" y="165797"/>
            <a:ext cx="1259067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/>
              <a:t>קלפי פעולה למשחק- מתכונות לצורות</a:t>
            </a:r>
          </a:p>
        </p:txBody>
      </p:sp>
    </p:spTree>
    <p:extLst>
      <p:ext uri="{BB962C8B-B14F-4D97-AF65-F5344CB8AC3E}">
        <p14:creationId xmlns:p14="http://schemas.microsoft.com/office/powerpoint/2010/main" val="16121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7035EB7-203B-1370-CD18-5063EA79D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18" y="0"/>
            <a:ext cx="8791187" cy="10287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41B5D12-9B36-56EC-1DD4-7A84624377C2}"/>
              </a:ext>
            </a:extLst>
          </p:cNvPr>
          <p:cNvSpPr txBox="1"/>
          <p:nvPr/>
        </p:nvSpPr>
        <p:spPr>
          <a:xfrm>
            <a:off x="13314662" y="956345"/>
            <a:ext cx="4047903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he-IL" sz="4200" dirty="0"/>
              <a:t>לוח צורות למשחק </a:t>
            </a:r>
          </a:p>
          <a:p>
            <a:pPr algn="r"/>
            <a:r>
              <a:rPr lang="he-IL" sz="4200" dirty="0"/>
              <a:t>מתכונות לצורות</a:t>
            </a:r>
          </a:p>
          <a:p>
            <a:pPr algn="r"/>
            <a:r>
              <a:rPr lang="he-IL" sz="4200" dirty="0"/>
              <a:t> ולמשחק </a:t>
            </a:r>
          </a:p>
          <a:p>
            <a:pPr algn="r"/>
            <a:r>
              <a:rPr lang="he-IL" sz="4200" dirty="0"/>
              <a:t>מיהו המצולע שלי?</a:t>
            </a:r>
          </a:p>
        </p:txBody>
      </p:sp>
    </p:spTree>
    <p:extLst>
      <p:ext uri="{BB962C8B-B14F-4D97-AF65-F5344CB8AC3E}">
        <p14:creationId xmlns:p14="http://schemas.microsoft.com/office/powerpoint/2010/main" val="242767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649</Words>
  <Application>Microsoft Office PowerPoint</Application>
  <PresentationFormat>Custom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Aptos</vt:lpstr>
      <vt:lpstr>Arimo Bold</vt:lpstr>
      <vt:lpstr>Wingdings</vt:lpstr>
      <vt:lpstr>Arial</vt:lpstr>
      <vt:lpstr>Alef Bold</vt:lpstr>
      <vt:lpstr>Guttman Yad-Brush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דורית נריה</cp:lastModifiedBy>
  <cp:revision>25</cp:revision>
  <dcterms:created xsi:type="dcterms:W3CDTF">2006-08-16T00:00:00Z</dcterms:created>
  <dcterms:modified xsi:type="dcterms:W3CDTF">2026-05-21T06:59:50Z</dcterms:modified>
  <dc:identifier>DAHG5W1gSCg</dc:identifier>
</cp:coreProperties>
</file>