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Catamaran"/>
      <p:bold r:id="rId17"/>
    </p:embeddedFont>
    <p:embeddedFont>
      <p:font typeface="Arimo"/>
      <p:bold r:id="rId18"/>
      <p:boldItalic r:id="rId19"/>
    </p:embeddedFont>
    <p:embeddedFont>
      <p:font typeface="Alef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UQLzNHBVhxzFeJD0qVD/zFhB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D6B48E-75A7-4944-A5E8-3A2F25B1A169}">
  <a:tblStyle styleId="{35D6B48E-75A7-4944-A5E8-3A2F25B1A1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f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tamaran-bold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m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m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ה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519416" y="5117123"/>
            <a:ext cx="7980641" cy="277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סולמות וחבלים 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מספרים טבעיים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נועה שיחקה בקליעה למטרה. הציור מראה את הקליעות שלה.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כמה נקודות צברה?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3429000" y="870823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11049000" y="1257300"/>
            <a:ext cx="5562600" cy="22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נכון או לא נכון?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המספר 11,360 מתחלק ב-2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ואינו מתחלק ב-5?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3886200" y="1409700"/>
            <a:ext cx="5486400" cy="221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?נכון או לא נכון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המספר 23,565 מתחלק ב-5  ואינו מתחלק ב-10?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3733800" y="5448300"/>
            <a:ext cx="61722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מי אני יכול להיות?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אני מספר שגדול מ-11,520 וקטן מ- 11,750.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אני לא מתחלק ב- 9 אך מתחלק ב-3.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8049" y="5448300"/>
            <a:ext cx="4943622" cy="320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090" y="3992383"/>
            <a:ext cx="11293820" cy="36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1061940" y="2325105"/>
            <a:ext cx="2391120" cy="2207790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0639785" y="4897443"/>
            <a:ext cx="3235430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פעילות פתיחה- מצגת אומדן כדורים בשלושה צבעים מצגת מספר 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587815" y="4897442"/>
            <a:ext cx="29718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משחק סולמות וחבלים בנושא מספרים טבעיים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90501" y="1790700"/>
            <a:ext cx="12525374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3030200" y="1790700"/>
            <a:ext cx="4762499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סולמות וחבלים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3320711" y="1881068"/>
            <a:ext cx="41910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כיתה: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ה'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מספר משתתפים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2-4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ציוד נדרש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571500" lvl="0" marL="5715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לוח משחק</a:t>
            </a:r>
            <a:endParaRPr/>
          </a:p>
          <a:p>
            <a:pPr indent="-571500" lvl="0" marL="5715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כרטיסיות למשימות </a:t>
            </a:r>
            <a:endParaRPr/>
          </a:p>
          <a:p>
            <a:pPr indent="-571500" lvl="0" marL="5715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❖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דסקיות כמספר המשתתפים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נורת חשמל וגלגל שיניים קו מיתאר" id="110" name="Google Shape;110;p3"/>
          <p:cNvSpPr/>
          <p:nvPr/>
        </p:nvSpPr>
        <p:spPr>
          <a:xfrm>
            <a:off x="13249275" y="1823700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3"/>
          <p:cNvSpPr txBox="1"/>
          <p:nvPr/>
        </p:nvSpPr>
        <p:spPr>
          <a:xfrm>
            <a:off x="1352515" y="2171700"/>
            <a:ext cx="10980162" cy="5563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מניחים את כל הדסקיות על משבצת מספר 1.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כל משתתף, מטיל בתורו קובייה (ניתן להשתמש בקובייה דיגיטלית או קובייה פיזית) על מנת לדעת כמה צעדים עליו להתקדם.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לאחר הטלת הקובייה, המשתתף יזיז את הדסקית שלו מספר צעדים, בהתאם למספר שתראה הקובייה.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במידה ולאחר הזזת הדסקית מגיעים לסולם - עולים בסולם למקום המתאים על הלוח.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במידה ומגיעים לנחש - יורדים עם הנחש למקום המתאים על הלוח.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במידה ולאחר הזזת הדסקית מגיעים אל משבצת "משימה"  (כדור ים), לוקחים משימה מחבילת המשימות. אם המשתתף עונה נכון על המשימה הוא מתקדם שלושה צעדים על הלוח.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המנצח הוא הראשון שמגיע למספר 100 בסוף הלוח.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4"/>
          <p:cNvGraphicFramePr/>
          <p:nvPr/>
        </p:nvGraphicFramePr>
        <p:xfrm>
          <a:off x="3762496" y="61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{35D6B48E-75A7-4944-A5E8-3A2F25B1A169}</a:tableStyleId>
              </a:tblPr>
              <a:tblGrid>
                <a:gridCol w="1076100"/>
                <a:gridCol w="1076100"/>
                <a:gridCol w="1076100"/>
                <a:gridCol w="1076100"/>
                <a:gridCol w="1076100"/>
                <a:gridCol w="1076100"/>
                <a:gridCol w="1076100"/>
                <a:gridCol w="1076100"/>
                <a:gridCol w="1076100"/>
                <a:gridCol w="1076100"/>
              </a:tblGrid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2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0000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sz="1500" u="none" cap="none" strike="noStrike"/>
                    </a:p>
                  </a:txBody>
                  <a:tcPr marT="17325" marB="17325" marR="17325" marL="17325" anchor="ctr">
                    <a:lnL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9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4"/>
          <p:cNvSpPr/>
          <p:nvPr/>
        </p:nvSpPr>
        <p:spPr>
          <a:xfrm flipH="1" rot="-2898295">
            <a:off x="6854606" y="1602654"/>
            <a:ext cx="2535348" cy="842045"/>
          </a:xfrm>
          <a:custGeom>
            <a:rect b="b" l="l" r="r" t="t"/>
            <a:pathLst>
              <a:path extrusionOk="0" h="773805" w="1899967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 flipH="1" rot="93110">
            <a:off x="8023136" y="4327612"/>
            <a:ext cx="1764312" cy="2757026"/>
          </a:xfrm>
          <a:custGeom>
            <a:rect b="b" l="l" r="r" t="t"/>
            <a:pathLst>
              <a:path extrusionOk="0" h="3192961" w="1396920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6062542">
            <a:off x="12142170" y="3496158"/>
            <a:ext cx="3148053" cy="1282116"/>
          </a:xfrm>
          <a:custGeom>
            <a:rect b="b" l="l" r="r" t="t"/>
            <a:pathLst>
              <a:path extrusionOk="0" h="941801" w="2312459">
                <a:moveTo>
                  <a:pt x="2312459" y="941802"/>
                </a:moveTo>
                <a:lnTo>
                  <a:pt x="0" y="941802"/>
                </a:lnTo>
                <a:lnTo>
                  <a:pt x="0" y="0"/>
                </a:lnTo>
                <a:lnTo>
                  <a:pt x="2312459" y="0"/>
                </a:lnTo>
                <a:lnTo>
                  <a:pt x="2312459" y="941802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1462558" y="1854160"/>
            <a:ext cx="1302536" cy="2077252"/>
          </a:xfrm>
          <a:custGeom>
            <a:rect b="b" l="l" r="r" t="t"/>
            <a:pathLst>
              <a:path extrusionOk="0" h="1525883" w="667574">
                <a:moveTo>
                  <a:pt x="0" y="0"/>
                </a:moveTo>
                <a:lnTo>
                  <a:pt x="667574" y="0"/>
                </a:lnTo>
                <a:lnTo>
                  <a:pt x="667574" y="1525883"/>
                </a:lnTo>
                <a:lnTo>
                  <a:pt x="0" y="1525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 rot="2812187">
            <a:off x="6765013" y="5029585"/>
            <a:ext cx="3245787" cy="1321920"/>
          </a:xfrm>
          <a:custGeom>
            <a:rect b="b" l="l" r="r" t="t"/>
            <a:pathLst>
              <a:path extrusionOk="0" h="971040" w="2384251">
                <a:moveTo>
                  <a:pt x="0" y="0"/>
                </a:moveTo>
                <a:lnTo>
                  <a:pt x="2384251" y="0"/>
                </a:lnTo>
                <a:lnTo>
                  <a:pt x="2384251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 rot="3413297">
            <a:off x="3459398" y="5746724"/>
            <a:ext cx="2364915" cy="1278328"/>
          </a:xfrm>
          <a:custGeom>
            <a:rect b="b" l="l" r="r" t="t"/>
            <a:pathLst>
              <a:path extrusionOk="0" h="939019" w="2305627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flipH="1" rot="-6371948">
            <a:off x="8886734" y="7022710"/>
            <a:ext cx="2363406" cy="1409792"/>
          </a:xfrm>
          <a:custGeom>
            <a:rect b="b" l="l" r="r" t="t"/>
            <a:pathLst>
              <a:path extrusionOk="0" h="1035588" w="2542737">
                <a:moveTo>
                  <a:pt x="2542737" y="0"/>
                </a:moveTo>
                <a:lnTo>
                  <a:pt x="0" y="0"/>
                </a:lnTo>
                <a:lnTo>
                  <a:pt x="0" y="1035587"/>
                </a:lnTo>
                <a:lnTo>
                  <a:pt x="2542737" y="1035587"/>
                </a:lnTo>
                <a:lnTo>
                  <a:pt x="2542737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396299" y="6675120"/>
            <a:ext cx="927905" cy="2120924"/>
          </a:xfrm>
          <a:custGeom>
            <a:rect b="b" l="l" r="r" t="t"/>
            <a:pathLst>
              <a:path extrusionOk="0" h="1557963" w="681609">
                <a:moveTo>
                  <a:pt x="0" y="0"/>
                </a:moveTo>
                <a:lnTo>
                  <a:pt x="681609" y="0"/>
                </a:lnTo>
                <a:lnTo>
                  <a:pt x="681609" y="1557963"/>
                </a:lnTo>
                <a:lnTo>
                  <a:pt x="0" y="1557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301521" y="7530172"/>
            <a:ext cx="1321536" cy="2069768"/>
          </a:xfrm>
          <a:custGeom>
            <a:rect b="b" l="l" r="r" t="t"/>
            <a:pathLst>
              <a:path extrusionOk="0" h="2218876" w="970758">
                <a:moveTo>
                  <a:pt x="0" y="0"/>
                </a:moveTo>
                <a:lnTo>
                  <a:pt x="970758" y="0"/>
                </a:lnTo>
                <a:lnTo>
                  <a:pt x="970758" y="2218876"/>
                </a:lnTo>
                <a:lnTo>
                  <a:pt x="0" y="2218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927388" y="1014553"/>
            <a:ext cx="749522" cy="1810027"/>
          </a:xfrm>
          <a:custGeom>
            <a:rect b="b" l="l" r="r" t="t"/>
            <a:pathLst>
              <a:path extrusionOk="0" h="1258458" w="550575">
                <a:moveTo>
                  <a:pt x="0" y="0"/>
                </a:moveTo>
                <a:lnTo>
                  <a:pt x="550576" y="0"/>
                </a:lnTo>
                <a:lnTo>
                  <a:pt x="550576" y="1258458"/>
                </a:lnTo>
                <a:lnTo>
                  <a:pt x="0" y="12584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04447" y="797060"/>
            <a:ext cx="737408" cy="721868"/>
          </a:xfrm>
          <a:custGeom>
            <a:rect b="b" l="l" r="r" t="t"/>
            <a:pathLst>
              <a:path extrusionOk="0" h="766080" w="1824000">
                <a:moveTo>
                  <a:pt x="0" y="0"/>
                </a:moveTo>
                <a:lnTo>
                  <a:pt x="1824000" y="0"/>
                </a:lnTo>
                <a:lnTo>
                  <a:pt x="1824000" y="766080"/>
                </a:lnTo>
                <a:lnTo>
                  <a:pt x="0" y="76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11793" y="8715709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154222" y="8213603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0170954" y="9145615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549121" y="6466884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8048730" y="8213603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1227509" y="7811561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848801" y="6014248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667158" y="6896790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1244054" y="6466884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849686" y="5116662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2343637" y="8715709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722474" y="1983519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842921" y="7305676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3419542" y="6466884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25283" y="3785725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7986127" y="7361798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0221154" y="4673143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0761276" y="5589933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411793" y="2905950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400152" y="3739266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114094" y="3303898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0807046" y="1110594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2343637" y="1072382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3402881" y="1983519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400152" y="1998716"/>
            <a:ext cx="437007" cy="429906"/>
          </a:xfrm>
          <a:custGeom>
            <a:rect b="b" l="l" r="r" t="t"/>
            <a:pathLst>
              <a:path extrusionOk="0" h="315795" w="321011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flipH="1" rot="93110">
            <a:off x="4725189" y="3544240"/>
            <a:ext cx="1764312" cy="1898316"/>
          </a:xfrm>
          <a:custGeom>
            <a:rect b="b" l="l" r="r" t="t"/>
            <a:pathLst>
              <a:path extrusionOk="0" h="3192961" w="1396920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flipH="1" rot="-2898295">
            <a:off x="9781172" y="1780562"/>
            <a:ext cx="2535348" cy="842045"/>
          </a:xfrm>
          <a:custGeom>
            <a:rect b="b" l="l" r="r" t="t"/>
            <a:pathLst>
              <a:path extrusionOk="0" h="773805" w="1899967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3413297">
            <a:off x="4959364" y="1122187"/>
            <a:ext cx="1633604" cy="1278328"/>
          </a:xfrm>
          <a:custGeom>
            <a:rect b="b" l="l" r="r" t="t"/>
            <a:pathLst>
              <a:path extrusionOk="0" h="939019" w="2305627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מי 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3505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781278" y="1455503"/>
            <a:ext cx="58674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שירה טוענת שספרת היחידות של המכפלה   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x 5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היא 4.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שירה צודקת. הסבירו את תשובתכם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11125200" y="5600700"/>
            <a:ext cx="54102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רן אומר: "מספר שספרת האלפים שלו היא 7 תמיד יהיה גדול ממספר שספרת העשרות אלפים שלו היא 6."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האם הטענה נכונה? מדוע?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0706100" y="861729"/>
            <a:ext cx="6248400" cy="317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דניאלה אמרה שגם בלי לחשב במדויק את תוצאת התרגיל 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,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 x 5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אפשר לדעת שהיא גדולה מ-2,000.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הסבירו מדוע דניאלה צודקת.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278" y="5600700"/>
            <a:ext cx="5653622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505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1045404" y="882640"/>
            <a:ext cx="59435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השלימו: אם נכתוב את הספרה 5 במקום הספרה 4 שבמספר  2,456,369 יתקבל מספר חדש.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המספר החדש  שיתקבל יהיה גדול מהמספר 2,456,369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ב- 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10896600" y="5328525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לאחר שאיתי  צבר  112,459 נקודות במשחק מחשב, הוא הפסיד 2,643 נקודות.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האם נשארו לו יותר מ- 100,000 נקודות או פחות מ- 100,000 נקודות?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הסבירו איך ניתן לענות על השאלה מבלי לחשב במדויק.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674134" y="5600700"/>
            <a:ext cx="606293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השתמשו בספרות 1 , 3 , 5 , 7, 9 , 8  בכל ספרה פעם אחת בלבד כדי לבנות שני מספרים תלת-ספרתיים כך שהסכום של שני המספרים יהיה גדול ככל האפשר.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3330333" y="862890"/>
            <a:ext cx="6585045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נתון המספר 4,637.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רוצים להפוך את המספר למספר </a:t>
            </a:r>
            <a:endParaRPr/>
          </a:p>
          <a:p>
            <a:pPr indent="0" lvl="0" marL="0" marR="0" rtl="1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חמש-ספרתי על-ידי כתיבת הספרה 5 במקום כלשהו במספר.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איפה יש למקם את הספרה 5 כך שיתקבל המספר הקטן ביותר האפשרי?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505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11049000" y="930317"/>
            <a:ext cx="5562600" cy="2955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לפניכם תרגיל 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46,568 + 54,769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מבלי לחשב במדויק, קבעו: מהי ספרת היחידות של הסכום? 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3657600" y="1006845"/>
            <a:ext cx="6257778" cy="345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בכיתה 29 תלמידים. כל ילד שילם 48 שקלים עבור טיול.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האם הסכום שנאסף גדול מ- 1,500 שקלים?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הסבירו איך ניתן לענות על השאלה מבלי לחשב במדויק.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10972800" y="5474052"/>
            <a:ext cx="5715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תומר חושב על מספר טבעי.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הוא כופל את המספר ב-7.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את המכפלה הוא מעגל לעשרת הקרובה ומקבל 50.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 יכול להיות המספר שעליו חשב תומר?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3810000" y="5447454"/>
            <a:ext cx="5715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באיזה מהמספרים הבאים תתקבל שארית 2 אם נחלק אותו ב- 5?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12,346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32,347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18,234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29,234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3514578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11013244" y="5177774"/>
            <a:ext cx="5862711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הסכום של שלושה מספרים שונים הוא 16.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סכום שני המספרים הקטנים מביניהם –שווה למספר השלישי.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מהם המספרים?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מצאו 2 פתרונות אפשריים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-2444" r="0" t="42018"/>
          <a:stretch/>
        </p:blipFill>
        <p:spPr>
          <a:xfrm>
            <a:off x="3612256" y="2723108"/>
            <a:ext cx="6010839" cy="138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9567" y="5905500"/>
            <a:ext cx="5470822" cy="2745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11125200" y="1249200"/>
            <a:ext cx="6172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השלימו, אם אפשר, ספרות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מתאימות, כך שיתקבלו מספרים דו-ספרתיים ראשוניים: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 3</a:t>
            </a:r>
            <a:endParaRPr b="0" i="0"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 4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3439550" y="5352247"/>
            <a:ext cx="65508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משקל כל הבננות זהה, וכן משקל כל הרימונים.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 משקלו של רימון, ומה משקלה של בננה? 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3439550" y="943064"/>
            <a:ext cx="63562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סדרו את הספרות במקומות המתאימים,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(כל ספרה פעם אחת בלבד), כך שיתקבלו מספרים דו-ספרתיים המסודרים מהקטן לגדול.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10744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748889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3505200" y="7239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3514578" y="5143500"/>
            <a:ext cx="64008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3657600" y="1472267"/>
            <a:ext cx="609600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השלימו ספרות מתאימות במספר: ___ ___ 2,5 כך שיתקבל מספר המתחלק ל-3 ול-10.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1087100" y="5856027"/>
            <a:ext cx="57150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הרכיבו מהספרות: 2, 7, 9, 4, 8 , 5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מספר ארבע-ספרתי שמתחלק ב-3.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3848100" y="5829300"/>
            <a:ext cx="57150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הרכיבו מהספרות: 2, 7, 9, 4, 8 , 5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מספר ארבע-ספרתי שמתחלק ב-6.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b="0" l="897" r="0" t="58994"/>
          <a:stretch/>
        </p:blipFill>
        <p:spPr>
          <a:xfrm>
            <a:off x="10788748" y="2933895"/>
            <a:ext cx="6371492" cy="80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/>
          <p:nvPr/>
        </p:nvSpPr>
        <p:spPr>
          <a:xfrm>
            <a:off x="10591800" y="789785"/>
            <a:ext cx="635625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השלימו במקומות המתאימים את הספרות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6 , 5 , 4 , 3 , 2 , 1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(כל ספרה פעם אחת בלבד), כך שתתקבל סדרת מספרים שהקפיצות ביניהם שוות.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