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900" r:id="rId2"/>
    <p:sldId id="895" r:id="rId3"/>
    <p:sldId id="268" r:id="rId4"/>
    <p:sldId id="894" r:id="rId5"/>
    <p:sldId id="257" r:id="rId6"/>
    <p:sldId id="264" r:id="rId7"/>
    <p:sldId id="262" r:id="rId8"/>
    <p:sldId id="263" r:id="rId9"/>
    <p:sldId id="265" r:id="rId10"/>
    <p:sldId id="266" r:id="rId11"/>
    <p:sldId id="267" r:id="rId12"/>
    <p:sldId id="896" r:id="rId13"/>
  </p:sldIdLst>
  <p:sldSz cx="18288000" cy="10287000"/>
  <p:notesSz cx="6858000" cy="9144000"/>
  <p:embeddedFontLst>
    <p:embeddedFont>
      <p:font typeface="Arimo Bold" panose="020B0604020202020204" charset="0"/>
      <p:regular r:id="rId15"/>
    </p:embeddedFont>
    <p:embeddedFont>
      <p:font typeface="Cambria Math" panose="02040503050406030204" pitchFamily="18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ט'/סיון/תשפ"ו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math.haifa.ac.il/images/stories/part4/archive/games/game50arb.pdf" TargetMode="External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0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 dirty="0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2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مدرسة العطلة الصيفية</a:t>
            </a: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542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ar-AE" sz="9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mo Bold"/>
                <a:rtl/>
              </a:rPr>
              <a:t>رياضيّات</a:t>
            </a:r>
            <a:endParaRPr lang="he-IL" sz="9200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للصفّ الرابع</a:t>
            </a:r>
            <a:endParaRPr lang="he-IL" sz="4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957253" y="7048500"/>
            <a:ext cx="7980641" cy="1821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ar-AE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موضوع الدرس </a:t>
            </a:r>
            <a:endParaRPr lang="he-IL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ts val="7279"/>
              </a:lnSpc>
            </a:pPr>
            <a:r>
              <a:rPr lang="ar-AE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جمع وطرح كسور</a:t>
            </a:r>
            <a:endParaRPr lang="he-IL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E3E9B-08A4-787B-BAA7-4E4C6B500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26E7CF4-D3CE-7E64-E683-DF28E617D397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C76B9C2-2307-B797-405A-311509F4D94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2568684-3FCC-C79F-3E88-AC752CFA5620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A8892AD-714C-9EBC-01D6-4F1C22AF231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E053A6A-E4B2-7582-BDB4-D6154C07CA3A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F828F36-06EC-39D7-0900-6957A7CD50E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A375B7B8-910C-E27E-55AF-B3547C6DD8EC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AB71C28-8A86-5A1E-C295-F95798B0960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91BA576D-52EF-ADE7-0E9B-AA3C83CA4BA0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91BA576D-52EF-ADE7-0E9B-AA3C83CA4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7AC5BDC9-CDA7-EA93-062B-132100F6A36B}"/>
                  </a:ext>
                </a:extLst>
              </p:cNvPr>
              <p:cNvSpPr txBox="1"/>
              <p:nvPr/>
            </p:nvSpPr>
            <p:spPr>
              <a:xfrm>
                <a:off x="9497439" y="1441281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7AC5BDC9-CDA7-EA93-062B-132100F6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1"/>
                <a:ext cx="2118410" cy="2813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0581549C-7068-F04E-6709-A3FCA6A09607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0581549C-7068-F04E-6709-A3FCA6A09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591EE1F0-C3EB-07E2-3444-1A433B3F8B05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591EE1F0-C3EB-07E2-3444-1A433B3F8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541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BB67B96B-9B97-73FD-B522-E786CA5698D1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80D22B3-D8B7-DEA1-42DC-538FD339838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FFE15D30-E4D3-0AEC-D2C5-677838833A1E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F0F3E61-CC2D-2FAB-8F65-4F423950C43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68E28019-0833-4052-42F9-CA7D95939257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15F53A-5D96-DCF4-9F49-8499DBA4392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6CE9050D-C754-CEFA-4E9D-8026BF90570B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B25EC43-04A6-1E63-96E2-9EB6A417CB1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B1E93D7-5B23-8769-4497-1D28A01F8361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B1E93D7-5B23-8769-4497-1D28A01F8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179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E149E0D6-13B2-C236-38C8-C563902F33EB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E149E0D6-13B2-C236-38C8-C563902F3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B762E37E-E0EF-F310-AC72-6D9951B90911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B762E37E-E0EF-F310-AC72-6D9951B90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28E62DF1-2784-D59E-DBBC-7E88F765B1AC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28E62DF1-2784-D59E-DBBC-7E88F765B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058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C0E28-2764-55B3-1B0B-70316D9B9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4B845D-DBD8-F219-CB88-1B7130D34535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C54AE4F-1648-0DA8-C8F6-8D598144380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0D5D054-E199-5844-959E-C90C6186D860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720C594-B3DF-B966-31F5-40D2BBB8369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8716C5F-B01B-461D-8293-37CB5133E6F6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DC4AB18-0569-7BA3-0100-431520699C4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2C25C3D-728D-81A3-7A8E-089A3FFDBB92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00C760C-051E-36CB-1E2B-39B017EA9B5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6D482B56-CD4C-7487-97C5-C3AFAEFA663F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6D482B56-CD4C-7487-97C5-C3AFAEFA6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0CE36AB3-5061-B4E4-B87D-D3B660B16CCB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0CE36AB3-5061-B4E4-B87D-D3B660B16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AA251D3-7DE0-8508-925D-8EF9F4628603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AA251D3-7DE0-8508-925D-8EF9F462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6B7D3530-8516-59CF-88E9-8138BA2FAAC1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6B7D3530-8516-59CF-88E9-8138BA2FA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8D0C801B-2532-B406-219C-E0D8AC99EF85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7772F20E-F71C-5FC6-91B6-A85F146B90B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D92AC363-4850-BE43-3DEE-8F5B698DADEE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0D097388-46E6-5071-67DC-EB31DB84FCA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E3A4406C-8C8D-1B9D-D589-BA5E2FDD89B9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DE961A6-7406-2241-875F-2D8D6B42B5F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9E6F5A49-AE9C-9FF9-8BAC-32BCEC73A0BD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A6C99C2-BBC3-3C86-5589-1F33A31B68D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2E486919-7816-B067-CD3F-4CD560A54372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2E486919-7816-B067-CD3F-4CD560A54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541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3045727E-0744-E876-C772-66DEF93E3DCB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3045727E-0744-E876-C772-66DEF93E3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07D537D-A89A-0A4B-1834-32F3D7483DFC}"/>
                  </a:ext>
                </a:extLst>
              </p:cNvPr>
              <p:cNvSpPr txBox="1"/>
              <p:nvPr/>
            </p:nvSpPr>
            <p:spPr>
              <a:xfrm>
                <a:off x="6350801" y="5853965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07D537D-A89A-0A4B-1834-32F3D7483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5"/>
                <a:ext cx="2118410" cy="2813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329C7783-DE1E-600F-0A0E-709562D98ACA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329C7783-DE1E-600F-0A0E-709562D98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12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3B680-A0F0-B346-6C42-70D335AD8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19E3397-6EAD-79BC-F9B3-6E55026A6C72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169408B-D90E-1F8F-7096-D94E5E92FC5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74BCF5E-F991-1FBF-EC9B-901BDE90ADF1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A60564D-1D1C-87F7-2C83-7CBCFF1FB06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01B8E60-B58B-8A66-BFEF-93B2E0161865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6B38742-64B5-D1C1-9C77-5262AC37520F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BE00A5B-8550-762B-3C66-94CD89D7E356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04385E5-1C2E-96ED-9D24-35DF7996106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AFDD7DB2-2782-91E6-B84B-CCF3A7982149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AFDD7DB2-2782-91E6-B84B-CCF3A7982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17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E4EE3182-2DE8-EBD5-20A0-D72D29E92084}"/>
                  </a:ext>
                </a:extLst>
              </p:cNvPr>
              <p:cNvSpPr txBox="1"/>
              <p:nvPr/>
            </p:nvSpPr>
            <p:spPr>
              <a:xfrm>
                <a:off x="9497439" y="1441281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E4EE3182-2DE8-EBD5-20A0-D72D29E92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1"/>
                <a:ext cx="2118410" cy="28541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7B14B03-BEE3-273D-4230-3F3DEDA474DF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57B14B03-BEE3-273D-4230-3F3DEDA47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2ECE92D-6A28-1B90-4A72-3B9AEEEDFBED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2ECE92D-6A28-1B90-4A72-3B9AEEEDF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136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9E149311-AD85-08B0-B5A6-7E447614F05B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B21EE834-5868-540D-81C4-B23556AEF4C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A5EF3A29-B4D6-69EC-1FF4-6B87583647C2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F2F1B21-CCE1-1FE9-F1A5-E947816AEA6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FF9D60C4-6604-EDC4-FE5B-38DAEE14DC09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125B2BF7-1D73-6967-7D29-B087EA7B692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5F995A3F-7063-F52B-9389-6870A06455A2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E402C9B-6FD6-2DB4-BCF0-CF827DE1BF86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E1A71C67-A30F-6F43-BF65-E8AE35E3E9FA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E1A71C67-A30F-6F43-BF65-E8AE35E3E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D8821D59-21AE-93A7-D0F2-206F73450F86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D8821D59-21AE-93A7-D0F2-206F73450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C944868D-25C5-B88A-D894-4F806985764F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C944868D-25C5-B88A-D894-4F8069857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81204BBB-1AD0-26D6-A4D7-BC647FFAEA40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81204BBB-1AD0-26D6-A4D7-BC647FFAE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96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0B347853-B1AE-2B6F-B512-70FA6288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204" y="2705100"/>
            <a:ext cx="9163100" cy="30200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1553480" y="1450791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5562600" y="3738070"/>
            <a:ext cx="2667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حرب الكسور: الجمع والطرح</a:t>
            </a:r>
            <a:endParaRPr lang="he-IL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C99D9BF-2C08-6D1B-3186-040B54C1A45A}"/>
              </a:ext>
            </a:extLst>
          </p:cNvPr>
          <p:cNvSpPr txBox="1"/>
          <p:nvPr/>
        </p:nvSpPr>
        <p:spPr>
          <a:xfrm>
            <a:off x="10668000" y="3751552"/>
            <a:ext cx="2667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نشاط افتتاحي: هرم الكسور</a:t>
            </a:r>
            <a:endParaRPr kumimoji="0" lang="he-IL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טבלה 2">
            <a:extLst>
              <a:ext uri="{FF2B5EF4-FFF2-40B4-BE49-F238E27FC236}">
                <a16:creationId xmlns:a16="http://schemas.microsoft.com/office/drawing/2014/main" id="{EB552C46-41D7-79EC-6573-FED4B560F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391607"/>
              </p:ext>
            </p:extLst>
          </p:nvPr>
        </p:nvGraphicFramePr>
        <p:xfrm>
          <a:off x="5364486" y="7757160"/>
          <a:ext cx="8625834" cy="1234440"/>
        </p:xfrm>
        <a:graphic>
          <a:graphicData uri="http://schemas.openxmlformats.org/drawingml/2006/table">
            <a:tbl>
              <a:tblPr rtl="1" firstRow="1" bandRow="1"/>
              <a:tblGrid>
                <a:gridCol w="1437639">
                  <a:extLst>
                    <a:ext uri="{9D8B030D-6E8A-4147-A177-3AD203B41FA5}">
                      <a16:colId xmlns:a16="http://schemas.microsoft.com/office/drawing/2014/main" val="1702452295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651455050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365390569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270586298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2300618287"/>
                    </a:ext>
                  </a:extLst>
                </a:gridCol>
                <a:gridCol w="1437639">
                  <a:extLst>
                    <a:ext uri="{9D8B030D-6E8A-4147-A177-3AD203B41FA5}">
                      <a16:colId xmlns:a16="http://schemas.microsoft.com/office/drawing/2014/main" val="193403402"/>
                    </a:ext>
                  </a:extLst>
                </a:gridCol>
              </a:tblGrid>
              <a:tr h="12344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812968"/>
                  </a:ext>
                </a:extLst>
              </a:tr>
            </a:tbl>
          </a:graphicData>
        </a:graphic>
      </p:graphicFrame>
      <p:graphicFrame>
        <p:nvGraphicFramePr>
          <p:cNvPr id="9" name="טבלה 5">
            <a:extLst>
              <a:ext uri="{FF2B5EF4-FFF2-40B4-BE49-F238E27FC236}">
                <a16:creationId xmlns:a16="http://schemas.microsoft.com/office/drawing/2014/main" id="{B18F6833-1940-DD22-30AD-A035B9C10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124919"/>
              </p:ext>
            </p:extLst>
          </p:nvPr>
        </p:nvGraphicFramePr>
        <p:xfrm>
          <a:off x="6263086" y="6506225"/>
          <a:ext cx="6799978" cy="1221741"/>
        </p:xfrm>
        <a:graphic>
          <a:graphicData uri="http://schemas.openxmlformats.org/drawingml/2006/table">
            <a:tbl>
              <a:tblPr rtl="1" firstRow="1" bandRow="1"/>
              <a:tblGrid>
                <a:gridCol w="1445778">
                  <a:extLst>
                    <a:ext uri="{9D8B030D-6E8A-4147-A177-3AD203B41FA5}">
                      <a16:colId xmlns:a16="http://schemas.microsoft.com/office/drawing/2014/main" val="3357925480"/>
                    </a:ext>
                  </a:extLst>
                </a:gridCol>
                <a:gridCol w="1255923">
                  <a:extLst>
                    <a:ext uri="{9D8B030D-6E8A-4147-A177-3AD203B41FA5}">
                      <a16:colId xmlns:a16="http://schemas.microsoft.com/office/drawing/2014/main" val="1656295422"/>
                    </a:ext>
                  </a:extLst>
                </a:gridCol>
                <a:gridCol w="1189823">
                  <a:extLst>
                    <a:ext uri="{9D8B030D-6E8A-4147-A177-3AD203B41FA5}">
                      <a16:colId xmlns:a16="http://schemas.microsoft.com/office/drawing/2014/main" val="427633311"/>
                    </a:ext>
                  </a:extLst>
                </a:gridCol>
                <a:gridCol w="1388126">
                  <a:extLst>
                    <a:ext uri="{9D8B030D-6E8A-4147-A177-3AD203B41FA5}">
                      <a16:colId xmlns:a16="http://schemas.microsoft.com/office/drawing/2014/main" val="87353511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2617431790"/>
                    </a:ext>
                  </a:extLst>
                </a:gridCol>
              </a:tblGrid>
              <a:tr h="12217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79873"/>
                  </a:ext>
                </a:extLst>
              </a:tr>
            </a:tbl>
          </a:graphicData>
        </a:graphic>
      </p:graphicFrame>
      <p:graphicFrame>
        <p:nvGraphicFramePr>
          <p:cNvPr id="10" name="טבלה 6">
            <a:extLst>
              <a:ext uri="{FF2B5EF4-FFF2-40B4-BE49-F238E27FC236}">
                <a16:creationId xmlns:a16="http://schemas.microsoft.com/office/drawing/2014/main" id="{EEF20BD1-0AA3-67D1-6A61-9765FCA10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59613"/>
              </p:ext>
            </p:extLst>
          </p:nvPr>
        </p:nvGraphicFramePr>
        <p:xfrm>
          <a:off x="6858000" y="5104145"/>
          <a:ext cx="5577840" cy="1389381"/>
        </p:xfrm>
        <a:graphic>
          <a:graphicData uri="http://schemas.openxmlformats.org/drawingml/2006/table">
            <a:tbl>
              <a:tblPr rtl="1" firstRow="1" bandRow="1"/>
              <a:tblGrid>
                <a:gridCol w="1394460">
                  <a:extLst>
                    <a:ext uri="{9D8B030D-6E8A-4147-A177-3AD203B41FA5}">
                      <a16:colId xmlns:a16="http://schemas.microsoft.com/office/drawing/2014/main" val="240281615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203936938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3858092727"/>
                    </a:ext>
                  </a:extLst>
                </a:gridCol>
                <a:gridCol w="1394460">
                  <a:extLst>
                    <a:ext uri="{9D8B030D-6E8A-4147-A177-3AD203B41FA5}">
                      <a16:colId xmlns:a16="http://schemas.microsoft.com/office/drawing/2014/main" val="953706906"/>
                    </a:ext>
                  </a:extLst>
                </a:gridCol>
              </a:tblGrid>
              <a:tr h="1389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24722"/>
                  </a:ext>
                </a:extLst>
              </a:tr>
            </a:tbl>
          </a:graphicData>
        </a:graphic>
      </p:graphicFrame>
      <p:graphicFrame>
        <p:nvGraphicFramePr>
          <p:cNvPr id="11" name="טבלה 7">
            <a:extLst>
              <a:ext uri="{FF2B5EF4-FFF2-40B4-BE49-F238E27FC236}">
                <a16:creationId xmlns:a16="http://schemas.microsoft.com/office/drawing/2014/main" id="{744A074E-9F1D-6B2D-FA20-BB838040B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71102"/>
              </p:ext>
            </p:extLst>
          </p:nvPr>
        </p:nvGraphicFramePr>
        <p:xfrm>
          <a:off x="7627620" y="3833549"/>
          <a:ext cx="3962400" cy="1267461"/>
        </p:xfrm>
        <a:graphic>
          <a:graphicData uri="http://schemas.openxmlformats.org/drawingml/2006/table">
            <a:tbl>
              <a:tblPr rtl="1" firstRow="1" bandRow="1"/>
              <a:tblGrid>
                <a:gridCol w="1320800">
                  <a:extLst>
                    <a:ext uri="{9D8B030D-6E8A-4147-A177-3AD203B41FA5}">
                      <a16:colId xmlns:a16="http://schemas.microsoft.com/office/drawing/2014/main" val="2776230045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14984576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973965610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he-IL" sz="4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207157"/>
                  </a:ext>
                </a:extLst>
              </a:tr>
            </a:tbl>
          </a:graphicData>
        </a:graphic>
      </p:graphicFrame>
      <p:graphicFrame>
        <p:nvGraphicFramePr>
          <p:cNvPr id="12" name="טבלה 8">
            <a:extLst>
              <a:ext uri="{FF2B5EF4-FFF2-40B4-BE49-F238E27FC236}">
                <a16:creationId xmlns:a16="http://schemas.microsoft.com/office/drawing/2014/main" id="{F20A3FBD-89E0-04E2-DC54-08016B55D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995701"/>
              </p:ext>
            </p:extLst>
          </p:nvPr>
        </p:nvGraphicFramePr>
        <p:xfrm>
          <a:off x="8404861" y="2580639"/>
          <a:ext cx="2362200" cy="1267461"/>
        </p:xfrm>
        <a:graphic>
          <a:graphicData uri="http://schemas.openxmlformats.org/drawingml/2006/table">
            <a:tbl>
              <a:tblPr rtl="1" firstRow="1" bandRow="1"/>
              <a:tblGrid>
                <a:gridCol w="1181100">
                  <a:extLst>
                    <a:ext uri="{9D8B030D-6E8A-4147-A177-3AD203B41FA5}">
                      <a16:colId xmlns:a16="http://schemas.microsoft.com/office/drawing/2014/main" val="458555076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923519788"/>
                    </a:ext>
                  </a:extLst>
                </a:gridCol>
              </a:tblGrid>
              <a:tr h="126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8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100" dirty="0"/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41503"/>
                  </a:ext>
                </a:extLst>
              </a:tr>
            </a:tbl>
          </a:graphicData>
        </a:graphic>
      </p:graphicFrame>
      <p:graphicFrame>
        <p:nvGraphicFramePr>
          <p:cNvPr id="13" name="טבלה 10">
            <a:extLst>
              <a:ext uri="{FF2B5EF4-FFF2-40B4-BE49-F238E27FC236}">
                <a16:creationId xmlns:a16="http://schemas.microsoft.com/office/drawing/2014/main" id="{8B8DA4F9-9274-0FE7-8882-0E2D26A7B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8644"/>
              </p:ext>
            </p:extLst>
          </p:nvPr>
        </p:nvGraphicFramePr>
        <p:xfrm>
          <a:off x="9006840" y="1333500"/>
          <a:ext cx="1203960" cy="1219200"/>
        </p:xfrm>
        <a:graphic>
          <a:graphicData uri="http://schemas.openxmlformats.org/drawingml/2006/table">
            <a:tbl>
              <a:tblPr rtl="1" firstRow="1" bandRow="1"/>
              <a:tblGrid>
                <a:gridCol w="1203960">
                  <a:extLst>
                    <a:ext uri="{9D8B030D-6E8A-4147-A177-3AD203B41FA5}">
                      <a16:colId xmlns:a16="http://schemas.microsoft.com/office/drawing/2014/main" val="1294734391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rtl="1"/>
                      <a:endParaRPr lang="he-IL" sz="4200" dirty="0">
                        <a:solidFill>
                          <a:schemeClr val="tx1"/>
                        </a:solidFill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909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0A2C179C-D9B2-9AF8-DF1E-BE3E3E90AE90}"/>
                  </a:ext>
                </a:extLst>
              </p:cNvPr>
              <p:cNvSpPr txBox="1"/>
              <p:nvPr/>
            </p:nvSpPr>
            <p:spPr>
              <a:xfrm>
                <a:off x="9379016" y="1539000"/>
                <a:ext cx="1233886" cy="60952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he-IL" sz="2800" dirty="0"/>
                  <a:t>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he-IL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e-IL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15" name="תיבת טקסט 14">
                <a:extLst>
                  <a:ext uri="{FF2B5EF4-FFF2-40B4-BE49-F238E27FC236}">
                    <a16:creationId xmlns:a16="http://schemas.microsoft.com/office/drawing/2014/main" id="{0A2C179C-D9B2-9AF8-DF1E-BE3E3E90A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9016" y="1539000"/>
                <a:ext cx="1233886" cy="609526"/>
              </a:xfrm>
              <a:prstGeom prst="rect">
                <a:avLst/>
              </a:prstGeom>
              <a:blipFill>
                <a:blip r:embed="rId2"/>
                <a:stretch>
                  <a:fillRect l="-17822" t="-5000" b="-19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987BBF91-B150-175F-3FFB-D5863B21BDDE}"/>
                  </a:ext>
                </a:extLst>
              </p:cNvPr>
              <p:cNvSpPr txBox="1"/>
              <p:nvPr/>
            </p:nvSpPr>
            <p:spPr>
              <a:xfrm>
                <a:off x="9944655" y="2853943"/>
                <a:ext cx="1233886" cy="60952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he-IL" sz="2800" dirty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e-IL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e-IL" sz="28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he-IL" sz="28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he-IL" sz="2800" dirty="0"/>
              </a:p>
            </p:txBody>
          </p:sp>
        </mc:Choice>
        <mc:Fallback xmlns="">
          <p:sp>
            <p:nvSpPr>
              <p:cNvPr id="17" name="תיבת טקסט 16">
                <a:extLst>
                  <a:ext uri="{FF2B5EF4-FFF2-40B4-BE49-F238E27FC236}">
                    <a16:creationId xmlns:a16="http://schemas.microsoft.com/office/drawing/2014/main" id="{987BBF91-B150-175F-3FFB-D5863B21B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655" y="2853943"/>
                <a:ext cx="1233886" cy="609526"/>
              </a:xfrm>
              <a:prstGeom prst="rect">
                <a:avLst/>
              </a:prstGeom>
              <a:blipFill>
                <a:blip r:embed="rId3"/>
                <a:stretch>
                  <a:fillRect l="-17241" t="-5000" b="-19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05DA772-6B16-16DE-8755-96F62CA9C67E}"/>
              </a:ext>
            </a:extLst>
          </p:cNvPr>
          <p:cNvSpPr txBox="1"/>
          <p:nvPr/>
        </p:nvSpPr>
        <p:spPr>
          <a:xfrm>
            <a:off x="9379016" y="4190166"/>
            <a:ext cx="1233886" cy="430887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r>
              <a:rPr lang="he-IL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035B0F65-7616-2815-52F0-5C56C459F361}"/>
                  </a:ext>
                </a:extLst>
              </p:cNvPr>
              <p:cNvSpPr txBox="1"/>
              <p:nvPr/>
            </p:nvSpPr>
            <p:spPr>
              <a:xfrm>
                <a:off x="11003281" y="5313994"/>
                <a:ext cx="123388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035B0F65-7616-2815-52F0-5C56C459F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281" y="5313994"/>
                <a:ext cx="1233886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/>
              <p:nvPr/>
            </p:nvSpPr>
            <p:spPr>
              <a:xfrm>
                <a:off x="11818897" y="6703375"/>
                <a:ext cx="123388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0" name="תיבת טקסט 19">
                <a:extLst>
                  <a:ext uri="{FF2B5EF4-FFF2-40B4-BE49-F238E27FC236}">
                    <a16:creationId xmlns:a16="http://schemas.microsoft.com/office/drawing/2014/main" id="{6A19FD18-5298-0763-CD5F-4E6FAE5A4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897" y="6703375"/>
                <a:ext cx="1233886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855E1CE-D2E1-B42E-FE25-38DDAA1472E1}"/>
                  </a:ext>
                </a:extLst>
              </p:cNvPr>
              <p:cNvSpPr txBox="1"/>
              <p:nvPr/>
            </p:nvSpPr>
            <p:spPr>
              <a:xfrm>
                <a:off x="11201954" y="7901084"/>
                <a:ext cx="1233886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855E1CE-D2E1-B42E-FE25-38DDAA147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954" y="7901084"/>
                <a:ext cx="1233886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/>
              <p:nvPr/>
            </p:nvSpPr>
            <p:spPr>
              <a:xfrm>
                <a:off x="9144000" y="6694590"/>
                <a:ext cx="1233886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28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e-IL" sz="2800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71D2036-F919-43C3-99FD-A6AB182F3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6694590"/>
                <a:ext cx="1233886" cy="8182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B9FFFEF-11BC-2159-F53C-A60D9B150685}"/>
              </a:ext>
            </a:extLst>
          </p:cNvPr>
          <p:cNvSpPr txBox="1"/>
          <p:nvPr/>
        </p:nvSpPr>
        <p:spPr>
          <a:xfrm>
            <a:off x="11201954" y="511939"/>
            <a:ext cx="67999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أمامكم هرم كسور.</a:t>
            </a:r>
            <a:endParaRPr lang="ar-AE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مجموع الكسرين الموجودين في خانتين متجاورتين يُكتب في الخانة التي فوقهما.</a:t>
            </a:r>
            <a:endParaRPr lang="ar-AE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أكملوا الكسور المناسبة في الخانات الفارغة.</a:t>
            </a:r>
            <a:endParaRPr lang="ar-AE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6E650A-D1D1-C291-FC06-F3D8C77A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10D6D60D-233B-3885-C8BC-8E6EE1994702}"/>
              </a:ext>
            </a:extLst>
          </p:cNvPr>
          <p:cNvSpPr/>
          <p:nvPr/>
        </p:nvSpPr>
        <p:spPr>
          <a:xfrm>
            <a:off x="190501" y="1790700"/>
            <a:ext cx="12525374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CD2DE2C2-CF5C-C111-FB7E-4A2F223AEED8}"/>
              </a:ext>
            </a:extLst>
          </p:cNvPr>
          <p:cNvSpPr/>
          <p:nvPr/>
        </p:nvSpPr>
        <p:spPr>
          <a:xfrm>
            <a:off x="13030200" y="1790700"/>
            <a:ext cx="4762499" cy="7086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6B09574-9CDE-88C2-7A05-B114262E06AF}"/>
              </a:ext>
            </a:extLst>
          </p:cNvPr>
          <p:cNvSpPr txBox="1"/>
          <p:nvPr/>
        </p:nvSpPr>
        <p:spPr>
          <a:xfrm>
            <a:off x="2362200" y="399168"/>
            <a:ext cx="10515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حرب الكسور: الجمع والطرح</a:t>
            </a:r>
            <a:endParaRPr kumimoji="0" lang="he-IL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גרפיקה 9" descr="נורת חשמל וגלגל שיניים קו מיתאר">
            <a:extLst>
              <a:ext uri="{FF2B5EF4-FFF2-40B4-BE49-F238E27FC236}">
                <a16:creationId xmlns:a16="http://schemas.microsoft.com/office/drawing/2014/main" id="{F55F7DAC-3CFC-F398-1D6C-369D5AA882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3249275" y="1823700"/>
            <a:ext cx="914400" cy="914400"/>
          </a:xfrm>
          <a:prstGeom prst="rect">
            <a:avLst/>
          </a:prstGeom>
        </p:spPr>
      </p:pic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B2E4894E-7DA9-A154-4E25-170113AA5EFF}"/>
              </a:ext>
            </a:extLst>
          </p:cNvPr>
          <p:cNvSpPr/>
          <p:nvPr/>
        </p:nvSpPr>
        <p:spPr>
          <a:xfrm>
            <a:off x="533400" y="9405965"/>
            <a:ext cx="16764000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1A74AC1-4AE0-8CD9-7B20-531C31508E39}"/>
              </a:ext>
            </a:extLst>
          </p:cNvPr>
          <p:cNvSpPr txBox="1"/>
          <p:nvPr/>
        </p:nvSpPr>
        <p:spPr>
          <a:xfrm>
            <a:off x="2761113" y="9426167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إعداد بالاعتماد على: المركز القطري لمعلّمي الرياضيات في التعليم الابتدائي، كلية التربية، جامعة حيفا.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77E0EA-BAFB-791E-F853-5D80698D0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526" r="670"/>
          <a:stretch/>
        </p:blipFill>
        <p:spPr>
          <a:xfrm>
            <a:off x="14087746" y="9492023"/>
            <a:ext cx="675659" cy="494364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F740D4A8-6CD4-0490-2CD8-2CFA2C936D76}"/>
              </a:ext>
            </a:extLst>
          </p:cNvPr>
          <p:cNvSpPr txBox="1"/>
          <p:nvPr/>
        </p:nvSpPr>
        <p:spPr>
          <a:xfrm>
            <a:off x="12905509" y="2280900"/>
            <a:ext cx="41910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الصف: الرابع</a:t>
            </a:r>
          </a:p>
          <a:p>
            <a:pPr algn="r" rtl="1"/>
            <a:endParaRPr lang="ar-AE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defRPr/>
            </a:pP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عدد المشاركين: 2-4</a:t>
            </a: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defRPr/>
            </a:pPr>
            <a:endParaRPr kumimoji="0" lang="he-IL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kumimoji="0" lang="he-IL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AE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</a:t>
            </a:r>
            <a:r>
              <a:rPr lang="ar-AE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لأدوات المطلوبة:</a:t>
            </a:r>
          </a:p>
          <a:p>
            <a:pPr marL="571500" lvl="0" indent="-571500" algn="r" rtl="1">
              <a:buFont typeface="Wingdings" panose="05000000000000000000" pitchFamily="2" charset="2"/>
              <a:buChar char="v"/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بطاقات كسور </a:t>
            </a:r>
          </a:p>
          <a:p>
            <a:pPr marL="571500" lvl="0" indent="-571500" algn="r" rtl="1">
              <a:buFont typeface="Wingdings" panose="05000000000000000000" pitchFamily="2" charset="2"/>
              <a:buChar char="v"/>
              <a:defRPr/>
            </a:pPr>
            <a:r>
              <a:rPr lang="ar-AE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مكعّب نرد كُتبت على أوجهه العمليتان: </a:t>
            </a:r>
            <a:r>
              <a:rPr kumimoji="0" lang="he-IL" sz="3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+/-</a:t>
            </a:r>
            <a:endParaRPr kumimoji="0" lang="he-IL" sz="18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D6D7802-7C95-0F2A-721E-1EE70A2C5CFE}"/>
              </a:ext>
            </a:extLst>
          </p:cNvPr>
          <p:cNvSpPr txBox="1"/>
          <p:nvPr/>
        </p:nvSpPr>
        <p:spPr>
          <a:xfrm>
            <a:off x="204356" y="2002215"/>
            <a:ext cx="1231755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سير اللعبة:</a:t>
            </a:r>
          </a:p>
          <a:p>
            <a:pPr algn="r" rtl="1">
              <a:buNone/>
            </a:pP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تُوزَّع جميع البطاقات بالتساوي بين اللاعبين، ثم تُوضع مقلوبة الوجه إلى الأسفل في أكوام أمامهم.</a:t>
            </a:r>
          </a:p>
          <a:p>
            <a:pPr algn="r" rtl="1">
              <a:buNone/>
            </a:pP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بداية كل جولة، يُرمى مكعّب النرد لتحديد العملية المطلوبة (</a:t>
            </a: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جمع</a:t>
            </a: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أو </a:t>
            </a: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طرح</a:t>
            </a: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r" rtl="1">
              <a:buNone/>
            </a:pP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يكشف كل لاعب بطاقتين من كومته، ثم يحسب ناتج جمع الكسرين أو طرحهما وفق العملية التي حددها النرد.</a:t>
            </a:r>
          </a:p>
          <a:p>
            <a:pPr algn="r" rtl="1">
              <a:buNone/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اللاعب الذي يحصل على النّاتج الأكبر يفوز بالجولة، ويأخذ جميع البطاقات المشاركة فيها.</a:t>
            </a:r>
            <a:endParaRPr lang="ar-A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None/>
            </a:pP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حصل لاعبان على النتيجة نفسها، تُعلَن </a:t>
            </a: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"حرب"</a:t>
            </a:r>
            <a:r>
              <a:rPr lang="ar-AE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يضع كل منهما بطاقة واحدة مقلوبة، ثم يكشف بطاقتين جديدتين. اللّاعب الذّي يحصل على الناتج الأكبر يفوز بجميع البطاقات التي تراكمت في تلك الجولة.</a:t>
            </a:r>
          </a:p>
          <a:p>
            <a:pPr algn="r" rtl="1">
              <a:buNone/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تنتهي اللعبة عندما تنفد البطاقات لدى أحد اللاّعبَين.</a:t>
            </a:r>
            <a:endParaRPr lang="ar-A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buNone/>
            </a:pPr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الفائز هو اللّاعب الذي يملك أكبر عدد من البطاقات عند نهاية اللعبة.</a:t>
            </a:r>
            <a:endParaRPr lang="ar-A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3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231D5-C81E-47EE-C23B-A6877EDB2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DA4093D-9C88-8A63-8CF2-9D2AACD3B15D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F6F8E33-1B85-C9C9-D009-B322F1EC9F5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2D3D475-C82B-9DC3-E5DE-D60AA53A1A32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3B4ECDA-5224-199B-61EF-3D405CD2877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28B64F5-8522-D00A-BE2C-4F4819B6804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17AFD4B-41A1-7C69-51E5-B82AB3ADF6E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6625B60-8415-059C-343B-9C0B9CBF3BED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4A9033D-3E70-4A97-9475-1BD70AC984A3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F33777D-CB5F-F9F6-8E09-4DA319E590ED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3F33777D-CB5F-F9F6-8E09-4DA319E59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56EAEC9-0481-7CA7-EE87-C60BCC63B88A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356EAEC9-0481-7CA7-EE87-C60BCC63B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7CA49B2-0D3E-0ACB-EBE7-8F9D544EFC6A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67CA49B2-0D3E-0ACB-EBE7-8F9D544EF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3675EB22-EED2-90A7-C619-6FFFEABE2159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3675EB22-EED2-90A7-C619-6FFFEABE2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91E1D945-5D30-8C66-A2F1-227A59204D99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8257E7C7-40C6-8432-90CF-5A5CC1968B9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86EB77CF-C5EB-97A4-3EFA-4EE1B742F64F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8917D2DB-DAA4-CEE7-0202-B4E6C3B2A007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E16BD101-DE35-B4F0-DB89-EDB528FC4BAE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957C9C3-29AE-FE1F-4EF5-00250BB57B7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B2091AD3-957A-4145-A829-650CCE94C3FE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80DFBE1-31BA-206B-C81A-19BAD32605B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886E0E0D-4DAA-BBFD-0EC1-F5E45BC5C5CB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886E0E0D-4DAA-BBFD-0EC1-F5E45BC5C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13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EC66894F-5142-55B4-7C1D-779B176AE46A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EC66894F-5142-55B4-7C1D-779B176AE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A444AD20-2FE3-B55E-297F-95850E550EC7}"/>
                  </a:ext>
                </a:extLst>
              </p:cNvPr>
              <p:cNvSpPr txBox="1"/>
              <p:nvPr/>
            </p:nvSpPr>
            <p:spPr>
              <a:xfrm>
                <a:off x="6350801" y="5853965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A444AD20-2FE3-B55E-297F-95850E550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5"/>
                <a:ext cx="2118410" cy="28541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054D38BB-B07B-395B-2F63-E20BE7236A62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054D38BB-B07B-395B-2F63-E20BE7236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179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57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DAC7-DFF1-D83B-AC8A-2E72A4D83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115D71F-24A3-84BB-FD09-DCCF717FE74E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29AFC18-0AAC-29CF-D4C0-FEB78A7FC26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730A0B0-B8A7-2C75-4B53-32EB9CC5E681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51EE6BC-3F90-B827-60FA-7A55D4C366D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2CA830D-63F9-EDA5-A899-3FBE7F97CDE3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6EAF4EC-C59E-9538-6FAF-43B1040023C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16C05A2A-3BE6-0B23-D974-7EBFE5B3CE5F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AE6565E-BB01-8B60-657E-E4E630FF5BD1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01FCFA20-BBD7-32F0-59EE-9CE4ADD68BDF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01FCFA20-BBD7-32F0-59EE-9CE4ADD68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84F3533D-F76C-65F5-5DF7-69B7234B5B6A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84F3533D-F76C-65F5-5DF7-69B7234B5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AF0C580-1915-0A09-6346-515CAFF20C7E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CAF0C580-1915-0A09-6346-515CAFF20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8C88D50-31DB-45D0-BCAC-98172A01791D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08C88D50-31DB-45D0-BCAC-98172A01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3139AF72-4530-E920-A3C8-996A15354A6A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DC1392AC-13E8-98A7-23C1-C0A1FB0FAF5B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4A5E9FDD-D69C-7D87-CE5B-2E720CDBAC7F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2F49C75-133A-D6BF-6B87-0BCE9C26B38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46C06DF5-7FB4-EF94-4244-AFC5B00DBF97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05BACDA-CC78-BF7A-2167-5DAD74F3084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D36F88EA-09A6-1281-488D-A64A1920E0D3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7D6E19D3-2018-A1CE-B114-C7E4A0FBF55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FC6B7F01-EC72-AEB3-598E-F8E7C214121D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1365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FC6B7F01-EC72-AEB3-598E-F8E7C2141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13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2F8F6945-3EA4-2D3A-005C-48D79013CBA4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2F8F6945-3EA4-2D3A-005C-48D79013C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C36ACD38-C30E-ECBA-6848-B1F03B1CDF5F}"/>
                  </a:ext>
                </a:extLst>
              </p:cNvPr>
              <p:cNvSpPr txBox="1"/>
              <p:nvPr/>
            </p:nvSpPr>
            <p:spPr>
              <a:xfrm>
                <a:off x="6350801" y="5853965"/>
                <a:ext cx="2118410" cy="285417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C36ACD38-C30E-ECBA-6848-B1F03B1CD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5"/>
                <a:ext cx="2118410" cy="28541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DC6F5AC4-EBAE-6B17-CDF0-B5AC11FCA58F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DC6F5AC4-EBAE-6B17-CDF0-B5AC11FCA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179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34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CBD0E-EE73-6E23-FE94-C1A08F8BB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840B7D2-2B95-02BC-2CAC-7722EDF1FDE4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BECC8D9-B379-088A-C737-98C0035318A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68713A1-D86F-6A1E-BC74-0D79F38EFCD4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67459C0-8D73-B2DB-FB96-D4757984FC1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8285EC8-473B-C552-B866-0095DE5F71D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6A6C6ED-C7EC-C111-B488-F01FC16D0E4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B293AFD3-F445-CA29-55A7-1B6284A8235C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DD0CFBE-557C-A1A1-27F6-2195671EBD5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565C917D-A49E-E8D6-36FB-2BB234E8C023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565C917D-A49E-E8D6-36FB-2BB234E8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B34C2DFD-EA32-C3A7-9760-3EA665CD90F8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B34C2DFD-EA32-C3A7-9760-3EA665CD9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8C95F33B-842B-85E5-59D9-8E1491C49AB0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8C95F33B-842B-85E5-59D9-8E1491C4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45F4C8F0-3B88-384D-70C8-BBCD447DCF0B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45F4C8F0-3B88-384D-70C8-BBCD447DC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C6C17184-2C95-784E-CECC-82F8F455C330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A2BF54BB-9B91-0033-D53E-A5193745FC8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BD188E05-4C63-DE02-AB2E-BFA6204D3590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202BC99-2561-2938-742E-610B7CD6058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5AB15AF4-E72D-D4F3-17B6-CDFD7BE0A9DB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E562003-0DC9-3DC9-16E5-DDCCE2EB3FC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46BBDFA3-A9F8-38F5-411D-F0AF40D11A3F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9D48E3F-6635-1F52-4446-4DAAD8931C7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D04CD44-78EF-4E15-2375-2A2B611AB6B4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9D04CD44-78EF-4E15-2375-2A2B611AB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439CE1A-44AE-E60A-FF04-FD0EE7B02B54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1439CE1A-44AE-E60A-FF04-FD0EE7B02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9FD16033-F127-9D57-F7DD-D0ABBB8DEA92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9FD16033-F127-9D57-F7DD-D0ABBB8DE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FCC074DD-822D-46E6-6687-8EF1DD908F1C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FCC074DD-822D-46E6-6687-8EF1DD908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30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377F8-8D7D-1B0E-C67A-51397AE57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D88E80F-6472-9791-3A65-4DA7137E9D2D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9EC27C3-5FEE-EC62-A59F-7CCDA2B88A7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05DB2BA7-E185-DC22-0A2B-610ED44AB8A8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4F41542-3389-64ED-4CDB-356007381120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276079E-23A5-4B07-A716-E983373FABBE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90A279A-50FF-635D-C8F5-2A104492FC6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2A159BFC-8AE9-ACB1-E763-9B1BDD8CC325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F288FB5-0E67-72AC-C26B-AC7C06A6571C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47BFFF8C-68AF-F2C8-EB67-A01A72480E6F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47BFFF8C-68AF-F2C8-EB67-A01A72480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A3EBA113-F145-1B11-AF61-4F945457AE1C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A3EBA113-F145-1B11-AF61-4F945457A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EAB8C162-E828-53CF-5A1E-789522B5B179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EAB8C162-E828-53CF-5A1E-789522B5B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97414AE-62EB-3BD6-62ED-02AF0334080F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797414AE-62EB-3BD6-62ED-02AF0334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145ED3EE-C199-B1C7-8112-3EE8DD2AC748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9F8F6249-F79A-775A-1D01-135B60F8E50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B36DCBAF-E161-CA05-F796-214FE7DBA85B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AA912FBF-BBDD-D933-D2C7-3AB529AF0BCE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A53E785F-4959-E7DB-BADF-98580CE7C1CB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5673D361-B06B-C6D9-408D-6A9EF369DED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97021D52-34A3-31E5-28DA-68A15F3D3454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6FD50C6B-5EC3-0F4C-59D8-30B9DCF6ACF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556F74C-1A9E-9FE9-1547-0D4E8812A5B4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C556F74C-1A9E-9FE9-1547-0D4E8812A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234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C809785-5220-68D0-8274-A4BB8EAF33B0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C809785-5220-68D0-8274-A4BB8EAF3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D88B58FB-D64D-B503-FF62-EAEFF49794FD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D88B58FB-D64D-B503-FF62-EAEFF497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318E934F-C24D-593A-3946-618F1AF7768E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318E934F-C24D-593A-3946-618F1AF77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78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A82EB-50F5-5893-2333-18A6FCD98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29C18F8-12FC-DBA8-6D92-98F8B76E8ABC}"/>
              </a:ext>
            </a:extLst>
          </p:cNvPr>
          <p:cNvGrpSpPr/>
          <p:nvPr/>
        </p:nvGrpSpPr>
        <p:grpSpPr>
          <a:xfrm>
            <a:off x="2894476" y="1029177"/>
            <a:ext cx="2715780" cy="3867046"/>
            <a:chOff x="0" y="0"/>
            <a:chExt cx="716622" cy="10204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DDF816E-9D28-3E06-856A-95C460D4E6E4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AE52E924-F88E-FC3D-2466-D5EA1DBC1884}"/>
              </a:ext>
            </a:extLst>
          </p:cNvPr>
          <p:cNvGrpSpPr/>
          <p:nvPr/>
        </p:nvGrpSpPr>
        <p:grpSpPr>
          <a:xfrm>
            <a:off x="6052118" y="1029177"/>
            <a:ext cx="2715780" cy="3867046"/>
            <a:chOff x="0" y="0"/>
            <a:chExt cx="716622" cy="10204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9BAC269-E220-CCA5-BF3A-09D1BF451D05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85AC047-9C66-D9DC-BD87-47FA97493048}"/>
              </a:ext>
            </a:extLst>
          </p:cNvPr>
          <p:cNvGrpSpPr/>
          <p:nvPr/>
        </p:nvGrpSpPr>
        <p:grpSpPr>
          <a:xfrm>
            <a:off x="9209758" y="1029177"/>
            <a:ext cx="2715780" cy="3867046"/>
            <a:chOff x="0" y="0"/>
            <a:chExt cx="716622" cy="102041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3944AAF-01BA-C11E-809B-992606AEB86F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6C30F7C-B850-7425-9149-945F5BB19FAC}"/>
              </a:ext>
            </a:extLst>
          </p:cNvPr>
          <p:cNvGrpSpPr/>
          <p:nvPr/>
        </p:nvGrpSpPr>
        <p:grpSpPr>
          <a:xfrm>
            <a:off x="12367399" y="1029177"/>
            <a:ext cx="2715780" cy="3867046"/>
            <a:chOff x="0" y="0"/>
            <a:chExt cx="716622" cy="102041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AD1CFB3-8771-565A-F635-560A40A637DA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F470798A-398A-D944-6FC5-7E1EB1866A31}"/>
                  </a:ext>
                </a:extLst>
              </p:cNvPr>
              <p:cNvSpPr txBox="1"/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6" name="תיבת טקסט 25">
                <a:extLst>
                  <a:ext uri="{FF2B5EF4-FFF2-40B4-BE49-F238E27FC236}">
                    <a16:creationId xmlns:a16="http://schemas.microsoft.com/office/drawing/2014/main" id="{F470798A-398A-D944-6FC5-7E1EB1866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1409060"/>
                <a:ext cx="2118410" cy="2823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1BEAF9D7-642C-B394-8187-BABDEA13C9AF}"/>
                  </a:ext>
                </a:extLst>
              </p:cNvPr>
              <p:cNvSpPr txBox="1"/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4" name="תיבת טקסט 3">
                <a:extLst>
                  <a:ext uri="{FF2B5EF4-FFF2-40B4-BE49-F238E27FC236}">
                    <a16:creationId xmlns:a16="http://schemas.microsoft.com/office/drawing/2014/main" id="{1BEAF9D7-642C-B394-8187-BABDEA13C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1441280"/>
                <a:ext cx="2118410" cy="2823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2E06457A-CE79-1C28-1CA5-4FFF3190BCDC}"/>
                  </a:ext>
                </a:extLst>
              </p:cNvPr>
              <p:cNvSpPr txBox="1"/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5" name="תיבת טקסט 4">
                <a:extLst>
                  <a:ext uri="{FF2B5EF4-FFF2-40B4-BE49-F238E27FC236}">
                    <a16:creationId xmlns:a16="http://schemas.microsoft.com/office/drawing/2014/main" id="{2E06457A-CE79-1C28-1CA5-4FFF3190B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1412989"/>
                <a:ext cx="2118410" cy="2823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62D8E01D-D2CE-8AC6-18CB-E3AA2B0BC77C}"/>
                  </a:ext>
                </a:extLst>
              </p:cNvPr>
              <p:cNvSpPr txBox="1"/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8" name="תיבת טקסט 7">
                <a:extLst>
                  <a:ext uri="{FF2B5EF4-FFF2-40B4-BE49-F238E27FC236}">
                    <a16:creationId xmlns:a16="http://schemas.microsoft.com/office/drawing/2014/main" id="{62D8E01D-D2CE-8AC6-18CB-E3AA2B0BC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1431064"/>
                <a:ext cx="2118410" cy="28234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">
            <a:extLst>
              <a:ext uri="{FF2B5EF4-FFF2-40B4-BE49-F238E27FC236}">
                <a16:creationId xmlns:a16="http://schemas.microsoft.com/office/drawing/2014/main" id="{B3023B31-2AEA-7C8D-72AD-63223F2D108C}"/>
              </a:ext>
            </a:extLst>
          </p:cNvPr>
          <p:cNvGrpSpPr/>
          <p:nvPr/>
        </p:nvGrpSpPr>
        <p:grpSpPr>
          <a:xfrm>
            <a:off x="2894476" y="5470152"/>
            <a:ext cx="2715780" cy="3867046"/>
            <a:chOff x="0" y="0"/>
            <a:chExt cx="716622" cy="1020410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2DF30202-0E74-5A7A-57FE-66BEC9BAD779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FFD6D6"/>
            </a:solidFill>
            <a:ln w="38100" cap="sq">
              <a:solidFill>
                <a:srgbClr val="F33969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3946CEBA-9882-D561-3B0E-125B1DE4F292}"/>
              </a:ext>
            </a:extLst>
          </p:cNvPr>
          <p:cNvGrpSpPr/>
          <p:nvPr/>
        </p:nvGrpSpPr>
        <p:grpSpPr>
          <a:xfrm>
            <a:off x="6052118" y="5470152"/>
            <a:ext cx="2715780" cy="3867046"/>
            <a:chOff x="0" y="0"/>
            <a:chExt cx="716622" cy="102041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5E614C7-C6FD-74CD-2BCC-BFF41C6805D2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D8C7FA"/>
            </a:solidFill>
            <a:ln w="38100" cap="sq">
              <a:solidFill>
                <a:srgbClr val="CB6CE6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7" name="Group 10">
            <a:extLst>
              <a:ext uri="{FF2B5EF4-FFF2-40B4-BE49-F238E27FC236}">
                <a16:creationId xmlns:a16="http://schemas.microsoft.com/office/drawing/2014/main" id="{99BA07AC-E1CF-81D7-57FB-AD2DA6539721}"/>
              </a:ext>
            </a:extLst>
          </p:cNvPr>
          <p:cNvGrpSpPr/>
          <p:nvPr/>
        </p:nvGrpSpPr>
        <p:grpSpPr>
          <a:xfrm>
            <a:off x="9209758" y="5470152"/>
            <a:ext cx="2715780" cy="3867046"/>
            <a:chOff x="0" y="0"/>
            <a:chExt cx="716622" cy="102041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9E80119-A5E6-D50E-7B48-9C1C4716E178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E4FFC2"/>
            </a:solidFill>
            <a:ln w="38100" cap="sq">
              <a:solidFill>
                <a:srgbClr val="7ED957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E4CEEEDB-1D95-4398-4F0A-127C17149D7A}"/>
              </a:ext>
            </a:extLst>
          </p:cNvPr>
          <p:cNvGrpSpPr/>
          <p:nvPr/>
        </p:nvGrpSpPr>
        <p:grpSpPr>
          <a:xfrm>
            <a:off x="12367399" y="5470152"/>
            <a:ext cx="2715780" cy="3867046"/>
            <a:chOff x="0" y="0"/>
            <a:chExt cx="716622" cy="1020410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2777304C-9B64-A4F7-403A-EC8E523EE18D}"/>
                </a:ext>
              </a:extLst>
            </p:cNvPr>
            <p:cNvSpPr/>
            <p:nvPr/>
          </p:nvSpPr>
          <p:spPr>
            <a:xfrm>
              <a:off x="0" y="0"/>
              <a:ext cx="716622" cy="1020410"/>
            </a:xfrm>
            <a:custGeom>
              <a:avLst/>
              <a:gdLst/>
              <a:ahLst/>
              <a:cxnLst/>
              <a:rect l="l" t="t" r="r" b="b"/>
              <a:pathLst>
                <a:path w="716622" h="1020410">
                  <a:moveTo>
                    <a:pt x="65974" y="0"/>
                  </a:moveTo>
                  <a:lnTo>
                    <a:pt x="650648" y="0"/>
                  </a:lnTo>
                  <a:cubicBezTo>
                    <a:pt x="687084" y="0"/>
                    <a:pt x="716622" y="29537"/>
                    <a:pt x="716622" y="65974"/>
                  </a:cubicBezTo>
                  <a:lnTo>
                    <a:pt x="716622" y="954437"/>
                  </a:lnTo>
                  <a:cubicBezTo>
                    <a:pt x="716622" y="990873"/>
                    <a:pt x="687084" y="1020410"/>
                    <a:pt x="650648" y="1020410"/>
                  </a:cubicBezTo>
                  <a:lnTo>
                    <a:pt x="65974" y="1020410"/>
                  </a:lnTo>
                  <a:cubicBezTo>
                    <a:pt x="29537" y="1020410"/>
                    <a:pt x="0" y="990873"/>
                    <a:pt x="0" y="954437"/>
                  </a:cubicBezTo>
                  <a:lnTo>
                    <a:pt x="0" y="65974"/>
                  </a:lnTo>
                  <a:cubicBezTo>
                    <a:pt x="0" y="29537"/>
                    <a:pt x="29537" y="0"/>
                    <a:pt x="65974" y="0"/>
                  </a:cubicBezTo>
                  <a:close/>
                </a:path>
              </a:pathLst>
            </a:custGeom>
            <a:solidFill>
              <a:srgbClr val="C2E9FF"/>
            </a:solidFill>
            <a:ln w="38100" cap="sq">
              <a:solidFill>
                <a:srgbClr val="0CC0DF"/>
              </a:solidFill>
              <a:prstDash val="solid"/>
              <a:miter/>
            </a:ln>
          </p:spPr>
          <p:txBody>
            <a:bodyPr/>
            <a:lstStyle/>
            <a:p>
              <a:endParaRPr lang="he-IL" sz="24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A30A481C-5DB1-E7FE-7A3C-8CA39F017549}"/>
                  </a:ext>
                </a:extLst>
              </p:cNvPr>
              <p:cNvSpPr txBox="1"/>
              <p:nvPr/>
            </p:nvSpPr>
            <p:spPr>
              <a:xfrm>
                <a:off x="12666083" y="5850036"/>
                <a:ext cx="2118410" cy="281795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1" name="תיבת טקסט 20">
                <a:extLst>
                  <a:ext uri="{FF2B5EF4-FFF2-40B4-BE49-F238E27FC236}">
                    <a16:creationId xmlns:a16="http://schemas.microsoft.com/office/drawing/2014/main" id="{A30A481C-5DB1-E7FE-7A3C-8CA39F01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083" y="5850036"/>
                <a:ext cx="2118410" cy="28179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7002FB4-0D6B-49B6-DA9A-9383DF26E3A5}"/>
                  </a:ext>
                </a:extLst>
              </p:cNvPr>
              <p:cNvSpPr txBox="1"/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F7002FB4-0D6B-49B6-DA9A-9383DF26E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439" y="5882256"/>
                <a:ext cx="2118410" cy="28234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67B4EFD-4C43-9BC3-D0F8-F2C265B0A9CE}"/>
                  </a:ext>
                </a:extLst>
              </p:cNvPr>
              <p:cNvSpPr txBox="1"/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3" name="תיבת טקסט 22">
                <a:extLst>
                  <a:ext uri="{FF2B5EF4-FFF2-40B4-BE49-F238E27FC236}">
                    <a16:creationId xmlns:a16="http://schemas.microsoft.com/office/drawing/2014/main" id="{167B4EFD-4C43-9BC3-D0F8-F2C265B0A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801" y="5853964"/>
                <a:ext cx="2118410" cy="28234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72E6A03F-1283-B6D4-E546-E46EBD6F4A3B}"/>
                  </a:ext>
                </a:extLst>
              </p:cNvPr>
              <p:cNvSpPr txBox="1"/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980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e-IL" sz="9801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he-IL" sz="9801" dirty="0"/>
              </a:p>
            </p:txBody>
          </p:sp>
        </mc:Choice>
        <mc:Fallback xmlns="">
          <p:sp>
            <p:nvSpPr>
              <p:cNvPr id="24" name="תיבת טקסט 23">
                <a:extLst>
                  <a:ext uri="{FF2B5EF4-FFF2-40B4-BE49-F238E27FC236}">
                    <a16:creationId xmlns:a16="http://schemas.microsoft.com/office/drawing/2014/main" id="{72E6A03F-1283-B6D4-E546-E46EBD6F4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60" y="5872039"/>
                <a:ext cx="2118410" cy="28234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69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296</Words>
  <Application>Microsoft Office PowerPoint</Application>
  <PresentationFormat>מותאם אישית</PresentationFormat>
  <Paragraphs>102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9" baseType="lpstr">
      <vt:lpstr>Arimo Bold</vt:lpstr>
      <vt:lpstr>Wingdings</vt:lpstr>
      <vt:lpstr>Arial</vt:lpstr>
      <vt:lpstr>Calibri</vt:lpstr>
      <vt:lpstr>Aptos</vt:lpstr>
      <vt:lpstr>Cambria Math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15</cp:revision>
  <dcterms:created xsi:type="dcterms:W3CDTF">2006-08-16T00:00:00Z</dcterms:created>
  <dcterms:modified xsi:type="dcterms:W3CDTF">2026-05-25T20:03:31Z</dcterms:modified>
  <dc:identifier>DAHG5W1gSCg</dc:identifier>
</cp:coreProperties>
</file>