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900" r:id="rId2"/>
    <p:sldId id="895" r:id="rId3"/>
    <p:sldId id="899" r:id="rId4"/>
    <p:sldId id="891" r:id="rId5"/>
    <p:sldId id="890" r:id="rId6"/>
    <p:sldId id="268" r:id="rId7"/>
    <p:sldId id="897" r:id="rId8"/>
    <p:sldId id="898" r:id="rId9"/>
    <p:sldId id="894" r:id="rId10"/>
    <p:sldId id="896" r:id="rId11"/>
  </p:sldIdLst>
  <p:sldSz cx="18288000" cy="10287000"/>
  <p:notesSz cx="6858000" cy="9144000"/>
  <p:embeddedFontLst>
    <p:embeddedFont>
      <p:font typeface="Arimo Bold" panose="020B0604020202020204" charset="0"/>
      <p:regular r:id="rId13"/>
    </p:embeddedFont>
    <p:embeddedFont>
      <p:font typeface="Cambria Math" panose="02040503050406030204" pitchFamily="18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ט'/סיון/תשפ"ו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math.haifa.ac.il/images/stories/part4/archive/games/games11arb.pdf" TargetMode="External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math.haifa.ac.il/images/stories/part4/archive/games/game50arb.pdf" TargetMode="External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02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 dirty="0"/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2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240"/>
              </a:lnSpc>
            </a:pPr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مدرسة العطلة الصيفية</a:t>
            </a:r>
            <a:endParaRPr lang="he-IL" sz="4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mo Bold"/>
              <a:rtl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542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ar-AE" sz="9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mo Bold"/>
                <a:rtl/>
              </a:rPr>
              <a:t>رياضيّات</a:t>
            </a:r>
            <a:endParaRPr lang="he-IL" sz="92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  <a:rtl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887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ar-A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للصفّ الرابع</a:t>
            </a:r>
            <a:endParaRPr lang="he-IL" sz="4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lef Bold"/>
              <a:rtl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957253" y="7048500"/>
            <a:ext cx="7980641" cy="1821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ar-A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موضوع الدرس </a:t>
            </a:r>
            <a:endParaRPr lang="he-IL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lnSpc>
                <a:spcPts val="7279"/>
              </a:lnSpc>
            </a:pPr>
            <a:r>
              <a:rPr lang="ar-AE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جمع كسور</a:t>
            </a:r>
            <a:endParaRPr lang="he-IL" sz="5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lef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D88A20-B061-AD2D-35D6-98F6162E1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4DC23A47-F79A-3F59-BC46-C91114F94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092" y="965200"/>
            <a:ext cx="7129907" cy="8356599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4840BCD1-3D34-5E36-7888-990494F99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965200"/>
            <a:ext cx="7510903" cy="835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7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4F73210-E38D-1F8A-B870-86C33B13DE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5458" y="2986218"/>
            <a:ext cx="9180000" cy="2972362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24CB08C-4F9A-AB0E-008E-E438C246E058}"/>
              </a:ext>
            </a:extLst>
          </p:cNvPr>
          <p:cNvSpPr txBox="1"/>
          <p:nvPr/>
        </p:nvSpPr>
        <p:spPr>
          <a:xfrm>
            <a:off x="10479258" y="4061007"/>
            <a:ext cx="38862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نشاط افتتاحي: إكمال الكسور</a:t>
            </a:r>
            <a:r>
              <a:rPr lang="ar-A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2B4D3740-4732-B193-ECB2-2FEBBED8B476}"/>
              </a:ext>
            </a:extLst>
          </p:cNvPr>
          <p:cNvSpPr txBox="1"/>
          <p:nvPr/>
        </p:nvSpPr>
        <p:spPr>
          <a:xfrm>
            <a:off x="5164356" y="4305300"/>
            <a:ext cx="3886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نعبّئ </a:t>
            </a:r>
            <a:r>
              <a:rPr lang="ar-A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دوائر</a:t>
            </a:r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C3BCB041-1E20-C31B-4A3D-FF684408B20E}"/>
              </a:ext>
            </a:extLst>
          </p:cNvPr>
          <p:cNvSpPr/>
          <p:nvPr/>
        </p:nvSpPr>
        <p:spPr>
          <a:xfrm>
            <a:off x="12115800" y="1943100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B75997-D86E-1DDE-72C1-3F2ED8EEF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F7F0C7FE-DEA7-6750-24E9-C7E103122C4D}"/>
              </a:ext>
            </a:extLst>
          </p:cNvPr>
          <p:cNvSpPr/>
          <p:nvPr/>
        </p:nvSpPr>
        <p:spPr>
          <a:xfrm>
            <a:off x="190501" y="1790700"/>
            <a:ext cx="12525374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7F6B8FF1-B9CD-9EDB-37C8-7A8323129B47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9E9CC5EE-72A0-B34B-2098-4E36EE36A93B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A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إكمال الكسور</a:t>
            </a:r>
            <a:endParaRPr kumimoji="0" lang="he-IL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1D52F50B-DE47-0E3E-9AA5-E4D2F7153FDD}"/>
              </a:ext>
            </a:extLst>
          </p:cNvPr>
          <p:cNvSpPr txBox="1"/>
          <p:nvPr/>
        </p:nvSpPr>
        <p:spPr>
          <a:xfrm>
            <a:off x="381000" y="1900902"/>
            <a:ext cx="11963400" cy="44022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r" rtl="1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ar-AE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سير اللعبة:</a:t>
            </a:r>
          </a:p>
          <a:p>
            <a:pPr algn="r" rtl="1"/>
            <a:r>
              <a:rPr lang="ar-A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كل دور، يدير اللاعب </a:t>
            </a:r>
            <a:r>
              <a:rPr lang="ar-JO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القرص</a:t>
            </a:r>
            <a:r>
              <a:rPr lang="ar-A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أو يسحب بطاقة كسر، ثم يفحص ما إذا كان الكسر الناتج يمكن أن يُكمل أحد التمارين الموجودة على لوحته بحيث تصبح الإجابة صحيحة.</a:t>
            </a:r>
          </a:p>
          <a:p>
            <a:pPr algn="r" rtl="1"/>
            <a:r>
              <a:rPr lang="ar-A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إذا كان الكسر مناسبًا، يملأ اللاعب الخانة في اللوحة.</a:t>
            </a:r>
          </a:p>
          <a:p>
            <a:pPr algn="r" rtl="1"/>
            <a:r>
              <a:rPr lang="ar-A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إذا لم يكن الكسر مناسبًا لأي تمرين، ينتقل الدور إلى اللاعب التالي.</a:t>
            </a:r>
          </a:p>
          <a:p>
            <a:pPr algn="r" rtl="1"/>
            <a:r>
              <a:rPr lang="ar-A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الفائز هو أول لاعب ينجح في إكمال ستة تمارين صحيحة على لوحته.</a:t>
            </a:r>
          </a:p>
        </p:txBody>
      </p:sp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15B7B822-3D34-F72C-EEE4-9F97F0650EE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E68D475D-5A4E-C516-7246-7493A238DAD9}"/>
              </a:ext>
            </a:extLst>
          </p:cNvPr>
          <p:cNvSpPr/>
          <p:nvPr/>
        </p:nvSpPr>
        <p:spPr>
          <a:xfrm>
            <a:off x="533400" y="9405965"/>
            <a:ext cx="16764000" cy="6096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C75A1C98-2130-FE90-2E2A-86256821D99E}"/>
              </a:ext>
            </a:extLst>
          </p:cNvPr>
          <p:cNvSpPr txBox="1"/>
          <p:nvPr/>
        </p:nvSpPr>
        <p:spPr>
          <a:xfrm>
            <a:off x="2761113" y="9426167"/>
            <a:ext cx="117252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إعداد بالاعتماد على: المركز القطري لمعلمي الرياضيات في التعليم الابتدائي، كلية التربية، جامعة حيفا."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D9CB1B60-3255-DEE6-D715-ACF447A2F1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526" r="670"/>
          <a:stretch/>
        </p:blipFill>
        <p:spPr>
          <a:xfrm>
            <a:off x="14087746" y="9492023"/>
            <a:ext cx="675659" cy="494364"/>
          </a:xfrm>
          <a:prstGeom prst="rect">
            <a:avLst/>
          </a:prstGeom>
        </p:spPr>
      </p:pic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ECF7309A-2ED4-EC84-3CC3-0AABF6146FD7}"/>
              </a:ext>
            </a:extLst>
          </p:cNvPr>
          <p:cNvSpPr txBox="1"/>
          <p:nvPr/>
        </p:nvSpPr>
        <p:spPr>
          <a:xfrm>
            <a:off x="13106400" y="2564969"/>
            <a:ext cx="4191000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الصف: الرابع</a:t>
            </a:r>
          </a:p>
          <a:p>
            <a:pPr algn="r" rtl="1"/>
            <a:endParaRPr lang="ar-AE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defRPr/>
            </a:pPr>
            <a:r>
              <a:rPr lang="ar-AE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عدد المشاركين: 2-4</a:t>
            </a:r>
            <a:endParaRPr kumimoji="0" lang="he-I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defRPr/>
            </a:pPr>
            <a:endParaRPr kumimoji="0" lang="he-I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algn="r" rtl="1"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AE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</a:t>
            </a:r>
            <a:r>
              <a:rPr lang="ar-AE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لأدوات المطلوبة:</a:t>
            </a:r>
          </a:p>
          <a:p>
            <a:pPr marL="571500" lvl="0" indent="-571500" algn="r" rtl="1">
              <a:buFont typeface="Wingdings" panose="05000000000000000000" pitchFamily="2" charset="2"/>
              <a:buChar char="v"/>
              <a:defRPr/>
            </a:pPr>
            <a:r>
              <a:rPr lang="ar-A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قرص دوّار مقسَّم إلى كسور مختلفة أو بطاقات كسور. </a:t>
            </a:r>
          </a:p>
          <a:p>
            <a:pPr marL="571500" lvl="0" indent="-571500" algn="r" rtl="1">
              <a:buFont typeface="Wingdings" panose="05000000000000000000" pitchFamily="2" charset="2"/>
              <a:buChar char="v"/>
              <a:defRPr/>
            </a:pPr>
            <a:r>
              <a:rPr lang="ar-A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لوحة لعب شخصية لكل لاعب.</a:t>
            </a:r>
            <a:endParaRPr kumimoji="0" lang="he-IL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736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8EE659-A754-323A-F05B-397DB0FA5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FF4B44A3-9C67-8F78-FA33-EF818CFDE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927871"/>
            <a:ext cx="11915855" cy="843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8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8DCA21-C28C-9AB9-AB81-00C623EA9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FBDD003E-7C46-722C-01C0-218F9828C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2514203"/>
            <a:ext cx="7937499" cy="525859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7B23FD7-E030-7145-6D10-E4E2CD2A8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297" y="2563811"/>
            <a:ext cx="7937501" cy="515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59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C8EE57AF-B82A-B950-38A8-8694E5B61DA6}"/>
                  </a:ext>
                </a:extLst>
              </p:cNvPr>
              <p:cNvSpPr txBox="1"/>
              <p:nvPr/>
            </p:nvSpPr>
            <p:spPr>
              <a:xfrm>
                <a:off x="1532451" y="6480772"/>
                <a:ext cx="2286000" cy="144655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880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he-IL" sz="8800" dirty="0"/>
              </a:p>
            </p:txBody>
          </p:sp>
        </mc:Choice>
        <mc:Fallback xmlns="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C8EE57AF-B82A-B950-38A8-8694E5B61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451" y="6480772"/>
                <a:ext cx="2286000" cy="14465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ADD80666-4D52-B36E-D6E9-9DBB9FA75506}"/>
              </a:ext>
            </a:extLst>
          </p:cNvPr>
          <p:cNvSpPr/>
          <p:nvPr/>
        </p:nvSpPr>
        <p:spPr>
          <a:xfrm>
            <a:off x="14325600" y="1028700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0355C655-39D8-3A07-1A3B-29BEC0A26820}"/>
                  </a:ext>
                </a:extLst>
              </p:cNvPr>
              <p:cNvSpPr txBox="1"/>
              <p:nvPr/>
            </p:nvSpPr>
            <p:spPr>
              <a:xfrm>
                <a:off x="14881042" y="1409700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96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0355C655-39D8-3A07-1A3B-29BEC0A26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1042" y="1409700"/>
                <a:ext cx="1556116" cy="27754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CC24FCDF-D0F5-06A6-ECE3-2E997AB6D6F8}"/>
                  </a:ext>
                </a:extLst>
              </p:cNvPr>
              <p:cNvSpPr txBox="1"/>
              <p:nvPr/>
            </p:nvSpPr>
            <p:spPr>
              <a:xfrm>
                <a:off x="11811000" y="1406183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CC24FCDF-D0F5-06A6-ECE3-2E997AB6D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0" y="1406183"/>
                <a:ext cx="1556116" cy="27754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BA5B5007-7F07-754B-3708-F8F70A396988}"/>
              </a:ext>
            </a:extLst>
          </p:cNvPr>
          <p:cNvSpPr/>
          <p:nvPr/>
        </p:nvSpPr>
        <p:spPr>
          <a:xfrm>
            <a:off x="11103158" y="1028700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61505254-ADEC-0D51-99EC-92BED6C20708}"/>
                  </a:ext>
                </a:extLst>
              </p:cNvPr>
              <p:cNvSpPr txBox="1"/>
              <p:nvPr/>
            </p:nvSpPr>
            <p:spPr>
              <a:xfrm>
                <a:off x="8730407" y="1290633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61505254-ADEC-0D51-99EC-92BED6C20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0407" y="1290633"/>
                <a:ext cx="1556116" cy="27754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8B3FD4EC-4695-6BD2-53A5-AF5CBFA2E635}"/>
              </a:ext>
            </a:extLst>
          </p:cNvPr>
          <p:cNvSpPr/>
          <p:nvPr/>
        </p:nvSpPr>
        <p:spPr>
          <a:xfrm>
            <a:off x="8022565" y="913150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165534D1-D616-E1D9-42F9-498D5992E29B}"/>
                  </a:ext>
                </a:extLst>
              </p:cNvPr>
              <p:cNvSpPr txBox="1"/>
              <p:nvPr/>
            </p:nvSpPr>
            <p:spPr>
              <a:xfrm>
                <a:off x="15029925" y="5816327"/>
                <a:ext cx="1556116" cy="280551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165534D1-D616-E1D9-42F9-498D5992E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9925" y="5816327"/>
                <a:ext cx="1556116" cy="28055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E2B0E6E9-B706-5450-ADF0-B907D29825C4}"/>
              </a:ext>
            </a:extLst>
          </p:cNvPr>
          <p:cNvSpPr/>
          <p:nvPr/>
        </p:nvSpPr>
        <p:spPr>
          <a:xfrm>
            <a:off x="14322083" y="5438844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80C92F3D-2D44-6A6F-3780-2530C11BA710}"/>
                  </a:ext>
                </a:extLst>
              </p:cNvPr>
              <p:cNvSpPr txBox="1"/>
              <p:nvPr/>
            </p:nvSpPr>
            <p:spPr>
              <a:xfrm>
                <a:off x="11811000" y="5816327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80C92F3D-2D44-6A6F-3780-2530C11B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0" y="5816327"/>
                <a:ext cx="1556116" cy="27754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ABD35489-0D2C-C780-FA81-AA3B42032D71}"/>
              </a:ext>
            </a:extLst>
          </p:cNvPr>
          <p:cNvSpPr/>
          <p:nvPr/>
        </p:nvSpPr>
        <p:spPr>
          <a:xfrm>
            <a:off x="11103158" y="5438844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AC37EB42-0134-9B26-9AB7-85A375DD7202}"/>
                  </a:ext>
                </a:extLst>
              </p:cNvPr>
              <p:cNvSpPr txBox="1"/>
              <p:nvPr/>
            </p:nvSpPr>
            <p:spPr>
              <a:xfrm>
                <a:off x="8592075" y="5816327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AC37EB42-0134-9B26-9AB7-85A375DD7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075" y="5816327"/>
                <a:ext cx="1556116" cy="27754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F9705267-4625-AADE-53A4-46AD1454156E}"/>
              </a:ext>
            </a:extLst>
          </p:cNvPr>
          <p:cNvSpPr/>
          <p:nvPr/>
        </p:nvSpPr>
        <p:spPr>
          <a:xfrm>
            <a:off x="7884233" y="5438844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39318FEE-1869-44D1-0772-E95458E8F9D5}"/>
                  </a:ext>
                </a:extLst>
              </p:cNvPr>
              <p:cNvSpPr txBox="1"/>
              <p:nvPr/>
            </p:nvSpPr>
            <p:spPr>
              <a:xfrm>
                <a:off x="5352989" y="1329241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39318FEE-1869-44D1-0772-E95458E8F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989" y="1329241"/>
                <a:ext cx="1556116" cy="27754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44228C7A-3E71-B456-85A5-D388C91A73FD}"/>
              </a:ext>
            </a:extLst>
          </p:cNvPr>
          <p:cNvSpPr/>
          <p:nvPr/>
        </p:nvSpPr>
        <p:spPr>
          <a:xfrm>
            <a:off x="4645147" y="951758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DF7E7984-A123-7AE7-EC97-0E129BFF00F4}"/>
                  </a:ext>
                </a:extLst>
              </p:cNvPr>
              <p:cNvSpPr txBox="1"/>
              <p:nvPr/>
            </p:nvSpPr>
            <p:spPr>
              <a:xfrm>
                <a:off x="5225684" y="5826526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DF7E7984-A123-7AE7-EC97-0E129BFF0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684" y="5826526"/>
                <a:ext cx="1556116" cy="27754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6F699A22-D0EC-A958-EEE4-FA1F0CEA1C8D}"/>
              </a:ext>
            </a:extLst>
          </p:cNvPr>
          <p:cNvSpPr/>
          <p:nvPr/>
        </p:nvSpPr>
        <p:spPr>
          <a:xfrm>
            <a:off x="4517842" y="5449043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4F880D4F-7BA2-6BF6-D24D-59087B1823B7}"/>
                  </a:ext>
                </a:extLst>
              </p:cNvPr>
              <p:cNvSpPr txBox="1"/>
              <p:nvPr/>
            </p:nvSpPr>
            <p:spPr>
              <a:xfrm>
                <a:off x="1976273" y="1349326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4F880D4F-7BA2-6BF6-D24D-59087B182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273" y="1349326"/>
                <a:ext cx="1556116" cy="277544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מלבן: פינות מעוגלות 19">
            <a:extLst>
              <a:ext uri="{FF2B5EF4-FFF2-40B4-BE49-F238E27FC236}">
                <a16:creationId xmlns:a16="http://schemas.microsoft.com/office/drawing/2014/main" id="{1BCB807E-0422-D573-F038-FAEF992FB9D1}"/>
              </a:ext>
            </a:extLst>
          </p:cNvPr>
          <p:cNvSpPr/>
          <p:nvPr/>
        </p:nvSpPr>
        <p:spPr>
          <a:xfrm>
            <a:off x="1416142" y="951758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: פינות מעוגלות 21">
            <a:extLst>
              <a:ext uri="{FF2B5EF4-FFF2-40B4-BE49-F238E27FC236}">
                <a16:creationId xmlns:a16="http://schemas.microsoft.com/office/drawing/2014/main" id="{2B1701FB-E57A-C444-261C-FDAA9F601809}"/>
              </a:ext>
            </a:extLst>
          </p:cNvPr>
          <p:cNvSpPr/>
          <p:nvPr/>
        </p:nvSpPr>
        <p:spPr>
          <a:xfrm>
            <a:off x="1298917" y="5449043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16D491-D04B-CC5D-8C50-5702A7CA8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89EF7540-5D05-39F1-9FF7-86E9AF2633EE}"/>
                  </a:ext>
                </a:extLst>
              </p:cNvPr>
              <p:cNvSpPr txBox="1"/>
              <p:nvPr/>
            </p:nvSpPr>
            <p:spPr>
              <a:xfrm>
                <a:off x="1532451" y="6480772"/>
                <a:ext cx="2286000" cy="144655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880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he-IL" sz="8800" dirty="0"/>
              </a:p>
            </p:txBody>
          </p:sp>
        </mc:Choice>
        <mc:Fallback xmlns="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89EF7540-5D05-39F1-9FF7-86E9AF263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451" y="6480772"/>
                <a:ext cx="2286000" cy="14465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B97848AE-C882-12BA-9F0B-E1D050E5A201}"/>
              </a:ext>
            </a:extLst>
          </p:cNvPr>
          <p:cNvSpPr/>
          <p:nvPr/>
        </p:nvSpPr>
        <p:spPr>
          <a:xfrm>
            <a:off x="14325600" y="1028700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3945A8BB-E6C7-4B88-4BBC-D3732EAF0D77}"/>
                  </a:ext>
                </a:extLst>
              </p:cNvPr>
              <p:cNvSpPr txBox="1"/>
              <p:nvPr/>
            </p:nvSpPr>
            <p:spPr>
              <a:xfrm>
                <a:off x="14881042" y="1409700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96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3945A8BB-E6C7-4B88-4BBC-D3732EAF0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1042" y="1409700"/>
                <a:ext cx="1556116" cy="27754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69CC2BC9-D751-613C-7984-47EEEC5B37AA}"/>
                  </a:ext>
                </a:extLst>
              </p:cNvPr>
              <p:cNvSpPr txBox="1"/>
              <p:nvPr/>
            </p:nvSpPr>
            <p:spPr>
              <a:xfrm>
                <a:off x="11811000" y="1406183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69CC2BC9-D751-613C-7984-47EEEC5B3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0" y="1406183"/>
                <a:ext cx="1556116" cy="27754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2A1D4BE0-BC49-70F6-AAB1-231755B3B217}"/>
              </a:ext>
            </a:extLst>
          </p:cNvPr>
          <p:cNvSpPr/>
          <p:nvPr/>
        </p:nvSpPr>
        <p:spPr>
          <a:xfrm>
            <a:off x="11103158" y="1028700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A603E80E-B981-42A3-01E4-80D39E425D74}"/>
                  </a:ext>
                </a:extLst>
              </p:cNvPr>
              <p:cNvSpPr txBox="1"/>
              <p:nvPr/>
            </p:nvSpPr>
            <p:spPr>
              <a:xfrm>
                <a:off x="8730407" y="1290633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A603E80E-B981-42A3-01E4-80D39E425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0407" y="1290633"/>
                <a:ext cx="1556116" cy="27754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52E694E0-73D0-9BE1-9BB3-16201B3D7C68}"/>
              </a:ext>
            </a:extLst>
          </p:cNvPr>
          <p:cNvSpPr/>
          <p:nvPr/>
        </p:nvSpPr>
        <p:spPr>
          <a:xfrm>
            <a:off x="8022565" y="913150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EA7D1F63-19FF-88DF-C833-E5CF28B1BF81}"/>
                  </a:ext>
                </a:extLst>
              </p:cNvPr>
              <p:cNvSpPr txBox="1"/>
              <p:nvPr/>
            </p:nvSpPr>
            <p:spPr>
              <a:xfrm>
                <a:off x="15029925" y="5816327"/>
                <a:ext cx="1556116" cy="280551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EA7D1F63-19FF-88DF-C833-E5CF28B1B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9925" y="5816327"/>
                <a:ext cx="1556116" cy="28055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657970FA-33AB-8667-6324-E2F260E72C0E}"/>
              </a:ext>
            </a:extLst>
          </p:cNvPr>
          <p:cNvSpPr/>
          <p:nvPr/>
        </p:nvSpPr>
        <p:spPr>
          <a:xfrm>
            <a:off x="14322083" y="5438844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D83382C4-B29D-8355-FA50-B21093F3D7D4}"/>
                  </a:ext>
                </a:extLst>
              </p:cNvPr>
              <p:cNvSpPr txBox="1"/>
              <p:nvPr/>
            </p:nvSpPr>
            <p:spPr>
              <a:xfrm>
                <a:off x="11811000" y="5816327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D83382C4-B29D-8355-FA50-B21093F3D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0" y="5816327"/>
                <a:ext cx="1556116" cy="27754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8AA40DF5-3BDB-D0DD-577D-2F0BA68E47B1}"/>
              </a:ext>
            </a:extLst>
          </p:cNvPr>
          <p:cNvSpPr/>
          <p:nvPr/>
        </p:nvSpPr>
        <p:spPr>
          <a:xfrm>
            <a:off x="11103158" y="5438844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235791F3-0036-C112-8337-A360F7A58F17}"/>
                  </a:ext>
                </a:extLst>
              </p:cNvPr>
              <p:cNvSpPr txBox="1"/>
              <p:nvPr/>
            </p:nvSpPr>
            <p:spPr>
              <a:xfrm>
                <a:off x="8592075" y="5816327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235791F3-0036-C112-8337-A360F7A58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075" y="5816327"/>
                <a:ext cx="1556116" cy="27754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AA54787C-71CA-975F-E376-5D27503A716B}"/>
              </a:ext>
            </a:extLst>
          </p:cNvPr>
          <p:cNvSpPr/>
          <p:nvPr/>
        </p:nvSpPr>
        <p:spPr>
          <a:xfrm>
            <a:off x="7884233" y="5438844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4DA2099A-81D6-C6D2-3BC9-DF78CA7F087B}"/>
                  </a:ext>
                </a:extLst>
              </p:cNvPr>
              <p:cNvSpPr txBox="1"/>
              <p:nvPr/>
            </p:nvSpPr>
            <p:spPr>
              <a:xfrm>
                <a:off x="5352989" y="1329241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4DA2099A-81D6-C6D2-3BC9-DF78CA7F0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989" y="1329241"/>
                <a:ext cx="1556116" cy="27754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D1AD363E-98D3-221C-0FB5-E31BFD4BAB38}"/>
              </a:ext>
            </a:extLst>
          </p:cNvPr>
          <p:cNvSpPr/>
          <p:nvPr/>
        </p:nvSpPr>
        <p:spPr>
          <a:xfrm>
            <a:off x="4645147" y="951758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E4714C54-14BB-5037-B596-272DA00C504F}"/>
                  </a:ext>
                </a:extLst>
              </p:cNvPr>
              <p:cNvSpPr txBox="1"/>
              <p:nvPr/>
            </p:nvSpPr>
            <p:spPr>
              <a:xfrm>
                <a:off x="5225684" y="5826526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E4714C54-14BB-5037-B596-272DA00C5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684" y="5826526"/>
                <a:ext cx="1556116" cy="27754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E3A66C7F-2A36-EEA5-84B2-393B171A8DF8}"/>
              </a:ext>
            </a:extLst>
          </p:cNvPr>
          <p:cNvSpPr/>
          <p:nvPr/>
        </p:nvSpPr>
        <p:spPr>
          <a:xfrm>
            <a:off x="4517842" y="5449043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BFEC18B9-2420-6CBF-095A-3FDE4E95F65E}"/>
                  </a:ext>
                </a:extLst>
              </p:cNvPr>
              <p:cNvSpPr txBox="1"/>
              <p:nvPr/>
            </p:nvSpPr>
            <p:spPr>
              <a:xfrm>
                <a:off x="1976273" y="1349326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BFEC18B9-2420-6CBF-095A-3FDE4E95F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273" y="1349326"/>
                <a:ext cx="1556116" cy="277544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מלבן: פינות מעוגלות 19">
            <a:extLst>
              <a:ext uri="{FF2B5EF4-FFF2-40B4-BE49-F238E27FC236}">
                <a16:creationId xmlns:a16="http://schemas.microsoft.com/office/drawing/2014/main" id="{38A86D68-694F-5540-2227-907412DDC76B}"/>
              </a:ext>
            </a:extLst>
          </p:cNvPr>
          <p:cNvSpPr/>
          <p:nvPr/>
        </p:nvSpPr>
        <p:spPr>
          <a:xfrm>
            <a:off x="1416142" y="951758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: פינות מעוגלות 21">
            <a:extLst>
              <a:ext uri="{FF2B5EF4-FFF2-40B4-BE49-F238E27FC236}">
                <a16:creationId xmlns:a16="http://schemas.microsoft.com/office/drawing/2014/main" id="{B5B5C7A7-BADD-0753-BEAA-02D329FAFC56}"/>
              </a:ext>
            </a:extLst>
          </p:cNvPr>
          <p:cNvSpPr/>
          <p:nvPr/>
        </p:nvSpPr>
        <p:spPr>
          <a:xfrm>
            <a:off x="1298917" y="5449043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6728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6C6A8C-7237-D432-7036-EBE92A182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86EEEC7C-F343-D1EF-E02C-2038BDE596AB}"/>
                  </a:ext>
                </a:extLst>
              </p:cNvPr>
              <p:cNvSpPr txBox="1"/>
              <p:nvPr/>
            </p:nvSpPr>
            <p:spPr>
              <a:xfrm>
                <a:off x="1532451" y="6480772"/>
                <a:ext cx="2286000" cy="144655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880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he-IL" sz="8800" dirty="0"/>
              </a:p>
            </p:txBody>
          </p:sp>
        </mc:Choice>
        <mc:Fallback xmlns="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86EEEC7C-F343-D1EF-E02C-2038BDE59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451" y="6480772"/>
                <a:ext cx="2286000" cy="14465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D90B92CE-DA90-D476-88F6-0460D991AC55}"/>
              </a:ext>
            </a:extLst>
          </p:cNvPr>
          <p:cNvSpPr/>
          <p:nvPr/>
        </p:nvSpPr>
        <p:spPr>
          <a:xfrm>
            <a:off x="14325600" y="1028700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8309122D-4BBB-45FE-4D00-77DDC20C2D7C}"/>
                  </a:ext>
                </a:extLst>
              </p:cNvPr>
              <p:cNvSpPr txBox="1"/>
              <p:nvPr/>
            </p:nvSpPr>
            <p:spPr>
              <a:xfrm>
                <a:off x="14881042" y="1409700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96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8309122D-4BBB-45FE-4D00-77DDC20C2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1042" y="1409700"/>
                <a:ext cx="1556116" cy="27754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A8A781A5-8837-4387-0200-85D1B29CE02C}"/>
                  </a:ext>
                </a:extLst>
              </p:cNvPr>
              <p:cNvSpPr txBox="1"/>
              <p:nvPr/>
            </p:nvSpPr>
            <p:spPr>
              <a:xfrm>
                <a:off x="11811000" y="1406183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A8A781A5-8837-4387-0200-85D1B29CE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0" y="1406183"/>
                <a:ext cx="1556116" cy="27754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54601188-8668-5F8A-85A9-9A4D62D7A21D}"/>
              </a:ext>
            </a:extLst>
          </p:cNvPr>
          <p:cNvSpPr/>
          <p:nvPr/>
        </p:nvSpPr>
        <p:spPr>
          <a:xfrm>
            <a:off x="11103158" y="1028700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50E2972E-79BC-62F7-8494-F69171FA24E0}"/>
                  </a:ext>
                </a:extLst>
              </p:cNvPr>
              <p:cNvSpPr txBox="1"/>
              <p:nvPr/>
            </p:nvSpPr>
            <p:spPr>
              <a:xfrm>
                <a:off x="8730407" y="1290633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50E2972E-79BC-62F7-8494-F69171FA2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0407" y="1290633"/>
                <a:ext cx="1556116" cy="27754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E5C2862A-ED70-4D37-5AF0-94F90CDC4116}"/>
              </a:ext>
            </a:extLst>
          </p:cNvPr>
          <p:cNvSpPr/>
          <p:nvPr/>
        </p:nvSpPr>
        <p:spPr>
          <a:xfrm>
            <a:off x="8022565" y="913150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9B713327-973E-F040-F7E1-AC7506078B25}"/>
                  </a:ext>
                </a:extLst>
              </p:cNvPr>
              <p:cNvSpPr txBox="1"/>
              <p:nvPr/>
            </p:nvSpPr>
            <p:spPr>
              <a:xfrm>
                <a:off x="15029925" y="5816327"/>
                <a:ext cx="1556116" cy="280551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9B713327-973E-F040-F7E1-AC7506078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9925" y="5816327"/>
                <a:ext cx="1556116" cy="28055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233978B7-0585-6909-DBE4-527E68701003}"/>
              </a:ext>
            </a:extLst>
          </p:cNvPr>
          <p:cNvSpPr/>
          <p:nvPr/>
        </p:nvSpPr>
        <p:spPr>
          <a:xfrm>
            <a:off x="14322083" y="5438844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F6EF5E7D-AEEE-138A-F575-8A833483D94C}"/>
                  </a:ext>
                </a:extLst>
              </p:cNvPr>
              <p:cNvSpPr txBox="1"/>
              <p:nvPr/>
            </p:nvSpPr>
            <p:spPr>
              <a:xfrm>
                <a:off x="11811000" y="5816327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F6EF5E7D-AEEE-138A-F575-8A833483D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0" y="5816327"/>
                <a:ext cx="1556116" cy="27754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CBAF57BF-11CD-9418-51E5-3F1233594471}"/>
              </a:ext>
            </a:extLst>
          </p:cNvPr>
          <p:cNvSpPr/>
          <p:nvPr/>
        </p:nvSpPr>
        <p:spPr>
          <a:xfrm>
            <a:off x="11103158" y="5438844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1949F582-A9F2-B3B2-AF8F-BBA6DC3FAD08}"/>
                  </a:ext>
                </a:extLst>
              </p:cNvPr>
              <p:cNvSpPr txBox="1"/>
              <p:nvPr/>
            </p:nvSpPr>
            <p:spPr>
              <a:xfrm>
                <a:off x="8592075" y="5816327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1949F582-A9F2-B3B2-AF8F-BBA6DC3FA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075" y="5816327"/>
                <a:ext cx="1556116" cy="27754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EC17CDEE-8EF5-741B-5719-DBBEFF806D54}"/>
              </a:ext>
            </a:extLst>
          </p:cNvPr>
          <p:cNvSpPr/>
          <p:nvPr/>
        </p:nvSpPr>
        <p:spPr>
          <a:xfrm>
            <a:off x="7884233" y="5438844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A68B7E1E-5FF4-C531-B1DE-71A3B34D59B5}"/>
                  </a:ext>
                </a:extLst>
              </p:cNvPr>
              <p:cNvSpPr txBox="1"/>
              <p:nvPr/>
            </p:nvSpPr>
            <p:spPr>
              <a:xfrm>
                <a:off x="5352989" y="1329241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A68B7E1E-5FF4-C531-B1DE-71A3B34D5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989" y="1329241"/>
                <a:ext cx="1556116" cy="27754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2A693AD9-B8A5-29B0-F1B8-441EFCF2123B}"/>
              </a:ext>
            </a:extLst>
          </p:cNvPr>
          <p:cNvSpPr/>
          <p:nvPr/>
        </p:nvSpPr>
        <p:spPr>
          <a:xfrm>
            <a:off x="4645147" y="951758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8A7BD878-31EF-E76D-CB27-4D0DE44F2DA5}"/>
                  </a:ext>
                </a:extLst>
              </p:cNvPr>
              <p:cNvSpPr txBox="1"/>
              <p:nvPr/>
            </p:nvSpPr>
            <p:spPr>
              <a:xfrm>
                <a:off x="5225684" y="5826526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8A7BD878-31EF-E76D-CB27-4D0DE44F2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684" y="5826526"/>
                <a:ext cx="1556116" cy="27754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C589B17E-6297-3B96-EBE5-997ACCEB4F1B}"/>
              </a:ext>
            </a:extLst>
          </p:cNvPr>
          <p:cNvSpPr/>
          <p:nvPr/>
        </p:nvSpPr>
        <p:spPr>
          <a:xfrm>
            <a:off x="4517842" y="5449043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11E7BEA8-BC47-21E0-7EAC-3C331F6389CE}"/>
                  </a:ext>
                </a:extLst>
              </p:cNvPr>
              <p:cNvSpPr txBox="1"/>
              <p:nvPr/>
            </p:nvSpPr>
            <p:spPr>
              <a:xfrm>
                <a:off x="1976273" y="1349326"/>
                <a:ext cx="1556116" cy="27754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600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he-IL" sz="9600" dirty="0"/>
              </a:p>
            </p:txBody>
          </p:sp>
        </mc:Choice>
        <mc:Fallback xmlns="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11E7BEA8-BC47-21E0-7EAC-3C331F638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273" y="1349326"/>
                <a:ext cx="1556116" cy="277544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מלבן: פינות מעוגלות 19">
            <a:extLst>
              <a:ext uri="{FF2B5EF4-FFF2-40B4-BE49-F238E27FC236}">
                <a16:creationId xmlns:a16="http://schemas.microsoft.com/office/drawing/2014/main" id="{5CF34A9B-0106-38B7-414F-CA1976422D6D}"/>
              </a:ext>
            </a:extLst>
          </p:cNvPr>
          <p:cNvSpPr/>
          <p:nvPr/>
        </p:nvSpPr>
        <p:spPr>
          <a:xfrm>
            <a:off x="1416142" y="951758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: פינות מעוגלות 21">
            <a:extLst>
              <a:ext uri="{FF2B5EF4-FFF2-40B4-BE49-F238E27FC236}">
                <a16:creationId xmlns:a16="http://schemas.microsoft.com/office/drawing/2014/main" id="{B5A1F78F-4A9A-657F-CF84-1822AEBEA069}"/>
              </a:ext>
            </a:extLst>
          </p:cNvPr>
          <p:cNvSpPr/>
          <p:nvPr/>
        </p:nvSpPr>
        <p:spPr>
          <a:xfrm>
            <a:off x="1298917" y="5449043"/>
            <a:ext cx="2667000" cy="38862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8814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6E650A-D1D1-C291-FC06-F3D8C77A7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10D6D60D-233B-3885-C8BC-8E6EE1994702}"/>
              </a:ext>
            </a:extLst>
          </p:cNvPr>
          <p:cNvSpPr/>
          <p:nvPr/>
        </p:nvSpPr>
        <p:spPr>
          <a:xfrm>
            <a:off x="190501" y="1790700"/>
            <a:ext cx="12525374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CD2DE2C2-CF5C-C111-FB7E-4A2F223AEED8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6B09574-9CDE-88C2-7A05-B114262E06AF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AE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إكمال الدوائر</a:t>
            </a:r>
            <a:endParaRPr kumimoji="0" lang="he-IL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F55F7DAC-3CFC-F398-1D6C-369D5AA882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B2E4894E-7DA9-A154-4E25-170113AA5EFF}"/>
              </a:ext>
            </a:extLst>
          </p:cNvPr>
          <p:cNvSpPr/>
          <p:nvPr/>
        </p:nvSpPr>
        <p:spPr>
          <a:xfrm>
            <a:off x="533400" y="9405965"/>
            <a:ext cx="16764000" cy="6096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1A74AC1-4AE0-8CD9-7B20-531C31508E39}"/>
              </a:ext>
            </a:extLst>
          </p:cNvPr>
          <p:cNvSpPr txBox="1"/>
          <p:nvPr/>
        </p:nvSpPr>
        <p:spPr>
          <a:xfrm>
            <a:off x="2761113" y="9426167"/>
            <a:ext cx="117252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إعداد بالاعتماد على: المركز القطري لمعلمي الرياضيات في التعليم الابتدائي، كلية التربية، جامعة حيفا."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C177E0EA-BAFB-791E-F853-5D80698D09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526" r="670"/>
          <a:stretch/>
        </p:blipFill>
        <p:spPr>
          <a:xfrm>
            <a:off x="14087746" y="9492023"/>
            <a:ext cx="675659" cy="494364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D54D7F9B-C7DE-6358-752E-330D60AC4C4E}"/>
              </a:ext>
            </a:extLst>
          </p:cNvPr>
          <p:cNvSpPr txBox="1"/>
          <p:nvPr/>
        </p:nvSpPr>
        <p:spPr>
          <a:xfrm>
            <a:off x="13106400" y="2576464"/>
            <a:ext cx="419100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الصف: الرابع</a:t>
            </a:r>
          </a:p>
          <a:p>
            <a:pPr algn="r" rtl="1"/>
            <a:endParaRPr lang="ar-AE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defRPr/>
            </a:pPr>
            <a:r>
              <a:rPr lang="ar-AE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عدد المشاركين: 2-4</a:t>
            </a:r>
            <a:endParaRPr kumimoji="0" lang="he-I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defRPr/>
            </a:pPr>
            <a:endParaRPr kumimoji="0" lang="he-I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algn="r" rtl="1"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AE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</a:t>
            </a:r>
            <a:r>
              <a:rPr lang="ar-AE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لأدوات المطلوبة:</a:t>
            </a:r>
          </a:p>
          <a:p>
            <a:pPr marL="571500" lvl="0" indent="-571500" algn="r" rtl="1">
              <a:buFont typeface="Wingdings" panose="05000000000000000000" pitchFamily="2" charset="2"/>
              <a:buChar char="v"/>
              <a:defRPr/>
            </a:pPr>
            <a:r>
              <a:rPr lang="ar-A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مكعّبا نرد </a:t>
            </a:r>
          </a:p>
          <a:p>
            <a:pPr marL="571500" lvl="0" indent="-571500" algn="r" rtl="1">
              <a:buFont typeface="Wingdings" panose="05000000000000000000" pitchFamily="2" charset="2"/>
              <a:buChar char="v"/>
              <a:defRPr/>
            </a:pPr>
            <a:r>
              <a:rPr lang="ar-A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ورقة لتلوين الكسور</a:t>
            </a:r>
          </a:p>
          <a:p>
            <a:pPr marL="571500" lvl="0" indent="-571500" algn="r" rtl="1">
              <a:buFont typeface="Wingdings" panose="05000000000000000000" pitchFamily="2" charset="2"/>
              <a:buChar char="v"/>
              <a:defRPr/>
            </a:pPr>
            <a:r>
              <a:rPr lang="ar-A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أدوات كتابة</a:t>
            </a:r>
            <a:endParaRPr kumimoji="0" lang="he-IL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84B5EFC5-9532-94C7-8802-F2C7C8DB6B84}"/>
                  </a:ext>
                </a:extLst>
              </p:cNvPr>
              <p:cNvSpPr txBox="1"/>
              <p:nvPr/>
            </p:nvSpPr>
            <p:spPr>
              <a:xfrm>
                <a:off x="875406" y="2503225"/>
                <a:ext cx="11461768" cy="5661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AE" sz="3200" b="1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سير اللعبة:</a:t>
                </a:r>
              </a:p>
              <a:p>
                <a:pPr algn="r" rtl="1"/>
                <a:r>
                  <a:rPr lang="ar-AE" sz="3200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في كل دور، يرمي اللاعب مكعّبي نرد. يمثّل العدد الأصغر البسط، ويمثّل العدد الأكبر المقام.</a:t>
                </a:r>
              </a:p>
              <a:p>
                <a:pPr algn="r" rtl="1"/>
                <a:r>
                  <a:rPr lang="ar-AE" sz="3200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مثال: إذا ظهر العددان 5 و2، فإن الكسر الناتج هو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AE" sz="4800" i="1" noProof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AE" sz="4800" i="1" noProof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ar-AE" sz="4800" b="0" i="1" noProof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ar-AE" sz="4800" b="0" i="1" noProof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ar-AE" sz="3200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​.</a:t>
                </a:r>
              </a:p>
              <a:p>
                <a:pPr algn="r" rtl="1"/>
                <a:r>
                  <a:rPr lang="ar-AE" sz="3200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يختار اللاعب إحدى الدوائر في ورقة النشاط، ثم يلوّن منها جزءًا يمثّل الكسر الناتج من رمي النرّد.</a:t>
                </a:r>
              </a:p>
              <a:p>
                <a:pPr algn="r" rtl="1"/>
                <a:r>
                  <a:rPr lang="ar-AE" sz="3200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يمكنه مواصلة التلوين في دائرة بدأ بتلوينها في دور سابق، أو البدء بتلوين دائرة جديدة.</a:t>
                </a:r>
              </a:p>
              <a:p>
                <a:pPr algn="r" rtl="1"/>
                <a:r>
                  <a:rPr lang="ar-AE" sz="3200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كما يمكن تمثيل كسور ذات مقامات مختلفة في الدائرة نفسها، مثل: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AE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AE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ar-AE" sz="4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 sz="4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a:rPr lang="ar-AE" sz="4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6</m:t>
                            </m:r>
                          </m:den>
                        </m:f>
                      </m:e>
                    </m:box>
                  </m:oMath>
                </a14:m>
                <a:r>
                  <a:rPr lang="ar-AE" sz="3200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و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AE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AE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ar-AE" sz="4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 sz="4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ar-AE" sz="3200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algn="r" rtl="1"/>
                <a:r>
                  <a:rPr lang="ar-AE" sz="3200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الفائز هو اللاعب الذي ينجح، بعد عشر جولات، في إكمال أكبر عدد من الوحدات الكاملة.</a:t>
                </a:r>
              </a:p>
            </p:txBody>
          </p:sp>
        </mc:Choice>
        <mc:Fallback xmlns="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84B5EFC5-9532-94C7-8802-F2C7C8DB6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06" y="2503225"/>
                <a:ext cx="11461768" cy="5661550"/>
              </a:xfrm>
              <a:prstGeom prst="rect">
                <a:avLst/>
              </a:prstGeom>
              <a:blipFill>
                <a:blip r:embed="rId5"/>
                <a:stretch>
                  <a:fillRect l="-426" t="-1401" r="-1330" b="-269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839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315</Words>
  <Application>Microsoft Office PowerPoint</Application>
  <PresentationFormat>מותאם אישית</PresentationFormat>
  <Paragraphs>69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7" baseType="lpstr">
      <vt:lpstr>Arimo Bold</vt:lpstr>
      <vt:lpstr>Arial</vt:lpstr>
      <vt:lpstr>Wingdings</vt:lpstr>
      <vt:lpstr>Calibri</vt:lpstr>
      <vt:lpstr>Aptos</vt:lpstr>
      <vt:lpstr>Cambria Math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ראיד שיח אחמד</cp:lastModifiedBy>
  <cp:revision>23</cp:revision>
  <dcterms:created xsi:type="dcterms:W3CDTF">2006-08-16T00:00:00Z</dcterms:created>
  <dcterms:modified xsi:type="dcterms:W3CDTF">2026-05-25T20:00:35Z</dcterms:modified>
  <dc:identifier>DAHG5W1gSCg</dc:identifier>
</cp:coreProperties>
</file>