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895" r:id="rId3"/>
    <p:sldId id="894" r:id="rId4"/>
    <p:sldId id="896" r:id="rId5"/>
    <p:sldId id="897" r:id="rId6"/>
  </p:sldIdLst>
  <p:sldSz cx="18288000" cy="10287000"/>
  <p:notesSz cx="6858000" cy="9144000"/>
  <p:embeddedFontLst>
    <p:embeddedFont>
      <p:font typeface="Alef Bold" panose="00000800000000000000" charset="-79"/>
      <p:regular r:id="rId8"/>
      <p:bold r:id="rId9"/>
    </p:embeddedFont>
    <p:embeddedFont>
      <p:font typeface="Arimo Bold" panose="020B0604020202020204" charset="0"/>
      <p:regular r:id="rId10"/>
    </p:embeddedFont>
    <p:embeddedFont>
      <p:font typeface="Cambria Math" panose="02040503050406030204" pitchFamily="18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כ'/אייר/תשפ"ו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26955" y="6286500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נושא השיעור: 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השלמה לשלם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17" y="3429000"/>
            <a:ext cx="13042337" cy="28194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917547" y="202444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3398607" y="4390317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יצירת רצועות שברים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873E016-7D07-B627-24C4-79F33DC83351}"/>
              </a:ext>
            </a:extLst>
          </p:cNvPr>
          <p:cNvSpPr txBox="1"/>
          <p:nvPr/>
        </p:nvSpPr>
        <p:spPr>
          <a:xfrm>
            <a:off x="8687585" y="4229100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המרוץ לשלם- מרוץ שליחים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5FAEAEE-EC94-58AD-1717-FF64DF23A52A}"/>
              </a:ext>
            </a:extLst>
          </p:cNvPr>
          <p:cNvSpPr txBox="1"/>
          <p:nvPr/>
        </p:nvSpPr>
        <p:spPr>
          <a:xfrm>
            <a:off x="4114800" y="4361646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המרדף אחרי השלם- משחק קוביות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848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848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המרוץ לשלם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471488" y="1864148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69557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algn="r" rtl="1">
              <a:defRPr/>
            </a:pPr>
            <a:r>
              <a:rPr lang="he-IL" sz="3200" kern="0" dirty="0">
                <a:solidFill>
                  <a:prstClr val="black"/>
                </a:solidFill>
              </a:rPr>
              <a:t>חלוקת הכיתה לקבוצות. 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8 משתתפים בקבוצה.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25 דפים/ רצועות בגודל שווה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טושים/ צבעים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מספריים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7F561A6-7400-DDAD-B11C-CDA449856F30}"/>
                  </a:ext>
                </a:extLst>
              </p:cNvPr>
              <p:cNvSpPr txBox="1"/>
              <p:nvPr/>
            </p:nvSpPr>
            <p:spPr>
              <a:xfrm>
                <a:off x="-381000" y="1965160"/>
                <a:ext cx="12525374" cy="73710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מהלך הפעילות: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הכנת רצועות שברים בקבוצות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מחלקים את התלמידים לקבוצות, עד 8 משתתפים בקבוצה.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he-IL" sz="2000" dirty="0"/>
                  <a:t>כל קבוצה מקבלת 25 רצועות נייר בגודל אחיד.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5 רצועות יישארו שלמות וישמשו כבסיסים לשלמים. </a:t>
                </a:r>
                <a:r>
                  <a:rPr lang="en-US" sz="2000" dirty="0"/>
                  <a:t> </a:t>
                </a:r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משאר הרצועות התלמידים יכינו את השברים הבאים ואת השבר שמשלים לשלם. (4 רצועות מכל סוג)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מומלץ לכתוב את שמות השברים על הרצועות הגזורות.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000" dirty="0"/>
                  <a:t> והשבר שמשלים לשלם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he-IL" sz="2000" dirty="0"/>
                  <a:t>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000" dirty="0"/>
                  <a:t> והשבר שמשלים לשלם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2000" dirty="0"/>
                  <a:t> והשבר שמשלים לשלם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2000" dirty="0"/>
                  <a:t> והשבר שמשלים לשלם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2000" dirty="0"/>
                  <a:t> והשבר שמשלים לשלם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:r>
                  <a:rPr lang="he-IL" sz="2000" dirty="0"/>
                  <a:t>כל קבוצה בוחרת צבע וצובעת את השברים שיצרה בצבע אחד. </a:t>
                </a:r>
              </a:p>
              <a:p>
                <a:endParaRPr lang="he-IL" sz="2000" dirty="0"/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7F561A6-7400-DDAD-B11C-CDA44985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1965160"/>
                <a:ext cx="12525374" cy="7371057"/>
              </a:xfrm>
              <a:prstGeom prst="rect">
                <a:avLst/>
              </a:prstGeom>
              <a:blipFill>
                <a:blip r:embed="rId3"/>
                <a:stretch>
                  <a:fillRect r="-4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9F927-E5C2-B298-5F31-64ADAD23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E8AFB1E-7BED-9942-FD71-00CECFF74C52}"/>
              </a:ext>
            </a:extLst>
          </p:cNvPr>
          <p:cNvSpPr/>
          <p:nvPr/>
        </p:nvSpPr>
        <p:spPr>
          <a:xfrm>
            <a:off x="190500" y="1790700"/>
            <a:ext cx="175640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9653833-B8BF-B149-AE1B-44F32FECE55B}"/>
              </a:ext>
            </a:extLst>
          </p:cNvPr>
          <p:cNvSpPr txBox="1"/>
          <p:nvPr/>
        </p:nvSpPr>
        <p:spPr>
          <a:xfrm>
            <a:off x="2761113" y="495300"/>
            <a:ext cx="100404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המרוץ לשלם- מרוץ שליחים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5499006-C907-6E9C-C58C-B8238F0E5940}"/>
              </a:ext>
            </a:extLst>
          </p:cNvPr>
          <p:cNvSpPr txBox="1"/>
          <p:nvPr/>
        </p:nvSpPr>
        <p:spPr>
          <a:xfrm>
            <a:off x="228600" y="1662967"/>
            <a:ext cx="16764000" cy="5415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המטרה: להשלים 5 שלמים.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קובעים מקום לבסיס ובו מניחים את הרצועות שמייצגות את השלמים, ומקום אחר שבו ירוכזו כל השברים שיצרנו מרצועות שברים.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ניתן לפזר </a:t>
            </a:r>
            <a:r>
              <a:rPr lang="he-IL" sz="3200" dirty="0">
                <a:solidFill>
                  <a:prstClr val="black"/>
                </a:solidFill>
                <a:latin typeface="Calibri"/>
              </a:rPr>
              <a:t>את רצועות השברים בכל מיני מקומות ברחבי החצר או לרכזם במיקום אחד.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שלב 1: בכל פעם ילד אחד מכל קבוצה רץ לערמת השברים. עליו לבחור חלק אחד שמתאים לצבע של הקבוצה ולהביא אותו אל המיקום שנקבע כבסיס.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שלב 2: כאשר הילד מגיע לבסיס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הקבוצה מחליטה היכן להניח את החלק על מנת להגיע למצב של השלמת שלם.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שלב 3: ברגע שקבוצה השלימה שלם היא צועקת "שלם אחד"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המנצחת היא הקבוצה שמסיימת להרכיב 5 שלמים. (ניתן להשלים שלם גם משברים בעלי מכנים שונים)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15AC0-E897-F1CB-306E-A1A37353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06D69FE-4CC3-0BDE-06DC-AC4F73F1EA39}"/>
              </a:ext>
            </a:extLst>
          </p:cNvPr>
          <p:cNvSpPr/>
          <p:nvPr/>
        </p:nvSpPr>
        <p:spPr>
          <a:xfrm>
            <a:off x="359571" y="1780735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44DC5AE-7BFB-D9A8-EEAB-EB399FFAB72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30D620-BD8D-5807-3793-983003803332}"/>
              </a:ext>
            </a:extLst>
          </p:cNvPr>
          <p:cNvSpPr txBox="1"/>
          <p:nvPr/>
        </p:nvSpPr>
        <p:spPr>
          <a:xfrm>
            <a:off x="2514600" y="450469"/>
            <a:ext cx="11353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המרדף אחר השלם- משחק בקוביות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30328D7-DF53-999D-7A87-71CE6593B375}"/>
              </a:ext>
            </a:extLst>
          </p:cNvPr>
          <p:cNvSpPr txBox="1"/>
          <p:nvPr/>
        </p:nvSpPr>
        <p:spPr>
          <a:xfrm>
            <a:off x="474199" y="1922494"/>
            <a:ext cx="11963400" cy="5415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מטילים 2 קוביות: המספר עם הערך הקטן מייצג את המונה והמספר עם הערך הגדול מייצג את המכנה.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התלמיד שאומר ראשון את הערך שחסר על מנת להשלים לשלם זוכה בנקודה.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לדוגמה: בהטלת הקוביות קיבלנו את המספרים 2, 6 נוצר השבר שתי שישיות ולכן החלק שישלים לשלם הוא ארבע שישיות.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במידה וקיבלנו שני מספרים שווים יש לומר שלם.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המנצח הוא המשתתף שצבר את מספר הנקודות הגדול ביותר.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6675E35-6021-3147-EC2F-6752A425BEB1}"/>
              </a:ext>
            </a:extLst>
          </p:cNvPr>
          <p:cNvSpPr txBox="1"/>
          <p:nvPr/>
        </p:nvSpPr>
        <p:spPr>
          <a:xfrm>
            <a:off x="13320711" y="1881068"/>
            <a:ext cx="4191000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ד'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algn="r" rtl="1">
              <a:defRPr/>
            </a:pPr>
            <a:r>
              <a:rPr lang="he-IL" sz="3200" kern="0" dirty="0">
                <a:solidFill>
                  <a:prstClr val="black"/>
                </a:solidFill>
              </a:rPr>
              <a:t>2 </a:t>
            </a:r>
            <a:endParaRPr lang="he-IL" sz="32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קוביות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E11775DF-38A5-7AF1-6FE6-E30D90DE73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7C0AA30-868C-0D92-38A8-D5520F5D3ED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1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385</Words>
  <Application>Microsoft Office PowerPoint</Application>
  <PresentationFormat>מותאם אישית</PresentationFormat>
  <Paragraphs>66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Cambria Math</vt:lpstr>
      <vt:lpstr>Arial</vt:lpstr>
      <vt:lpstr>Aptos</vt:lpstr>
      <vt:lpstr>Arimo Bold</vt:lpstr>
      <vt:lpstr>Alef Bold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10</cp:revision>
  <dcterms:created xsi:type="dcterms:W3CDTF">2006-08-16T00:00:00Z</dcterms:created>
  <dcterms:modified xsi:type="dcterms:W3CDTF">2026-05-07T10:32:39Z</dcterms:modified>
  <dc:identifier>DAHG5W1gSCg</dc:identifier>
</cp:coreProperties>
</file>