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895" r:id="rId3"/>
    <p:sldId id="894" r:id="rId4"/>
    <p:sldId id="896" r:id="rId5"/>
    <p:sldId id="897" r:id="rId6"/>
  </p:sldIdLst>
  <p:sldSz cx="18288000" cy="10287000"/>
  <p:notesSz cx="6858000" cy="9144000"/>
  <p:embeddedFontLst>
    <p:embeddedFont>
      <p:font typeface="Cambria Math" panose="02040503050406030204" pitchFamily="18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157" autoAdjust="0"/>
  </p:normalViewPr>
  <p:slideViewPr>
    <p:cSldViewPr>
      <p:cViewPr varScale="1">
        <p:scale>
          <a:sx n="51" d="100"/>
          <a:sy n="51" d="100"/>
        </p:scale>
        <p:origin x="8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sz="3600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E909C7EE-72FA-3DBC-FD60-CA132E66FD5D}"/>
              </a:ext>
            </a:extLst>
          </p:cNvPr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ECC8761-7E5F-BC00-7023-5F33D40DB071}"/>
              </a:ext>
            </a:extLst>
          </p:cNvPr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4BF30D39-750F-7B2F-0E90-C9B0988CA24E}"/>
              </a:ext>
            </a:extLst>
          </p:cNvPr>
          <p:cNvSpPr txBox="1"/>
          <p:nvPr/>
        </p:nvSpPr>
        <p:spPr>
          <a:xfrm>
            <a:off x="11703064" y="3120572"/>
            <a:ext cx="5245075" cy="9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46F7B22E-A165-DF6E-AD9A-00E328F23F7A}"/>
              </a:ext>
            </a:extLst>
          </p:cNvPr>
          <p:cNvSpPr txBox="1"/>
          <p:nvPr/>
        </p:nvSpPr>
        <p:spPr>
          <a:xfrm>
            <a:off x="10307359" y="4406079"/>
            <a:ext cx="7980641" cy="18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الدرس</a:t>
            </a:r>
            <a:b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إكمال إلى الواحد الصحيح</a:t>
            </a:r>
            <a:endParaRPr lang="he-I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CEC64D91-5E46-D275-28D4-57E8300C1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17" y="3429000"/>
            <a:ext cx="13042337" cy="28194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917547" y="202444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3398607" y="4390317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فعالية افتتاحية</a:t>
            </a:r>
          </a:p>
          <a:p>
            <a:pPr algn="ctr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إنشاء أشرطة الكسور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873E016-7D07-B627-24C4-79F33DC83351}"/>
              </a:ext>
            </a:extLst>
          </p:cNvPr>
          <p:cNvSpPr txBox="1"/>
          <p:nvPr/>
        </p:nvSpPr>
        <p:spPr>
          <a:xfrm>
            <a:off x="8687585" y="4229100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السباق إلى الواحد الصحيح – سباق تتابع</a:t>
            </a:r>
            <a:endParaRPr lang="he-IL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5FAEAEE-EC94-58AD-1717-FF64DF23A52A}"/>
              </a:ext>
            </a:extLst>
          </p:cNvPr>
          <p:cNvSpPr txBox="1"/>
          <p:nvPr/>
        </p:nvSpPr>
        <p:spPr>
          <a:xfrm>
            <a:off x="4114800" y="4361646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المطاردة نحو الواحد الصحيح – لعبة مكعّبات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848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848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السِّباق إلى الواحد الصحيح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471488" y="1864148"/>
            <a:ext cx="11963400" cy="983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2749212" y="1881068"/>
            <a:ext cx="4762499" cy="7694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defRPr/>
            </a:pPr>
            <a:r>
              <a:rPr lang="ar-AE" sz="32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الصّفوف</a:t>
            </a:r>
            <a:r>
              <a:rPr lang="he-IL" sz="32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sz="32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الرّابعة</a:t>
            </a:r>
          </a:p>
          <a:p>
            <a:pPr lvl="0" algn="r" rtl="1">
              <a:defRPr/>
            </a:pPr>
            <a:endParaRPr lang="he-IL" sz="32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تقسيم الصف إلى مجموعات.</a:t>
            </a:r>
            <a:b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مشاركين في كلّ مجموعة.</a:t>
            </a:r>
          </a:p>
          <a:p>
            <a:pPr algn="r" rtl="1">
              <a:defRPr/>
            </a:pP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الأدوات المطلوبة: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A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ورقة/شريطًا بالمقاس نفسه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A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أقلام تلوين / ألوان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AE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مقصّات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7F561A6-7400-DDAD-B11C-CDA449856F30}"/>
                  </a:ext>
                </a:extLst>
              </p:cNvPr>
              <p:cNvSpPr txBox="1"/>
              <p:nvPr/>
            </p:nvSpPr>
            <p:spPr>
              <a:xfrm>
                <a:off x="438150" y="1965160"/>
                <a:ext cx="11706223" cy="722903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AE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سير الفعالية: </a:t>
                </a:r>
              </a:p>
              <a:p>
                <a:pPr algn="r" rtl="1"/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إعداد أشرطة الكسور </a:t>
                </a:r>
                <a:r>
                  <a:rPr lang="ar-JO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بمجموعات</a:t>
                </a:r>
              </a:p>
              <a:p>
                <a:pPr algn="r" rtl="1"/>
                <a:r>
                  <a:rPr lang="ar-JO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نوزَع</a:t>
                </a:r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الطلاب إلى مجموعات، تضمّ كلّ مجموعة حتى 8 مشاركين.</a:t>
                </a:r>
              </a:p>
              <a:p>
                <a:pPr algn="r" rtl="1"/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تحصل كلّ مجموعة على 25 شريطًا ورقيًا بالمقاس نفسه.</a:t>
                </a:r>
              </a:p>
              <a:p>
                <a:pPr algn="r" rtl="1"/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تبقى 5 أشرطة كاملة، وتُستعمل أساسًا لتمثيل الواحد الصحيح. </a:t>
                </a:r>
              </a:p>
              <a:p>
                <a:pPr algn="r" rtl="1"/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ومن بقيّة الأشرطة، يُعِدّ الطلاب الكسور الآتية، بالإضافة إلى الكسر الذي يُكمِّل الواحد الصحيح (4 أشرطة من كلّ نوع).</a:t>
                </a:r>
              </a:p>
              <a:p>
                <a:pPr algn="r" rtl="1"/>
                <a:r>
                  <a:rPr lang="ar-AE" sz="2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يُنصح بكتابة أسماء الكسور على الأشرطة المقصوصة.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  <a:r>
                  <a:rPr lang="ar-AE" sz="2000" dirty="0"/>
                  <a:t> </a:t>
                </a: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والكسر المُكمِّل للواحد الصحيح</a:t>
                </a:r>
                <a:r>
                  <a:rPr lang="he-IL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he-IL" sz="2000" dirty="0"/>
                  <a:t>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  <a:r>
                  <a:rPr lang="ar-AE" sz="2000" dirty="0"/>
                  <a:t> </a:t>
                </a: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والكسر المُكمِّل للواحد الصحيح</a:t>
                </a:r>
                <a:r>
                  <a:rPr lang="he-IL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والكسر المُكمِّل للواحد الصحيح</a:t>
                </a:r>
                <a:r>
                  <a:rPr lang="he-IL" sz="2000" dirty="0"/>
                  <a:t>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والكسر المُكمِّل للواحد الصحيح</a:t>
                </a:r>
                <a:r>
                  <a:rPr lang="he-IL" sz="2000" dirty="0"/>
                  <a:t>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2000" dirty="0"/>
                  <a:t> </a:t>
                </a: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والكسر المُكمِّل للواحد الصحيح</a:t>
                </a:r>
                <a:r>
                  <a:rPr lang="he-IL" sz="2000" dirty="0"/>
                  <a:t>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000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0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he-IL" sz="2000" dirty="0"/>
              </a:p>
              <a:p>
                <a:pPr algn="r">
                  <a:lnSpc>
                    <a:spcPct val="150000"/>
                  </a:lnSpc>
                </a:pPr>
                <a:r>
                  <a:rPr lang="ar-AE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تختار كلّ مجموعة لونًا، وتلوّن الكسور التي أعدّتها باللون نفسه</a:t>
                </a:r>
                <a:r>
                  <a:rPr lang="ar-AE" sz="2000" dirty="0"/>
                  <a:t>.</a:t>
                </a:r>
                <a:endParaRPr lang="he-IL" sz="2000" dirty="0"/>
              </a:p>
            </p:txBody>
          </p:sp>
        </mc:Choice>
        <mc:Fallback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D7F561A6-7400-DDAD-B11C-CDA449856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1965160"/>
                <a:ext cx="11706223" cy="7229030"/>
              </a:xfrm>
              <a:prstGeom prst="rect">
                <a:avLst/>
              </a:prstGeom>
              <a:blipFill>
                <a:blip r:embed="rId4"/>
                <a:stretch>
                  <a:fillRect t="-759" r="-1042" b="-59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F9F927-E5C2-B298-5F31-64ADAD23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5E8AFB1E-7BED-9942-FD71-00CECFF74C52}"/>
              </a:ext>
            </a:extLst>
          </p:cNvPr>
          <p:cNvSpPr/>
          <p:nvPr/>
        </p:nvSpPr>
        <p:spPr>
          <a:xfrm>
            <a:off x="190500" y="1790700"/>
            <a:ext cx="175640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9653833-B8BF-B149-AE1B-44F32FECE55B}"/>
              </a:ext>
            </a:extLst>
          </p:cNvPr>
          <p:cNvSpPr txBox="1"/>
          <p:nvPr/>
        </p:nvSpPr>
        <p:spPr>
          <a:xfrm>
            <a:off x="2761113" y="495300"/>
            <a:ext cx="1004048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السِّباق إلى الواحد الصحيح – سباق تتابع</a:t>
            </a:r>
            <a:endParaRPr lang="he-IL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5E214D9-ABCC-ED85-F1A1-9D7D1F215337}"/>
              </a:ext>
            </a:extLst>
          </p:cNvPr>
          <p:cNvSpPr txBox="1"/>
          <p:nvPr/>
        </p:nvSpPr>
        <p:spPr>
          <a:xfrm>
            <a:off x="190500" y="1940659"/>
            <a:ext cx="164973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الهدف: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إكمال </a:t>
            </a:r>
            <a:r>
              <a:rPr lang="ar-JO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لـِ 5 صحيح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rtl="1"/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نُحدّد 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مكان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ًا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يُستعمل قاعدةً، و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 فيه الأشرطة التي تُمثّل الأعداد الصحيحة،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ونحدّد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مكان آخر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نجمع 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فيه جميع الكسور التي أُعدّت من أشرطة الكسور.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يمكن توزيع أشرطة الكسور في أماكن مختلفة في ساحة المدرسة، أو تجميعها في مكان واحد.</a:t>
            </a:r>
          </a:p>
          <a:p>
            <a:pPr algn="r" rtl="1"/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1: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كلّ مرة، يركض طالب واحد من كلّ مجموعة نحو مجموعة الكسور.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وعليه أن يختار جزءًا واحدًا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يلائم 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لون مجموعته، ثم يُحضره إلى المكان الذي حُدِّد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قاعدةً.</a:t>
            </a:r>
          </a:p>
          <a:p>
            <a:pPr algn="r" rtl="1"/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2: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عندما يصل الطالب إلى القاعدة، تقرّر المجموعة أين تضع الجزء من أجل الوصول إلى حالة إكمال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واحد صحيح.</a:t>
            </a:r>
          </a:p>
          <a:p>
            <a:pPr algn="r" rtl="1"/>
            <a:r>
              <a:rPr lang="ar-A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المرحلة 3: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إن تُكمل المجموعة واحدًا صحيحًا، حتى تصرخ: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«واحد صحيح!»</a:t>
            </a:r>
          </a:p>
          <a:p>
            <a:pPr algn="r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المجموعة الفائزة هي التي تنجح أولًا في تركيب 5 </a:t>
            </a:r>
            <a:r>
              <a:rPr lang="ar-J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صحيح</a:t>
            </a: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(يمكن أيضًا إكمال الواحد الصحيح باستعمال كسور ذات مقامات مختلفة).</a:t>
            </a:r>
          </a:p>
        </p:txBody>
      </p:sp>
    </p:spTree>
    <p:extLst>
      <p:ext uri="{BB962C8B-B14F-4D97-AF65-F5344CB8AC3E}">
        <p14:creationId xmlns:p14="http://schemas.microsoft.com/office/powerpoint/2010/main" val="34312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15AC0-E897-F1CB-306E-A1A37353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306D69FE-4CC3-0BDE-06DC-AC4F73F1EA39}"/>
              </a:ext>
            </a:extLst>
          </p:cNvPr>
          <p:cNvSpPr/>
          <p:nvPr/>
        </p:nvSpPr>
        <p:spPr>
          <a:xfrm>
            <a:off x="359571" y="1780735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44DC5AE-7BFB-D9A8-EEAB-EB399FFAB72E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F30D620-BD8D-5807-3793-983003803332}"/>
              </a:ext>
            </a:extLst>
          </p:cNvPr>
          <p:cNvSpPr txBox="1"/>
          <p:nvPr/>
        </p:nvSpPr>
        <p:spPr>
          <a:xfrm>
            <a:off x="2514600" y="450469"/>
            <a:ext cx="11353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</a:t>
            </a:r>
            <a:r>
              <a:rPr lang="ar-JO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طاردة نحو الواحد الصّحيح – لعبة مكعّبات</a:t>
            </a:r>
            <a:endParaRPr lang="he-IL" sz="5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30328D7-DF53-999D-7A87-71CE6593B375}"/>
                  </a:ext>
                </a:extLst>
              </p:cNvPr>
              <p:cNvSpPr txBox="1"/>
              <p:nvPr/>
            </p:nvSpPr>
            <p:spPr>
              <a:xfrm>
                <a:off x="474199" y="1922494"/>
                <a:ext cx="11963400" cy="65701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سير اللعبة: يُلقي اللاعب مكعّبين. يمثّل العدد الأصغر البسط، ويمثّل العدد الأكبر المقام.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الطالب الذي يذكر أولًا القيمة الناقصة لإكمال</a:t>
                </a:r>
                <a:r>
                  <a:rPr lang="ar-JO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الكسر</a:t>
                </a:r>
                <a:r>
                  <a:rPr lang="ar-AE" sz="32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لواحد </a:t>
                </a: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الصحيح يحصل على نقطة.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مثال: إذا أظهر المكعّبان العددين 2 و6، فإن الكسر الناتج هو: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ar-AE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ولذلك فإن الجزء الذي يُكمل الواحد الصحيح هو: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AE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AE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ar-AE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ar-AE" sz="4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box>
                  </m:oMath>
                </a14:m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إذا ظهر العدد نفسه على المكعّبين، فيجب القول: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«واحد صحيح».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ar-AE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الفائز هو المشارك الذي يجمع أكبر عدد من النقاط.</a:t>
                </a:r>
              </a:p>
            </p:txBody>
          </p:sp>
        </mc:Choice>
        <mc:Fallback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330328D7-DF53-999D-7A87-71CE6593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99" y="1922494"/>
                <a:ext cx="11963400" cy="6570197"/>
              </a:xfrm>
              <a:prstGeom prst="rect">
                <a:avLst/>
              </a:prstGeom>
              <a:blipFill>
                <a:blip r:embed="rId2"/>
                <a:stretch>
                  <a:fillRect r="-1274" b="-21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6675E35-6021-3147-EC2F-6752A425BEB1}"/>
              </a:ext>
            </a:extLst>
          </p:cNvPr>
          <p:cNvSpPr txBox="1"/>
          <p:nvPr/>
        </p:nvSpPr>
        <p:spPr>
          <a:xfrm>
            <a:off x="13320711" y="1881068"/>
            <a:ext cx="4191000" cy="597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defRPr/>
            </a:pPr>
            <a:r>
              <a:rPr lang="ar-AE" sz="3200" b="1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الصّفوف</a:t>
            </a:r>
            <a:r>
              <a:rPr lang="he-IL" sz="32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ar-AE" sz="3200" kern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الرّابعة</a:t>
            </a:r>
          </a:p>
          <a:p>
            <a:pPr lvl="0" algn="r" rtl="1">
              <a:defRPr/>
            </a:pPr>
            <a:endParaRPr lang="he-IL" sz="3200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he-IL" sz="3200" kern="0" dirty="0">
                <a:solidFill>
                  <a:prstClr val="black"/>
                </a:solidFill>
              </a:rPr>
              <a:t>2 </a:t>
            </a:r>
            <a:endParaRPr lang="he-IL" sz="32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r" rtl="1">
              <a:defRPr/>
            </a:pP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defRPr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الأدوات المطلوبة:</a:t>
            </a:r>
            <a:r>
              <a:rPr lang="he-I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r" rtl="1">
              <a:defRPr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مكعّبان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E11775DF-38A5-7AF1-6FE6-E30D90DE73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7C0AA30-868C-0D92-38A8-D5520F5D3ED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1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451</Words>
  <Application>Microsoft Office PowerPoint</Application>
  <PresentationFormat>מותאם אישית</PresentationFormat>
  <Paragraphs>70</Paragraphs>
  <Slides>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Aptos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17</cp:revision>
  <dcterms:created xsi:type="dcterms:W3CDTF">2006-08-16T00:00:00Z</dcterms:created>
  <dcterms:modified xsi:type="dcterms:W3CDTF">2026-05-25T19:44:05Z</dcterms:modified>
  <dc:identifier>DAHG5W1gSCg</dc:identifier>
</cp:coreProperties>
</file>