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895" r:id="rId3"/>
    <p:sldId id="268" r:id="rId4"/>
    <p:sldId id="891" r:id="rId5"/>
    <p:sldId id="896" r:id="rId6"/>
    <p:sldId id="897" r:id="rId7"/>
  </p:sldIdLst>
  <p:sldSz cx="18288000" cy="10287000"/>
  <p:notesSz cx="6858000" cy="9144000"/>
  <p:embeddedFontLst>
    <p:embeddedFont>
      <p:font typeface="Alef Bold" panose="020B0604020202020204" charset="-79"/>
      <p:regular r:id="rId9"/>
      <p:bold r:id="rId10"/>
    </p:embeddedFont>
    <p:embeddedFont>
      <p:font typeface="Arimo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י"ב/אייר/תשפ"ו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matmatika/yesodi/oraat-math/peiluyot-talmidim-mitkadmi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op.education.gov.il/tchumey_daat/matmatika/yesodi/oraat-math/peiluyot-talmidim-mitkadmi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oraat-math/peiluyot-talmidim-mitkadmi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oraat-math/peiluyot-talmidim-mitkadmi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oraat-math/peiluyot-talmidim-mitkadmi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oraat-math/peiluyot-talmidim-mitkadmi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ד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57253" y="6073780"/>
            <a:ext cx="7980641" cy="183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גיאומטריה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מצולעים לפי מספרים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CFD7B6B-D2FD-92D3-CDBD-5089CCFBA1B0}"/>
              </a:ext>
            </a:extLst>
          </p:cNvPr>
          <p:cNvSpPr txBox="1"/>
          <p:nvPr/>
        </p:nvSpPr>
        <p:spPr>
          <a:xfrm>
            <a:off x="12268200" y="9791700"/>
            <a:ext cx="78474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3"/>
              </a:rPr>
              <a:t>מתוך אוגדן פעילויות לתלמידים מתקדמים – חלק שלישי  </a:t>
            </a:r>
            <a:endParaRPr lang="he-I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B6C85AE-1A73-835E-0836-4547772EE22E}"/>
              </a:ext>
            </a:extLst>
          </p:cNvPr>
          <p:cNvSpPr/>
          <p:nvPr/>
        </p:nvSpPr>
        <p:spPr>
          <a:xfrm rot="10800000">
            <a:off x="1033836" y="3646593"/>
            <a:ext cx="16230600" cy="2475166"/>
          </a:xfrm>
          <a:custGeom>
            <a:avLst/>
            <a:gdLst/>
            <a:ahLst/>
            <a:cxnLst/>
            <a:rect l="l" t="t" r="r" b="b"/>
            <a:pathLst>
              <a:path w="16230600" h="2475166">
                <a:moveTo>
                  <a:pt x="0" y="0"/>
                </a:moveTo>
                <a:lnTo>
                  <a:pt x="16230600" y="0"/>
                </a:lnTo>
                <a:lnTo>
                  <a:pt x="16230600" y="2475166"/>
                </a:lnTo>
                <a:lnTo>
                  <a:pt x="0" y="2475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4859000" y="2400300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0E438E2-614E-1B33-863B-10801ABE7F42}"/>
              </a:ext>
            </a:extLst>
          </p:cNvPr>
          <p:cNvSpPr txBox="1"/>
          <p:nvPr/>
        </p:nvSpPr>
        <p:spPr>
          <a:xfrm>
            <a:off x="14249400" y="4436012"/>
            <a:ext cx="2667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/>
              <a:t>מוצאים את החוקיות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ED5F318-B74B-1100-AE70-535A66ED5309}"/>
              </a:ext>
            </a:extLst>
          </p:cNvPr>
          <p:cNvSpPr txBox="1"/>
          <p:nvPr/>
        </p:nvSpPr>
        <p:spPr>
          <a:xfrm>
            <a:off x="10058400" y="4100300"/>
            <a:ext cx="26670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משלימים מספרים למצולע על פי חוקיות</a:t>
            </a:r>
            <a:endParaRPr lang="he-IL" sz="3200" strike="sngStrike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A18396F-2B86-57CE-9E52-EAA587CDF388}"/>
              </a:ext>
            </a:extLst>
          </p:cNvPr>
          <p:cNvSpPr txBox="1"/>
          <p:nvPr/>
        </p:nvSpPr>
        <p:spPr>
          <a:xfrm>
            <a:off x="5867400" y="4195473"/>
            <a:ext cx="26670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מסרטטים מצולעים על פי חוקיות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4623A226-AA56-824E-CE16-07460DDE6453}"/>
              </a:ext>
            </a:extLst>
          </p:cNvPr>
          <p:cNvSpPr txBox="1"/>
          <p:nvPr/>
        </p:nvSpPr>
        <p:spPr>
          <a:xfrm>
            <a:off x="1371600" y="4256433"/>
            <a:ext cx="2667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מוצאים את היקף המצולע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6922FA6-9677-3A26-0B09-C29C05C2F852}"/>
              </a:ext>
            </a:extLst>
          </p:cNvPr>
          <p:cNvSpPr txBox="1"/>
          <p:nvPr/>
        </p:nvSpPr>
        <p:spPr>
          <a:xfrm>
            <a:off x="708952" y="9454634"/>
            <a:ext cx="78474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4"/>
              </a:rPr>
              <a:t>מתוך אוגדן פעילויות לתלמידים מתקדמים – חלק שלישי  </a:t>
            </a:r>
            <a:endParaRPr lang="he-I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CAD56E6-2370-4896-910F-59CAD2422BBB}"/>
              </a:ext>
            </a:extLst>
          </p:cNvPr>
          <p:cNvSpPr txBox="1"/>
          <p:nvPr/>
        </p:nvSpPr>
        <p:spPr>
          <a:xfrm>
            <a:off x="9834489" y="495300"/>
            <a:ext cx="8072511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600" dirty="0"/>
              <a:t>לפניכם לוח משבצות. בלוח מספרים ומצולע. המספר הרשום בכל משבצת קשור למצולע </a:t>
            </a:r>
            <a:r>
              <a:rPr lang="he-IL" sz="3600" dirty="0" err="1"/>
              <a:t>המסורטט</a:t>
            </a:r>
            <a:r>
              <a:rPr lang="he-IL" sz="3600" dirty="0"/>
              <a:t>.</a:t>
            </a:r>
          </a:p>
          <a:p>
            <a:pPr algn="r"/>
            <a:r>
              <a:rPr lang="he-IL" sz="3600" dirty="0"/>
              <a:t>מצאו מה הקשר בין המספרים שבמשבצות למצולע.</a:t>
            </a:r>
            <a:r>
              <a:rPr lang="he-IL" dirty="0"/>
              <a:t>.</a:t>
            </a:r>
          </a:p>
          <a:p>
            <a:pPr algn="r"/>
            <a:endParaRPr lang="he-IL" dirty="0"/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90745EC0-0B8E-916A-E463-D4061A349C8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90753683"/>
              </p:ext>
            </p:extLst>
          </p:nvPr>
        </p:nvGraphicFramePr>
        <p:xfrm>
          <a:off x="5486400" y="2933700"/>
          <a:ext cx="4419600" cy="4419601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val="2790721328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35426069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9750773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113235058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08350986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307090009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590100303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1017849050"/>
                    </a:ext>
                  </a:extLst>
                </a:gridCol>
              </a:tblGrid>
              <a:tr h="5458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851254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289555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5900192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0893531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2653586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6772870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7428040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6310765"/>
                  </a:ext>
                </a:extLst>
              </a:tr>
            </a:tbl>
          </a:graphicData>
        </a:graphic>
      </p:graphicFrame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1E77C37C-E556-47DF-C02D-FE7F3865DDE8}"/>
              </a:ext>
            </a:extLst>
          </p:cNvPr>
          <p:cNvCxnSpPr>
            <a:cxnSpLocks/>
          </p:cNvCxnSpPr>
          <p:nvPr/>
        </p:nvCxnSpPr>
        <p:spPr>
          <a:xfrm>
            <a:off x="6019800" y="3467100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A204C83E-EDF0-3E27-4D50-AB54FEEBBE85}"/>
              </a:ext>
            </a:extLst>
          </p:cNvPr>
          <p:cNvCxnSpPr>
            <a:cxnSpLocks/>
          </p:cNvCxnSpPr>
          <p:nvPr/>
        </p:nvCxnSpPr>
        <p:spPr>
          <a:xfrm>
            <a:off x="6019800" y="6819900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84B652CC-E310-7867-AB4E-6099EA190CFF}"/>
              </a:ext>
            </a:extLst>
          </p:cNvPr>
          <p:cNvCxnSpPr>
            <a:cxnSpLocks/>
          </p:cNvCxnSpPr>
          <p:nvPr/>
        </p:nvCxnSpPr>
        <p:spPr>
          <a:xfrm>
            <a:off x="6629400" y="4610100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8F22EDCD-DAC4-AFB0-A99B-61C28D8FA416}"/>
              </a:ext>
            </a:extLst>
          </p:cNvPr>
          <p:cNvCxnSpPr>
            <a:cxnSpLocks/>
          </p:cNvCxnSpPr>
          <p:nvPr/>
        </p:nvCxnSpPr>
        <p:spPr>
          <a:xfrm>
            <a:off x="7162800" y="4000500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DC40F35A-EA87-A5A2-E5F5-65BC69A0CBEF}"/>
              </a:ext>
            </a:extLst>
          </p:cNvPr>
          <p:cNvCxnSpPr>
            <a:cxnSpLocks/>
          </p:cNvCxnSpPr>
          <p:nvPr/>
        </p:nvCxnSpPr>
        <p:spPr>
          <a:xfrm>
            <a:off x="7696200" y="5119468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FDF8CEDB-9DF0-D9B6-7ABF-79A2E64441BE}"/>
              </a:ext>
            </a:extLst>
          </p:cNvPr>
          <p:cNvCxnSpPr>
            <a:cxnSpLocks/>
          </p:cNvCxnSpPr>
          <p:nvPr/>
        </p:nvCxnSpPr>
        <p:spPr>
          <a:xfrm flipV="1">
            <a:off x="8229600" y="3467100"/>
            <a:ext cx="1141828" cy="181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62D544D5-5B79-75FB-E702-4FF506679DB1}"/>
              </a:ext>
            </a:extLst>
          </p:cNvPr>
          <p:cNvCxnSpPr>
            <a:cxnSpLocks/>
          </p:cNvCxnSpPr>
          <p:nvPr/>
        </p:nvCxnSpPr>
        <p:spPr>
          <a:xfrm>
            <a:off x="6553200" y="5676900"/>
            <a:ext cx="609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929A4A1A-3632-84D9-02A3-420F82DB587F}"/>
              </a:ext>
            </a:extLst>
          </p:cNvPr>
          <p:cNvCxnSpPr>
            <a:cxnSpLocks/>
          </p:cNvCxnSpPr>
          <p:nvPr/>
        </p:nvCxnSpPr>
        <p:spPr>
          <a:xfrm>
            <a:off x="7162800" y="6286500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0A4D7185-E636-9D26-4A76-E4F10F709F09}"/>
              </a:ext>
            </a:extLst>
          </p:cNvPr>
          <p:cNvCxnSpPr>
            <a:cxnSpLocks/>
          </p:cNvCxnSpPr>
          <p:nvPr/>
        </p:nvCxnSpPr>
        <p:spPr>
          <a:xfrm flipV="1">
            <a:off x="7162800" y="5676900"/>
            <a:ext cx="0" cy="6137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B3599A63-AD89-E383-9354-D8D08A2A6DDE}"/>
              </a:ext>
            </a:extLst>
          </p:cNvPr>
          <p:cNvCxnSpPr>
            <a:cxnSpLocks/>
          </p:cNvCxnSpPr>
          <p:nvPr/>
        </p:nvCxnSpPr>
        <p:spPr>
          <a:xfrm flipV="1">
            <a:off x="7696200" y="6286500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63A1B021-D00D-9801-2B6B-7E34C0E52FA0}"/>
              </a:ext>
            </a:extLst>
          </p:cNvPr>
          <p:cNvCxnSpPr>
            <a:cxnSpLocks/>
          </p:cNvCxnSpPr>
          <p:nvPr/>
        </p:nvCxnSpPr>
        <p:spPr>
          <a:xfrm flipV="1">
            <a:off x="8229600" y="5676900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779C2FAE-B38E-2DD6-E12F-625BC3B40039}"/>
              </a:ext>
            </a:extLst>
          </p:cNvPr>
          <p:cNvCxnSpPr>
            <a:cxnSpLocks/>
          </p:cNvCxnSpPr>
          <p:nvPr/>
        </p:nvCxnSpPr>
        <p:spPr>
          <a:xfrm flipV="1">
            <a:off x="9372600" y="6286500"/>
            <a:ext cx="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AB646A34-3C5E-50F7-61FC-1FA7D37C7935}"/>
              </a:ext>
            </a:extLst>
          </p:cNvPr>
          <p:cNvCxnSpPr>
            <a:cxnSpLocks/>
          </p:cNvCxnSpPr>
          <p:nvPr/>
        </p:nvCxnSpPr>
        <p:spPr>
          <a:xfrm flipV="1">
            <a:off x="9371428" y="3485271"/>
            <a:ext cx="0" cy="21916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63808B3D-E1F9-08A7-67CA-20B47346AB35}"/>
              </a:ext>
            </a:extLst>
          </p:cNvPr>
          <p:cNvCxnSpPr>
            <a:cxnSpLocks/>
          </p:cNvCxnSpPr>
          <p:nvPr/>
        </p:nvCxnSpPr>
        <p:spPr>
          <a:xfrm flipV="1">
            <a:off x="8229600" y="5659782"/>
            <a:ext cx="1141828" cy="181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CFD75A16-3104-2B67-B6AB-0C7B5698B373}"/>
              </a:ext>
            </a:extLst>
          </p:cNvPr>
          <p:cNvCxnSpPr>
            <a:cxnSpLocks/>
          </p:cNvCxnSpPr>
          <p:nvPr/>
        </p:nvCxnSpPr>
        <p:spPr>
          <a:xfrm flipV="1">
            <a:off x="8229600" y="6238436"/>
            <a:ext cx="1141828" cy="181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614F5E7B-EDB1-33F7-8022-02D3E2F3CF7E}"/>
              </a:ext>
            </a:extLst>
          </p:cNvPr>
          <p:cNvCxnSpPr>
            <a:cxnSpLocks/>
          </p:cNvCxnSpPr>
          <p:nvPr/>
        </p:nvCxnSpPr>
        <p:spPr>
          <a:xfrm flipV="1">
            <a:off x="7696200" y="6795869"/>
            <a:ext cx="1657057" cy="212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1FAF1B5B-C717-6753-730E-DC35ADCD4331}"/>
              </a:ext>
            </a:extLst>
          </p:cNvPr>
          <p:cNvCxnSpPr>
            <a:cxnSpLocks/>
          </p:cNvCxnSpPr>
          <p:nvPr/>
        </p:nvCxnSpPr>
        <p:spPr>
          <a:xfrm flipV="1">
            <a:off x="8229600" y="3429000"/>
            <a:ext cx="0" cy="17145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E676CCBC-3C8F-C25F-D192-EDAA2FDE3969}"/>
              </a:ext>
            </a:extLst>
          </p:cNvPr>
          <p:cNvCxnSpPr>
            <a:cxnSpLocks/>
          </p:cNvCxnSpPr>
          <p:nvPr/>
        </p:nvCxnSpPr>
        <p:spPr>
          <a:xfrm flipV="1">
            <a:off x="7696200" y="4000500"/>
            <a:ext cx="0" cy="1143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8693BA2C-2136-F253-5186-F274E4100B79}"/>
              </a:ext>
            </a:extLst>
          </p:cNvPr>
          <p:cNvCxnSpPr>
            <a:cxnSpLocks/>
          </p:cNvCxnSpPr>
          <p:nvPr/>
        </p:nvCxnSpPr>
        <p:spPr>
          <a:xfrm flipH="1" flipV="1">
            <a:off x="6005733" y="3485270"/>
            <a:ext cx="14067" cy="33318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844337BE-7A5E-D502-B839-68C4DEE0DAF2}"/>
              </a:ext>
            </a:extLst>
          </p:cNvPr>
          <p:cNvCxnSpPr>
            <a:cxnSpLocks/>
          </p:cNvCxnSpPr>
          <p:nvPr/>
        </p:nvCxnSpPr>
        <p:spPr>
          <a:xfrm flipV="1">
            <a:off x="6553200" y="5715000"/>
            <a:ext cx="0" cy="1143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AD983E4D-B838-1720-B285-A8F1A7EE115F}"/>
              </a:ext>
            </a:extLst>
          </p:cNvPr>
          <p:cNvCxnSpPr>
            <a:cxnSpLocks/>
          </p:cNvCxnSpPr>
          <p:nvPr/>
        </p:nvCxnSpPr>
        <p:spPr>
          <a:xfrm flipV="1">
            <a:off x="6624711" y="3438085"/>
            <a:ext cx="0" cy="1143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E2157397-A165-DDAE-C02D-082DB9ACF646}"/>
              </a:ext>
            </a:extLst>
          </p:cNvPr>
          <p:cNvCxnSpPr>
            <a:cxnSpLocks/>
          </p:cNvCxnSpPr>
          <p:nvPr/>
        </p:nvCxnSpPr>
        <p:spPr>
          <a:xfrm flipV="1">
            <a:off x="7162800" y="4009585"/>
            <a:ext cx="0" cy="6137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D20ACCC-5F1E-D694-496A-B8D8F3AD1BE9}"/>
              </a:ext>
            </a:extLst>
          </p:cNvPr>
          <p:cNvSpPr txBox="1"/>
          <p:nvPr/>
        </p:nvSpPr>
        <p:spPr>
          <a:xfrm>
            <a:off x="708952" y="9454634"/>
            <a:ext cx="78474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מתוך אוגדן פעילויות לתלמידים מתקדמים – חלק שלישי  </a:t>
            </a:r>
            <a:endParaRPr lang="he-I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8EE659-A754-323A-F05B-397DB0FA5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662EC89C-42E8-14FA-E387-E51ED0FDEDE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57596881"/>
              </p:ext>
            </p:extLst>
          </p:nvPr>
        </p:nvGraphicFramePr>
        <p:xfrm>
          <a:off x="11277600" y="2933699"/>
          <a:ext cx="4419600" cy="4419601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val="2790721328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35426069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9750773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113235058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08350986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307090009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590100303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1017849050"/>
                    </a:ext>
                  </a:extLst>
                </a:gridCol>
              </a:tblGrid>
              <a:tr h="545815"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851254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289555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5900192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0893531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2653586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6772870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7428040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6310765"/>
                  </a:ext>
                </a:extLst>
              </a:tr>
            </a:tbl>
          </a:graphicData>
        </a:graphic>
      </p:graphicFrame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E8019809-20BA-9107-D70C-F939DF6D0BE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07157085"/>
              </p:ext>
            </p:extLst>
          </p:nvPr>
        </p:nvGraphicFramePr>
        <p:xfrm>
          <a:off x="5486400" y="2933700"/>
          <a:ext cx="4419600" cy="4419601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val="2790721328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35426069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9750773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113235058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08350986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307090009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590100303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1017849050"/>
                    </a:ext>
                  </a:extLst>
                </a:gridCol>
              </a:tblGrid>
              <a:tr h="545815"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851254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289555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5900192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0893531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2653586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6772870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7428040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6310765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1917AE3-8155-0627-6052-43FD70FD5092}"/>
              </a:ext>
            </a:extLst>
          </p:cNvPr>
          <p:cNvSpPr txBox="1"/>
          <p:nvPr/>
        </p:nvSpPr>
        <p:spPr>
          <a:xfrm>
            <a:off x="7620000" y="495300"/>
            <a:ext cx="10287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600" dirty="0"/>
              <a:t>השלימו מספרים מתאימים בלוחות המשבצות הבאים:</a:t>
            </a:r>
            <a:endParaRPr lang="he-IL" dirty="0"/>
          </a:p>
          <a:p>
            <a:pPr algn="r"/>
            <a:endParaRPr lang="he-IL" dirty="0"/>
          </a:p>
        </p:txBody>
      </p: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B9B93C25-F1D2-3FF0-AD95-302265472E15}"/>
              </a:ext>
            </a:extLst>
          </p:cNvPr>
          <p:cNvCxnSpPr>
            <a:cxnSpLocks/>
          </p:cNvCxnSpPr>
          <p:nvPr/>
        </p:nvCxnSpPr>
        <p:spPr>
          <a:xfrm>
            <a:off x="12954000" y="4076700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B5670769-BB73-11BD-14EA-133005ABE90F}"/>
              </a:ext>
            </a:extLst>
          </p:cNvPr>
          <p:cNvCxnSpPr>
            <a:cxnSpLocks/>
          </p:cNvCxnSpPr>
          <p:nvPr/>
        </p:nvCxnSpPr>
        <p:spPr>
          <a:xfrm>
            <a:off x="12954000" y="5676900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A9225EA6-BD8F-3A9F-8049-ED4B402A08A7}"/>
              </a:ext>
            </a:extLst>
          </p:cNvPr>
          <p:cNvCxnSpPr>
            <a:cxnSpLocks/>
          </p:cNvCxnSpPr>
          <p:nvPr/>
        </p:nvCxnSpPr>
        <p:spPr>
          <a:xfrm>
            <a:off x="13487400" y="46101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EBD82488-C148-28F4-93D8-8CF7D2A09CB5}"/>
              </a:ext>
            </a:extLst>
          </p:cNvPr>
          <p:cNvCxnSpPr>
            <a:cxnSpLocks/>
          </p:cNvCxnSpPr>
          <p:nvPr/>
        </p:nvCxnSpPr>
        <p:spPr>
          <a:xfrm>
            <a:off x="13487400" y="51435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90D346E8-9049-36F5-9888-32D05633EA92}"/>
              </a:ext>
            </a:extLst>
          </p:cNvPr>
          <p:cNvCxnSpPr>
            <a:cxnSpLocks/>
          </p:cNvCxnSpPr>
          <p:nvPr/>
        </p:nvCxnSpPr>
        <p:spPr>
          <a:xfrm>
            <a:off x="12420600" y="4610100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565D005C-6146-65FF-6B51-05542E38D962}"/>
              </a:ext>
            </a:extLst>
          </p:cNvPr>
          <p:cNvCxnSpPr>
            <a:cxnSpLocks/>
          </p:cNvCxnSpPr>
          <p:nvPr/>
        </p:nvCxnSpPr>
        <p:spPr>
          <a:xfrm>
            <a:off x="12420600" y="5137052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6A478D9E-6D54-5E17-1E78-E375E47D572B}"/>
              </a:ext>
            </a:extLst>
          </p:cNvPr>
          <p:cNvCxnSpPr>
            <a:cxnSpLocks/>
          </p:cNvCxnSpPr>
          <p:nvPr/>
        </p:nvCxnSpPr>
        <p:spPr>
          <a:xfrm flipV="1">
            <a:off x="12420600" y="4591929"/>
            <a:ext cx="0" cy="5375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8274D1F2-32A0-705E-19C6-7590D73650FC}"/>
              </a:ext>
            </a:extLst>
          </p:cNvPr>
          <p:cNvCxnSpPr>
            <a:cxnSpLocks/>
          </p:cNvCxnSpPr>
          <p:nvPr/>
        </p:nvCxnSpPr>
        <p:spPr>
          <a:xfrm flipV="1">
            <a:off x="12964551" y="4072597"/>
            <a:ext cx="0" cy="5375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03FF539C-17EC-6E91-2B1C-AA38186ADE0A}"/>
              </a:ext>
            </a:extLst>
          </p:cNvPr>
          <p:cNvCxnSpPr>
            <a:cxnSpLocks/>
          </p:cNvCxnSpPr>
          <p:nvPr/>
        </p:nvCxnSpPr>
        <p:spPr>
          <a:xfrm flipV="1">
            <a:off x="12954000" y="5143500"/>
            <a:ext cx="0" cy="5375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1E31E4B9-3D12-EE19-A288-24992519C938}"/>
              </a:ext>
            </a:extLst>
          </p:cNvPr>
          <p:cNvCxnSpPr>
            <a:cxnSpLocks/>
          </p:cNvCxnSpPr>
          <p:nvPr/>
        </p:nvCxnSpPr>
        <p:spPr>
          <a:xfrm flipV="1">
            <a:off x="13487400" y="4072597"/>
            <a:ext cx="0" cy="5375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50B70244-5256-25C1-E638-4EBA1C4F8525}"/>
              </a:ext>
            </a:extLst>
          </p:cNvPr>
          <p:cNvCxnSpPr>
            <a:cxnSpLocks/>
          </p:cNvCxnSpPr>
          <p:nvPr/>
        </p:nvCxnSpPr>
        <p:spPr>
          <a:xfrm flipV="1">
            <a:off x="13487400" y="5129432"/>
            <a:ext cx="0" cy="5375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B295E4D3-86E3-0832-27D6-52C16B68FA60}"/>
              </a:ext>
            </a:extLst>
          </p:cNvPr>
          <p:cNvCxnSpPr>
            <a:cxnSpLocks/>
          </p:cNvCxnSpPr>
          <p:nvPr/>
        </p:nvCxnSpPr>
        <p:spPr>
          <a:xfrm flipV="1">
            <a:off x="14554200" y="4610100"/>
            <a:ext cx="0" cy="5375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E623601F-08C4-85FA-ED06-E9A59804A251}"/>
              </a:ext>
            </a:extLst>
          </p:cNvPr>
          <p:cNvCxnSpPr>
            <a:cxnSpLocks/>
          </p:cNvCxnSpPr>
          <p:nvPr/>
        </p:nvCxnSpPr>
        <p:spPr>
          <a:xfrm flipV="1">
            <a:off x="6019800" y="3437792"/>
            <a:ext cx="0" cy="33821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44E7EDA9-2465-19F5-ADEC-DB49DCFF6823}"/>
              </a:ext>
            </a:extLst>
          </p:cNvPr>
          <p:cNvCxnSpPr>
            <a:cxnSpLocks/>
          </p:cNvCxnSpPr>
          <p:nvPr/>
        </p:nvCxnSpPr>
        <p:spPr>
          <a:xfrm>
            <a:off x="6019800" y="6819900"/>
            <a:ext cx="3352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1C9DEC7F-3B2C-5E44-AD2C-05FB723CAA1D}"/>
              </a:ext>
            </a:extLst>
          </p:cNvPr>
          <p:cNvCxnSpPr>
            <a:cxnSpLocks/>
          </p:cNvCxnSpPr>
          <p:nvPr/>
        </p:nvCxnSpPr>
        <p:spPr>
          <a:xfrm>
            <a:off x="6019800" y="3437792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45A55061-1566-E2D9-EC84-994630DFBF41}"/>
              </a:ext>
            </a:extLst>
          </p:cNvPr>
          <p:cNvCxnSpPr>
            <a:cxnSpLocks/>
          </p:cNvCxnSpPr>
          <p:nvPr/>
        </p:nvCxnSpPr>
        <p:spPr>
          <a:xfrm flipV="1">
            <a:off x="7106529" y="3429000"/>
            <a:ext cx="0" cy="11629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05A7C0A9-0ED9-2895-0DD4-0C81B6B5EBD9}"/>
              </a:ext>
            </a:extLst>
          </p:cNvPr>
          <p:cNvCxnSpPr>
            <a:cxnSpLocks/>
          </p:cNvCxnSpPr>
          <p:nvPr/>
        </p:nvCxnSpPr>
        <p:spPr>
          <a:xfrm>
            <a:off x="6573129" y="4610100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405E1D4B-805E-D56F-6436-8EC3A9A1F381}"/>
              </a:ext>
            </a:extLst>
          </p:cNvPr>
          <p:cNvCxnSpPr>
            <a:cxnSpLocks/>
          </p:cNvCxnSpPr>
          <p:nvPr/>
        </p:nvCxnSpPr>
        <p:spPr>
          <a:xfrm>
            <a:off x="6573129" y="5143500"/>
            <a:ext cx="11230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21A21245-BAEB-2338-D2CC-F77DE79EB615}"/>
              </a:ext>
            </a:extLst>
          </p:cNvPr>
          <p:cNvCxnSpPr>
            <a:cxnSpLocks/>
          </p:cNvCxnSpPr>
          <p:nvPr/>
        </p:nvCxnSpPr>
        <p:spPr>
          <a:xfrm flipV="1">
            <a:off x="6573129" y="4605997"/>
            <a:ext cx="0" cy="5375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50A89BF-B121-6B25-E1AE-88757D4FE411}"/>
              </a:ext>
            </a:extLst>
          </p:cNvPr>
          <p:cNvCxnSpPr>
            <a:cxnSpLocks/>
          </p:cNvCxnSpPr>
          <p:nvPr/>
        </p:nvCxnSpPr>
        <p:spPr>
          <a:xfrm flipV="1">
            <a:off x="6573129" y="5676900"/>
            <a:ext cx="0" cy="5375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232A7D57-4CD3-B359-B4FA-92BE279C2E03}"/>
              </a:ext>
            </a:extLst>
          </p:cNvPr>
          <p:cNvCxnSpPr>
            <a:cxnSpLocks/>
          </p:cNvCxnSpPr>
          <p:nvPr/>
        </p:nvCxnSpPr>
        <p:spPr>
          <a:xfrm>
            <a:off x="6583093" y="6234918"/>
            <a:ext cx="164650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11CF8381-7CB0-02A8-0E82-D5F7D08AD675}"/>
              </a:ext>
            </a:extLst>
          </p:cNvPr>
          <p:cNvCxnSpPr>
            <a:cxnSpLocks/>
          </p:cNvCxnSpPr>
          <p:nvPr/>
        </p:nvCxnSpPr>
        <p:spPr>
          <a:xfrm>
            <a:off x="6563164" y="5666935"/>
            <a:ext cx="1133036" cy="99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F2315DF8-5471-DA1A-6026-9B6359F771C5}"/>
              </a:ext>
            </a:extLst>
          </p:cNvPr>
          <p:cNvCxnSpPr>
            <a:cxnSpLocks/>
          </p:cNvCxnSpPr>
          <p:nvPr/>
        </p:nvCxnSpPr>
        <p:spPr>
          <a:xfrm flipV="1">
            <a:off x="7696200" y="5143500"/>
            <a:ext cx="0" cy="5375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CD8E986B-E686-C733-85DA-16C61650FCBF}"/>
              </a:ext>
            </a:extLst>
          </p:cNvPr>
          <p:cNvCxnSpPr>
            <a:cxnSpLocks/>
          </p:cNvCxnSpPr>
          <p:nvPr/>
        </p:nvCxnSpPr>
        <p:spPr>
          <a:xfrm flipV="1">
            <a:off x="9366738" y="6282397"/>
            <a:ext cx="0" cy="5375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19754A13-7AD3-63D2-15AA-3052C8E6611D}"/>
              </a:ext>
            </a:extLst>
          </p:cNvPr>
          <p:cNvCxnSpPr>
            <a:cxnSpLocks/>
          </p:cNvCxnSpPr>
          <p:nvPr/>
        </p:nvCxnSpPr>
        <p:spPr>
          <a:xfrm>
            <a:off x="8833338" y="6234919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0AB84D87-E02A-025F-849F-9CA53BB3F613}"/>
              </a:ext>
            </a:extLst>
          </p:cNvPr>
          <p:cNvCxnSpPr>
            <a:cxnSpLocks/>
          </p:cNvCxnSpPr>
          <p:nvPr/>
        </p:nvCxnSpPr>
        <p:spPr>
          <a:xfrm flipV="1">
            <a:off x="8833338" y="5697415"/>
            <a:ext cx="0" cy="5375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>
            <a:extLst>
              <a:ext uri="{FF2B5EF4-FFF2-40B4-BE49-F238E27FC236}">
                <a16:creationId xmlns:a16="http://schemas.microsoft.com/office/drawing/2014/main" id="{3FECD2C4-D86B-0A51-F42D-255C4E4E5604}"/>
              </a:ext>
            </a:extLst>
          </p:cNvPr>
          <p:cNvCxnSpPr>
            <a:cxnSpLocks/>
          </p:cNvCxnSpPr>
          <p:nvPr/>
        </p:nvCxnSpPr>
        <p:spPr>
          <a:xfrm>
            <a:off x="8802858" y="5726137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E7633539-2BFE-161E-F0FB-A67B0B0422C8}"/>
              </a:ext>
            </a:extLst>
          </p:cNvPr>
          <p:cNvCxnSpPr>
            <a:cxnSpLocks/>
          </p:cNvCxnSpPr>
          <p:nvPr/>
        </p:nvCxnSpPr>
        <p:spPr>
          <a:xfrm>
            <a:off x="8833338" y="4591929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8D956E89-ABA1-7047-625E-40D899644FE2}"/>
              </a:ext>
            </a:extLst>
          </p:cNvPr>
          <p:cNvCxnSpPr>
            <a:cxnSpLocks/>
          </p:cNvCxnSpPr>
          <p:nvPr/>
        </p:nvCxnSpPr>
        <p:spPr>
          <a:xfrm>
            <a:off x="7736058" y="345479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E4AA3AC1-696E-F705-587A-D94E1CEDF75E}"/>
              </a:ext>
            </a:extLst>
          </p:cNvPr>
          <p:cNvCxnSpPr>
            <a:cxnSpLocks/>
          </p:cNvCxnSpPr>
          <p:nvPr/>
        </p:nvCxnSpPr>
        <p:spPr>
          <a:xfrm flipV="1">
            <a:off x="7696200" y="3429000"/>
            <a:ext cx="0" cy="11629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E9418CB6-7004-B8A1-5088-886977C30B50}"/>
              </a:ext>
            </a:extLst>
          </p:cNvPr>
          <p:cNvCxnSpPr>
            <a:cxnSpLocks/>
          </p:cNvCxnSpPr>
          <p:nvPr/>
        </p:nvCxnSpPr>
        <p:spPr>
          <a:xfrm flipV="1">
            <a:off x="8802858" y="3454790"/>
            <a:ext cx="0" cy="11629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C3D64A68-B3F8-D9B5-F083-D3D45B7B38B7}"/>
              </a:ext>
            </a:extLst>
          </p:cNvPr>
          <p:cNvCxnSpPr>
            <a:cxnSpLocks/>
          </p:cNvCxnSpPr>
          <p:nvPr/>
        </p:nvCxnSpPr>
        <p:spPr>
          <a:xfrm>
            <a:off x="7736058" y="4605997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>
            <a:extLst>
              <a:ext uri="{FF2B5EF4-FFF2-40B4-BE49-F238E27FC236}">
                <a16:creationId xmlns:a16="http://schemas.microsoft.com/office/drawing/2014/main" id="{3D7F86DE-016B-8CF6-94C4-ADF94DAE000B}"/>
              </a:ext>
            </a:extLst>
          </p:cNvPr>
          <p:cNvCxnSpPr>
            <a:cxnSpLocks/>
          </p:cNvCxnSpPr>
          <p:nvPr/>
        </p:nvCxnSpPr>
        <p:spPr>
          <a:xfrm flipV="1">
            <a:off x="8229600" y="4617719"/>
            <a:ext cx="0" cy="16746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>
            <a:extLst>
              <a:ext uri="{FF2B5EF4-FFF2-40B4-BE49-F238E27FC236}">
                <a16:creationId xmlns:a16="http://schemas.microsoft.com/office/drawing/2014/main" id="{7A003C6E-1186-897B-CE25-E0630DA2C5E9}"/>
              </a:ext>
            </a:extLst>
          </p:cNvPr>
          <p:cNvCxnSpPr>
            <a:cxnSpLocks/>
          </p:cNvCxnSpPr>
          <p:nvPr/>
        </p:nvCxnSpPr>
        <p:spPr>
          <a:xfrm flipV="1">
            <a:off x="9366738" y="4591929"/>
            <a:ext cx="0" cy="11629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DE856CC-0AE0-DCF9-A90E-C0831F380E8E}"/>
              </a:ext>
            </a:extLst>
          </p:cNvPr>
          <p:cNvSpPr txBox="1"/>
          <p:nvPr/>
        </p:nvSpPr>
        <p:spPr>
          <a:xfrm>
            <a:off x="708952" y="9454634"/>
            <a:ext cx="78474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מתוך אוגדן פעילויות לתלמידים מתקדמים – חלק שלישי 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8618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02945E-26A0-E9FA-368B-AAB92512B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17222227-1970-B4C3-EF71-EF60D822BC7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4214768"/>
              </p:ext>
            </p:extLst>
          </p:nvPr>
        </p:nvGraphicFramePr>
        <p:xfrm>
          <a:off x="11277600" y="2933699"/>
          <a:ext cx="4419600" cy="4419601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val="2790721328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35426069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9750773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113235058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08350986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307090009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590100303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1017849050"/>
                    </a:ext>
                  </a:extLst>
                </a:gridCol>
              </a:tblGrid>
              <a:tr h="5458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851254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289555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5900192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0893531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2653586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6772870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7428040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6310765"/>
                  </a:ext>
                </a:extLst>
              </a:tr>
            </a:tbl>
          </a:graphicData>
        </a:graphic>
      </p:graphicFrame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E66FB85D-3B9F-44C8-5AF4-BD4FD951EB8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90315282"/>
              </p:ext>
            </p:extLst>
          </p:nvPr>
        </p:nvGraphicFramePr>
        <p:xfrm>
          <a:off x="5486400" y="2933700"/>
          <a:ext cx="4419600" cy="4419601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val="2790721328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35426069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9750773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113235058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08350986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307090009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590100303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1017849050"/>
                    </a:ext>
                  </a:extLst>
                </a:gridCol>
              </a:tblGrid>
              <a:tr h="5458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851254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289555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5900192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0893531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2653586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6772870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7428040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6310765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43E7FF0-108E-84B4-1BC8-172275443FBB}"/>
              </a:ext>
            </a:extLst>
          </p:cNvPr>
          <p:cNvSpPr txBox="1"/>
          <p:nvPr/>
        </p:nvSpPr>
        <p:spPr>
          <a:xfrm>
            <a:off x="7620000" y="495300"/>
            <a:ext cx="102870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600" dirty="0"/>
              <a:t>סרטטו את המצולע על סמך המספרים שבמשבצות. </a:t>
            </a:r>
          </a:p>
          <a:p>
            <a:pPr algn="r"/>
            <a:r>
              <a:rPr lang="he-IL" sz="3600" dirty="0"/>
              <a:t>מצאו את היקף המצולע ביחידות אורך של צלע משבצת. </a:t>
            </a:r>
            <a:endParaRPr lang="he-IL" dirty="0"/>
          </a:p>
          <a:p>
            <a:pPr algn="r"/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ECDF614-8044-37F4-4221-A0FBE3E8272E}"/>
              </a:ext>
            </a:extLst>
          </p:cNvPr>
          <p:cNvSpPr txBox="1"/>
          <p:nvPr/>
        </p:nvSpPr>
        <p:spPr>
          <a:xfrm>
            <a:off x="708952" y="9454634"/>
            <a:ext cx="78474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מתוך אוגדן פעילויות לתלמידים מתקדמים – חלק שלישי 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343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9A4EA8-E203-F23B-F678-961C193B9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D6A341A7-4AEB-071A-776A-F68EB3E5DC9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66243746"/>
              </p:ext>
            </p:extLst>
          </p:nvPr>
        </p:nvGraphicFramePr>
        <p:xfrm>
          <a:off x="7239000" y="3009900"/>
          <a:ext cx="4419600" cy="4419601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val="2790721328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35426069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9750773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113235058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08350986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307090009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590100303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1017849050"/>
                    </a:ext>
                  </a:extLst>
                </a:gridCol>
              </a:tblGrid>
              <a:tr h="5458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851254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6289555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5900192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0893531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2653586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6772870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7428040"/>
                  </a:ext>
                </a:extLst>
              </a:tr>
              <a:tr h="55339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6310765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69F2C90-5D4D-5F4B-432F-DA60991B78E6}"/>
              </a:ext>
            </a:extLst>
          </p:cNvPr>
          <p:cNvSpPr txBox="1"/>
          <p:nvPr/>
        </p:nvSpPr>
        <p:spPr>
          <a:xfrm>
            <a:off x="7620000" y="495300"/>
            <a:ext cx="102870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3600" dirty="0"/>
              <a:t>מהו היקף המצולע המסתתר בלוח המשבצות?</a:t>
            </a:r>
          </a:p>
          <a:p>
            <a:pPr algn="r">
              <a:lnSpc>
                <a:spcPct val="150000"/>
              </a:lnSpc>
            </a:pPr>
            <a:r>
              <a:rPr lang="he-IL" sz="3600" dirty="0"/>
              <a:t>סרטטו את המצולע על סמך </a:t>
            </a:r>
            <a:r>
              <a:rPr lang="he-IL" sz="3600"/>
              <a:t>המספרים שבמשבצת.</a:t>
            </a:r>
            <a:endParaRPr lang="he-IL" dirty="0"/>
          </a:p>
          <a:p>
            <a:pPr algn="r"/>
            <a:endParaRPr lang="he-IL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251DC73-6A82-CB78-26B8-72913D8E6C44}"/>
              </a:ext>
            </a:extLst>
          </p:cNvPr>
          <p:cNvSpPr txBox="1"/>
          <p:nvPr/>
        </p:nvSpPr>
        <p:spPr>
          <a:xfrm>
            <a:off x="708952" y="9454634"/>
            <a:ext cx="78474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מתוך אוגדן פעילויות לתלמידים מתקדמים – חלק שלישי 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6407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398</Words>
  <Application>Microsoft Office PowerPoint</Application>
  <PresentationFormat>מותאם אישית</PresentationFormat>
  <Paragraphs>278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2" baseType="lpstr">
      <vt:lpstr>Calibri</vt:lpstr>
      <vt:lpstr>Arimo Bold</vt:lpstr>
      <vt:lpstr>Aptos</vt:lpstr>
      <vt:lpstr>Arial</vt:lpstr>
      <vt:lpstr>Alef Bold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vered hirsch</cp:lastModifiedBy>
  <cp:revision>15</cp:revision>
  <dcterms:created xsi:type="dcterms:W3CDTF">2006-08-16T00:00:00Z</dcterms:created>
  <dcterms:modified xsi:type="dcterms:W3CDTF">2026-04-29T14:39:45Z</dcterms:modified>
  <dc:identifier>DAHG5W1gSCg</dc:identifier>
</cp:coreProperties>
</file>