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</p:sldMasterIdLst>
  <p:sldIdLst>
    <p:sldId id="257" r:id="rId7"/>
    <p:sldId id="258" r:id="rId8"/>
    <p:sldId id="259" r:id="rId9"/>
    <p:sldId id="260" r:id="rId10"/>
    <p:sldId id="261" r:id="rId11"/>
    <p:sldId id="262" r:id="rId1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6096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5/25/2026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096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4208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6096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5/25/2026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096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2507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6096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5/25/2026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096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9254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5140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1393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6644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04373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6704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280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5479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405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6096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5/25/2026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096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39544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9471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8271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2948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2635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1143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79860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20622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7494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8168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716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6096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5/25/2026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096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62899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45174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93047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5398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5701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91054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55183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80302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09689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60026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124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6096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5/25/2026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096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859262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04384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21565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58288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24303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86219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06081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227824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04716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99092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34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6096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5/25/2026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096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13878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32515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23143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4707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72109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30303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38917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15413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92259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18314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520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6096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5/25/2026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096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693837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57595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9720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32337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14885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49829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16386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621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6096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5/25/2026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096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4989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6096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5/25/2026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096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2522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6096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5/25/2026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096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0338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6096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5/25/2026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096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0700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258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224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033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406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27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op.education.gov.il/tchumey_daat/matmatika/yesodi/oraat-math/peiluyot-talmidim-mitkadmi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4" Type="http://schemas.openxmlformats.org/officeDocument/2006/relationships/hyperlink" Target="https://pop.education.gov.il/tchumey_daat/matmatika/yesodi/oraat-math/peiluyot-talmidim-mitkadmim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pop.education.gov.il/tchumey_daat/matmatika/yesodi/oraat-math/peiluyot-talmidim-mitkadmim/" TargetMode="Externa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op.education.gov.il/tchumey_daat/matmatika/yesodi/oraat-math/peiluyot-talmidim-mitkadmim/" TargetMode="External"/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pop.education.gov.il/tchumey_daat/matmatika/yesodi/oraat-math/peiluyot-talmidim-mitkadmim/" TargetMode="External"/><Relationship Id="rId1" Type="http://schemas.openxmlformats.org/officeDocument/2006/relationships/slideLayout" Target="../slideLayouts/slideLayout5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pop.education.gov.il/tchumey_daat/matmatika/yesodi/oraat-math/peiluyot-talmidim-mitkadmim/" TargetMode="External"/><Relationship Id="rId1" Type="http://schemas.openxmlformats.org/officeDocument/2006/relationships/slideLayout" Target="../slideLayouts/slideLayout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BD0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8614" y="1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J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4826000" y="1"/>
            <a:ext cx="8944766" cy="6741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609630" rtl="1" eaLnBrk="1" fontAlgn="auto" latinLnBrk="0" hangingPunct="1">
              <a:lnSpc>
                <a:spcPts val="61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2667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mo Bold"/>
                <a:ea typeface="Arimo Bold"/>
                <a:sym typeface="Arimo Bold"/>
                <a:rtl/>
              </a:rPr>
              <a:t>مَدرسَة العُطلة الصَّيفيَّة 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7802043" y="845415"/>
            <a:ext cx="3496717" cy="10062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1" eaLnBrk="1" fontAlgn="auto" latinLnBrk="0" hangingPunct="1">
              <a:lnSpc>
                <a:spcPts val="8587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6134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mo Bold"/>
                <a:ea typeface="Arimo Bold"/>
                <a:sym typeface="Arimo Bold"/>
                <a:rtl/>
              </a:rPr>
              <a:t>رِياضيّات 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7924800" y="1874576"/>
            <a:ext cx="3496717" cy="5724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1" eaLnBrk="1" fontAlgn="auto" latinLnBrk="0" hangingPunct="1">
              <a:lnSpc>
                <a:spcPts val="485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466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lef Bold"/>
                <a:ea typeface="Alef Bold"/>
                <a:cs typeface="Alef Bold"/>
                <a:sym typeface="Alef Bold"/>
                <a:rtl/>
              </a:rPr>
              <a:t>الص</a:t>
            </a:r>
            <a:r>
              <a:rPr kumimoji="0" lang="ar-JO" sz="3466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lef Bold"/>
                <a:ea typeface="Alef Bold"/>
                <a:cs typeface="Alef Bold"/>
                <a:sym typeface="Alef Bold"/>
                <a:rtl/>
              </a:rPr>
              <a:t>َّ</a:t>
            </a:r>
            <a:r>
              <a:rPr kumimoji="0" lang="ar-SA" sz="3466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lef Bold"/>
                <a:ea typeface="Alef Bold"/>
                <a:cs typeface="Alef Bold"/>
                <a:sym typeface="Alef Bold"/>
                <a:rtl/>
              </a:rPr>
              <a:t>ف الر</a:t>
            </a:r>
            <a:r>
              <a:rPr kumimoji="0" lang="ar-JO" sz="3466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lef Bold"/>
                <a:ea typeface="Alef Bold"/>
                <a:cs typeface="Alef Bold"/>
                <a:sym typeface="Alef Bold"/>
                <a:rtl/>
              </a:rPr>
              <a:t>ّ</a:t>
            </a:r>
            <a:r>
              <a:rPr kumimoji="0" lang="ar-SA" sz="3466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lef Bold"/>
                <a:ea typeface="Alef Bold"/>
                <a:cs typeface="Alef Bold"/>
                <a:sym typeface="Alef Bold"/>
                <a:rtl/>
              </a:rPr>
              <a:t>ابع </a:t>
            </a:r>
            <a:endParaRPr kumimoji="0" lang="he-IL" sz="3466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lef Bold"/>
              <a:ea typeface="Alef Bold"/>
              <a:cs typeface="Alef Bold"/>
              <a:sym typeface="Alef Bold"/>
              <a:rtl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6890187" y="4049666"/>
            <a:ext cx="5320427" cy="120084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609630" rtl="1" eaLnBrk="1" fontAlgn="auto" latinLnBrk="0" hangingPunct="1">
              <a:lnSpc>
                <a:spcPts val="485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466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lef Bold"/>
                <a:ea typeface="Alef Bold"/>
                <a:cs typeface="Alef Bold"/>
                <a:sym typeface="Alef Bold"/>
                <a:rtl/>
              </a:rPr>
              <a:t>ه</a:t>
            </a:r>
            <a:r>
              <a:rPr kumimoji="0" lang="ar-JO" sz="3466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lef Bold"/>
                <a:ea typeface="Alef Bold"/>
                <a:cs typeface="Alef Bold"/>
                <a:sym typeface="Alef Bold"/>
                <a:rtl/>
              </a:rPr>
              <a:t>َ</a:t>
            </a:r>
            <a:r>
              <a:rPr kumimoji="0" lang="ar-SA" sz="3466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lef Bold"/>
                <a:ea typeface="Alef Bold"/>
                <a:cs typeface="Alef Bold"/>
                <a:sym typeface="Alef Bold"/>
                <a:rtl/>
              </a:rPr>
              <a:t>ندس</a:t>
            </a:r>
            <a:r>
              <a:rPr kumimoji="0" lang="ar-JO" sz="3466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lef Bold"/>
                <a:ea typeface="Alef Bold"/>
                <a:cs typeface="Alef Bold"/>
                <a:sym typeface="Alef Bold"/>
                <a:rtl/>
              </a:rPr>
              <a:t>َ</a:t>
            </a:r>
            <a:r>
              <a:rPr kumimoji="0" lang="ar-SA" sz="3466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lef Bold"/>
                <a:ea typeface="Alef Bold"/>
                <a:cs typeface="Alef Bold"/>
                <a:sym typeface="Alef Bold"/>
                <a:rtl/>
              </a:rPr>
              <a:t>ة </a:t>
            </a:r>
          </a:p>
          <a:p>
            <a:pPr marL="0" marR="0" lvl="0" indent="0" algn="ctr" defTabSz="609630" rtl="1" eaLnBrk="1" fontAlgn="auto" latinLnBrk="0" hangingPunct="1">
              <a:lnSpc>
                <a:spcPts val="485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JO" sz="3466" dirty="0">
                <a:solidFill>
                  <a:srgbClr val="000000"/>
                </a:solidFill>
                <a:latin typeface="Alef Bold"/>
                <a:ea typeface="Alef Bold"/>
                <a:cs typeface="Alef Bold"/>
                <a:sym typeface="Alef Bold"/>
                <a:rtl/>
              </a:rPr>
              <a:t>مُ</a:t>
            </a:r>
            <a:r>
              <a:rPr lang="ar-SA" sz="3466" dirty="0">
                <a:solidFill>
                  <a:srgbClr val="000000"/>
                </a:solidFill>
                <a:latin typeface="Alef Bold"/>
                <a:ea typeface="Alef Bold"/>
                <a:cs typeface="Alef Bold"/>
                <a:sym typeface="Alef Bold"/>
                <a:rtl/>
              </a:rPr>
              <a:t>ضل</a:t>
            </a:r>
            <a:r>
              <a:rPr lang="ar-JO" sz="3466" dirty="0">
                <a:solidFill>
                  <a:srgbClr val="000000"/>
                </a:solidFill>
                <a:latin typeface="Alef Bold"/>
                <a:ea typeface="Alef Bold"/>
                <a:cs typeface="Alef Bold"/>
                <a:sym typeface="Alef Bold"/>
                <a:rtl/>
              </a:rPr>
              <a:t>َّ</a:t>
            </a:r>
            <a:r>
              <a:rPr lang="ar-SA" sz="3466" dirty="0">
                <a:solidFill>
                  <a:srgbClr val="000000"/>
                </a:solidFill>
                <a:latin typeface="Alef Bold"/>
                <a:ea typeface="Alef Bold"/>
                <a:cs typeface="Alef Bold"/>
                <a:sym typeface="Alef Bold"/>
                <a:rtl/>
              </a:rPr>
              <a:t>عات </a:t>
            </a:r>
            <a:r>
              <a:rPr lang="ar-JO" sz="3466" dirty="0">
                <a:solidFill>
                  <a:srgbClr val="000000"/>
                </a:solidFill>
                <a:latin typeface="Alef Bold"/>
                <a:ea typeface="Alef Bold"/>
                <a:cs typeface="Alef Bold"/>
                <a:sym typeface="Alef Bold"/>
                <a:rtl/>
              </a:rPr>
              <a:t>وَفق الأعداد</a:t>
            </a:r>
            <a:r>
              <a:rPr lang="ar-SA" sz="3466" dirty="0">
                <a:solidFill>
                  <a:srgbClr val="000000"/>
                </a:solidFill>
                <a:latin typeface="Alef Bold"/>
                <a:ea typeface="Alef Bold"/>
                <a:cs typeface="Alef Bold"/>
                <a:sym typeface="Alef Bold"/>
                <a:rtl/>
              </a:rPr>
              <a:t> </a:t>
            </a:r>
            <a:endParaRPr kumimoji="0" lang="ar-SA" sz="3466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lef Bold"/>
              <a:ea typeface="Alef Bold"/>
              <a:cs typeface="Alef Bold"/>
              <a:sym typeface="Alef Bold"/>
              <a:rtl/>
            </a:endParaRPr>
          </a:p>
        </p:txBody>
      </p:sp>
      <p:sp>
        <p:nvSpPr>
          <p:cNvPr id="7" name="מלבן 6"/>
          <p:cNvSpPr/>
          <p:nvPr/>
        </p:nvSpPr>
        <p:spPr>
          <a:xfrm>
            <a:off x="7403472" y="6411949"/>
            <a:ext cx="372890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600" dirty="0">
                <a:solidFill>
                  <a:srgbClr val="0070C0"/>
                </a:solidFill>
                <a:hlinkClick r:id="rId3"/>
              </a:rPr>
              <a:t>من </a:t>
            </a:r>
            <a:r>
              <a:rPr lang="ar-JO" sz="1600" dirty="0">
                <a:solidFill>
                  <a:srgbClr val="0070C0"/>
                </a:solidFill>
                <a:hlinkClick r:id="rId3"/>
              </a:rPr>
              <a:t>مجموعة الفعاليات للتلاميذ </a:t>
            </a:r>
            <a:r>
              <a:rPr lang="ar-SA" sz="1600" dirty="0">
                <a:solidFill>
                  <a:srgbClr val="0070C0"/>
                </a:solidFill>
                <a:hlinkClick r:id="rId3"/>
              </a:rPr>
              <a:t>المتقدمين - الجزء الثالث</a:t>
            </a:r>
            <a:endParaRPr lang="ar-SA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24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BD0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>
            <a:extLst>
              <a:ext uri="{FF2B5EF4-FFF2-40B4-BE49-F238E27FC236}">
                <a16:creationId xmlns:a16="http://schemas.microsoft.com/office/drawing/2014/main" id="{AB6C85AE-1A73-835E-0836-4547772EE22E}"/>
              </a:ext>
            </a:extLst>
          </p:cNvPr>
          <p:cNvSpPr/>
          <p:nvPr/>
        </p:nvSpPr>
        <p:spPr>
          <a:xfrm rot="10800000">
            <a:off x="689224" y="2431062"/>
            <a:ext cx="10820400" cy="1650111"/>
          </a:xfrm>
          <a:custGeom>
            <a:avLst/>
            <a:gdLst/>
            <a:ahLst/>
            <a:cxnLst/>
            <a:rect l="l" t="t" r="r" b="b"/>
            <a:pathLst>
              <a:path w="16230600" h="2475166">
                <a:moveTo>
                  <a:pt x="0" y="0"/>
                </a:moveTo>
                <a:lnTo>
                  <a:pt x="16230600" y="0"/>
                </a:lnTo>
                <a:lnTo>
                  <a:pt x="16230600" y="2475166"/>
                </a:lnTo>
                <a:lnTo>
                  <a:pt x="0" y="24751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algn="l" defTabSz="609630" rtl="0">
              <a:defRPr/>
            </a:pPr>
            <a:endParaRPr lang="he-IL" sz="1200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79D346BF-6D67-22E7-0E72-5E7ABD42FA41}"/>
              </a:ext>
            </a:extLst>
          </p:cNvPr>
          <p:cNvSpPr/>
          <p:nvPr/>
        </p:nvSpPr>
        <p:spPr>
          <a:xfrm>
            <a:off x="9906000" y="1600200"/>
            <a:ext cx="1086080" cy="1196782"/>
          </a:xfrm>
          <a:custGeom>
            <a:avLst/>
            <a:gdLst/>
            <a:ahLst/>
            <a:cxnLst/>
            <a:rect l="l" t="t" r="r" b="b"/>
            <a:pathLst>
              <a:path w="1629120" h="1795173">
                <a:moveTo>
                  <a:pt x="0" y="0"/>
                </a:moveTo>
                <a:lnTo>
                  <a:pt x="1629120" y="0"/>
                </a:lnTo>
                <a:lnTo>
                  <a:pt x="1629120" y="1795173"/>
                </a:lnTo>
                <a:lnTo>
                  <a:pt x="0" y="179517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algn="l" defTabSz="609630" rtl="0">
              <a:defRPr/>
            </a:pPr>
            <a:endParaRPr lang="he-IL" sz="120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C0E438E2-614E-1B33-863B-10801ABE7F42}"/>
              </a:ext>
            </a:extLst>
          </p:cNvPr>
          <p:cNvSpPr txBox="1"/>
          <p:nvPr/>
        </p:nvSpPr>
        <p:spPr>
          <a:xfrm>
            <a:off x="9499600" y="2957342"/>
            <a:ext cx="1778000" cy="50276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defTabSz="609630" rtl="0"/>
            <a:r>
              <a:rPr lang="ar-JO" sz="2667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نَجِد</a:t>
            </a:r>
            <a:r>
              <a:rPr lang="ar-JO" sz="2667" noProof="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 القانونيَّة 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2ED5F318-B74B-1100-AE70-535A66ED5309}"/>
              </a:ext>
            </a:extLst>
          </p:cNvPr>
          <p:cNvSpPr txBox="1"/>
          <p:nvPr/>
        </p:nvSpPr>
        <p:spPr>
          <a:xfrm>
            <a:off x="6705600" y="2733534"/>
            <a:ext cx="1778000" cy="10770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defTabSz="609630" rtl="0"/>
            <a:r>
              <a:rPr lang="ar-JO" sz="2133" noProof="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نُكمِل الأعداد في المُضلّعات وفق القانونيَّة </a:t>
            </a:r>
            <a:endParaRPr lang="ar-JO" sz="2133" strike="sngStrike" noProof="0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3A18396F-2B86-57CE-9E52-EAA587CDF388}"/>
              </a:ext>
            </a:extLst>
          </p:cNvPr>
          <p:cNvSpPr txBox="1"/>
          <p:nvPr/>
        </p:nvSpPr>
        <p:spPr>
          <a:xfrm>
            <a:off x="3911600" y="2796982"/>
            <a:ext cx="1778000" cy="7487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defTabSz="609630" rtl="0"/>
            <a:r>
              <a:rPr lang="ar-JO" sz="2133" noProof="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نَرسُم مُضلّعات وفق القانونيّة </a:t>
            </a: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4623A226-AA56-824E-CE16-07460DDE6453}"/>
              </a:ext>
            </a:extLst>
          </p:cNvPr>
          <p:cNvSpPr txBox="1"/>
          <p:nvPr/>
        </p:nvSpPr>
        <p:spPr>
          <a:xfrm>
            <a:off x="914400" y="2837622"/>
            <a:ext cx="1778000" cy="7487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defTabSz="609630" rtl="0"/>
            <a:r>
              <a:rPr lang="ar-JO" sz="2133" noProof="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نَجِد مُحيط المُضلّع 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F6922FA6-9677-3A26-0B09-C29C05C2F852}"/>
              </a:ext>
            </a:extLst>
          </p:cNvPr>
          <p:cNvSpPr txBox="1"/>
          <p:nvPr/>
        </p:nvSpPr>
        <p:spPr>
          <a:xfrm>
            <a:off x="155393" y="6303090"/>
            <a:ext cx="523161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hlinkClick r:id="rId4"/>
              </a:rPr>
              <a:t>من </a:t>
            </a:r>
            <a:r>
              <a:rPr kumimoji="0" lang="ar-JO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hlinkClick r:id="rId4"/>
              </a:rPr>
              <a:t>مجموعة الفعاليات للتلاميذ </a:t>
            </a:r>
            <a:r>
              <a:rPr kumimoji="0" lang="ar-SA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hlinkClick r:id="rId4"/>
              </a:rPr>
              <a:t>المتقدمين - الجزء الثالث</a:t>
            </a:r>
            <a:endParaRPr kumimoji="0" lang="ar-SA" sz="16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180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BD0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BCAD56E6-2370-4896-910F-59CAD2422BBB}"/>
              </a:ext>
            </a:extLst>
          </p:cNvPr>
          <p:cNvSpPr txBox="1"/>
          <p:nvPr/>
        </p:nvSpPr>
        <p:spPr>
          <a:xfrm>
            <a:off x="6475444" y="330200"/>
            <a:ext cx="5462555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defTabSz="609630" rtl="0"/>
            <a:r>
              <a:rPr lang="ar-JO" sz="2400" noProof="0" dirty="0">
                <a:solidFill>
                  <a:prstClr val="black"/>
                </a:solidFill>
              </a:rPr>
              <a:t>أمامَكُم لَوحة تَربيعات. يوجَد في اللوحَة أعداد وُمضلَّع. العَدد المَكتوب داخِل كلّ تَربيعَة له عَلاقة بِالمُضلَّع المَرسوم.</a:t>
            </a:r>
          </a:p>
          <a:p>
            <a:pPr defTabSz="609630" rtl="0"/>
            <a:r>
              <a:rPr lang="ar-JO" sz="2400" dirty="0">
                <a:solidFill>
                  <a:prstClr val="black"/>
                </a:solidFill>
              </a:rPr>
              <a:t>جِدوا</a:t>
            </a:r>
            <a:r>
              <a:rPr lang="ar-JO" sz="2400" noProof="0" dirty="0">
                <a:solidFill>
                  <a:prstClr val="black"/>
                </a:solidFill>
              </a:rPr>
              <a:t> العَلاقة بين الأعداد في التَّربيعات وَبين المُضلَّع.</a:t>
            </a:r>
            <a:endParaRPr lang="ar-JO" sz="1200" noProof="0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p:graphicFrame>
        <p:nvGraphicFramePr>
          <p:cNvPr id="3" name="טבלה 2">
            <a:extLst>
              <a:ext uri="{FF2B5EF4-FFF2-40B4-BE49-F238E27FC236}">
                <a16:creationId xmlns:a16="http://schemas.microsoft.com/office/drawing/2014/main" id="{90745EC0-0B8E-916A-E463-D4061A349C87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3657600" y="1955800"/>
          <a:ext cx="2946400" cy="2946401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368300">
                  <a:extLst>
                    <a:ext uri="{9D8B030D-6E8A-4147-A177-3AD203B41FA5}">
                      <a16:colId xmlns:a16="http://schemas.microsoft.com/office/drawing/2014/main" val="2790721328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354260692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97507730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1132350582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3083509861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307090009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3590100303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1017849050"/>
                    </a:ext>
                  </a:extLst>
                </a:gridCol>
              </a:tblGrid>
              <a:tr h="363877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851254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3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46289555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3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3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25900192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3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50893531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02653586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3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3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36772870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3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3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87428040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6310765"/>
                  </a:ext>
                </a:extLst>
              </a:tr>
            </a:tbl>
          </a:graphicData>
        </a:graphic>
      </p:graphicFrame>
      <p:cxnSp>
        <p:nvCxnSpPr>
          <p:cNvPr id="5" name="מחבר ישר 4">
            <a:extLst>
              <a:ext uri="{FF2B5EF4-FFF2-40B4-BE49-F238E27FC236}">
                <a16:creationId xmlns:a16="http://schemas.microsoft.com/office/drawing/2014/main" id="{1E77C37C-E556-47DF-C02D-FE7F3865DDE8}"/>
              </a:ext>
            </a:extLst>
          </p:cNvPr>
          <p:cNvCxnSpPr>
            <a:cxnSpLocks/>
          </p:cNvCxnSpPr>
          <p:nvPr/>
        </p:nvCxnSpPr>
        <p:spPr>
          <a:xfrm>
            <a:off x="4013200" y="2311400"/>
            <a:ext cx="3556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מחבר ישר 7">
            <a:extLst>
              <a:ext uri="{FF2B5EF4-FFF2-40B4-BE49-F238E27FC236}">
                <a16:creationId xmlns:a16="http://schemas.microsoft.com/office/drawing/2014/main" id="{A204C83E-EDF0-3E27-4D50-AB54FEEBBE85}"/>
              </a:ext>
            </a:extLst>
          </p:cNvPr>
          <p:cNvCxnSpPr>
            <a:cxnSpLocks/>
          </p:cNvCxnSpPr>
          <p:nvPr/>
        </p:nvCxnSpPr>
        <p:spPr>
          <a:xfrm>
            <a:off x="4013200" y="4546600"/>
            <a:ext cx="3556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מחבר ישר 8">
            <a:extLst>
              <a:ext uri="{FF2B5EF4-FFF2-40B4-BE49-F238E27FC236}">
                <a16:creationId xmlns:a16="http://schemas.microsoft.com/office/drawing/2014/main" id="{84B652CC-E310-7867-AB4E-6099EA190CFF}"/>
              </a:ext>
            </a:extLst>
          </p:cNvPr>
          <p:cNvCxnSpPr>
            <a:cxnSpLocks/>
          </p:cNvCxnSpPr>
          <p:nvPr/>
        </p:nvCxnSpPr>
        <p:spPr>
          <a:xfrm>
            <a:off x="4419600" y="3073400"/>
            <a:ext cx="3556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מחבר ישר 9">
            <a:extLst>
              <a:ext uri="{FF2B5EF4-FFF2-40B4-BE49-F238E27FC236}">
                <a16:creationId xmlns:a16="http://schemas.microsoft.com/office/drawing/2014/main" id="{8F22EDCD-DAC4-AFB0-A99B-61C28D8FA416}"/>
              </a:ext>
            </a:extLst>
          </p:cNvPr>
          <p:cNvCxnSpPr>
            <a:cxnSpLocks/>
          </p:cNvCxnSpPr>
          <p:nvPr/>
        </p:nvCxnSpPr>
        <p:spPr>
          <a:xfrm>
            <a:off x="4775200" y="2667000"/>
            <a:ext cx="3556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מחבר ישר 10">
            <a:extLst>
              <a:ext uri="{FF2B5EF4-FFF2-40B4-BE49-F238E27FC236}">
                <a16:creationId xmlns:a16="http://schemas.microsoft.com/office/drawing/2014/main" id="{DC40F35A-EA87-A5A2-E5F5-65BC69A0CBEF}"/>
              </a:ext>
            </a:extLst>
          </p:cNvPr>
          <p:cNvCxnSpPr>
            <a:cxnSpLocks/>
          </p:cNvCxnSpPr>
          <p:nvPr/>
        </p:nvCxnSpPr>
        <p:spPr>
          <a:xfrm>
            <a:off x="5130800" y="3412979"/>
            <a:ext cx="3556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מחבר ישר 11">
            <a:extLst>
              <a:ext uri="{FF2B5EF4-FFF2-40B4-BE49-F238E27FC236}">
                <a16:creationId xmlns:a16="http://schemas.microsoft.com/office/drawing/2014/main" id="{FDF8CEDB-9DF0-D9B6-7ABF-79A2E64441BE}"/>
              </a:ext>
            </a:extLst>
          </p:cNvPr>
          <p:cNvCxnSpPr>
            <a:cxnSpLocks/>
          </p:cNvCxnSpPr>
          <p:nvPr/>
        </p:nvCxnSpPr>
        <p:spPr>
          <a:xfrm flipV="1">
            <a:off x="5486400" y="2311400"/>
            <a:ext cx="761219" cy="1211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מחבר ישר 12">
            <a:extLst>
              <a:ext uri="{FF2B5EF4-FFF2-40B4-BE49-F238E27FC236}">
                <a16:creationId xmlns:a16="http://schemas.microsoft.com/office/drawing/2014/main" id="{62D544D5-5B79-75FB-E702-4FF506679DB1}"/>
              </a:ext>
            </a:extLst>
          </p:cNvPr>
          <p:cNvCxnSpPr>
            <a:cxnSpLocks/>
          </p:cNvCxnSpPr>
          <p:nvPr/>
        </p:nvCxnSpPr>
        <p:spPr>
          <a:xfrm>
            <a:off x="4368800" y="3784600"/>
            <a:ext cx="406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מחבר ישר 15">
            <a:extLst>
              <a:ext uri="{FF2B5EF4-FFF2-40B4-BE49-F238E27FC236}">
                <a16:creationId xmlns:a16="http://schemas.microsoft.com/office/drawing/2014/main" id="{929A4A1A-3632-84D9-02A3-420F82DB587F}"/>
              </a:ext>
            </a:extLst>
          </p:cNvPr>
          <p:cNvCxnSpPr>
            <a:cxnSpLocks/>
          </p:cNvCxnSpPr>
          <p:nvPr/>
        </p:nvCxnSpPr>
        <p:spPr>
          <a:xfrm>
            <a:off x="4775200" y="4191000"/>
            <a:ext cx="3556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מחבר ישר 16">
            <a:extLst>
              <a:ext uri="{FF2B5EF4-FFF2-40B4-BE49-F238E27FC236}">
                <a16:creationId xmlns:a16="http://schemas.microsoft.com/office/drawing/2014/main" id="{0A4D7185-E636-9D26-4A76-E4F10F709F09}"/>
              </a:ext>
            </a:extLst>
          </p:cNvPr>
          <p:cNvCxnSpPr>
            <a:cxnSpLocks/>
          </p:cNvCxnSpPr>
          <p:nvPr/>
        </p:nvCxnSpPr>
        <p:spPr>
          <a:xfrm flipV="1">
            <a:off x="4775200" y="3784601"/>
            <a:ext cx="0" cy="40913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מחבר ישר 18">
            <a:extLst>
              <a:ext uri="{FF2B5EF4-FFF2-40B4-BE49-F238E27FC236}">
                <a16:creationId xmlns:a16="http://schemas.microsoft.com/office/drawing/2014/main" id="{B3599A63-AD89-E383-9354-D8D08A2A6DDE}"/>
              </a:ext>
            </a:extLst>
          </p:cNvPr>
          <p:cNvCxnSpPr>
            <a:cxnSpLocks/>
          </p:cNvCxnSpPr>
          <p:nvPr/>
        </p:nvCxnSpPr>
        <p:spPr>
          <a:xfrm flipV="1">
            <a:off x="5130800" y="4191000"/>
            <a:ext cx="0" cy="3556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מחבר ישר 21">
            <a:extLst>
              <a:ext uri="{FF2B5EF4-FFF2-40B4-BE49-F238E27FC236}">
                <a16:creationId xmlns:a16="http://schemas.microsoft.com/office/drawing/2014/main" id="{63A1B021-D00D-9801-2B6B-7E34C0E52FA0}"/>
              </a:ext>
            </a:extLst>
          </p:cNvPr>
          <p:cNvCxnSpPr>
            <a:cxnSpLocks/>
          </p:cNvCxnSpPr>
          <p:nvPr/>
        </p:nvCxnSpPr>
        <p:spPr>
          <a:xfrm flipV="1">
            <a:off x="5486400" y="3784600"/>
            <a:ext cx="0" cy="3556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מחבר ישר 22">
            <a:extLst>
              <a:ext uri="{FF2B5EF4-FFF2-40B4-BE49-F238E27FC236}">
                <a16:creationId xmlns:a16="http://schemas.microsoft.com/office/drawing/2014/main" id="{779C2FAE-B38E-2DD6-E12F-625BC3B40039}"/>
              </a:ext>
            </a:extLst>
          </p:cNvPr>
          <p:cNvCxnSpPr>
            <a:cxnSpLocks/>
          </p:cNvCxnSpPr>
          <p:nvPr/>
        </p:nvCxnSpPr>
        <p:spPr>
          <a:xfrm flipV="1">
            <a:off x="6248400" y="4191000"/>
            <a:ext cx="0" cy="3556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מחבר ישר 23">
            <a:extLst>
              <a:ext uri="{FF2B5EF4-FFF2-40B4-BE49-F238E27FC236}">
                <a16:creationId xmlns:a16="http://schemas.microsoft.com/office/drawing/2014/main" id="{AB646A34-3C5E-50F7-61FC-1FA7D37C7935}"/>
              </a:ext>
            </a:extLst>
          </p:cNvPr>
          <p:cNvCxnSpPr>
            <a:cxnSpLocks/>
          </p:cNvCxnSpPr>
          <p:nvPr/>
        </p:nvCxnSpPr>
        <p:spPr>
          <a:xfrm flipV="1">
            <a:off x="6247619" y="2323514"/>
            <a:ext cx="0" cy="146108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מחבר ישר 27">
            <a:extLst>
              <a:ext uri="{FF2B5EF4-FFF2-40B4-BE49-F238E27FC236}">
                <a16:creationId xmlns:a16="http://schemas.microsoft.com/office/drawing/2014/main" id="{63808B3D-E1F9-08A7-67CA-20B47346AB35}"/>
              </a:ext>
            </a:extLst>
          </p:cNvPr>
          <p:cNvCxnSpPr>
            <a:cxnSpLocks/>
          </p:cNvCxnSpPr>
          <p:nvPr/>
        </p:nvCxnSpPr>
        <p:spPr>
          <a:xfrm flipV="1">
            <a:off x="5486400" y="3773188"/>
            <a:ext cx="761219" cy="1211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מחבר ישר 28">
            <a:extLst>
              <a:ext uri="{FF2B5EF4-FFF2-40B4-BE49-F238E27FC236}">
                <a16:creationId xmlns:a16="http://schemas.microsoft.com/office/drawing/2014/main" id="{CFD75A16-3104-2B67-B6AB-0C7B5698B373}"/>
              </a:ext>
            </a:extLst>
          </p:cNvPr>
          <p:cNvCxnSpPr>
            <a:cxnSpLocks/>
          </p:cNvCxnSpPr>
          <p:nvPr/>
        </p:nvCxnSpPr>
        <p:spPr>
          <a:xfrm flipV="1">
            <a:off x="5486400" y="4158958"/>
            <a:ext cx="761219" cy="1211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מחבר ישר 29">
            <a:extLst>
              <a:ext uri="{FF2B5EF4-FFF2-40B4-BE49-F238E27FC236}">
                <a16:creationId xmlns:a16="http://schemas.microsoft.com/office/drawing/2014/main" id="{614F5E7B-EDB1-33F7-8022-02D3E2F3CF7E}"/>
              </a:ext>
            </a:extLst>
          </p:cNvPr>
          <p:cNvCxnSpPr>
            <a:cxnSpLocks/>
          </p:cNvCxnSpPr>
          <p:nvPr/>
        </p:nvCxnSpPr>
        <p:spPr>
          <a:xfrm flipV="1">
            <a:off x="5130800" y="4530580"/>
            <a:ext cx="1104705" cy="1414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מחבר ישר 33">
            <a:extLst>
              <a:ext uri="{FF2B5EF4-FFF2-40B4-BE49-F238E27FC236}">
                <a16:creationId xmlns:a16="http://schemas.microsoft.com/office/drawing/2014/main" id="{1FAF1B5B-C717-6753-730E-DC35ADCD4331}"/>
              </a:ext>
            </a:extLst>
          </p:cNvPr>
          <p:cNvCxnSpPr>
            <a:cxnSpLocks/>
          </p:cNvCxnSpPr>
          <p:nvPr/>
        </p:nvCxnSpPr>
        <p:spPr>
          <a:xfrm flipV="1">
            <a:off x="5486400" y="2286000"/>
            <a:ext cx="0" cy="1143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מחבר ישר 35">
            <a:extLst>
              <a:ext uri="{FF2B5EF4-FFF2-40B4-BE49-F238E27FC236}">
                <a16:creationId xmlns:a16="http://schemas.microsoft.com/office/drawing/2014/main" id="{E676CCBC-3C8F-C25F-D192-EDAA2FDE3969}"/>
              </a:ext>
            </a:extLst>
          </p:cNvPr>
          <p:cNvCxnSpPr>
            <a:cxnSpLocks/>
          </p:cNvCxnSpPr>
          <p:nvPr/>
        </p:nvCxnSpPr>
        <p:spPr>
          <a:xfrm flipV="1">
            <a:off x="5130800" y="2667000"/>
            <a:ext cx="0" cy="762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מחבר ישר 37">
            <a:extLst>
              <a:ext uri="{FF2B5EF4-FFF2-40B4-BE49-F238E27FC236}">
                <a16:creationId xmlns:a16="http://schemas.microsoft.com/office/drawing/2014/main" id="{8693BA2C-2136-F253-5186-F274E4100B79}"/>
              </a:ext>
            </a:extLst>
          </p:cNvPr>
          <p:cNvCxnSpPr>
            <a:cxnSpLocks/>
          </p:cNvCxnSpPr>
          <p:nvPr/>
        </p:nvCxnSpPr>
        <p:spPr>
          <a:xfrm flipH="1" flipV="1">
            <a:off x="4003822" y="2323514"/>
            <a:ext cx="9378" cy="222121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מחבר ישר 39">
            <a:extLst>
              <a:ext uri="{FF2B5EF4-FFF2-40B4-BE49-F238E27FC236}">
                <a16:creationId xmlns:a16="http://schemas.microsoft.com/office/drawing/2014/main" id="{844337BE-7A5E-D502-B839-68C4DEE0DAF2}"/>
              </a:ext>
            </a:extLst>
          </p:cNvPr>
          <p:cNvCxnSpPr>
            <a:cxnSpLocks/>
          </p:cNvCxnSpPr>
          <p:nvPr/>
        </p:nvCxnSpPr>
        <p:spPr>
          <a:xfrm flipV="1">
            <a:off x="4368800" y="3810000"/>
            <a:ext cx="0" cy="762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מחבר ישר 42">
            <a:extLst>
              <a:ext uri="{FF2B5EF4-FFF2-40B4-BE49-F238E27FC236}">
                <a16:creationId xmlns:a16="http://schemas.microsoft.com/office/drawing/2014/main" id="{AD983E4D-B838-1720-B285-A8F1A7EE115F}"/>
              </a:ext>
            </a:extLst>
          </p:cNvPr>
          <p:cNvCxnSpPr>
            <a:cxnSpLocks/>
          </p:cNvCxnSpPr>
          <p:nvPr/>
        </p:nvCxnSpPr>
        <p:spPr>
          <a:xfrm flipV="1">
            <a:off x="4416474" y="2292057"/>
            <a:ext cx="0" cy="762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מחבר ישר 43">
            <a:extLst>
              <a:ext uri="{FF2B5EF4-FFF2-40B4-BE49-F238E27FC236}">
                <a16:creationId xmlns:a16="http://schemas.microsoft.com/office/drawing/2014/main" id="{E2157397-A165-DDAE-C02D-082DB9ACF646}"/>
              </a:ext>
            </a:extLst>
          </p:cNvPr>
          <p:cNvCxnSpPr>
            <a:cxnSpLocks/>
          </p:cNvCxnSpPr>
          <p:nvPr/>
        </p:nvCxnSpPr>
        <p:spPr>
          <a:xfrm flipV="1">
            <a:off x="4775200" y="2673057"/>
            <a:ext cx="0" cy="40913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7D20ACCC-5F1E-D694-496A-B8D8F3AD1BE9}"/>
              </a:ext>
            </a:extLst>
          </p:cNvPr>
          <p:cNvSpPr txBox="1"/>
          <p:nvPr/>
        </p:nvSpPr>
        <p:spPr>
          <a:xfrm>
            <a:off x="162284" y="6359380"/>
            <a:ext cx="523161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hlinkClick r:id="rId2"/>
              </a:rPr>
              <a:t>من </a:t>
            </a:r>
            <a:r>
              <a:rPr kumimoji="0" lang="ar-JO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hlinkClick r:id="rId2"/>
              </a:rPr>
              <a:t>مجموعة الفعاليات للتلاميذ </a:t>
            </a:r>
            <a:r>
              <a:rPr kumimoji="0" lang="ar-SA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hlinkClick r:id="rId2"/>
              </a:rPr>
              <a:t>المتقدمين - الجزء الثالث</a:t>
            </a:r>
            <a:endParaRPr kumimoji="0" lang="ar-SA" sz="16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420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BD0C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8EE659-A754-323A-F05B-397DB0FA59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טבלה 1">
            <a:extLst>
              <a:ext uri="{FF2B5EF4-FFF2-40B4-BE49-F238E27FC236}">
                <a16:creationId xmlns:a16="http://schemas.microsoft.com/office/drawing/2014/main" id="{662EC89C-42E8-14FA-E387-E51ED0FDEDEA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7518400" y="1955800"/>
          <a:ext cx="2946400" cy="2946401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368300">
                  <a:extLst>
                    <a:ext uri="{9D8B030D-6E8A-4147-A177-3AD203B41FA5}">
                      <a16:colId xmlns:a16="http://schemas.microsoft.com/office/drawing/2014/main" val="2790721328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354260692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97507730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1132350582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3083509861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307090009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3590100303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1017849050"/>
                    </a:ext>
                  </a:extLst>
                </a:gridCol>
              </a:tblGrid>
              <a:tr h="363877"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851254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46289555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25900192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50893531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02653586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36772870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87428040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6310765"/>
                  </a:ext>
                </a:extLst>
              </a:tr>
            </a:tbl>
          </a:graphicData>
        </a:graphic>
      </p:graphicFrame>
      <p:graphicFrame>
        <p:nvGraphicFramePr>
          <p:cNvPr id="3" name="טבלה 2">
            <a:extLst>
              <a:ext uri="{FF2B5EF4-FFF2-40B4-BE49-F238E27FC236}">
                <a16:creationId xmlns:a16="http://schemas.microsoft.com/office/drawing/2014/main" id="{E8019809-20BA-9107-D70C-F939DF6D0BE4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3657600" y="1955800"/>
          <a:ext cx="2946400" cy="2946401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368300">
                  <a:extLst>
                    <a:ext uri="{9D8B030D-6E8A-4147-A177-3AD203B41FA5}">
                      <a16:colId xmlns:a16="http://schemas.microsoft.com/office/drawing/2014/main" val="2790721328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354260692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97507730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1132350582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3083509861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307090009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3590100303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1017849050"/>
                    </a:ext>
                  </a:extLst>
                </a:gridCol>
              </a:tblGrid>
              <a:tr h="363877"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851254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46289555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25900192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50893531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02653586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36772870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87428040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6310765"/>
                  </a:ext>
                </a:extLst>
              </a:tr>
            </a:tbl>
          </a:graphicData>
        </a:graphic>
      </p:graphicFrame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61917AE3-8155-0627-6052-43FD70FD5092}"/>
              </a:ext>
            </a:extLst>
          </p:cNvPr>
          <p:cNvSpPr txBox="1"/>
          <p:nvPr/>
        </p:nvSpPr>
        <p:spPr>
          <a:xfrm>
            <a:off x="5080000" y="330201"/>
            <a:ext cx="68580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defTabSz="609630" rtl="0"/>
            <a:r>
              <a:rPr lang="ar-JO" sz="2400" noProof="0" dirty="0">
                <a:solidFill>
                  <a:prstClr val="black"/>
                </a:solidFill>
              </a:rPr>
              <a:t>أكمِلوا أعدادًا مُلائِمَة في لَوحات التَّربيعات التّاليَة:</a:t>
            </a:r>
            <a:endParaRPr lang="ar-JO" sz="1200" noProof="0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p:cxnSp>
        <p:nvCxnSpPr>
          <p:cNvPr id="5" name="מחבר ישר 4">
            <a:extLst>
              <a:ext uri="{FF2B5EF4-FFF2-40B4-BE49-F238E27FC236}">
                <a16:creationId xmlns:a16="http://schemas.microsoft.com/office/drawing/2014/main" id="{B9B93C25-F1D2-3FF0-AD95-302265472E15}"/>
              </a:ext>
            </a:extLst>
          </p:cNvPr>
          <p:cNvCxnSpPr>
            <a:cxnSpLocks/>
          </p:cNvCxnSpPr>
          <p:nvPr/>
        </p:nvCxnSpPr>
        <p:spPr>
          <a:xfrm>
            <a:off x="8636000" y="2717800"/>
            <a:ext cx="3556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מחבר ישר 5">
            <a:extLst>
              <a:ext uri="{FF2B5EF4-FFF2-40B4-BE49-F238E27FC236}">
                <a16:creationId xmlns:a16="http://schemas.microsoft.com/office/drawing/2014/main" id="{B5670769-BB73-11BD-14EA-133005ABE90F}"/>
              </a:ext>
            </a:extLst>
          </p:cNvPr>
          <p:cNvCxnSpPr>
            <a:cxnSpLocks/>
          </p:cNvCxnSpPr>
          <p:nvPr/>
        </p:nvCxnSpPr>
        <p:spPr>
          <a:xfrm>
            <a:off x="8636000" y="3784600"/>
            <a:ext cx="3556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מחבר ישר 6">
            <a:extLst>
              <a:ext uri="{FF2B5EF4-FFF2-40B4-BE49-F238E27FC236}">
                <a16:creationId xmlns:a16="http://schemas.microsoft.com/office/drawing/2014/main" id="{A9225EA6-BD8F-3A9F-8049-ED4B402A08A7}"/>
              </a:ext>
            </a:extLst>
          </p:cNvPr>
          <p:cNvCxnSpPr>
            <a:cxnSpLocks/>
          </p:cNvCxnSpPr>
          <p:nvPr/>
        </p:nvCxnSpPr>
        <p:spPr>
          <a:xfrm>
            <a:off x="8991600" y="3073400"/>
            <a:ext cx="7112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מחבר ישר 8">
            <a:extLst>
              <a:ext uri="{FF2B5EF4-FFF2-40B4-BE49-F238E27FC236}">
                <a16:creationId xmlns:a16="http://schemas.microsoft.com/office/drawing/2014/main" id="{EBD82488-C148-28F4-93D8-8CF7D2A09CB5}"/>
              </a:ext>
            </a:extLst>
          </p:cNvPr>
          <p:cNvCxnSpPr>
            <a:cxnSpLocks/>
          </p:cNvCxnSpPr>
          <p:nvPr/>
        </p:nvCxnSpPr>
        <p:spPr>
          <a:xfrm>
            <a:off x="8991600" y="3429000"/>
            <a:ext cx="7112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מחבר ישר 9">
            <a:extLst>
              <a:ext uri="{FF2B5EF4-FFF2-40B4-BE49-F238E27FC236}">
                <a16:creationId xmlns:a16="http://schemas.microsoft.com/office/drawing/2014/main" id="{90D346E8-9049-36F5-9888-32D05633EA92}"/>
              </a:ext>
            </a:extLst>
          </p:cNvPr>
          <p:cNvCxnSpPr>
            <a:cxnSpLocks/>
          </p:cNvCxnSpPr>
          <p:nvPr/>
        </p:nvCxnSpPr>
        <p:spPr>
          <a:xfrm>
            <a:off x="8280400" y="3073400"/>
            <a:ext cx="3556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מחבר ישר 10">
            <a:extLst>
              <a:ext uri="{FF2B5EF4-FFF2-40B4-BE49-F238E27FC236}">
                <a16:creationId xmlns:a16="http://schemas.microsoft.com/office/drawing/2014/main" id="{565D005C-6146-65FF-6B51-05542E38D962}"/>
              </a:ext>
            </a:extLst>
          </p:cNvPr>
          <p:cNvCxnSpPr>
            <a:cxnSpLocks/>
          </p:cNvCxnSpPr>
          <p:nvPr/>
        </p:nvCxnSpPr>
        <p:spPr>
          <a:xfrm>
            <a:off x="8280400" y="3424701"/>
            <a:ext cx="3556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מחבר ישר 11">
            <a:extLst>
              <a:ext uri="{FF2B5EF4-FFF2-40B4-BE49-F238E27FC236}">
                <a16:creationId xmlns:a16="http://schemas.microsoft.com/office/drawing/2014/main" id="{6A478D9E-6D54-5E17-1E78-E375E47D572B}"/>
              </a:ext>
            </a:extLst>
          </p:cNvPr>
          <p:cNvCxnSpPr>
            <a:cxnSpLocks/>
          </p:cNvCxnSpPr>
          <p:nvPr/>
        </p:nvCxnSpPr>
        <p:spPr>
          <a:xfrm flipV="1">
            <a:off x="8280400" y="3061287"/>
            <a:ext cx="0" cy="35833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מחבר ישר 13">
            <a:extLst>
              <a:ext uri="{FF2B5EF4-FFF2-40B4-BE49-F238E27FC236}">
                <a16:creationId xmlns:a16="http://schemas.microsoft.com/office/drawing/2014/main" id="{8274D1F2-32A0-705E-19C6-7590D73650FC}"/>
              </a:ext>
            </a:extLst>
          </p:cNvPr>
          <p:cNvCxnSpPr>
            <a:cxnSpLocks/>
          </p:cNvCxnSpPr>
          <p:nvPr/>
        </p:nvCxnSpPr>
        <p:spPr>
          <a:xfrm flipV="1">
            <a:off x="8643034" y="2715065"/>
            <a:ext cx="0" cy="35833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מחבר ישר 14">
            <a:extLst>
              <a:ext uri="{FF2B5EF4-FFF2-40B4-BE49-F238E27FC236}">
                <a16:creationId xmlns:a16="http://schemas.microsoft.com/office/drawing/2014/main" id="{03FF539C-17EC-6E91-2B1C-AA38186ADE0A}"/>
              </a:ext>
            </a:extLst>
          </p:cNvPr>
          <p:cNvCxnSpPr>
            <a:cxnSpLocks/>
          </p:cNvCxnSpPr>
          <p:nvPr/>
        </p:nvCxnSpPr>
        <p:spPr>
          <a:xfrm flipV="1">
            <a:off x="8636000" y="3429001"/>
            <a:ext cx="0" cy="35833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מחבר ישר 15">
            <a:extLst>
              <a:ext uri="{FF2B5EF4-FFF2-40B4-BE49-F238E27FC236}">
                <a16:creationId xmlns:a16="http://schemas.microsoft.com/office/drawing/2014/main" id="{1E31E4B9-3D12-EE19-A288-24992519C938}"/>
              </a:ext>
            </a:extLst>
          </p:cNvPr>
          <p:cNvCxnSpPr>
            <a:cxnSpLocks/>
          </p:cNvCxnSpPr>
          <p:nvPr/>
        </p:nvCxnSpPr>
        <p:spPr>
          <a:xfrm flipV="1">
            <a:off x="8991600" y="2715065"/>
            <a:ext cx="0" cy="35833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מחבר ישר 16">
            <a:extLst>
              <a:ext uri="{FF2B5EF4-FFF2-40B4-BE49-F238E27FC236}">
                <a16:creationId xmlns:a16="http://schemas.microsoft.com/office/drawing/2014/main" id="{50B70244-5256-25C1-E638-4EBA1C4F8525}"/>
              </a:ext>
            </a:extLst>
          </p:cNvPr>
          <p:cNvCxnSpPr>
            <a:cxnSpLocks/>
          </p:cNvCxnSpPr>
          <p:nvPr/>
        </p:nvCxnSpPr>
        <p:spPr>
          <a:xfrm flipV="1">
            <a:off x="8991600" y="3419622"/>
            <a:ext cx="0" cy="35833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מחבר ישר 17">
            <a:extLst>
              <a:ext uri="{FF2B5EF4-FFF2-40B4-BE49-F238E27FC236}">
                <a16:creationId xmlns:a16="http://schemas.microsoft.com/office/drawing/2014/main" id="{B295E4D3-86E3-0832-27D6-52C16B68FA60}"/>
              </a:ext>
            </a:extLst>
          </p:cNvPr>
          <p:cNvCxnSpPr>
            <a:cxnSpLocks/>
          </p:cNvCxnSpPr>
          <p:nvPr/>
        </p:nvCxnSpPr>
        <p:spPr>
          <a:xfrm flipV="1">
            <a:off x="9702800" y="3073401"/>
            <a:ext cx="0" cy="35833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מחבר ישר 18">
            <a:extLst>
              <a:ext uri="{FF2B5EF4-FFF2-40B4-BE49-F238E27FC236}">
                <a16:creationId xmlns:a16="http://schemas.microsoft.com/office/drawing/2014/main" id="{E623601F-08C4-85FA-ED06-E9A59804A251}"/>
              </a:ext>
            </a:extLst>
          </p:cNvPr>
          <p:cNvCxnSpPr>
            <a:cxnSpLocks/>
          </p:cNvCxnSpPr>
          <p:nvPr/>
        </p:nvCxnSpPr>
        <p:spPr>
          <a:xfrm flipV="1">
            <a:off x="4013200" y="2291861"/>
            <a:ext cx="0" cy="225473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מחבר ישר 20">
            <a:extLst>
              <a:ext uri="{FF2B5EF4-FFF2-40B4-BE49-F238E27FC236}">
                <a16:creationId xmlns:a16="http://schemas.microsoft.com/office/drawing/2014/main" id="{44E7EDA9-2465-19F5-ADEC-DB49DCFF6823}"/>
              </a:ext>
            </a:extLst>
          </p:cNvPr>
          <p:cNvCxnSpPr>
            <a:cxnSpLocks/>
          </p:cNvCxnSpPr>
          <p:nvPr/>
        </p:nvCxnSpPr>
        <p:spPr>
          <a:xfrm>
            <a:off x="4013200" y="4546600"/>
            <a:ext cx="22352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מחבר ישר 22">
            <a:extLst>
              <a:ext uri="{FF2B5EF4-FFF2-40B4-BE49-F238E27FC236}">
                <a16:creationId xmlns:a16="http://schemas.microsoft.com/office/drawing/2014/main" id="{1C9DEC7F-3B2C-5E44-AD2C-05FB723CAA1D}"/>
              </a:ext>
            </a:extLst>
          </p:cNvPr>
          <p:cNvCxnSpPr>
            <a:cxnSpLocks/>
          </p:cNvCxnSpPr>
          <p:nvPr/>
        </p:nvCxnSpPr>
        <p:spPr>
          <a:xfrm>
            <a:off x="4013200" y="2291861"/>
            <a:ext cx="7112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מחבר ישר 25">
            <a:extLst>
              <a:ext uri="{FF2B5EF4-FFF2-40B4-BE49-F238E27FC236}">
                <a16:creationId xmlns:a16="http://schemas.microsoft.com/office/drawing/2014/main" id="{45A55061-1566-E2D9-EC84-994630DFBF41}"/>
              </a:ext>
            </a:extLst>
          </p:cNvPr>
          <p:cNvCxnSpPr>
            <a:cxnSpLocks/>
          </p:cNvCxnSpPr>
          <p:nvPr/>
        </p:nvCxnSpPr>
        <p:spPr>
          <a:xfrm flipV="1">
            <a:off x="4737686" y="2286000"/>
            <a:ext cx="0" cy="77528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מחבר ישר 27">
            <a:extLst>
              <a:ext uri="{FF2B5EF4-FFF2-40B4-BE49-F238E27FC236}">
                <a16:creationId xmlns:a16="http://schemas.microsoft.com/office/drawing/2014/main" id="{05A7C0A9-0ED9-2895-0DD4-0C81B6B5EBD9}"/>
              </a:ext>
            </a:extLst>
          </p:cNvPr>
          <p:cNvCxnSpPr>
            <a:cxnSpLocks/>
          </p:cNvCxnSpPr>
          <p:nvPr/>
        </p:nvCxnSpPr>
        <p:spPr>
          <a:xfrm>
            <a:off x="4382086" y="3073400"/>
            <a:ext cx="3556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מחבר ישר 28">
            <a:extLst>
              <a:ext uri="{FF2B5EF4-FFF2-40B4-BE49-F238E27FC236}">
                <a16:creationId xmlns:a16="http://schemas.microsoft.com/office/drawing/2014/main" id="{405E1D4B-805E-D56F-6436-8EC3A9A1F381}"/>
              </a:ext>
            </a:extLst>
          </p:cNvPr>
          <p:cNvCxnSpPr>
            <a:cxnSpLocks/>
          </p:cNvCxnSpPr>
          <p:nvPr/>
        </p:nvCxnSpPr>
        <p:spPr>
          <a:xfrm>
            <a:off x="4382086" y="3429000"/>
            <a:ext cx="74871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מחבר ישר 30">
            <a:extLst>
              <a:ext uri="{FF2B5EF4-FFF2-40B4-BE49-F238E27FC236}">
                <a16:creationId xmlns:a16="http://schemas.microsoft.com/office/drawing/2014/main" id="{21A21245-BAEB-2338-D2CC-F77DE79EB615}"/>
              </a:ext>
            </a:extLst>
          </p:cNvPr>
          <p:cNvCxnSpPr>
            <a:cxnSpLocks/>
          </p:cNvCxnSpPr>
          <p:nvPr/>
        </p:nvCxnSpPr>
        <p:spPr>
          <a:xfrm flipV="1">
            <a:off x="4382086" y="3070665"/>
            <a:ext cx="0" cy="35833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מחבר ישר 31">
            <a:extLst>
              <a:ext uri="{FF2B5EF4-FFF2-40B4-BE49-F238E27FC236}">
                <a16:creationId xmlns:a16="http://schemas.microsoft.com/office/drawing/2014/main" id="{450A89BF-B121-6B25-E1AE-88757D4FE411}"/>
              </a:ext>
            </a:extLst>
          </p:cNvPr>
          <p:cNvCxnSpPr>
            <a:cxnSpLocks/>
          </p:cNvCxnSpPr>
          <p:nvPr/>
        </p:nvCxnSpPr>
        <p:spPr>
          <a:xfrm flipV="1">
            <a:off x="4382086" y="3784601"/>
            <a:ext cx="0" cy="35833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מחבר ישר 32">
            <a:extLst>
              <a:ext uri="{FF2B5EF4-FFF2-40B4-BE49-F238E27FC236}">
                <a16:creationId xmlns:a16="http://schemas.microsoft.com/office/drawing/2014/main" id="{232A7D57-4CD3-B359-B4FA-92BE279C2E03}"/>
              </a:ext>
            </a:extLst>
          </p:cNvPr>
          <p:cNvCxnSpPr>
            <a:cxnSpLocks/>
          </p:cNvCxnSpPr>
          <p:nvPr/>
        </p:nvCxnSpPr>
        <p:spPr>
          <a:xfrm>
            <a:off x="4388729" y="4156612"/>
            <a:ext cx="1097671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מחבר ישר 34">
            <a:extLst>
              <a:ext uri="{FF2B5EF4-FFF2-40B4-BE49-F238E27FC236}">
                <a16:creationId xmlns:a16="http://schemas.microsoft.com/office/drawing/2014/main" id="{11CF8381-7CB0-02A8-0E82-D5F7D08AD675}"/>
              </a:ext>
            </a:extLst>
          </p:cNvPr>
          <p:cNvCxnSpPr>
            <a:cxnSpLocks/>
          </p:cNvCxnSpPr>
          <p:nvPr/>
        </p:nvCxnSpPr>
        <p:spPr>
          <a:xfrm>
            <a:off x="4375443" y="3777957"/>
            <a:ext cx="755357" cy="664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מחבר ישר 35">
            <a:extLst>
              <a:ext uri="{FF2B5EF4-FFF2-40B4-BE49-F238E27FC236}">
                <a16:creationId xmlns:a16="http://schemas.microsoft.com/office/drawing/2014/main" id="{F2315DF8-5471-DA1A-6026-9B6359F771C5}"/>
              </a:ext>
            </a:extLst>
          </p:cNvPr>
          <p:cNvCxnSpPr>
            <a:cxnSpLocks/>
          </p:cNvCxnSpPr>
          <p:nvPr/>
        </p:nvCxnSpPr>
        <p:spPr>
          <a:xfrm flipV="1">
            <a:off x="5130800" y="3429001"/>
            <a:ext cx="0" cy="35833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מחבר ישר 38">
            <a:extLst>
              <a:ext uri="{FF2B5EF4-FFF2-40B4-BE49-F238E27FC236}">
                <a16:creationId xmlns:a16="http://schemas.microsoft.com/office/drawing/2014/main" id="{CD8E986B-E686-C733-85DA-16C61650FCBF}"/>
              </a:ext>
            </a:extLst>
          </p:cNvPr>
          <p:cNvCxnSpPr>
            <a:cxnSpLocks/>
          </p:cNvCxnSpPr>
          <p:nvPr/>
        </p:nvCxnSpPr>
        <p:spPr>
          <a:xfrm flipV="1">
            <a:off x="6244492" y="4188265"/>
            <a:ext cx="0" cy="35833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מחבר ישר 39">
            <a:extLst>
              <a:ext uri="{FF2B5EF4-FFF2-40B4-BE49-F238E27FC236}">
                <a16:creationId xmlns:a16="http://schemas.microsoft.com/office/drawing/2014/main" id="{19754A13-7AD3-63D2-15AA-3052C8E6611D}"/>
              </a:ext>
            </a:extLst>
          </p:cNvPr>
          <p:cNvCxnSpPr>
            <a:cxnSpLocks/>
          </p:cNvCxnSpPr>
          <p:nvPr/>
        </p:nvCxnSpPr>
        <p:spPr>
          <a:xfrm>
            <a:off x="5888892" y="4156613"/>
            <a:ext cx="3556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מחבר ישר 40">
            <a:extLst>
              <a:ext uri="{FF2B5EF4-FFF2-40B4-BE49-F238E27FC236}">
                <a16:creationId xmlns:a16="http://schemas.microsoft.com/office/drawing/2014/main" id="{0AB84D87-E02A-025F-849F-9CA53BB3F613}"/>
              </a:ext>
            </a:extLst>
          </p:cNvPr>
          <p:cNvCxnSpPr>
            <a:cxnSpLocks/>
          </p:cNvCxnSpPr>
          <p:nvPr/>
        </p:nvCxnSpPr>
        <p:spPr>
          <a:xfrm flipV="1">
            <a:off x="5888892" y="3798277"/>
            <a:ext cx="0" cy="35833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מחבר ישר 41">
            <a:extLst>
              <a:ext uri="{FF2B5EF4-FFF2-40B4-BE49-F238E27FC236}">
                <a16:creationId xmlns:a16="http://schemas.microsoft.com/office/drawing/2014/main" id="{3FECD2C4-D86B-0A51-F42D-255C4E4E5604}"/>
              </a:ext>
            </a:extLst>
          </p:cNvPr>
          <p:cNvCxnSpPr>
            <a:cxnSpLocks/>
          </p:cNvCxnSpPr>
          <p:nvPr/>
        </p:nvCxnSpPr>
        <p:spPr>
          <a:xfrm>
            <a:off x="5868572" y="3817425"/>
            <a:ext cx="3556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מחבר ישר 42">
            <a:extLst>
              <a:ext uri="{FF2B5EF4-FFF2-40B4-BE49-F238E27FC236}">
                <a16:creationId xmlns:a16="http://schemas.microsoft.com/office/drawing/2014/main" id="{E7633539-2BFE-161E-F0FB-A67B0B0422C8}"/>
              </a:ext>
            </a:extLst>
          </p:cNvPr>
          <p:cNvCxnSpPr>
            <a:cxnSpLocks/>
          </p:cNvCxnSpPr>
          <p:nvPr/>
        </p:nvCxnSpPr>
        <p:spPr>
          <a:xfrm>
            <a:off x="5888892" y="3061286"/>
            <a:ext cx="3556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מחבר ישר 43">
            <a:extLst>
              <a:ext uri="{FF2B5EF4-FFF2-40B4-BE49-F238E27FC236}">
                <a16:creationId xmlns:a16="http://schemas.microsoft.com/office/drawing/2014/main" id="{8D956E89-ABA1-7047-625E-40D899644FE2}"/>
              </a:ext>
            </a:extLst>
          </p:cNvPr>
          <p:cNvCxnSpPr>
            <a:cxnSpLocks/>
          </p:cNvCxnSpPr>
          <p:nvPr/>
        </p:nvCxnSpPr>
        <p:spPr>
          <a:xfrm>
            <a:off x="5157372" y="2303193"/>
            <a:ext cx="7112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מחבר ישר 44">
            <a:extLst>
              <a:ext uri="{FF2B5EF4-FFF2-40B4-BE49-F238E27FC236}">
                <a16:creationId xmlns:a16="http://schemas.microsoft.com/office/drawing/2014/main" id="{E4AA3AC1-696E-F705-587A-D94E1CEDF75E}"/>
              </a:ext>
            </a:extLst>
          </p:cNvPr>
          <p:cNvCxnSpPr>
            <a:cxnSpLocks/>
          </p:cNvCxnSpPr>
          <p:nvPr/>
        </p:nvCxnSpPr>
        <p:spPr>
          <a:xfrm flipV="1">
            <a:off x="5130800" y="2286000"/>
            <a:ext cx="0" cy="77528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מחבר ישר 45">
            <a:extLst>
              <a:ext uri="{FF2B5EF4-FFF2-40B4-BE49-F238E27FC236}">
                <a16:creationId xmlns:a16="http://schemas.microsoft.com/office/drawing/2014/main" id="{E9418CB6-7004-B8A1-5088-886977C30B50}"/>
              </a:ext>
            </a:extLst>
          </p:cNvPr>
          <p:cNvCxnSpPr>
            <a:cxnSpLocks/>
          </p:cNvCxnSpPr>
          <p:nvPr/>
        </p:nvCxnSpPr>
        <p:spPr>
          <a:xfrm flipV="1">
            <a:off x="5868572" y="2303194"/>
            <a:ext cx="0" cy="77528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מחבר ישר 46">
            <a:extLst>
              <a:ext uri="{FF2B5EF4-FFF2-40B4-BE49-F238E27FC236}">
                <a16:creationId xmlns:a16="http://schemas.microsoft.com/office/drawing/2014/main" id="{C3D64A68-B3F8-D9B5-F083-D3D45B7B38B7}"/>
              </a:ext>
            </a:extLst>
          </p:cNvPr>
          <p:cNvCxnSpPr>
            <a:cxnSpLocks/>
          </p:cNvCxnSpPr>
          <p:nvPr/>
        </p:nvCxnSpPr>
        <p:spPr>
          <a:xfrm>
            <a:off x="5157372" y="3070665"/>
            <a:ext cx="3556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מחבר ישר 47">
            <a:extLst>
              <a:ext uri="{FF2B5EF4-FFF2-40B4-BE49-F238E27FC236}">
                <a16:creationId xmlns:a16="http://schemas.microsoft.com/office/drawing/2014/main" id="{3D7F86DE-016B-8CF6-94C4-ADF94DAE000B}"/>
              </a:ext>
            </a:extLst>
          </p:cNvPr>
          <p:cNvCxnSpPr>
            <a:cxnSpLocks/>
          </p:cNvCxnSpPr>
          <p:nvPr/>
        </p:nvCxnSpPr>
        <p:spPr>
          <a:xfrm flipV="1">
            <a:off x="5486400" y="3078479"/>
            <a:ext cx="0" cy="111642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מחבר ישר 49">
            <a:extLst>
              <a:ext uri="{FF2B5EF4-FFF2-40B4-BE49-F238E27FC236}">
                <a16:creationId xmlns:a16="http://schemas.microsoft.com/office/drawing/2014/main" id="{7A003C6E-1186-897B-CE25-E0630DA2C5E9}"/>
              </a:ext>
            </a:extLst>
          </p:cNvPr>
          <p:cNvCxnSpPr>
            <a:cxnSpLocks/>
          </p:cNvCxnSpPr>
          <p:nvPr/>
        </p:nvCxnSpPr>
        <p:spPr>
          <a:xfrm flipV="1">
            <a:off x="6244492" y="3061286"/>
            <a:ext cx="0" cy="77528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7DE856CC-0AE0-DCF9-A90E-C0831F380E8E}"/>
              </a:ext>
            </a:extLst>
          </p:cNvPr>
          <p:cNvSpPr txBox="1"/>
          <p:nvPr/>
        </p:nvSpPr>
        <p:spPr>
          <a:xfrm>
            <a:off x="254781" y="6343748"/>
            <a:ext cx="523161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hlinkClick r:id="rId2"/>
              </a:rPr>
              <a:t>من </a:t>
            </a:r>
            <a:r>
              <a:rPr kumimoji="0" lang="ar-JO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hlinkClick r:id="rId2"/>
              </a:rPr>
              <a:t>مجموعة الفعاليات للتلاميذ </a:t>
            </a:r>
            <a:r>
              <a:rPr kumimoji="0" lang="ar-SA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hlinkClick r:id="rId2"/>
              </a:rPr>
              <a:t>المتقدمين - الجزء الثالث</a:t>
            </a:r>
            <a:endParaRPr kumimoji="0" lang="ar-SA" sz="16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766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BD0C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02945E-26A0-E9FA-368B-AAB92512B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טבלה 1">
            <a:extLst>
              <a:ext uri="{FF2B5EF4-FFF2-40B4-BE49-F238E27FC236}">
                <a16:creationId xmlns:a16="http://schemas.microsoft.com/office/drawing/2014/main" id="{17222227-1970-B4C3-EF71-EF60D822BC75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7518400" y="1955800"/>
          <a:ext cx="2946400" cy="2946401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368300">
                  <a:extLst>
                    <a:ext uri="{9D8B030D-6E8A-4147-A177-3AD203B41FA5}">
                      <a16:colId xmlns:a16="http://schemas.microsoft.com/office/drawing/2014/main" val="2790721328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354260692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97507730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1132350582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3083509861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307090009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3590100303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1017849050"/>
                    </a:ext>
                  </a:extLst>
                </a:gridCol>
              </a:tblGrid>
              <a:tr h="363877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851254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46289555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25900192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50893531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02653586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36772870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87428040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6310765"/>
                  </a:ext>
                </a:extLst>
              </a:tr>
            </a:tbl>
          </a:graphicData>
        </a:graphic>
      </p:graphicFrame>
      <p:graphicFrame>
        <p:nvGraphicFramePr>
          <p:cNvPr id="3" name="טבלה 2">
            <a:extLst>
              <a:ext uri="{FF2B5EF4-FFF2-40B4-BE49-F238E27FC236}">
                <a16:creationId xmlns:a16="http://schemas.microsoft.com/office/drawing/2014/main" id="{E66FB85D-3B9F-44C8-5AF4-BD4FD951EB8E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3657600" y="1955800"/>
          <a:ext cx="2946400" cy="2946401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368300">
                  <a:extLst>
                    <a:ext uri="{9D8B030D-6E8A-4147-A177-3AD203B41FA5}">
                      <a16:colId xmlns:a16="http://schemas.microsoft.com/office/drawing/2014/main" val="2790721328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354260692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97507730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1132350582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3083509861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307090009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3590100303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1017849050"/>
                    </a:ext>
                  </a:extLst>
                </a:gridCol>
              </a:tblGrid>
              <a:tr h="363877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851254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46289555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3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25900192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50893531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02653586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36772870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3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87428040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6310765"/>
                  </a:ext>
                </a:extLst>
              </a:tr>
            </a:tbl>
          </a:graphicData>
        </a:graphic>
      </p:graphicFrame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143E7FF0-108E-84B4-1BC8-172275443FBB}"/>
              </a:ext>
            </a:extLst>
          </p:cNvPr>
          <p:cNvSpPr txBox="1"/>
          <p:nvPr/>
        </p:nvSpPr>
        <p:spPr>
          <a:xfrm>
            <a:off x="5080000" y="330200"/>
            <a:ext cx="68580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defTabSz="609630" rtl="0"/>
            <a:r>
              <a:rPr lang="ar-JO" sz="2400" noProof="0" dirty="0">
                <a:solidFill>
                  <a:prstClr val="black"/>
                </a:solidFill>
              </a:rPr>
              <a:t>ارسُموا المُضلَّع استِنادًا على الأعداد المكتوبَة في التَّربيعات. </a:t>
            </a:r>
          </a:p>
          <a:p>
            <a:pPr defTabSz="609630" rtl="0"/>
            <a:r>
              <a:rPr lang="ar-JO" sz="2400" noProof="0" dirty="0">
                <a:solidFill>
                  <a:prstClr val="black"/>
                </a:solidFill>
              </a:rPr>
              <a:t>جِدوا مُحيط المُضلّع بِوحدات طول ضِلع التَربيعة.</a:t>
            </a:r>
            <a:endParaRPr lang="ar-JO" sz="1200" noProof="0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5ECDF614-8044-37F4-4221-A0FBE3E8272E}"/>
              </a:ext>
            </a:extLst>
          </p:cNvPr>
          <p:cNvSpPr txBox="1"/>
          <p:nvPr/>
        </p:nvSpPr>
        <p:spPr>
          <a:xfrm>
            <a:off x="472635" y="6303090"/>
            <a:ext cx="523161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hlinkClick r:id="rId2"/>
              </a:rPr>
              <a:t>من </a:t>
            </a:r>
            <a:r>
              <a:rPr kumimoji="0" lang="ar-JO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hlinkClick r:id="rId2"/>
              </a:rPr>
              <a:t>مجموعة الفعاليات للتلاميذ </a:t>
            </a:r>
            <a:r>
              <a:rPr kumimoji="0" lang="ar-SA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hlinkClick r:id="rId2"/>
              </a:rPr>
              <a:t>المتقدمين - الجزء الثالث</a:t>
            </a:r>
            <a:endParaRPr kumimoji="0" lang="ar-SA" sz="16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731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BD0C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9A4EA8-E203-F23B-F678-961C193B9E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טבלה 1">
            <a:extLst>
              <a:ext uri="{FF2B5EF4-FFF2-40B4-BE49-F238E27FC236}">
                <a16:creationId xmlns:a16="http://schemas.microsoft.com/office/drawing/2014/main" id="{D6A341A7-4AEB-071A-776A-F68EB3E5DC9E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4826000" y="2006600"/>
          <a:ext cx="2946400" cy="2946401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368300">
                  <a:extLst>
                    <a:ext uri="{9D8B030D-6E8A-4147-A177-3AD203B41FA5}">
                      <a16:colId xmlns:a16="http://schemas.microsoft.com/office/drawing/2014/main" val="2790721328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354260692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97507730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1132350582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3083509861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307090009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3590100303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1017849050"/>
                    </a:ext>
                  </a:extLst>
                </a:gridCol>
              </a:tblGrid>
              <a:tr h="363877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851254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3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46289555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3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25900192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50893531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3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3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02653586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36772870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2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87428040"/>
                  </a:ext>
                </a:extLst>
              </a:tr>
              <a:tr h="368932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1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0</a:t>
                      </a:r>
                    </a:p>
                  </a:txBody>
                  <a:tcPr marL="60960" marR="60960" marT="30480" marB="304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6310765"/>
                  </a:ext>
                </a:extLst>
              </a:tr>
            </a:tbl>
          </a:graphicData>
        </a:graphic>
      </p:graphicFrame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D69F2C90-5D4D-5F4B-432F-DA60991B78E6}"/>
              </a:ext>
            </a:extLst>
          </p:cNvPr>
          <p:cNvSpPr txBox="1"/>
          <p:nvPr/>
        </p:nvSpPr>
        <p:spPr>
          <a:xfrm>
            <a:off x="5080000" y="330200"/>
            <a:ext cx="6858000" cy="11318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defTabSz="609630" rtl="0">
              <a:lnSpc>
                <a:spcPct val="150000"/>
              </a:lnSpc>
            </a:pPr>
            <a:r>
              <a:rPr lang="ar-JO" sz="2400" noProof="0" dirty="0">
                <a:solidFill>
                  <a:prstClr val="black"/>
                </a:solidFill>
              </a:rPr>
              <a:t>ما مُحيط المُضلّع المَخفي في لَوحَة التَّربيعات؟</a:t>
            </a:r>
          </a:p>
          <a:p>
            <a:pPr defTabSz="609630" rtl="0">
              <a:lnSpc>
                <a:spcPct val="150000"/>
              </a:lnSpc>
            </a:pPr>
            <a:r>
              <a:rPr lang="ar-JO" sz="2400" noProof="0" dirty="0">
                <a:solidFill>
                  <a:prstClr val="black"/>
                </a:solidFill>
              </a:rPr>
              <a:t>ارسُموا المُضلّع استنادًا على الأعداد المكتوبة في التربيعات.</a:t>
            </a:r>
            <a:endParaRPr lang="ar-JO" sz="1200" noProof="0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6251DC73-6A82-CB78-26B8-72913D8E6C44}"/>
              </a:ext>
            </a:extLst>
          </p:cNvPr>
          <p:cNvSpPr txBox="1"/>
          <p:nvPr/>
        </p:nvSpPr>
        <p:spPr>
          <a:xfrm>
            <a:off x="472635" y="6303090"/>
            <a:ext cx="523161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hlinkClick r:id="rId2"/>
              </a:rPr>
              <a:t>من </a:t>
            </a:r>
            <a:r>
              <a:rPr kumimoji="0" lang="ar-JO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hlinkClick r:id="rId2"/>
              </a:rPr>
              <a:t>مجموعة الفعاليات للتلاميذ </a:t>
            </a:r>
            <a:r>
              <a:rPr kumimoji="0" lang="ar-SA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hlinkClick r:id="rId2"/>
              </a:rPr>
              <a:t>المتقدمين - الجزء الثالث</a:t>
            </a:r>
            <a:endParaRPr kumimoji="0" lang="ar-SA" sz="16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32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1270</TotalTime>
  <Words>411</Words>
  <Application>Microsoft Office PowerPoint</Application>
  <PresentationFormat>מסך רחב</PresentationFormat>
  <Paragraphs>278</Paragraphs>
  <Slides>6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6</vt:i4>
      </vt:variant>
      <vt:variant>
        <vt:lpstr>כותרות שקופיות</vt:lpstr>
      </vt:variant>
      <vt:variant>
        <vt:i4>6</vt:i4>
      </vt:variant>
    </vt:vector>
  </HeadingPairs>
  <TitlesOfParts>
    <vt:vector size="16" baseType="lpstr">
      <vt:lpstr>Alef Bold</vt:lpstr>
      <vt:lpstr>Arial</vt:lpstr>
      <vt:lpstr>Arimo Bold</vt:lpstr>
      <vt:lpstr>Calibri</vt:lpstr>
      <vt:lpstr>Office Theme</vt:lpstr>
      <vt:lpstr>1_Office Theme</vt:lpstr>
      <vt:lpstr>2_Office Theme</vt:lpstr>
      <vt:lpstr>3_Office Theme</vt:lpstr>
      <vt:lpstr>4_Office Theme</vt:lpstr>
      <vt:lpstr>5_Office Theme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Owner</dc:creator>
  <cp:lastModifiedBy>ראיד שיח אחמד</cp:lastModifiedBy>
  <cp:revision>11</cp:revision>
  <dcterms:created xsi:type="dcterms:W3CDTF">2026-05-22T21:29:32Z</dcterms:created>
  <dcterms:modified xsi:type="dcterms:W3CDTF">2026-05-25T11:36:03Z</dcterms:modified>
</cp:coreProperties>
</file>