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sldIdLst>
    <p:sldId id="257" r:id="rId10"/>
    <p:sldId id="258" r:id="rId11"/>
    <p:sldId id="259" r:id="rId12"/>
    <p:sldId id="260" r:id="rId13"/>
    <p:sldId id="261" r:id="rId14"/>
    <p:sldId id="262" r:id="rId15"/>
    <p:sldId id="263" r:id="rId16"/>
    <p:sldId id="264" r:id="rId17"/>
    <p:sldId id="265" r:id="rId18"/>
    <p:sldId id="266" r:id="rId1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94986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89232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8702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67535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748054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164968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15615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rtl="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141399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rtl="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90345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rtl="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62781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90509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55823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068837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067768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621160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770752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272074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42145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009777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rtl="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197888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rtl="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892225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rtl="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06693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506499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417910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370180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010034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630964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947706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655083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688125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22155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rtl="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204157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rtl="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07231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70011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rtl="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12136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947395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886208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989374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464511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413121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358961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03075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142340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rtl="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86700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rtl="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494718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rtl="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957038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rtl="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637762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901353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677181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748710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149510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97301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7380837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89601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24764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rtl="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7553955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rtl="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761347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rtl="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3109282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rtl="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303000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154484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49267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807072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7941158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2000156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751432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84309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rtl="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8292075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0724574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rtl="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298907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rtl="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743082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rtl="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401090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51943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8785083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781845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841232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7920345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52399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003759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726943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96705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rtl="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1660753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rtl="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4019329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rtl="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085710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4767433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5835949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6217497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0952071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65656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8394984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30965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4704476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1363602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rtl="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2738753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rtl="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2512596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rtl="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004590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6501149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rtl="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6449836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5801387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rtl="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85438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rtl="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513570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rtl="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562139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rtl="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522157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rtl="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9954505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rtl="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8986777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rtl="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11482065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rtl="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42367842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rtl="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28656236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rtl="0"/>
            <a:fld id="{1D8BD707-D9CF-40AE-B4C6-C98DA3205C09}" type="datetimeFigureOut">
              <a:rPr lang="en-US" smtClean="0">
                <a:solidFill>
                  <a:prstClr val="black">
                    <a:tint val="75000"/>
                  </a:prstClr>
                </a:solidFill>
              </a:rPr>
              <a:pPr defTabSz="609630" rtl="0"/>
              <a:t>5/25/2026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rtl="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rtl="0"/>
            <a:fld id="{B6F15528-21DE-4FAA-801E-634DDDAF4B2B}" type="slidenum">
              <a:rPr lang="en-US" smtClean="0">
                <a:solidFill>
                  <a:prstClr val="black">
                    <a:tint val="75000"/>
                  </a:prstClr>
                </a:solidFill>
              </a:rPr>
              <a:pPr defTabSz="609630" rtl="0"/>
              <a:t>‹#›</a:t>
            </a:fld>
            <a:endParaRPr lang="en-US">
              <a:solidFill>
                <a:prstClr val="black">
                  <a:tint val="75000"/>
                </a:prstClr>
              </a:solidFill>
            </a:endParaRPr>
          </a:p>
        </p:txBody>
      </p:sp>
    </p:spTree>
    <p:extLst>
      <p:ext uri="{BB962C8B-B14F-4D97-AF65-F5344CB8AC3E}">
        <p14:creationId xmlns:p14="http://schemas.microsoft.com/office/powerpoint/2010/main" val="33586101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ymath3.haifa.ac.il/images/stories/part4/archive/games/game32heb.pdf" TargetMode="External"/><Relationship Id="rId2" Type="http://schemas.openxmlformats.org/officeDocument/2006/relationships/image" Target="../media/image5.svg"/><Relationship Id="rId1" Type="http://schemas.openxmlformats.org/officeDocument/2006/relationships/slideLayout" Target="../slideLayouts/slideLayout9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hyperlink" Target="https://ymath3.haifa.ac.il/images/stories/part4/archive/games/game32heb.pdf" TargetMode="External"/><Relationship Id="rId2" Type="http://schemas.openxmlformats.org/officeDocument/2006/relationships/image" Target="../media/image5.svg"/><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algn="l" defTabSz="609630" rtl="0"/>
            <a:endParaRPr lang="he-IL" sz="1200">
              <a:solidFill>
                <a:prstClr val="black"/>
              </a:solidFill>
              <a:latin typeface="Calibri"/>
              <a:cs typeface="Arial" panose="020B0604020202020204" pitchFamily="34" charset="0"/>
            </a:endParaRPr>
          </a:p>
        </p:txBody>
      </p:sp>
      <p:sp>
        <p:nvSpPr>
          <p:cNvPr id="3" name="TextBox 3"/>
          <p:cNvSpPr txBox="1"/>
          <p:nvPr/>
        </p:nvSpPr>
        <p:spPr>
          <a:xfrm>
            <a:off x="4826000" y="1"/>
            <a:ext cx="8944766" cy="674159"/>
          </a:xfrm>
          <a:prstGeom prst="rect">
            <a:avLst/>
          </a:prstGeom>
        </p:spPr>
        <p:txBody>
          <a:bodyPr wrap="square" lIns="0" tIns="0" rIns="0" bIns="0" rtlCol="0" anchor="t">
            <a:spAutoFit/>
          </a:bodyPr>
          <a:lstStyle/>
          <a:p>
            <a:pPr algn="ctr" defTabSz="609630">
              <a:lnSpc>
                <a:spcPts val="6160"/>
              </a:lnSpc>
            </a:pPr>
            <a:r>
              <a:rPr lang="ar-JO" sz="2667" b="1" noProof="0" dirty="0">
                <a:solidFill>
                  <a:srgbClr val="000000"/>
                </a:solidFill>
                <a:latin typeface="Arimo Bold"/>
                <a:ea typeface="Arimo Bold"/>
                <a:sym typeface="Arimo Bold"/>
                <a:rtl/>
              </a:rPr>
              <a:t>مَدرسَة </a:t>
            </a:r>
            <a:r>
              <a:rPr lang="ar-JO" sz="2667" b="1" noProof="0">
                <a:solidFill>
                  <a:srgbClr val="000000"/>
                </a:solidFill>
                <a:latin typeface="Arimo Bold"/>
                <a:ea typeface="Arimo Bold"/>
                <a:sym typeface="Arimo Bold"/>
                <a:rtl/>
              </a:rPr>
              <a:t>العُطلة الصَّيفيَّة </a:t>
            </a:r>
            <a:endParaRPr lang="ar-JO" sz="2667" b="1" noProof="0" dirty="0">
              <a:solidFill>
                <a:srgbClr val="000000"/>
              </a:solidFill>
              <a:latin typeface="Arimo Bold"/>
              <a:ea typeface="Arimo Bold"/>
              <a:sym typeface="Arimo Bold"/>
              <a:rtl/>
            </a:endParaRPr>
          </a:p>
        </p:txBody>
      </p:sp>
      <p:sp>
        <p:nvSpPr>
          <p:cNvPr id="4" name="TextBox 4"/>
          <p:cNvSpPr txBox="1"/>
          <p:nvPr/>
        </p:nvSpPr>
        <p:spPr>
          <a:xfrm>
            <a:off x="7802043" y="845415"/>
            <a:ext cx="3496717" cy="1006238"/>
          </a:xfrm>
          <a:prstGeom prst="rect">
            <a:avLst/>
          </a:prstGeom>
        </p:spPr>
        <p:txBody>
          <a:bodyPr lIns="0" tIns="0" rIns="0" bIns="0" rtlCol="0" anchor="t">
            <a:spAutoFit/>
          </a:bodyPr>
          <a:lstStyle/>
          <a:p>
            <a:pPr algn="ctr" defTabSz="609630">
              <a:lnSpc>
                <a:spcPts val="8587"/>
              </a:lnSpc>
            </a:pPr>
            <a:r>
              <a:rPr lang="ar-JO" sz="6134" b="1" noProof="0">
                <a:solidFill>
                  <a:srgbClr val="000000"/>
                </a:solidFill>
                <a:latin typeface="Arimo Bold"/>
                <a:ea typeface="Arimo Bold"/>
                <a:sym typeface="Arimo Bold"/>
                <a:rtl/>
              </a:rPr>
              <a:t>رِياضيّات </a:t>
            </a:r>
          </a:p>
        </p:txBody>
      </p:sp>
      <p:sp>
        <p:nvSpPr>
          <p:cNvPr id="5" name="TextBox 5"/>
          <p:cNvSpPr txBox="1"/>
          <p:nvPr/>
        </p:nvSpPr>
        <p:spPr>
          <a:xfrm>
            <a:off x="7924800" y="1874576"/>
            <a:ext cx="3496717" cy="572464"/>
          </a:xfrm>
          <a:prstGeom prst="rect">
            <a:avLst/>
          </a:prstGeom>
        </p:spPr>
        <p:txBody>
          <a:bodyPr lIns="0" tIns="0" rIns="0" bIns="0" rtlCol="0" anchor="t">
            <a:spAutoFit/>
          </a:bodyPr>
          <a:lstStyle/>
          <a:p>
            <a:pPr algn="ctr" defTabSz="609630">
              <a:lnSpc>
                <a:spcPts val="4853"/>
              </a:lnSpc>
            </a:pPr>
            <a:r>
              <a:rPr lang="ar-JO" sz="3466" noProof="0" dirty="0">
                <a:solidFill>
                  <a:srgbClr val="000000"/>
                </a:solidFill>
                <a:latin typeface="Alef Bold"/>
                <a:ea typeface="Alef Bold"/>
                <a:cs typeface="Alef Bold"/>
                <a:sym typeface="Alef Bold"/>
                <a:rtl/>
              </a:rPr>
              <a:t>الصَّف الرّابع </a:t>
            </a:r>
          </a:p>
        </p:txBody>
      </p:sp>
      <p:sp>
        <p:nvSpPr>
          <p:cNvPr id="6" name="TextBox 6"/>
          <p:cNvSpPr txBox="1"/>
          <p:nvPr/>
        </p:nvSpPr>
        <p:spPr>
          <a:xfrm>
            <a:off x="6890187" y="4049666"/>
            <a:ext cx="5320427" cy="1200842"/>
          </a:xfrm>
          <a:prstGeom prst="rect">
            <a:avLst/>
          </a:prstGeom>
        </p:spPr>
        <p:txBody>
          <a:bodyPr wrap="square" lIns="0" tIns="0" rIns="0" bIns="0" rtlCol="0" anchor="t">
            <a:spAutoFit/>
          </a:bodyPr>
          <a:lstStyle/>
          <a:p>
            <a:pPr algn="ctr" defTabSz="609630">
              <a:lnSpc>
                <a:spcPts val="4853"/>
              </a:lnSpc>
            </a:pPr>
            <a:r>
              <a:rPr lang="ar-JO" sz="3466" noProof="0" dirty="0">
                <a:solidFill>
                  <a:srgbClr val="000000"/>
                </a:solidFill>
                <a:latin typeface="Alef Bold"/>
                <a:ea typeface="Alef Bold"/>
                <a:cs typeface="Alef Bold"/>
                <a:sym typeface="Alef Bold"/>
                <a:rtl/>
              </a:rPr>
              <a:t>هَندسَة </a:t>
            </a:r>
          </a:p>
          <a:p>
            <a:pPr algn="ctr" defTabSz="609630">
              <a:lnSpc>
                <a:spcPts val="4853"/>
              </a:lnSpc>
            </a:pPr>
            <a:r>
              <a:rPr lang="ar-JO" sz="3466" noProof="0" dirty="0">
                <a:solidFill>
                  <a:srgbClr val="000000"/>
                </a:solidFill>
                <a:latin typeface="Alef Bold"/>
                <a:ea typeface="Alef Bold"/>
                <a:cs typeface="Alef Bold"/>
                <a:sym typeface="Alef Bold"/>
                <a:rtl/>
              </a:rPr>
              <a:t>عائِلَة الاشكال الرُّباعِيَّة </a:t>
            </a:r>
          </a:p>
        </p:txBody>
      </p:sp>
    </p:spTree>
    <p:extLst>
      <p:ext uri="{BB962C8B-B14F-4D97-AF65-F5344CB8AC3E}">
        <p14:creationId xmlns:p14="http://schemas.microsoft.com/office/powerpoint/2010/main" val="49131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a:extLst>
            <a:ext uri="{FF2B5EF4-FFF2-40B4-BE49-F238E27FC236}">
              <a16:creationId xmlns:a16="http://schemas.microsoft.com/office/drawing/2014/main" id="{46C74622-B26B-E807-0016-9196C03EB7E9}"/>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B7031D7E-36B2-53A2-23A0-DAA8B2F02007}"/>
              </a:ext>
            </a:extLst>
          </p:cNvPr>
          <p:cNvSpPr/>
          <p:nvPr/>
        </p:nvSpPr>
        <p:spPr>
          <a:xfrm>
            <a:off x="127001" y="1193800"/>
            <a:ext cx="8350249" cy="472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defRPr/>
            </a:pPr>
            <a:endParaRPr lang="he-IL" sz="1200">
              <a:solidFill>
                <a:prstClr val="white"/>
              </a:solidFill>
              <a:latin typeface="Calibri"/>
              <a:cs typeface="Arial" panose="020B0604020202020204" pitchFamily="34" charset="0"/>
            </a:endParaRPr>
          </a:p>
        </p:txBody>
      </p:sp>
      <p:sp>
        <p:nvSpPr>
          <p:cNvPr id="4" name="מלבן: פינות מעוגלות 3">
            <a:extLst>
              <a:ext uri="{FF2B5EF4-FFF2-40B4-BE49-F238E27FC236}">
                <a16:creationId xmlns:a16="http://schemas.microsoft.com/office/drawing/2014/main" id="{160AD83D-8350-31F0-A21E-4C750FE5C94D}"/>
              </a:ext>
            </a:extLst>
          </p:cNvPr>
          <p:cNvSpPr/>
          <p:nvPr/>
        </p:nvSpPr>
        <p:spPr>
          <a:xfrm>
            <a:off x="8686801" y="1193800"/>
            <a:ext cx="3174999" cy="472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defRPr/>
            </a:pPr>
            <a:endParaRPr lang="he-IL" sz="1200">
              <a:solidFill>
                <a:prstClr val="white"/>
              </a:solidFill>
              <a:latin typeface="Calibri"/>
              <a:cs typeface="Arial" panose="020B0604020202020204" pitchFamily="34" charset="0"/>
            </a:endParaRPr>
          </a:p>
        </p:txBody>
      </p:sp>
      <p:sp>
        <p:nvSpPr>
          <p:cNvPr id="6" name="תיבת טקסט 5">
            <a:extLst>
              <a:ext uri="{FF2B5EF4-FFF2-40B4-BE49-F238E27FC236}">
                <a16:creationId xmlns:a16="http://schemas.microsoft.com/office/drawing/2014/main" id="{087DB560-5949-4F7E-41FE-10BA436157E8}"/>
              </a:ext>
            </a:extLst>
          </p:cNvPr>
          <p:cNvSpPr txBox="1"/>
          <p:nvPr/>
        </p:nvSpPr>
        <p:spPr>
          <a:xfrm>
            <a:off x="3454400" y="330201"/>
            <a:ext cx="5080000" cy="646331"/>
          </a:xfrm>
          <a:prstGeom prst="rect">
            <a:avLst/>
          </a:prstGeom>
          <a:noFill/>
        </p:spPr>
        <p:txBody>
          <a:bodyPr wrap="square" rtlCol="1">
            <a:spAutoFit/>
          </a:bodyPr>
          <a:lstStyle/>
          <a:p>
            <a:pPr algn="ctr" defTabSz="609630" rtl="0">
              <a:defRPr/>
            </a:pPr>
            <a:r>
              <a:rPr lang="ar-JO" sz="3600" b="1" noProof="0">
                <a:solidFill>
                  <a:prstClr val="black"/>
                </a:solidFill>
              </a:rPr>
              <a:t>ما هو المضلع الخاص بي؟</a:t>
            </a:r>
            <a:endParaRPr lang="ar-JO" sz="3600" b="1" noProof="0">
              <a:solidFill>
                <a:srgbClr val="FF0000"/>
              </a:solidFill>
              <a:latin typeface="Calibri"/>
              <a:cs typeface="Arial" panose="020B0604020202020204" pitchFamily="34" charset="0"/>
            </a:endParaRPr>
          </a:p>
        </p:txBody>
      </p:sp>
      <p:sp>
        <p:nvSpPr>
          <p:cNvPr id="7" name="תיבת טקסט 6">
            <a:extLst>
              <a:ext uri="{FF2B5EF4-FFF2-40B4-BE49-F238E27FC236}">
                <a16:creationId xmlns:a16="http://schemas.microsoft.com/office/drawing/2014/main" id="{E3454BF7-E5CB-4E65-5F1E-D7712F4B6615}"/>
              </a:ext>
            </a:extLst>
          </p:cNvPr>
          <p:cNvSpPr txBox="1"/>
          <p:nvPr/>
        </p:nvSpPr>
        <p:spPr>
          <a:xfrm>
            <a:off x="254000" y="1267268"/>
            <a:ext cx="7975600" cy="682303"/>
          </a:xfrm>
          <a:prstGeom prst="rect">
            <a:avLst/>
          </a:prstGeom>
          <a:noFill/>
        </p:spPr>
        <p:txBody>
          <a:bodyPr wrap="square" rtlCol="1">
            <a:spAutoFit/>
          </a:bodyPr>
          <a:lstStyle/>
          <a:p>
            <a:pPr defTabSz="609630">
              <a:lnSpc>
                <a:spcPct val="107000"/>
              </a:lnSpc>
              <a:spcAft>
                <a:spcPts val="533"/>
              </a:spcAft>
              <a:defRPr/>
            </a:pPr>
            <a:endParaRPr lang="en-US" sz="1200" dirty="0">
              <a:solidFill>
                <a:prstClr val="black"/>
              </a:solidFill>
              <a:latin typeface="Calibri"/>
            </a:endParaRPr>
          </a:p>
          <a:p>
            <a:pPr defTabSz="609630" rtl="0">
              <a:defRPr/>
            </a:pPr>
            <a:r>
              <a:rPr lang="en-US" sz="2133" dirty="0">
                <a:solidFill>
                  <a:prstClr val="black"/>
                </a:solidFill>
                <a:latin typeface="Calibri"/>
              </a:rPr>
              <a:t> </a:t>
            </a:r>
            <a:endParaRPr lang="he-IL" sz="2133" dirty="0">
              <a:solidFill>
                <a:prstClr val="black"/>
              </a:solidFill>
              <a:latin typeface="Calibri"/>
              <a:cs typeface="Arial" panose="020B0604020202020204" pitchFamily="34" charset="0"/>
            </a:endParaRPr>
          </a:p>
        </p:txBody>
      </p:sp>
      <p:sp>
        <p:nvSpPr>
          <p:cNvPr id="8" name="תיבת טקסט 7">
            <a:extLst>
              <a:ext uri="{FF2B5EF4-FFF2-40B4-BE49-F238E27FC236}">
                <a16:creationId xmlns:a16="http://schemas.microsoft.com/office/drawing/2014/main" id="{7EBB758F-DDEA-F2BD-BCDE-EB6F11904444}"/>
              </a:ext>
            </a:extLst>
          </p:cNvPr>
          <p:cNvSpPr txBox="1"/>
          <p:nvPr/>
        </p:nvSpPr>
        <p:spPr>
          <a:xfrm>
            <a:off x="8880474" y="1254045"/>
            <a:ext cx="2794000" cy="3416320"/>
          </a:xfrm>
          <a:prstGeom prst="rect">
            <a:avLst/>
          </a:prstGeom>
          <a:noFill/>
        </p:spPr>
        <p:txBody>
          <a:bodyPr wrap="square" rtlCol="1">
            <a:spAutoFit/>
          </a:bodyPr>
          <a:lstStyle/>
          <a:p>
            <a:pPr defTabSz="609630">
              <a:defRPr/>
            </a:pPr>
            <a:endParaRPr lang="ar-JO" sz="2400" b="1" kern="0" noProof="0" dirty="0">
              <a:solidFill>
                <a:prstClr val="black"/>
              </a:solidFill>
            </a:endParaRPr>
          </a:p>
          <a:p>
            <a:pPr defTabSz="609630">
              <a:defRPr/>
            </a:pPr>
            <a:endParaRPr lang="ar-JO" sz="2400" b="1" kern="0" noProof="0" dirty="0">
              <a:solidFill>
                <a:prstClr val="black"/>
              </a:solidFill>
            </a:endParaRPr>
          </a:p>
          <a:p>
            <a:pPr defTabSz="609630">
              <a:defRPr/>
            </a:pPr>
            <a:r>
              <a:rPr lang="ar-JO" sz="2400" b="1" kern="0" noProof="0" dirty="0">
                <a:solidFill>
                  <a:prstClr val="black"/>
                </a:solidFill>
              </a:rPr>
              <a:t>الصَّف: </a:t>
            </a:r>
            <a:r>
              <a:rPr lang="ar-JO" sz="2400" kern="0" noProof="0" dirty="0">
                <a:solidFill>
                  <a:prstClr val="black"/>
                </a:solidFill>
              </a:rPr>
              <a:t>الرّابع </a:t>
            </a:r>
          </a:p>
          <a:p>
            <a:pPr defTabSz="609630">
              <a:defRPr/>
            </a:pPr>
            <a:r>
              <a:rPr lang="ar-JO" sz="2400" b="1" kern="0" noProof="0" dirty="0">
                <a:solidFill>
                  <a:prstClr val="black"/>
                </a:solidFill>
              </a:rPr>
              <a:t>عدد المشاركين:</a:t>
            </a:r>
          </a:p>
          <a:p>
            <a:pPr defTabSz="609630">
              <a:defRPr/>
            </a:pPr>
            <a:r>
              <a:rPr lang="ar-JO" sz="2400" kern="0" noProof="0" dirty="0">
                <a:solidFill>
                  <a:prstClr val="black"/>
                </a:solidFill>
              </a:rPr>
              <a:t>لعبة لِجَميع تلاميذ الصَّف </a:t>
            </a:r>
          </a:p>
          <a:p>
            <a:pPr defTabSz="609630">
              <a:defRPr/>
            </a:pPr>
            <a:r>
              <a:rPr lang="ar-JO" sz="2400" b="1" kern="0" noProof="0" dirty="0">
                <a:solidFill>
                  <a:prstClr val="black"/>
                </a:solidFill>
              </a:rPr>
              <a:t>الأدوات المطلوبة:</a:t>
            </a:r>
          </a:p>
          <a:p>
            <a:pPr marL="342900" indent="-342900" defTabSz="609630">
              <a:buFont typeface="Wingdings" panose="05000000000000000000" pitchFamily="2" charset="2"/>
              <a:buChar char="v"/>
              <a:defRPr/>
            </a:pPr>
            <a:r>
              <a:rPr lang="ar-JO" sz="2400" b="1" kern="0" noProof="0" dirty="0">
                <a:solidFill>
                  <a:prstClr val="black"/>
                </a:solidFill>
              </a:rPr>
              <a:t> </a:t>
            </a:r>
            <a:r>
              <a:rPr lang="ar-JO" sz="2400" kern="0" noProof="0" dirty="0">
                <a:solidFill>
                  <a:prstClr val="black"/>
                </a:solidFill>
              </a:rPr>
              <a:t>لوحَة الأشكال - تُعرَض على اللوح بواسِطَة جهاز العَرض</a:t>
            </a:r>
            <a:endParaRPr lang="ar-JO" sz="1200" kern="0" noProof="0" dirty="0">
              <a:solidFill>
                <a:prstClr val="black"/>
              </a:solidFill>
              <a:latin typeface="Calibri"/>
              <a:cs typeface="Arial" panose="020B0604020202020204" pitchFamily="34" charset="0"/>
            </a:endParaRPr>
          </a:p>
        </p:txBody>
      </p:sp>
      <p:pic>
        <p:nvPicPr>
          <p:cNvPr id="10" name="גרפיקה 9" descr="נורת חשמל וגלגל שיניים קו מיתאר">
            <a:extLst>
              <a:ext uri="{FF2B5EF4-FFF2-40B4-BE49-F238E27FC236}">
                <a16:creationId xmlns:a16="http://schemas.microsoft.com/office/drawing/2014/main" id="{3BD5FE5F-9BCB-9530-8A63-13A23492FF5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832850" y="1215800"/>
            <a:ext cx="609600" cy="609600"/>
          </a:xfrm>
          <a:prstGeom prst="rect">
            <a:avLst/>
          </a:prstGeom>
        </p:spPr>
      </p:pic>
      <p:sp>
        <p:nvSpPr>
          <p:cNvPr id="2" name="מלבן: פינות מעוגלות 1">
            <a:extLst>
              <a:ext uri="{FF2B5EF4-FFF2-40B4-BE49-F238E27FC236}">
                <a16:creationId xmlns:a16="http://schemas.microsoft.com/office/drawing/2014/main" id="{43B810A9-5942-F502-8346-2789E203935D}"/>
              </a:ext>
            </a:extLst>
          </p:cNvPr>
          <p:cNvSpPr/>
          <p:nvPr/>
        </p:nvSpPr>
        <p:spPr>
          <a:xfrm>
            <a:off x="355600" y="6270643"/>
            <a:ext cx="11176000" cy="406400"/>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defTabSz="609630" rtl="0">
              <a:defRPr/>
            </a:pPr>
            <a:endParaRPr lang="he-IL" sz="1200">
              <a:solidFill>
                <a:prstClr val="black"/>
              </a:solidFill>
              <a:latin typeface="Calibri"/>
              <a:cs typeface="Arial" panose="020B0604020202020204" pitchFamily="34" charset="0"/>
            </a:endParaRPr>
          </a:p>
        </p:txBody>
      </p:sp>
      <p:sp>
        <p:nvSpPr>
          <p:cNvPr id="5" name="תיבת טקסט 4">
            <a:extLst>
              <a:ext uri="{FF2B5EF4-FFF2-40B4-BE49-F238E27FC236}">
                <a16:creationId xmlns:a16="http://schemas.microsoft.com/office/drawing/2014/main" id="{948A93DF-9335-5E70-B625-A2F0DC9EE97A}"/>
              </a:ext>
            </a:extLst>
          </p:cNvPr>
          <p:cNvSpPr txBox="1"/>
          <p:nvPr/>
        </p:nvSpPr>
        <p:spPr>
          <a:xfrm>
            <a:off x="1840742" y="6284111"/>
            <a:ext cx="781685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8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hlinkClick r:id="rId3"/>
              </a:rPr>
              <a:t>اعدَّت من: المركز القطري للمعلمين للرياضيات في التعليم الابتدائي، كلية التربية، جامعة حيفا.</a:t>
            </a:r>
            <a:endParaRPr kumimoji="0" lang="ar-JO" sz="18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endParaRPr>
          </a:p>
        </p:txBody>
      </p:sp>
      <p:pic>
        <p:nvPicPr>
          <p:cNvPr id="11" name="תמונה 10">
            <a:extLst>
              <a:ext uri="{FF2B5EF4-FFF2-40B4-BE49-F238E27FC236}">
                <a16:creationId xmlns:a16="http://schemas.microsoft.com/office/drawing/2014/main" id="{5E0BB277-7E07-8B6B-1DDB-7157BF042AD5}"/>
              </a:ext>
            </a:extLst>
          </p:cNvPr>
          <p:cNvPicPr>
            <a:picLocks noChangeAspect="1"/>
          </p:cNvPicPr>
          <p:nvPr/>
        </p:nvPicPr>
        <p:blipFill rotWithShape="1">
          <a:blip r:embed="rId4"/>
          <a:srcRect t="65526" r="670"/>
          <a:stretch/>
        </p:blipFill>
        <p:spPr>
          <a:xfrm>
            <a:off x="9391831" y="6328015"/>
            <a:ext cx="450439" cy="329576"/>
          </a:xfrm>
          <a:prstGeom prst="rect">
            <a:avLst/>
          </a:prstGeom>
        </p:spPr>
      </p:pic>
      <p:sp>
        <p:nvSpPr>
          <p:cNvPr id="15" name="תיבת טקסט 14">
            <a:extLst>
              <a:ext uri="{FF2B5EF4-FFF2-40B4-BE49-F238E27FC236}">
                <a16:creationId xmlns:a16="http://schemas.microsoft.com/office/drawing/2014/main" id="{2F8AC8B4-2554-87F9-FCD2-A3F7FCDEFFCE}"/>
              </a:ext>
            </a:extLst>
          </p:cNvPr>
          <p:cNvSpPr txBox="1"/>
          <p:nvPr/>
        </p:nvSpPr>
        <p:spPr>
          <a:xfrm>
            <a:off x="203862" y="1061442"/>
            <a:ext cx="7975600" cy="4730398"/>
          </a:xfrm>
          <a:prstGeom prst="rect">
            <a:avLst/>
          </a:prstGeom>
          <a:noFill/>
        </p:spPr>
        <p:txBody>
          <a:bodyPr wrap="square">
            <a:spAutoFit/>
          </a:bodyPr>
          <a:lstStyle/>
          <a:p>
            <a:pPr defTabSz="609630">
              <a:defRPr/>
            </a:pPr>
            <a:endParaRPr lang="ar-JO" sz="1867" noProof="0" dirty="0">
              <a:solidFill>
                <a:prstClr val="black"/>
              </a:solidFill>
              <a:latin typeface="Aptos" panose="02110004020202020204"/>
              <a:cs typeface="Arial" panose="020B0604020202020204" pitchFamily="34" charset="0"/>
            </a:endParaRPr>
          </a:p>
          <a:p>
            <a:pPr defTabSz="609630"/>
            <a:r>
              <a:rPr lang="ar-JO" sz="1867" b="1" noProof="0" dirty="0">
                <a:solidFill>
                  <a:prstClr val="black"/>
                </a:solidFill>
              </a:rPr>
              <a:t>هَدف اللعبَة: </a:t>
            </a:r>
            <a:r>
              <a:rPr lang="ar-JO" sz="1867" noProof="0" dirty="0">
                <a:solidFill>
                  <a:prstClr val="black"/>
                </a:solidFill>
              </a:rPr>
              <a:t>تَخمين اسم المُضلّع السرِّي الذي اختاره أحد المُشاركين باستخدام أسئلة إجابتها "نعم" و "لا" فقط.</a:t>
            </a:r>
          </a:p>
          <a:p>
            <a:pPr defTabSz="609630"/>
            <a:r>
              <a:rPr lang="ar-JO" sz="1867" b="1" noProof="0" dirty="0">
                <a:solidFill>
                  <a:prstClr val="black"/>
                </a:solidFill>
              </a:rPr>
              <a:t>سير اللعبة:</a:t>
            </a:r>
          </a:p>
          <a:p>
            <a:pPr defTabSz="609630"/>
            <a:r>
              <a:rPr lang="ar-JO" sz="1867" noProof="0" dirty="0">
                <a:solidFill>
                  <a:prstClr val="black"/>
                </a:solidFill>
              </a:rPr>
              <a:t>يتم اختيار أحَد المُشاركين لِيَكون "المُختار" (التلميذ الذي يَختار المُضلَّع). يجب عليه أنْ يَختار مُضلّع مِن لوحَة المُضلّعات دون الكشف عَنه لِتلاميذ الصَّف الآخرين. </a:t>
            </a:r>
          </a:p>
          <a:p>
            <a:pPr defTabSz="609630"/>
            <a:r>
              <a:rPr lang="ar-JO" sz="1867" b="1" noProof="0" dirty="0">
                <a:solidFill>
                  <a:prstClr val="black"/>
                </a:solidFill>
              </a:rPr>
              <a:t>مرحلة الأسئلة: </a:t>
            </a:r>
            <a:r>
              <a:rPr lang="ar-JO" sz="1867" noProof="0" dirty="0">
                <a:solidFill>
                  <a:prstClr val="black"/>
                </a:solidFill>
              </a:rPr>
              <a:t>يقوم المُشاركون الآخرون بِدورهم بِطرح الأسئلة التي تكون الإجابة عليها </a:t>
            </a:r>
            <a:r>
              <a:rPr lang="ar-JO" sz="1867" b="1" noProof="0" dirty="0">
                <a:solidFill>
                  <a:prstClr val="black"/>
                </a:solidFill>
              </a:rPr>
              <a:t>"نعم" </a:t>
            </a:r>
            <a:r>
              <a:rPr lang="ar-JO" sz="1867" noProof="0" dirty="0">
                <a:solidFill>
                  <a:prstClr val="black"/>
                </a:solidFill>
              </a:rPr>
              <a:t>أو </a:t>
            </a:r>
            <a:r>
              <a:rPr lang="ar-JO" sz="1867" b="1" noProof="0" dirty="0">
                <a:solidFill>
                  <a:prstClr val="black"/>
                </a:solidFill>
              </a:rPr>
              <a:t>"لا" </a:t>
            </a:r>
            <a:r>
              <a:rPr lang="ar-JO" sz="1867" noProof="0" dirty="0">
                <a:solidFill>
                  <a:prstClr val="black"/>
                </a:solidFill>
              </a:rPr>
              <a:t>فقط.</a:t>
            </a:r>
          </a:p>
          <a:p>
            <a:pPr defTabSz="609630"/>
            <a:r>
              <a:rPr lang="ar-JO" sz="1867" noProof="0" dirty="0">
                <a:solidFill>
                  <a:prstClr val="black"/>
                </a:solidFill>
              </a:rPr>
              <a:t>أمثلة على الأسئلة: "هل يوجَد له 4 أضلاع؟"، "هل جَميع أضلاعه مُتساوية؟"، "هل يوجَد له زَوج واحد فَقط مِن الأضلاع المُتوازية؟"، "هل يوجَد له زاويَة قائِمَة؟".</a:t>
            </a:r>
          </a:p>
          <a:p>
            <a:pPr defTabSz="609630"/>
            <a:r>
              <a:rPr lang="ar-JO" sz="1867" b="1" noProof="0" dirty="0">
                <a:solidFill>
                  <a:prstClr val="black"/>
                </a:solidFill>
              </a:rPr>
              <a:t>تخمين المضلع: ا</a:t>
            </a:r>
            <a:r>
              <a:rPr lang="ar-JO" sz="1867" noProof="0" dirty="0">
                <a:solidFill>
                  <a:prstClr val="black"/>
                </a:solidFill>
              </a:rPr>
              <a:t>لمُشارك الذي يَعتقد أنَّه يَعرف ما هو المُضلَّع يُمكنه استغلال دوره للتَّخمين.</a:t>
            </a:r>
          </a:p>
          <a:p>
            <a:pPr defTabSz="609630"/>
            <a:r>
              <a:rPr lang="ar-JO" sz="1867" noProof="0" dirty="0">
                <a:solidFill>
                  <a:prstClr val="black"/>
                </a:solidFill>
              </a:rPr>
              <a:t>إذا كان التخمين صحيحًا - يصبح الحازر هو "المختار" في الجَولة التّالية.</a:t>
            </a:r>
          </a:p>
          <a:p>
            <a:pPr defTabSz="609630"/>
            <a:r>
              <a:rPr lang="ar-JO" sz="1867" noProof="0" dirty="0">
                <a:solidFill>
                  <a:prstClr val="black"/>
                </a:solidFill>
              </a:rPr>
              <a:t>إذا كان التخمين خاطِئًا، يخرج المُشارك مِن الجَولة الحاليَّة.</a:t>
            </a:r>
          </a:p>
          <a:p>
            <a:pPr defTabSz="609630"/>
            <a:r>
              <a:rPr lang="ar-JO" sz="1867" noProof="0" dirty="0">
                <a:solidFill>
                  <a:prstClr val="black"/>
                </a:solidFill>
              </a:rPr>
              <a:t>انتَبهوا: يُمكنكم تَحديد عدد مُمكن مِن الأسئلة مُسبقًا، وبعد ذلك يُمكن أنْ تنتهي اللعبة حتى عند استنفاد عَدد الأسئِلَة ولم يخمِّنوا التلاميذ بعد ما هو المضلع المُختار. وفي هذه الحالة، يَختار "المُختار" </a:t>
            </a:r>
            <a:r>
              <a:rPr lang="ar-JO" sz="1867" noProof="0">
                <a:solidFill>
                  <a:prstClr val="black"/>
                </a:solidFill>
              </a:rPr>
              <a:t>المُضلّع نَفسه في الجَولة التّالية أيضًا</a:t>
            </a:r>
            <a:r>
              <a:rPr lang="ar-JO" sz="2133" noProof="0">
                <a:solidFill>
                  <a:prstClr val="black"/>
                </a:solidFill>
                <a:latin typeface="Aptos" panose="02110004020202020204"/>
                <a:cs typeface="Arial" panose="020B0604020202020204" pitchFamily="34" charset="0"/>
              </a:rPr>
              <a:t>.</a:t>
            </a:r>
            <a:endParaRPr lang="ar-JO" sz="2133" noProof="0" dirty="0">
              <a:solidFill>
                <a:prstClr val="black"/>
              </a:solidFill>
              <a:latin typeface="Aptos" panose="02110004020202020204"/>
              <a:cs typeface="Arial" panose="020B0604020202020204" pitchFamily="34" charset="0"/>
            </a:endParaRPr>
          </a:p>
        </p:txBody>
      </p:sp>
    </p:spTree>
    <p:extLst>
      <p:ext uri="{BB962C8B-B14F-4D97-AF65-F5344CB8AC3E}">
        <p14:creationId xmlns:p14="http://schemas.microsoft.com/office/powerpoint/2010/main" val="273519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98DEFDE-7335-6CEE-AC1E-ED2E45DB2B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73200" y="1961544"/>
            <a:ext cx="9702800" cy="2178656"/>
          </a:xfrm>
          <a:prstGeom prst="rect">
            <a:avLst/>
          </a:prstGeom>
        </p:spPr>
      </p:pic>
      <p:sp>
        <p:nvSpPr>
          <p:cNvPr id="6" name="Freeform 3">
            <a:extLst>
              <a:ext uri="{FF2B5EF4-FFF2-40B4-BE49-F238E27FC236}">
                <a16:creationId xmlns:a16="http://schemas.microsoft.com/office/drawing/2014/main" id="{16006693-2110-4146-4A8B-FB334AD7C548}"/>
              </a:ext>
            </a:extLst>
          </p:cNvPr>
          <p:cNvSpPr/>
          <p:nvPr/>
        </p:nvSpPr>
        <p:spPr>
          <a:xfrm>
            <a:off x="9264486" y="1078594"/>
            <a:ext cx="1086080" cy="1196782"/>
          </a:xfrm>
          <a:custGeom>
            <a:avLst/>
            <a:gdLst/>
            <a:ahLst/>
            <a:cxnLst/>
            <a:rect l="l" t="t" r="r" b="b"/>
            <a:pathLst>
              <a:path w="1629120" h="1795173">
                <a:moveTo>
                  <a:pt x="0" y="0"/>
                </a:moveTo>
                <a:lnTo>
                  <a:pt x="1629120" y="0"/>
                </a:lnTo>
                <a:lnTo>
                  <a:pt x="1629120" y="1795173"/>
                </a:lnTo>
                <a:lnTo>
                  <a:pt x="0" y="1795173"/>
                </a:lnTo>
                <a:lnTo>
                  <a:pt x="0" y="0"/>
                </a:lnTo>
                <a:close/>
              </a:path>
            </a:pathLst>
          </a:custGeom>
          <a:blipFill>
            <a:blip r:embed="rId3"/>
            <a:stretch>
              <a:fillRect/>
            </a:stretch>
          </a:blipFill>
        </p:spPr>
        <p:txBody>
          <a:bodyPr/>
          <a:lstStyle/>
          <a:p>
            <a:pPr algn="l" defTabSz="609630" rtl="0">
              <a:defRPr/>
            </a:pPr>
            <a:endParaRPr lang="he-IL" sz="1200">
              <a:solidFill>
                <a:prstClr val="black"/>
              </a:solidFill>
              <a:latin typeface="Calibri"/>
              <a:cs typeface="Arial" panose="020B0604020202020204" pitchFamily="34" charset="0"/>
            </a:endParaRPr>
          </a:p>
        </p:txBody>
      </p:sp>
      <p:sp>
        <p:nvSpPr>
          <p:cNvPr id="13" name="תיבת טקסט 12">
            <a:extLst>
              <a:ext uri="{FF2B5EF4-FFF2-40B4-BE49-F238E27FC236}">
                <a16:creationId xmlns:a16="http://schemas.microsoft.com/office/drawing/2014/main" id="{40B4E846-B3F7-408C-07D1-3BBB69A17EB3}"/>
              </a:ext>
            </a:extLst>
          </p:cNvPr>
          <p:cNvSpPr txBox="1"/>
          <p:nvPr/>
        </p:nvSpPr>
        <p:spPr>
          <a:xfrm>
            <a:off x="8918526" y="2871369"/>
            <a:ext cx="1778000" cy="666977"/>
          </a:xfrm>
          <a:prstGeom prst="rect">
            <a:avLst/>
          </a:prstGeom>
          <a:noFill/>
        </p:spPr>
        <p:txBody>
          <a:bodyPr wrap="square" rtlCol="1">
            <a:spAutoFit/>
          </a:bodyPr>
          <a:lstStyle/>
          <a:p>
            <a:pPr algn="ctr" defTabSz="609630" rtl="0">
              <a:defRPr/>
            </a:pPr>
            <a:r>
              <a:rPr lang="ar-JO" sz="1867" noProof="0" dirty="0">
                <a:solidFill>
                  <a:prstClr val="black"/>
                </a:solidFill>
              </a:rPr>
              <a:t>نَشاط افتتاح – صِفات المُضلّعات</a:t>
            </a:r>
            <a:endParaRPr lang="ar-JO" sz="1867" noProof="0" dirty="0">
              <a:solidFill>
                <a:prstClr val="black"/>
              </a:solidFill>
              <a:latin typeface="Calibri"/>
              <a:cs typeface="Arial" panose="020B0604020202020204" pitchFamily="34" charset="0"/>
            </a:endParaRPr>
          </a:p>
        </p:txBody>
      </p:sp>
      <p:sp>
        <p:nvSpPr>
          <p:cNvPr id="15" name="תיבת טקסט 14">
            <a:extLst>
              <a:ext uri="{FF2B5EF4-FFF2-40B4-BE49-F238E27FC236}">
                <a16:creationId xmlns:a16="http://schemas.microsoft.com/office/drawing/2014/main" id="{CF3B84D7-B136-AC59-B08B-4A9F465F9F31}"/>
              </a:ext>
            </a:extLst>
          </p:cNvPr>
          <p:cNvSpPr txBox="1"/>
          <p:nvPr/>
        </p:nvSpPr>
        <p:spPr>
          <a:xfrm>
            <a:off x="5445662" y="2818673"/>
            <a:ext cx="1778000" cy="666977"/>
          </a:xfrm>
          <a:prstGeom prst="rect">
            <a:avLst/>
          </a:prstGeom>
          <a:noFill/>
        </p:spPr>
        <p:txBody>
          <a:bodyPr wrap="square" rtlCol="1">
            <a:spAutoFit/>
          </a:bodyPr>
          <a:lstStyle/>
          <a:p>
            <a:pPr algn="ctr" defTabSz="609630" rtl="0">
              <a:defRPr/>
            </a:pPr>
            <a:r>
              <a:rPr lang="ar-JO" sz="1867" noProof="0" dirty="0">
                <a:solidFill>
                  <a:prstClr val="black"/>
                </a:solidFill>
                <a:latin typeface="Calibri"/>
                <a:cs typeface="Arial" panose="020B0604020202020204" pitchFamily="34" charset="0"/>
              </a:rPr>
              <a:t>لُعبَة – مِن الصِّفات الى الاشكال </a:t>
            </a:r>
          </a:p>
        </p:txBody>
      </p:sp>
      <p:sp>
        <p:nvSpPr>
          <p:cNvPr id="17" name="תיבת טקסט 16">
            <a:extLst>
              <a:ext uri="{FF2B5EF4-FFF2-40B4-BE49-F238E27FC236}">
                <a16:creationId xmlns:a16="http://schemas.microsoft.com/office/drawing/2014/main" id="{4A7CD0AB-E583-3405-337A-E85143BFC652}"/>
              </a:ext>
            </a:extLst>
          </p:cNvPr>
          <p:cNvSpPr txBox="1"/>
          <p:nvPr/>
        </p:nvSpPr>
        <p:spPr>
          <a:xfrm>
            <a:off x="1917582" y="2732836"/>
            <a:ext cx="1778000" cy="666977"/>
          </a:xfrm>
          <a:prstGeom prst="rect">
            <a:avLst/>
          </a:prstGeom>
          <a:noFill/>
        </p:spPr>
        <p:txBody>
          <a:bodyPr wrap="square" rtlCol="1">
            <a:spAutoFit/>
          </a:bodyPr>
          <a:lstStyle/>
          <a:p>
            <a:pPr algn="ctr" defTabSz="609630" rtl="0">
              <a:defRPr/>
            </a:pPr>
            <a:r>
              <a:rPr lang="ar-JO" sz="1867" noProof="0" dirty="0">
                <a:solidFill>
                  <a:prstClr val="black"/>
                </a:solidFill>
                <a:latin typeface="Calibri"/>
                <a:cs typeface="Arial" panose="020B0604020202020204" pitchFamily="34" charset="0"/>
              </a:rPr>
              <a:t>لُعبَة – ما هو المُضلَّع الخاصّ بي </a:t>
            </a:r>
          </a:p>
        </p:txBody>
      </p:sp>
    </p:spTree>
    <p:extLst>
      <p:ext uri="{BB962C8B-B14F-4D97-AF65-F5344CB8AC3E}">
        <p14:creationId xmlns:p14="http://schemas.microsoft.com/office/powerpoint/2010/main" val="175905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8815258D-7E40-4F42-A9BD-4C350304E6C6}"/>
              </a:ext>
            </a:extLst>
          </p:cNvPr>
          <p:cNvSpPr txBox="1"/>
          <p:nvPr/>
        </p:nvSpPr>
        <p:spPr>
          <a:xfrm>
            <a:off x="4064000" y="135281"/>
            <a:ext cx="4267200" cy="420564"/>
          </a:xfrm>
          <a:prstGeom prst="rect">
            <a:avLst/>
          </a:prstGeom>
          <a:noFill/>
        </p:spPr>
        <p:txBody>
          <a:bodyPr wrap="square" rtlCol="1">
            <a:spAutoFit/>
          </a:bodyPr>
          <a:lstStyle/>
          <a:p>
            <a:pPr algn="ctr" defTabSz="609630" rtl="0">
              <a:defRPr/>
            </a:pPr>
            <a:r>
              <a:rPr lang="ar-JO" sz="2133" b="1" noProof="0" dirty="0">
                <a:solidFill>
                  <a:prstClr val="black"/>
                </a:solidFill>
                <a:latin typeface="Calibri"/>
                <a:cs typeface="Arial" panose="020B0604020202020204" pitchFamily="34" charset="0"/>
              </a:rPr>
              <a:t>فعاليَّة افتِتاح – صِفات المضلعات </a:t>
            </a:r>
          </a:p>
        </p:txBody>
      </p:sp>
      <p:sp>
        <p:nvSpPr>
          <p:cNvPr id="3" name="מלבן 2">
            <a:extLst>
              <a:ext uri="{FF2B5EF4-FFF2-40B4-BE49-F238E27FC236}">
                <a16:creationId xmlns:a16="http://schemas.microsoft.com/office/drawing/2014/main" id="{9408B730-A791-D793-9B0E-B43A14DC64BC}"/>
              </a:ext>
            </a:extLst>
          </p:cNvPr>
          <p:cNvSpPr/>
          <p:nvPr/>
        </p:nvSpPr>
        <p:spPr>
          <a:xfrm>
            <a:off x="3320211" y="1521423"/>
            <a:ext cx="2743200" cy="1320800"/>
          </a:xfrm>
          <a:prstGeom prst="rect">
            <a:avLst/>
          </a:prstGeom>
          <a:solidFill>
            <a:schemeClr val="bg1">
              <a:lumMod val="95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endParaRPr lang="he-IL" sz="1200">
              <a:solidFill>
                <a:prstClr val="white"/>
              </a:solidFill>
              <a:latin typeface="Calibri"/>
              <a:cs typeface="Arial" panose="020B0604020202020204" pitchFamily="34" charset="0"/>
            </a:endParaRPr>
          </a:p>
        </p:txBody>
      </p:sp>
      <p:sp>
        <p:nvSpPr>
          <p:cNvPr id="4" name="מלבן 3">
            <a:extLst>
              <a:ext uri="{FF2B5EF4-FFF2-40B4-BE49-F238E27FC236}">
                <a16:creationId xmlns:a16="http://schemas.microsoft.com/office/drawing/2014/main" id="{6ADA4AA3-4807-E7E6-EC31-0F2476EAC825}"/>
              </a:ext>
            </a:extLst>
          </p:cNvPr>
          <p:cNvSpPr/>
          <p:nvPr/>
        </p:nvSpPr>
        <p:spPr>
          <a:xfrm>
            <a:off x="7924802" y="1618935"/>
            <a:ext cx="1404425" cy="1320800"/>
          </a:xfrm>
          <a:prstGeom prst="rect">
            <a:avLst/>
          </a:prstGeom>
          <a:solidFill>
            <a:schemeClr val="bg1">
              <a:lumMod val="95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endParaRPr lang="he-IL" sz="1200">
              <a:solidFill>
                <a:prstClr val="white"/>
              </a:solidFill>
              <a:latin typeface="Calibri"/>
              <a:cs typeface="Arial" panose="020B0604020202020204" pitchFamily="34" charset="0"/>
            </a:endParaRPr>
          </a:p>
        </p:txBody>
      </p:sp>
      <p:sp>
        <p:nvSpPr>
          <p:cNvPr id="5" name="תיבת טקסט 4">
            <a:extLst>
              <a:ext uri="{FF2B5EF4-FFF2-40B4-BE49-F238E27FC236}">
                <a16:creationId xmlns:a16="http://schemas.microsoft.com/office/drawing/2014/main" id="{A46328A3-3C4D-730A-0EFE-3645EBE6B1AC}"/>
              </a:ext>
            </a:extLst>
          </p:cNvPr>
          <p:cNvSpPr txBox="1"/>
          <p:nvPr/>
        </p:nvSpPr>
        <p:spPr>
          <a:xfrm>
            <a:off x="304800" y="573129"/>
            <a:ext cx="11328400" cy="748795"/>
          </a:xfrm>
          <a:prstGeom prst="rect">
            <a:avLst/>
          </a:prstGeom>
          <a:noFill/>
        </p:spPr>
        <p:txBody>
          <a:bodyPr wrap="square" rtlCol="1">
            <a:spAutoFit/>
          </a:bodyPr>
          <a:lstStyle/>
          <a:p>
            <a:pPr algn="ctr" defTabSz="609630" rtl="0"/>
            <a:r>
              <a:rPr lang="ar-JO" sz="2133" noProof="0" dirty="0">
                <a:solidFill>
                  <a:prstClr val="black"/>
                </a:solidFill>
              </a:rPr>
              <a:t>أمامَكُم مُربَّع وَمُستَطيل، لائِموا لِكلّ مُضلّع الصِّفات المُلائِمَة له.</a:t>
            </a:r>
          </a:p>
          <a:p>
            <a:pPr algn="ctr" defTabSz="609630" rtl="0"/>
            <a:r>
              <a:rPr lang="ar-JO" sz="2133" noProof="0" dirty="0">
                <a:solidFill>
                  <a:prstClr val="black"/>
                </a:solidFill>
              </a:rPr>
              <a:t>(يُمكنكُم استِخدام نَفس الصِّفَة أكثَر مِن مَرَّة واحِدَة).</a:t>
            </a:r>
          </a:p>
        </p:txBody>
      </p:sp>
      <p:sp>
        <p:nvSpPr>
          <p:cNvPr id="6" name="מלבן: פינות מעוגלות 5">
            <a:extLst>
              <a:ext uri="{FF2B5EF4-FFF2-40B4-BE49-F238E27FC236}">
                <a16:creationId xmlns:a16="http://schemas.microsoft.com/office/drawing/2014/main" id="{4B9984DA-76A1-F68F-C496-D0B4FEFF74A6}"/>
              </a:ext>
            </a:extLst>
          </p:cNvPr>
          <p:cNvSpPr/>
          <p:nvPr/>
        </p:nvSpPr>
        <p:spPr>
          <a:xfrm>
            <a:off x="7061200" y="5816600"/>
            <a:ext cx="4198426" cy="6096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r>
              <a:rPr lang="ar-JO" sz="2133" b="1" noProof="0" dirty="0">
                <a:solidFill>
                  <a:prstClr val="white"/>
                </a:solidFill>
              </a:rPr>
              <a:t>زَوجان مِن الأضلاع المُتقابِلَة المُتوازِيَة.</a:t>
            </a:r>
            <a:endParaRPr lang="ar-JO" sz="2133" b="1" noProof="0" dirty="0">
              <a:solidFill>
                <a:prstClr val="white"/>
              </a:solidFill>
              <a:latin typeface="Calibri"/>
              <a:cs typeface="Arial" panose="020B0604020202020204" pitchFamily="34" charset="0"/>
            </a:endParaRPr>
          </a:p>
        </p:txBody>
      </p:sp>
      <p:sp>
        <p:nvSpPr>
          <p:cNvPr id="7" name="מלבן: פינות מעוגלות 6">
            <a:extLst>
              <a:ext uri="{FF2B5EF4-FFF2-40B4-BE49-F238E27FC236}">
                <a16:creationId xmlns:a16="http://schemas.microsoft.com/office/drawing/2014/main" id="{EC6E4ED3-123B-C3F2-2F52-59ED7697D09F}"/>
              </a:ext>
            </a:extLst>
          </p:cNvPr>
          <p:cNvSpPr/>
          <p:nvPr/>
        </p:nvSpPr>
        <p:spPr>
          <a:xfrm>
            <a:off x="6959600" y="3851795"/>
            <a:ext cx="4300026" cy="6096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r>
              <a:rPr lang="ar-JO" sz="2133" b="1" noProof="0" dirty="0">
                <a:solidFill>
                  <a:prstClr val="white"/>
                </a:solidFill>
              </a:rPr>
              <a:t>زَوجان مِن الأضلاع المُتقابلَة المُتَساوِيَة.</a:t>
            </a:r>
            <a:endParaRPr lang="ar-JO" sz="2133" b="1" noProof="0" dirty="0">
              <a:solidFill>
                <a:prstClr val="white"/>
              </a:solidFill>
              <a:latin typeface="Calibri"/>
              <a:cs typeface="Arial" panose="020B0604020202020204" pitchFamily="34" charset="0"/>
            </a:endParaRPr>
          </a:p>
        </p:txBody>
      </p:sp>
      <p:sp>
        <p:nvSpPr>
          <p:cNvPr id="8" name="מלבן: פינות מעוגלות 7">
            <a:extLst>
              <a:ext uri="{FF2B5EF4-FFF2-40B4-BE49-F238E27FC236}">
                <a16:creationId xmlns:a16="http://schemas.microsoft.com/office/drawing/2014/main" id="{9F720B84-1BC8-F69A-1BED-E65DEE0E28C8}"/>
              </a:ext>
            </a:extLst>
          </p:cNvPr>
          <p:cNvSpPr/>
          <p:nvPr/>
        </p:nvSpPr>
        <p:spPr>
          <a:xfrm>
            <a:off x="3860800" y="4976765"/>
            <a:ext cx="3860800" cy="6096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r>
              <a:rPr lang="ar-JO" sz="2133" b="1" noProof="0" dirty="0">
                <a:solidFill>
                  <a:prstClr val="white"/>
                </a:solidFill>
              </a:rPr>
              <a:t>جَميع الزَّوايا قائِمَة.</a:t>
            </a:r>
            <a:endParaRPr lang="ar-JO" sz="2133" b="1" noProof="0" dirty="0">
              <a:solidFill>
                <a:prstClr val="white"/>
              </a:solidFill>
              <a:latin typeface="Calibri"/>
              <a:cs typeface="Arial" panose="020B0604020202020204" pitchFamily="34" charset="0"/>
            </a:endParaRPr>
          </a:p>
        </p:txBody>
      </p:sp>
      <p:sp>
        <p:nvSpPr>
          <p:cNvPr id="9" name="מלבן: פינות מעוגלות 8">
            <a:extLst>
              <a:ext uri="{FF2B5EF4-FFF2-40B4-BE49-F238E27FC236}">
                <a16:creationId xmlns:a16="http://schemas.microsoft.com/office/drawing/2014/main" id="{79CC717A-E32A-A761-F688-536B7674DC74}"/>
              </a:ext>
            </a:extLst>
          </p:cNvPr>
          <p:cNvSpPr/>
          <p:nvPr/>
        </p:nvSpPr>
        <p:spPr>
          <a:xfrm>
            <a:off x="759725" y="3991062"/>
            <a:ext cx="4064000" cy="6096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r>
              <a:rPr lang="ar-JO" sz="2133" b="1" noProof="0" dirty="0">
                <a:solidFill>
                  <a:prstClr val="white"/>
                </a:solidFill>
              </a:rPr>
              <a:t>زَوجان مِن الأضلاع المُتجاوِرَة المُتعامِدَة.</a:t>
            </a:r>
            <a:endParaRPr lang="ar-JO" sz="2133" b="1" noProof="0" dirty="0">
              <a:solidFill>
                <a:prstClr val="white"/>
              </a:solidFill>
              <a:latin typeface="Calibri"/>
              <a:cs typeface="Arial" panose="020B0604020202020204" pitchFamily="34" charset="0"/>
            </a:endParaRPr>
          </a:p>
        </p:txBody>
      </p:sp>
      <p:sp>
        <p:nvSpPr>
          <p:cNvPr id="10" name="מלבן: פינות מעוגלות 9">
            <a:extLst>
              <a:ext uri="{FF2B5EF4-FFF2-40B4-BE49-F238E27FC236}">
                <a16:creationId xmlns:a16="http://schemas.microsoft.com/office/drawing/2014/main" id="{22EFEA47-E2B5-D7AE-FE71-4E37242DBA34}"/>
              </a:ext>
            </a:extLst>
          </p:cNvPr>
          <p:cNvSpPr/>
          <p:nvPr/>
        </p:nvSpPr>
        <p:spPr>
          <a:xfrm>
            <a:off x="762000" y="5941233"/>
            <a:ext cx="3860800" cy="6096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r>
              <a:rPr lang="ar-JO" sz="2133" b="1" noProof="0" dirty="0">
                <a:solidFill>
                  <a:prstClr val="white"/>
                </a:solidFill>
              </a:rPr>
              <a:t>جَميع الأضلاع مُتساوِيَة في الطُّول.</a:t>
            </a:r>
            <a:endParaRPr lang="ar-JO" sz="2133" b="1" noProof="0" dirty="0">
              <a:solidFill>
                <a:prstClr val="white"/>
              </a:solidFill>
              <a:latin typeface="Calibri"/>
              <a:cs typeface="Arial" panose="020B0604020202020204" pitchFamily="34" charset="0"/>
            </a:endParaRPr>
          </a:p>
        </p:txBody>
      </p:sp>
    </p:spTree>
    <p:extLst>
      <p:ext uri="{BB962C8B-B14F-4D97-AF65-F5344CB8AC3E}">
        <p14:creationId xmlns:p14="http://schemas.microsoft.com/office/powerpoint/2010/main" val="398970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a:extLst>
            <a:ext uri="{FF2B5EF4-FFF2-40B4-BE49-F238E27FC236}">
              <a16:creationId xmlns:a16="http://schemas.microsoft.com/office/drawing/2014/main" id="{F68EE659-A754-323A-F05B-397DB0FA591E}"/>
            </a:ext>
          </a:extLst>
        </p:cNvPr>
        <p:cNvGrpSpPr/>
        <p:nvPr/>
      </p:nvGrpSpPr>
      <p:grpSpPr>
        <a:xfrm>
          <a:off x="0" y="0"/>
          <a:ext cx="0" cy="0"/>
          <a:chOff x="0" y="0"/>
          <a:chExt cx="0" cy="0"/>
        </a:xfrm>
      </p:grpSpPr>
      <p:grpSp>
        <p:nvGrpSpPr>
          <p:cNvPr id="5" name="קבוצה 4">
            <a:extLst>
              <a:ext uri="{FF2B5EF4-FFF2-40B4-BE49-F238E27FC236}">
                <a16:creationId xmlns:a16="http://schemas.microsoft.com/office/drawing/2014/main" id="{B4DDEF01-951F-72FA-0AD6-0F9AF3CCAA85}"/>
              </a:ext>
            </a:extLst>
          </p:cNvPr>
          <p:cNvGrpSpPr/>
          <p:nvPr/>
        </p:nvGrpSpPr>
        <p:grpSpPr>
          <a:xfrm>
            <a:off x="4979438" y="800878"/>
            <a:ext cx="6380039" cy="3632885"/>
            <a:chOff x="463439" y="1910820"/>
            <a:chExt cx="7893659" cy="4089286"/>
          </a:xfrm>
        </p:grpSpPr>
        <p:pic>
          <p:nvPicPr>
            <p:cNvPr id="6" name="Picture 2">
              <a:extLst>
                <a:ext uri="{FF2B5EF4-FFF2-40B4-BE49-F238E27FC236}">
                  <a16:creationId xmlns:a16="http://schemas.microsoft.com/office/drawing/2014/main" id="{C5E9B6A0-398A-EDF5-9548-1108C07019DC}"/>
                </a:ext>
              </a:extLst>
            </p:cNvPr>
            <p:cNvPicPr>
              <a:picLocks noChangeAspect="1" noChangeArrowheads="1"/>
            </p:cNvPicPr>
            <p:nvPr/>
          </p:nvPicPr>
          <p:blipFill>
            <a:blip r:embed="rId2"/>
            <a:srcRect/>
            <a:stretch>
              <a:fillRect/>
            </a:stretch>
          </p:blipFill>
          <p:spPr bwMode="auto">
            <a:xfrm>
              <a:off x="463439" y="1910820"/>
              <a:ext cx="7567998" cy="3246420"/>
            </a:xfrm>
            <a:prstGeom prst="rect">
              <a:avLst/>
            </a:prstGeom>
            <a:noFill/>
            <a:ln w="9525">
              <a:noFill/>
              <a:miter lim="800000"/>
              <a:headEnd/>
              <a:tailEnd/>
            </a:ln>
          </p:spPr>
        </p:pic>
        <p:sp>
          <p:nvSpPr>
            <p:cNvPr id="7" name="TextBox 11">
              <a:extLst>
                <a:ext uri="{FF2B5EF4-FFF2-40B4-BE49-F238E27FC236}">
                  <a16:creationId xmlns:a16="http://schemas.microsoft.com/office/drawing/2014/main" id="{3F00FB7E-1ACD-B334-2E66-3C9F6D40CE40}"/>
                </a:ext>
              </a:extLst>
            </p:cNvPr>
            <p:cNvSpPr txBox="1"/>
            <p:nvPr/>
          </p:nvSpPr>
          <p:spPr>
            <a:xfrm>
              <a:off x="5056299" y="3241642"/>
              <a:ext cx="2975138" cy="473400"/>
            </a:xfrm>
            <a:prstGeom prst="rect">
              <a:avLst/>
            </a:prstGeom>
            <a:noFill/>
          </p:spPr>
          <p:txBody>
            <a:bodyPr wrap="square" rtlCol="1">
              <a:spAutoFit/>
            </a:bodyPr>
            <a:lstStyle/>
            <a:p>
              <a:pPr defTabSz="609630"/>
              <a:r>
                <a:rPr lang="ar-JO" sz="2133" noProof="0">
                  <a:solidFill>
                    <a:prstClr val="black"/>
                  </a:solidFill>
                </a:rPr>
                <a:t>شِبه مُنحرف قائم الزّاوِية.</a:t>
              </a:r>
              <a:endParaRPr lang="ar-JO" sz="2133" noProof="0">
                <a:solidFill>
                  <a:prstClr val="black"/>
                </a:solidFill>
                <a:latin typeface="Calibri"/>
                <a:cs typeface="Arial" panose="020B0604020202020204" pitchFamily="34" charset="0"/>
              </a:endParaRPr>
            </a:p>
          </p:txBody>
        </p:sp>
        <p:sp>
          <p:nvSpPr>
            <p:cNvPr id="8" name="TextBox 12">
              <a:extLst>
                <a:ext uri="{FF2B5EF4-FFF2-40B4-BE49-F238E27FC236}">
                  <a16:creationId xmlns:a16="http://schemas.microsoft.com/office/drawing/2014/main" id="{DB8C2AC4-DB52-6866-A12F-761ED7DA5F41}"/>
                </a:ext>
              </a:extLst>
            </p:cNvPr>
            <p:cNvSpPr txBox="1"/>
            <p:nvPr/>
          </p:nvSpPr>
          <p:spPr>
            <a:xfrm>
              <a:off x="5056301" y="5157240"/>
              <a:ext cx="3300797" cy="842866"/>
            </a:xfrm>
            <a:prstGeom prst="rect">
              <a:avLst/>
            </a:prstGeom>
            <a:noFill/>
          </p:spPr>
          <p:txBody>
            <a:bodyPr wrap="square" rtlCol="1">
              <a:spAutoFit/>
            </a:bodyPr>
            <a:lstStyle/>
            <a:p>
              <a:pPr algn="ctr" defTabSz="609630"/>
              <a:r>
                <a:rPr lang="ar-SA" sz="2133" dirty="0">
                  <a:solidFill>
                    <a:prstClr val="black"/>
                  </a:solidFill>
                </a:rPr>
                <a:t>ش</a:t>
              </a:r>
              <a:r>
                <a:rPr lang="ar-JO" sz="2133" dirty="0">
                  <a:solidFill>
                    <a:prstClr val="black"/>
                  </a:solidFill>
                </a:rPr>
                <a:t>ِ</a:t>
              </a:r>
              <a:r>
                <a:rPr lang="ar-SA" sz="2133" dirty="0">
                  <a:solidFill>
                    <a:prstClr val="black"/>
                  </a:solidFill>
                </a:rPr>
                <a:t>به م</a:t>
              </a:r>
              <a:r>
                <a:rPr lang="ar-JO" sz="2133" dirty="0">
                  <a:solidFill>
                    <a:prstClr val="black"/>
                  </a:solidFill>
                </a:rPr>
                <a:t>ُ</a:t>
              </a:r>
              <a:r>
                <a:rPr lang="ar-SA" sz="2133" dirty="0">
                  <a:solidFill>
                    <a:prstClr val="black"/>
                  </a:solidFill>
                </a:rPr>
                <a:t>نحرف م</a:t>
              </a:r>
              <a:r>
                <a:rPr lang="ar-JO" sz="2133" dirty="0">
                  <a:solidFill>
                    <a:prstClr val="black"/>
                  </a:solidFill>
                </a:rPr>
                <a:t>ُ</a:t>
              </a:r>
              <a:r>
                <a:rPr lang="ar-SA" sz="2133" dirty="0">
                  <a:solidFill>
                    <a:prstClr val="black"/>
                  </a:solidFill>
                </a:rPr>
                <a:t>تساوي الس</a:t>
              </a:r>
              <a:r>
                <a:rPr lang="ar-JO" sz="2133" dirty="0">
                  <a:solidFill>
                    <a:prstClr val="black"/>
                  </a:solidFill>
                </a:rPr>
                <a:t>ّ</a:t>
              </a:r>
              <a:r>
                <a:rPr lang="ar-SA" sz="2133" dirty="0">
                  <a:solidFill>
                    <a:prstClr val="black"/>
                  </a:solidFill>
                </a:rPr>
                <a:t>اقين.</a:t>
              </a:r>
              <a:endParaRPr lang="he-IL" sz="2133" dirty="0">
                <a:solidFill>
                  <a:prstClr val="black"/>
                </a:solidFill>
                <a:latin typeface="Calibri"/>
                <a:cs typeface="Arial" panose="020B0604020202020204" pitchFamily="34" charset="0"/>
              </a:endParaRPr>
            </a:p>
          </p:txBody>
        </p:sp>
        <p:sp>
          <p:nvSpPr>
            <p:cNvPr id="9" name="TextBox 13">
              <a:extLst>
                <a:ext uri="{FF2B5EF4-FFF2-40B4-BE49-F238E27FC236}">
                  <a16:creationId xmlns:a16="http://schemas.microsoft.com/office/drawing/2014/main" id="{24388722-5424-FA6E-BB06-FA9E5AF0D670}"/>
                </a:ext>
              </a:extLst>
            </p:cNvPr>
            <p:cNvSpPr txBox="1"/>
            <p:nvPr/>
          </p:nvSpPr>
          <p:spPr>
            <a:xfrm>
              <a:off x="487381" y="5157240"/>
              <a:ext cx="1966145" cy="415731"/>
            </a:xfrm>
            <a:prstGeom prst="rect">
              <a:avLst/>
            </a:prstGeom>
            <a:noFill/>
          </p:spPr>
          <p:txBody>
            <a:bodyPr wrap="square" rtlCol="1">
              <a:spAutoFit/>
            </a:bodyPr>
            <a:lstStyle/>
            <a:p>
              <a:pPr algn="ctr"/>
              <a:r>
                <a:rPr lang="ar-SA" dirty="0"/>
                <a:t>م</a:t>
              </a:r>
              <a:r>
                <a:rPr lang="ar-JO" dirty="0"/>
                <a:t>ُ</a:t>
              </a:r>
              <a:r>
                <a:rPr lang="ar-SA" dirty="0"/>
                <a:t>توازي </a:t>
              </a:r>
              <a:r>
                <a:rPr lang="ar-JO" dirty="0"/>
                <a:t>أ</a:t>
              </a:r>
              <a:r>
                <a:rPr lang="ar-SA" dirty="0"/>
                <a:t>ضلاع.</a:t>
              </a:r>
              <a:endParaRPr lang="en-US" dirty="0"/>
            </a:p>
          </p:txBody>
        </p:sp>
        <p:sp>
          <p:nvSpPr>
            <p:cNvPr id="10" name="TextBox 14">
              <a:extLst>
                <a:ext uri="{FF2B5EF4-FFF2-40B4-BE49-F238E27FC236}">
                  <a16:creationId xmlns:a16="http://schemas.microsoft.com/office/drawing/2014/main" id="{1266E487-4E45-82F5-2C00-93E40491DCC4}"/>
                </a:ext>
              </a:extLst>
            </p:cNvPr>
            <p:cNvSpPr txBox="1"/>
            <p:nvPr/>
          </p:nvSpPr>
          <p:spPr>
            <a:xfrm>
              <a:off x="3617846" y="5157240"/>
              <a:ext cx="1438453" cy="473400"/>
            </a:xfrm>
            <a:prstGeom prst="rect">
              <a:avLst/>
            </a:prstGeom>
            <a:noFill/>
          </p:spPr>
          <p:txBody>
            <a:bodyPr wrap="square" rtlCol="1">
              <a:spAutoFit/>
            </a:bodyPr>
            <a:lstStyle/>
            <a:p>
              <a:pPr algn="ctr" defTabSz="609630"/>
              <a:r>
                <a:rPr lang="ar-SA" sz="2133" dirty="0">
                  <a:solidFill>
                    <a:prstClr val="black"/>
                  </a:solidFill>
                  <a:latin typeface="Calibri"/>
                  <a:cs typeface="Arial" panose="020B0604020202020204" pitchFamily="34" charset="0"/>
                </a:rPr>
                <a:t>م</a:t>
              </a:r>
              <a:r>
                <a:rPr lang="ar-JO" sz="2133" dirty="0">
                  <a:solidFill>
                    <a:prstClr val="black"/>
                  </a:solidFill>
                  <a:latin typeface="Calibri"/>
                  <a:cs typeface="Arial" panose="020B0604020202020204" pitchFamily="34" charset="0"/>
                </a:rPr>
                <a:t>ُ</a:t>
              </a:r>
              <a:r>
                <a:rPr lang="ar-SA" sz="2133" dirty="0">
                  <a:solidFill>
                    <a:prstClr val="black"/>
                  </a:solidFill>
                  <a:latin typeface="Calibri"/>
                  <a:cs typeface="Arial" panose="020B0604020202020204" pitchFamily="34" charset="0"/>
                </a:rPr>
                <a:t>عي</a:t>
              </a:r>
              <a:r>
                <a:rPr lang="ar-JO" sz="2133" dirty="0">
                  <a:solidFill>
                    <a:prstClr val="black"/>
                  </a:solidFill>
                  <a:latin typeface="Calibri"/>
                  <a:cs typeface="Arial" panose="020B0604020202020204" pitchFamily="34" charset="0"/>
                </a:rPr>
                <a:t>َّ</a:t>
              </a:r>
              <a:r>
                <a:rPr lang="ar-SA" sz="2133" dirty="0">
                  <a:solidFill>
                    <a:prstClr val="black"/>
                  </a:solidFill>
                  <a:latin typeface="Calibri"/>
                  <a:cs typeface="Arial" panose="020B0604020202020204" pitchFamily="34" charset="0"/>
                </a:rPr>
                <a:t>ن </a:t>
              </a:r>
              <a:endParaRPr lang="he-IL" sz="2133" dirty="0">
                <a:solidFill>
                  <a:prstClr val="black"/>
                </a:solidFill>
                <a:latin typeface="Calibri"/>
                <a:cs typeface="Arial" panose="020B0604020202020204" pitchFamily="34" charset="0"/>
              </a:endParaRPr>
            </a:p>
          </p:txBody>
        </p:sp>
        <p:sp>
          <p:nvSpPr>
            <p:cNvPr id="11" name="TextBox 8">
              <a:extLst>
                <a:ext uri="{FF2B5EF4-FFF2-40B4-BE49-F238E27FC236}">
                  <a16:creationId xmlns:a16="http://schemas.microsoft.com/office/drawing/2014/main" id="{D8C26C66-8F1C-FB60-CB83-73D88DB192C0}"/>
                </a:ext>
              </a:extLst>
            </p:cNvPr>
            <p:cNvSpPr txBox="1"/>
            <p:nvPr/>
          </p:nvSpPr>
          <p:spPr>
            <a:xfrm>
              <a:off x="463439" y="3241642"/>
              <a:ext cx="1418343" cy="473400"/>
            </a:xfrm>
            <a:prstGeom prst="rect">
              <a:avLst/>
            </a:prstGeom>
            <a:noFill/>
          </p:spPr>
          <p:txBody>
            <a:bodyPr wrap="square" rtlCol="1">
              <a:spAutoFit/>
            </a:bodyPr>
            <a:lstStyle/>
            <a:p>
              <a:pPr algn="ctr" defTabSz="609630"/>
              <a:r>
                <a:rPr lang="ar-SA" sz="2133" dirty="0">
                  <a:solidFill>
                    <a:prstClr val="black"/>
                  </a:solidFill>
                  <a:latin typeface="Calibri"/>
                  <a:cs typeface="Arial" panose="020B0604020202020204" pitchFamily="34" charset="0"/>
                </a:rPr>
                <a:t>م</a:t>
              </a:r>
              <a:r>
                <a:rPr lang="ar-JO" sz="2133" dirty="0">
                  <a:solidFill>
                    <a:prstClr val="black"/>
                  </a:solidFill>
                  <a:latin typeface="Calibri"/>
                  <a:cs typeface="Arial" panose="020B0604020202020204" pitchFamily="34" charset="0"/>
                </a:rPr>
                <a:t>ُ</a:t>
              </a:r>
              <a:r>
                <a:rPr lang="ar-SA" sz="2133" dirty="0">
                  <a:solidFill>
                    <a:prstClr val="black"/>
                  </a:solidFill>
                  <a:latin typeface="Calibri"/>
                  <a:cs typeface="Arial" panose="020B0604020202020204" pitchFamily="34" charset="0"/>
                </a:rPr>
                <a:t>رب</a:t>
              </a:r>
              <a:r>
                <a:rPr lang="ar-JO" sz="2133" dirty="0">
                  <a:solidFill>
                    <a:prstClr val="black"/>
                  </a:solidFill>
                  <a:latin typeface="Calibri"/>
                  <a:cs typeface="Arial" panose="020B0604020202020204" pitchFamily="34" charset="0"/>
                </a:rPr>
                <a:t>َّ</a:t>
              </a:r>
              <a:r>
                <a:rPr lang="ar-SA" sz="2133" dirty="0">
                  <a:solidFill>
                    <a:prstClr val="black"/>
                  </a:solidFill>
                  <a:latin typeface="Calibri"/>
                  <a:cs typeface="Arial" panose="020B0604020202020204" pitchFamily="34" charset="0"/>
                </a:rPr>
                <a:t>ع</a:t>
              </a:r>
              <a:endParaRPr lang="he-IL" sz="2133" dirty="0">
                <a:solidFill>
                  <a:prstClr val="black"/>
                </a:solidFill>
                <a:latin typeface="Calibri"/>
                <a:cs typeface="Arial" panose="020B0604020202020204" pitchFamily="34" charset="0"/>
              </a:endParaRPr>
            </a:p>
          </p:txBody>
        </p:sp>
        <p:sp>
          <p:nvSpPr>
            <p:cNvPr id="12" name="TextBox 9">
              <a:extLst>
                <a:ext uri="{FF2B5EF4-FFF2-40B4-BE49-F238E27FC236}">
                  <a16:creationId xmlns:a16="http://schemas.microsoft.com/office/drawing/2014/main" id="{B2882F1D-FCB4-1E65-2B47-B17C594CA5CA}"/>
                </a:ext>
              </a:extLst>
            </p:cNvPr>
            <p:cNvSpPr txBox="1"/>
            <p:nvPr/>
          </p:nvSpPr>
          <p:spPr>
            <a:xfrm>
              <a:off x="3176782" y="3241642"/>
              <a:ext cx="1879517" cy="473400"/>
            </a:xfrm>
            <a:prstGeom prst="rect">
              <a:avLst/>
            </a:prstGeom>
            <a:noFill/>
          </p:spPr>
          <p:txBody>
            <a:bodyPr wrap="square" rtlCol="1">
              <a:spAutoFit/>
            </a:bodyPr>
            <a:lstStyle/>
            <a:p>
              <a:pPr algn="ctr" defTabSz="609630"/>
              <a:r>
                <a:rPr lang="ar-SA" sz="2133" dirty="0">
                  <a:solidFill>
                    <a:prstClr val="black"/>
                  </a:solidFill>
                </a:rPr>
                <a:t>م</a:t>
              </a:r>
              <a:r>
                <a:rPr lang="ar-JO" sz="2133" dirty="0">
                  <a:solidFill>
                    <a:prstClr val="black"/>
                  </a:solidFill>
                </a:rPr>
                <a:t>ُ</a:t>
              </a:r>
              <a:r>
                <a:rPr lang="ar-SA" sz="2133" dirty="0">
                  <a:solidFill>
                    <a:prstClr val="black"/>
                  </a:solidFill>
                </a:rPr>
                <a:t>ستطيل</a:t>
              </a:r>
              <a:endParaRPr lang="he-IL" sz="2133" dirty="0">
                <a:solidFill>
                  <a:prstClr val="black"/>
                </a:solidFill>
                <a:latin typeface="Calibri"/>
                <a:cs typeface="Arial" panose="020B0604020202020204" pitchFamily="34" charset="0"/>
              </a:endParaRPr>
            </a:p>
          </p:txBody>
        </p:sp>
      </p:grpSp>
      <p:sp>
        <p:nvSpPr>
          <p:cNvPr id="14" name="תיבת טקסט 13">
            <a:extLst>
              <a:ext uri="{FF2B5EF4-FFF2-40B4-BE49-F238E27FC236}">
                <a16:creationId xmlns:a16="http://schemas.microsoft.com/office/drawing/2014/main" id="{56FBAF94-0347-A510-9328-6F6DB99B30DD}"/>
              </a:ext>
            </a:extLst>
          </p:cNvPr>
          <p:cNvSpPr txBox="1"/>
          <p:nvPr/>
        </p:nvSpPr>
        <p:spPr>
          <a:xfrm>
            <a:off x="5948034" y="70150"/>
            <a:ext cx="5842000" cy="502766"/>
          </a:xfrm>
          <a:prstGeom prst="rect">
            <a:avLst/>
          </a:prstGeom>
          <a:noFill/>
        </p:spPr>
        <p:txBody>
          <a:bodyPr wrap="square" rtlCol="1">
            <a:spAutoFit/>
          </a:bodyPr>
          <a:lstStyle/>
          <a:p>
            <a:pPr defTabSz="609630" rtl="0"/>
            <a:r>
              <a:rPr lang="ar-JO" sz="2667" noProof="0" dirty="0">
                <a:solidFill>
                  <a:prstClr val="black"/>
                </a:solidFill>
              </a:rPr>
              <a:t>أمامَكُم 6 مُضلّعات:</a:t>
            </a:r>
            <a:endParaRPr lang="ar-JO" sz="2667" noProof="0" dirty="0">
              <a:solidFill>
                <a:prstClr val="black"/>
              </a:solidFill>
              <a:latin typeface="Calibri"/>
              <a:cs typeface="Arial" panose="020B0604020202020204" pitchFamily="34" charset="0"/>
            </a:endParaRPr>
          </a:p>
        </p:txBody>
      </p:sp>
      <p:sp>
        <p:nvSpPr>
          <p:cNvPr id="16" name="מלבן: פינות מעוגלות 15">
            <a:extLst>
              <a:ext uri="{FF2B5EF4-FFF2-40B4-BE49-F238E27FC236}">
                <a16:creationId xmlns:a16="http://schemas.microsoft.com/office/drawing/2014/main" id="{1C449FE2-9862-B2A0-2C9E-BC6D53ABC234}"/>
              </a:ext>
            </a:extLst>
          </p:cNvPr>
          <p:cNvSpPr/>
          <p:nvPr/>
        </p:nvSpPr>
        <p:spPr>
          <a:xfrm>
            <a:off x="203200" y="939800"/>
            <a:ext cx="4410385" cy="7620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defTabSz="609630">
              <a:spcBef>
                <a:spcPts val="400"/>
              </a:spcBef>
            </a:pPr>
            <a:r>
              <a:rPr lang="ar-JO" sz="2667" noProof="0" dirty="0">
                <a:solidFill>
                  <a:prstClr val="white"/>
                </a:solidFill>
              </a:rPr>
              <a:t>جِدوا صِفَة مُشتَركَة لِجَميع المضلّعات في الرسم.</a:t>
            </a:r>
            <a:endParaRPr lang="ar-JO" sz="2667" noProof="0" dirty="0">
              <a:solidFill>
                <a:prstClr val="white"/>
              </a:solidFill>
              <a:latin typeface="Calibri"/>
              <a:cs typeface="Arial" panose="020B0604020202020204" pitchFamily="34" charset="0"/>
            </a:endParaRPr>
          </a:p>
        </p:txBody>
      </p:sp>
      <p:sp>
        <p:nvSpPr>
          <p:cNvPr id="17" name="מלבן: פינות מעוגלות 16">
            <a:extLst>
              <a:ext uri="{FF2B5EF4-FFF2-40B4-BE49-F238E27FC236}">
                <a16:creationId xmlns:a16="http://schemas.microsoft.com/office/drawing/2014/main" id="{BD3E2637-6937-18E3-321F-AED740A648C5}"/>
              </a:ext>
            </a:extLst>
          </p:cNvPr>
          <p:cNvSpPr/>
          <p:nvPr/>
        </p:nvSpPr>
        <p:spPr>
          <a:xfrm>
            <a:off x="203199" y="2158999"/>
            <a:ext cx="4410385" cy="7620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r" defTabSz="609630" rtl="1" eaLnBrk="1" fontAlgn="auto" latinLnBrk="0" hangingPunct="1">
              <a:lnSpc>
                <a:spcPct val="100000"/>
              </a:lnSpc>
              <a:spcBef>
                <a:spcPts val="400"/>
              </a:spcBef>
              <a:spcAft>
                <a:spcPts val="0"/>
              </a:spcAft>
              <a:buClrTx/>
              <a:buSzTx/>
              <a:buFontTx/>
              <a:buNone/>
              <a:tabLst/>
              <a:defRPr/>
            </a:pPr>
            <a:r>
              <a:rPr kumimoji="0" lang="ar-JO" sz="26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جِدوا صِفَة مُشتَركَة لـِ 5 مُضلّعات فقط في الرسم.</a:t>
            </a:r>
          </a:p>
        </p:txBody>
      </p:sp>
      <p:sp>
        <p:nvSpPr>
          <p:cNvPr id="18" name="מלבן: פינות מעוגלות 17">
            <a:extLst>
              <a:ext uri="{FF2B5EF4-FFF2-40B4-BE49-F238E27FC236}">
                <a16:creationId xmlns:a16="http://schemas.microsoft.com/office/drawing/2014/main" id="{7DE87C09-C7A8-EE65-B703-A4C530C53D1B}"/>
              </a:ext>
            </a:extLst>
          </p:cNvPr>
          <p:cNvSpPr/>
          <p:nvPr/>
        </p:nvSpPr>
        <p:spPr>
          <a:xfrm>
            <a:off x="218048" y="3212561"/>
            <a:ext cx="4410385" cy="7620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defTabSz="609630">
              <a:spcBef>
                <a:spcPts val="400"/>
              </a:spcBef>
            </a:pPr>
            <a:r>
              <a:rPr kumimoji="0" lang="ar-JO" sz="26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جِدوا صِفَة مُشتَركَة لـِ 4 مُضلّعات فقط في الرسم</a:t>
            </a:r>
            <a:r>
              <a:rPr lang="ar-SA" sz="2667" dirty="0">
                <a:solidFill>
                  <a:prstClr val="white"/>
                </a:solidFill>
              </a:rPr>
              <a:t>.</a:t>
            </a:r>
            <a:endParaRPr lang="he-IL" sz="2667" dirty="0">
              <a:solidFill>
                <a:prstClr val="white"/>
              </a:solidFill>
              <a:latin typeface="Calibri"/>
              <a:cs typeface="Arial" panose="020B0604020202020204" pitchFamily="34" charset="0"/>
            </a:endParaRPr>
          </a:p>
        </p:txBody>
      </p:sp>
      <p:sp>
        <p:nvSpPr>
          <p:cNvPr id="19" name="מלבן: פינות מעוגלות 18">
            <a:extLst>
              <a:ext uri="{FF2B5EF4-FFF2-40B4-BE49-F238E27FC236}">
                <a16:creationId xmlns:a16="http://schemas.microsoft.com/office/drawing/2014/main" id="{90BB5A11-89ED-0021-002A-BCA0990B1954}"/>
              </a:ext>
            </a:extLst>
          </p:cNvPr>
          <p:cNvSpPr/>
          <p:nvPr/>
        </p:nvSpPr>
        <p:spPr>
          <a:xfrm>
            <a:off x="218048" y="4343400"/>
            <a:ext cx="4410385" cy="7620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defTabSz="609630">
              <a:spcBef>
                <a:spcPts val="400"/>
              </a:spcBef>
            </a:pPr>
            <a:r>
              <a:rPr kumimoji="0" lang="ar-JO" sz="26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جِدوا صِفَة مُشتَركَة لـِ 3 مُضلّعات فقط في الرسم</a:t>
            </a:r>
            <a:r>
              <a:rPr lang="ar-SA" sz="2667" dirty="0">
                <a:solidFill>
                  <a:prstClr val="white"/>
                </a:solidFill>
              </a:rPr>
              <a:t>.</a:t>
            </a:r>
            <a:endParaRPr lang="he-IL" sz="2667" dirty="0">
              <a:solidFill>
                <a:prstClr val="white"/>
              </a:solidFill>
              <a:latin typeface="Calibri"/>
              <a:cs typeface="Arial" panose="020B0604020202020204" pitchFamily="34" charset="0"/>
            </a:endParaRPr>
          </a:p>
        </p:txBody>
      </p:sp>
    </p:spTree>
    <p:extLst>
      <p:ext uri="{BB962C8B-B14F-4D97-AF65-F5344CB8AC3E}">
        <p14:creationId xmlns:p14="http://schemas.microsoft.com/office/powerpoint/2010/main" val="30248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a:extLst>
            <a:ext uri="{FF2B5EF4-FFF2-40B4-BE49-F238E27FC236}">
              <a16:creationId xmlns:a16="http://schemas.microsoft.com/office/drawing/2014/main" id="{936E650A-D1D1-C291-FC06-F3D8C77A7D79}"/>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10D6D60D-233B-3885-C8BC-8E6EE1994702}"/>
              </a:ext>
            </a:extLst>
          </p:cNvPr>
          <p:cNvSpPr/>
          <p:nvPr/>
        </p:nvSpPr>
        <p:spPr>
          <a:xfrm>
            <a:off x="127001" y="1193800"/>
            <a:ext cx="8350249" cy="472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defRPr/>
            </a:pPr>
            <a:endParaRPr lang="he-IL" sz="1200">
              <a:solidFill>
                <a:prstClr val="white"/>
              </a:solidFill>
              <a:latin typeface="Calibri"/>
              <a:cs typeface="Arial" panose="020B0604020202020204" pitchFamily="34" charset="0"/>
            </a:endParaRPr>
          </a:p>
        </p:txBody>
      </p:sp>
      <p:sp>
        <p:nvSpPr>
          <p:cNvPr id="4" name="מלבן: פינות מעוגלות 3">
            <a:extLst>
              <a:ext uri="{FF2B5EF4-FFF2-40B4-BE49-F238E27FC236}">
                <a16:creationId xmlns:a16="http://schemas.microsoft.com/office/drawing/2014/main" id="{CD2DE2C2-CF5C-C111-FB7E-4A2F223AEED8}"/>
              </a:ext>
            </a:extLst>
          </p:cNvPr>
          <p:cNvSpPr/>
          <p:nvPr/>
        </p:nvSpPr>
        <p:spPr>
          <a:xfrm>
            <a:off x="8686801" y="1193800"/>
            <a:ext cx="3174999" cy="472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rtl="0">
              <a:defRPr/>
            </a:pPr>
            <a:endParaRPr lang="he-IL" sz="1200">
              <a:solidFill>
                <a:prstClr val="white"/>
              </a:solidFill>
              <a:latin typeface="Calibri"/>
              <a:cs typeface="Arial" panose="020B0604020202020204" pitchFamily="34" charset="0"/>
            </a:endParaRPr>
          </a:p>
        </p:txBody>
      </p:sp>
      <p:sp>
        <p:nvSpPr>
          <p:cNvPr id="6" name="תיבת טקסט 5">
            <a:extLst>
              <a:ext uri="{FF2B5EF4-FFF2-40B4-BE49-F238E27FC236}">
                <a16:creationId xmlns:a16="http://schemas.microsoft.com/office/drawing/2014/main" id="{66B09574-9CDE-88C2-7A05-B114262E06AF}"/>
              </a:ext>
            </a:extLst>
          </p:cNvPr>
          <p:cNvSpPr txBox="1"/>
          <p:nvPr/>
        </p:nvSpPr>
        <p:spPr>
          <a:xfrm>
            <a:off x="3454400" y="330201"/>
            <a:ext cx="5080000" cy="646331"/>
          </a:xfrm>
          <a:prstGeom prst="rect">
            <a:avLst/>
          </a:prstGeom>
          <a:noFill/>
        </p:spPr>
        <p:txBody>
          <a:bodyPr wrap="square" rtlCol="1">
            <a:spAutoFit/>
          </a:bodyPr>
          <a:lstStyle/>
          <a:p>
            <a:pPr algn="ctr" defTabSz="609630" rtl="0">
              <a:defRPr/>
            </a:pPr>
            <a:r>
              <a:rPr lang="ar-JO" sz="3600" b="1" noProof="0" dirty="0">
                <a:solidFill>
                  <a:prstClr val="black"/>
                </a:solidFill>
              </a:rPr>
              <a:t>مِن الصِّفات إلى الأشكال</a:t>
            </a:r>
            <a:endParaRPr lang="ar-JO" sz="3600" b="1" noProof="0" dirty="0">
              <a:solidFill>
                <a:prstClr val="black"/>
              </a:solidFill>
              <a:latin typeface="Calibri"/>
              <a:cs typeface="Arial" panose="020B0604020202020204" pitchFamily="34" charset="0"/>
            </a:endParaRPr>
          </a:p>
        </p:txBody>
      </p:sp>
      <p:sp>
        <p:nvSpPr>
          <p:cNvPr id="7" name="תיבת טקסט 6">
            <a:extLst>
              <a:ext uri="{FF2B5EF4-FFF2-40B4-BE49-F238E27FC236}">
                <a16:creationId xmlns:a16="http://schemas.microsoft.com/office/drawing/2014/main" id="{9681469B-F301-6746-3411-35FE1CEB09CA}"/>
              </a:ext>
            </a:extLst>
          </p:cNvPr>
          <p:cNvSpPr txBox="1"/>
          <p:nvPr/>
        </p:nvSpPr>
        <p:spPr>
          <a:xfrm>
            <a:off x="254000" y="1267268"/>
            <a:ext cx="7975600" cy="682303"/>
          </a:xfrm>
          <a:prstGeom prst="rect">
            <a:avLst/>
          </a:prstGeom>
          <a:noFill/>
        </p:spPr>
        <p:txBody>
          <a:bodyPr wrap="square" rtlCol="1">
            <a:spAutoFit/>
          </a:bodyPr>
          <a:lstStyle/>
          <a:p>
            <a:pPr defTabSz="609630">
              <a:lnSpc>
                <a:spcPct val="107000"/>
              </a:lnSpc>
              <a:spcAft>
                <a:spcPts val="533"/>
              </a:spcAft>
              <a:defRPr/>
            </a:pPr>
            <a:endParaRPr lang="en-US" sz="1200" dirty="0">
              <a:solidFill>
                <a:prstClr val="black"/>
              </a:solidFill>
              <a:latin typeface="Calibri"/>
            </a:endParaRPr>
          </a:p>
          <a:p>
            <a:pPr defTabSz="609630" rtl="0">
              <a:defRPr/>
            </a:pPr>
            <a:r>
              <a:rPr lang="en-US" sz="2133" dirty="0">
                <a:solidFill>
                  <a:prstClr val="black"/>
                </a:solidFill>
                <a:latin typeface="Calibri"/>
              </a:rPr>
              <a:t> </a:t>
            </a:r>
            <a:endParaRPr lang="he-IL" sz="2133" dirty="0">
              <a:solidFill>
                <a:prstClr val="black"/>
              </a:solidFill>
              <a:latin typeface="Calibri"/>
              <a:cs typeface="Arial" panose="020B0604020202020204" pitchFamily="34" charset="0"/>
            </a:endParaRPr>
          </a:p>
        </p:txBody>
      </p:sp>
      <p:sp>
        <p:nvSpPr>
          <p:cNvPr id="8" name="תיבת טקסט 7">
            <a:extLst>
              <a:ext uri="{FF2B5EF4-FFF2-40B4-BE49-F238E27FC236}">
                <a16:creationId xmlns:a16="http://schemas.microsoft.com/office/drawing/2014/main" id="{323C4E1E-2E5D-E705-1A62-361A2DA585EB}"/>
              </a:ext>
            </a:extLst>
          </p:cNvPr>
          <p:cNvSpPr txBox="1"/>
          <p:nvPr/>
        </p:nvSpPr>
        <p:spPr>
          <a:xfrm>
            <a:off x="8709026" y="1254045"/>
            <a:ext cx="2965448" cy="4708981"/>
          </a:xfrm>
          <a:prstGeom prst="rect">
            <a:avLst/>
          </a:prstGeom>
          <a:noFill/>
        </p:spPr>
        <p:txBody>
          <a:bodyPr wrap="square" rtlCol="1">
            <a:spAutoFit/>
          </a:bodyPr>
          <a:lstStyle/>
          <a:p>
            <a:pPr defTabSz="609630">
              <a:defRPr/>
            </a:pPr>
            <a:r>
              <a:rPr lang="ar-JO" sz="2400" b="1" kern="0" noProof="0" dirty="0">
                <a:solidFill>
                  <a:prstClr val="black"/>
                </a:solidFill>
              </a:rPr>
              <a:t>الصَّف: </a:t>
            </a:r>
            <a:r>
              <a:rPr lang="ar-JO" sz="2400" kern="0" noProof="0" dirty="0">
                <a:solidFill>
                  <a:prstClr val="black"/>
                </a:solidFill>
              </a:rPr>
              <a:t>الرّابع</a:t>
            </a:r>
          </a:p>
          <a:p>
            <a:pPr defTabSz="609630">
              <a:defRPr/>
            </a:pPr>
            <a:r>
              <a:rPr lang="ar-JO" sz="2400" b="1" kern="0" noProof="0" dirty="0">
                <a:solidFill>
                  <a:prstClr val="black"/>
                </a:solidFill>
              </a:rPr>
              <a:t>عَدد المُشاركين: </a:t>
            </a:r>
            <a:r>
              <a:rPr lang="ar-JO" sz="2400" kern="0" noProof="0" dirty="0">
                <a:solidFill>
                  <a:prstClr val="black"/>
                </a:solidFill>
              </a:rPr>
              <a:t>3–4</a:t>
            </a:r>
          </a:p>
          <a:p>
            <a:pPr defTabSz="609630">
              <a:defRPr/>
            </a:pPr>
            <a:endParaRPr lang="ar-JO" sz="2400" b="1" kern="0" noProof="0" dirty="0">
              <a:solidFill>
                <a:prstClr val="black"/>
              </a:solidFill>
            </a:endParaRPr>
          </a:p>
          <a:p>
            <a:pPr defTabSz="609630">
              <a:defRPr/>
            </a:pPr>
            <a:r>
              <a:rPr lang="ar-JO" sz="2400" b="1" kern="0" noProof="0" dirty="0">
                <a:solidFill>
                  <a:prstClr val="black"/>
                </a:solidFill>
              </a:rPr>
              <a:t>الأدوات المطلوبة:</a:t>
            </a:r>
          </a:p>
          <a:p>
            <a:pPr defTabSz="609630">
              <a:defRPr/>
            </a:pPr>
            <a:endParaRPr lang="ar-JO" sz="2400" b="1" kern="0" noProof="0" dirty="0">
              <a:solidFill>
                <a:prstClr val="black"/>
              </a:solidFill>
            </a:endParaRPr>
          </a:p>
          <a:p>
            <a:pPr marL="342900" indent="-342900" defTabSz="609630">
              <a:buFont typeface="Wingdings" panose="05000000000000000000" pitchFamily="2" charset="2"/>
              <a:buChar char="v"/>
              <a:defRPr/>
            </a:pPr>
            <a:r>
              <a:rPr lang="ar-JO" sz="2400" kern="0" noProof="0" dirty="0">
                <a:solidFill>
                  <a:prstClr val="black"/>
                </a:solidFill>
              </a:rPr>
              <a:t>مُكعَّب لَعِب كُتِبَت عليه الأعداد: </a:t>
            </a:r>
          </a:p>
          <a:p>
            <a:pPr defTabSz="609630">
              <a:defRPr/>
            </a:pPr>
            <a:r>
              <a:rPr lang="ar-JO" sz="2400" kern="0" noProof="0" dirty="0">
                <a:solidFill>
                  <a:prstClr val="black"/>
                </a:solidFill>
              </a:rPr>
              <a:t>     3، 4، 3، 4، 5، 6</a:t>
            </a:r>
          </a:p>
          <a:p>
            <a:pPr marL="342900" indent="-342900" defTabSz="609630">
              <a:buFont typeface="Wingdings" panose="05000000000000000000" pitchFamily="2" charset="2"/>
              <a:buChar char="v"/>
              <a:defRPr/>
            </a:pPr>
            <a:r>
              <a:rPr lang="ar-JO" sz="2400" kern="0" noProof="0" dirty="0">
                <a:solidFill>
                  <a:prstClr val="black"/>
                </a:solidFill>
              </a:rPr>
              <a:t>بِطاقات صِفات مُضلَّعات</a:t>
            </a:r>
          </a:p>
          <a:p>
            <a:pPr marL="342900" indent="-342900" defTabSz="609630">
              <a:buFont typeface="Wingdings" panose="05000000000000000000" pitchFamily="2" charset="2"/>
              <a:buChar char="v"/>
              <a:defRPr/>
            </a:pPr>
            <a:r>
              <a:rPr lang="ar-JO" sz="2400" kern="0" noProof="0" dirty="0">
                <a:solidFill>
                  <a:prstClr val="black"/>
                </a:solidFill>
              </a:rPr>
              <a:t>لوحَة أشكال لِكلّ مُشارك</a:t>
            </a:r>
          </a:p>
          <a:p>
            <a:pPr defTabSz="609630">
              <a:defRPr/>
            </a:pPr>
            <a:endParaRPr lang="ar-JO" sz="2400" noProof="0" dirty="0">
              <a:solidFill>
                <a:prstClr val="black"/>
              </a:solidFill>
              <a:latin typeface="Calibri"/>
            </a:endParaRPr>
          </a:p>
          <a:p>
            <a:pPr defTabSz="609630">
              <a:defRPr/>
            </a:pPr>
            <a:r>
              <a:rPr lang="ar-JO" sz="2400" kern="0" noProof="0" dirty="0">
                <a:solidFill>
                  <a:prstClr val="black"/>
                </a:solidFill>
                <a:latin typeface="Calibri"/>
                <a:cs typeface="Arial" panose="020B0604020202020204" pitchFamily="34" charset="0"/>
              </a:rPr>
              <a:t> </a:t>
            </a:r>
          </a:p>
          <a:p>
            <a:pPr defTabSz="609630">
              <a:defRPr/>
            </a:pPr>
            <a:endParaRPr lang="ar-JO" sz="1200" kern="0" noProof="0" dirty="0">
              <a:solidFill>
                <a:prstClr val="black"/>
              </a:solidFill>
              <a:latin typeface="Calibri"/>
              <a:cs typeface="Arial" panose="020B0604020202020204" pitchFamily="34" charset="0"/>
            </a:endParaRPr>
          </a:p>
        </p:txBody>
      </p:sp>
      <p:pic>
        <p:nvPicPr>
          <p:cNvPr id="10" name="גרפיקה 9" descr="נורת חשמל וגלגל שיניים קו מיתאר">
            <a:extLst>
              <a:ext uri="{FF2B5EF4-FFF2-40B4-BE49-F238E27FC236}">
                <a16:creationId xmlns:a16="http://schemas.microsoft.com/office/drawing/2014/main" id="{F55F7DAC-3CFC-F398-1D6C-369D5AA8827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832850" y="1215800"/>
            <a:ext cx="609600" cy="609600"/>
          </a:xfrm>
          <a:prstGeom prst="rect">
            <a:avLst/>
          </a:prstGeom>
        </p:spPr>
      </p:pic>
      <p:sp>
        <p:nvSpPr>
          <p:cNvPr id="2" name="מלבן: פינות מעוגלות 1">
            <a:extLst>
              <a:ext uri="{FF2B5EF4-FFF2-40B4-BE49-F238E27FC236}">
                <a16:creationId xmlns:a16="http://schemas.microsoft.com/office/drawing/2014/main" id="{B2E4894E-7DA9-A154-4E25-170113AA5EFF}"/>
              </a:ext>
            </a:extLst>
          </p:cNvPr>
          <p:cNvSpPr/>
          <p:nvPr/>
        </p:nvSpPr>
        <p:spPr>
          <a:xfrm>
            <a:off x="355600" y="6270643"/>
            <a:ext cx="11176000" cy="406400"/>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defTabSz="609630" rtl="0">
              <a:defRPr/>
            </a:pPr>
            <a:endParaRPr lang="he-IL" sz="1200">
              <a:solidFill>
                <a:prstClr val="black"/>
              </a:solidFill>
              <a:latin typeface="Calibri"/>
              <a:cs typeface="Arial" panose="020B0604020202020204" pitchFamily="34" charset="0"/>
            </a:endParaRPr>
          </a:p>
        </p:txBody>
      </p:sp>
      <p:sp>
        <p:nvSpPr>
          <p:cNvPr id="5" name="תיבת טקסט 4">
            <a:extLst>
              <a:ext uri="{FF2B5EF4-FFF2-40B4-BE49-F238E27FC236}">
                <a16:creationId xmlns:a16="http://schemas.microsoft.com/office/drawing/2014/main" id="{81A74AC1-4AE0-8CD9-7B20-531C31508E39}"/>
              </a:ext>
            </a:extLst>
          </p:cNvPr>
          <p:cNvSpPr txBox="1"/>
          <p:nvPr/>
        </p:nvSpPr>
        <p:spPr>
          <a:xfrm>
            <a:off x="1439526" y="6289177"/>
            <a:ext cx="7816850" cy="369332"/>
          </a:xfrm>
          <a:prstGeom prst="rect">
            <a:avLst/>
          </a:prstGeom>
          <a:noFill/>
        </p:spPr>
        <p:txBody>
          <a:bodyPr wrap="square" rtlCol="1">
            <a:spAutoFit/>
          </a:bodyPr>
          <a:lstStyle/>
          <a:p>
            <a:r>
              <a:rPr lang="ar-JO" noProof="0" dirty="0">
                <a:solidFill>
                  <a:srgbClr val="0070C0"/>
                </a:solidFill>
                <a:hlinkClick r:id="rId3"/>
              </a:rPr>
              <a:t>اعدَّت من: المركز القطري للمعلمين للرياضيات في التعليم الابتدائي، كلية التربية، جامعة حيفا.</a:t>
            </a:r>
            <a:endParaRPr lang="ar-JO" noProof="0" dirty="0">
              <a:solidFill>
                <a:srgbClr val="0070C0"/>
              </a:solidFill>
            </a:endParaRPr>
          </a:p>
        </p:txBody>
      </p:sp>
      <p:pic>
        <p:nvPicPr>
          <p:cNvPr id="11" name="תמונה 10">
            <a:extLst>
              <a:ext uri="{FF2B5EF4-FFF2-40B4-BE49-F238E27FC236}">
                <a16:creationId xmlns:a16="http://schemas.microsoft.com/office/drawing/2014/main" id="{C177E0EA-BAFB-791E-F853-5D80698D09FE}"/>
              </a:ext>
            </a:extLst>
          </p:cNvPr>
          <p:cNvPicPr>
            <a:picLocks noChangeAspect="1"/>
          </p:cNvPicPr>
          <p:nvPr/>
        </p:nvPicPr>
        <p:blipFill rotWithShape="1">
          <a:blip r:embed="rId4"/>
          <a:srcRect t="65526" r="670"/>
          <a:stretch/>
        </p:blipFill>
        <p:spPr>
          <a:xfrm>
            <a:off x="9391831" y="6328015"/>
            <a:ext cx="450439" cy="329576"/>
          </a:xfrm>
          <a:prstGeom prst="rect">
            <a:avLst/>
          </a:prstGeom>
        </p:spPr>
      </p:pic>
      <p:sp>
        <p:nvSpPr>
          <p:cNvPr id="15" name="תיבת טקסט 14">
            <a:extLst>
              <a:ext uri="{FF2B5EF4-FFF2-40B4-BE49-F238E27FC236}">
                <a16:creationId xmlns:a16="http://schemas.microsoft.com/office/drawing/2014/main" id="{E4629B3F-D333-34D9-8D53-4D3350C10B68}"/>
              </a:ext>
            </a:extLst>
          </p:cNvPr>
          <p:cNvSpPr txBox="1"/>
          <p:nvPr/>
        </p:nvSpPr>
        <p:spPr>
          <a:xfrm>
            <a:off x="-154732" y="1328975"/>
            <a:ext cx="8496299" cy="4402167"/>
          </a:xfrm>
          <a:prstGeom prst="rect">
            <a:avLst/>
          </a:prstGeom>
          <a:noFill/>
        </p:spPr>
        <p:txBody>
          <a:bodyPr wrap="square">
            <a:spAutoFit/>
          </a:bodyPr>
          <a:lstStyle/>
          <a:p>
            <a:pPr defTabSz="609630">
              <a:defRPr/>
            </a:pPr>
            <a:r>
              <a:rPr lang="ar-JO" sz="1867" b="1" noProof="0" dirty="0">
                <a:solidFill>
                  <a:prstClr val="black"/>
                </a:solidFill>
                <a:latin typeface="Aptos" panose="02110004020202020204"/>
              </a:rPr>
              <a:t>سير اللعبة:</a:t>
            </a:r>
          </a:p>
          <a:p>
            <a:pPr defTabSz="609630">
              <a:defRPr/>
            </a:pPr>
            <a:endParaRPr lang="ar-JO" sz="1867" b="1" noProof="0" dirty="0">
              <a:solidFill>
                <a:prstClr val="black"/>
              </a:solidFill>
              <a:latin typeface="Aptos" panose="02110004020202020204"/>
            </a:endParaRPr>
          </a:p>
          <a:p>
            <a:pPr defTabSz="609630">
              <a:defRPr/>
            </a:pPr>
            <a:r>
              <a:rPr lang="ar-JO" sz="1867" b="1" noProof="0" dirty="0">
                <a:solidFill>
                  <a:prstClr val="black"/>
                </a:solidFill>
                <a:latin typeface="Aptos" panose="02110004020202020204"/>
              </a:rPr>
              <a:t>1. </a:t>
            </a:r>
            <a:r>
              <a:rPr lang="ar-JO" sz="1867" noProof="0" dirty="0">
                <a:solidFill>
                  <a:prstClr val="black"/>
                </a:solidFill>
                <a:latin typeface="Aptos" panose="02110004020202020204"/>
              </a:rPr>
              <a:t>تُخلط بِطاقات الصِّفات ونُرتِّبها في كومة بِحيث تَكون مَقلوبة إلى الأسفل. يَحصل كلّ مُشارك على لوحَة الأشكال.</a:t>
            </a:r>
          </a:p>
          <a:p>
            <a:pPr defTabSz="609630">
              <a:defRPr/>
            </a:pPr>
            <a:r>
              <a:rPr lang="ar-JO" sz="1867" noProof="0" dirty="0">
                <a:solidFill>
                  <a:prstClr val="black"/>
                </a:solidFill>
                <a:latin typeface="Aptos" panose="02110004020202020204"/>
              </a:rPr>
              <a:t>2. يَرمي كلّ مُشارك في دَوره المُكعَّب ويأخُذ بِطاقة عليها صِفَة مِن الكومة. يَبحث في لوحَة الأشكال عن مُضلّعات عدد أضلاعها يُساوي العَدد الذي حَصل عليه في المُكعَّب، وتحقّق أيضًا الصِفَة المكتوبة على البطاقة. ثم يضع علامة √ على كلّ المُضلّعات المُلائمَة.</a:t>
            </a:r>
          </a:p>
          <a:p>
            <a:pPr defTabSz="609630">
              <a:defRPr/>
            </a:pPr>
            <a:r>
              <a:rPr lang="ar-JO" sz="1867" noProof="0" dirty="0">
                <a:solidFill>
                  <a:prstClr val="black"/>
                </a:solidFill>
                <a:latin typeface="Aptos" panose="02110004020202020204"/>
              </a:rPr>
              <a:t>   مثلًا: إذا حَصل مُشارك على العَدد 3 في المُكعَّب وكانت بِطاقة الصِّفة: "للمُضلّع زاوِيَة حادّة"، يُمكنه أنْ</a:t>
            </a:r>
          </a:p>
          <a:p>
            <a:pPr defTabSz="609630">
              <a:defRPr/>
            </a:pPr>
            <a:r>
              <a:rPr lang="ar-JO" sz="1867" noProof="0" dirty="0">
                <a:solidFill>
                  <a:prstClr val="black"/>
                </a:solidFill>
                <a:latin typeface="Aptos" panose="02110004020202020204"/>
              </a:rPr>
              <a:t> يَضَع علامَة على جَميع المثلثات (لأنَّ لكلّ مُثلّث زاويَة حادَّة واحِدَة على الأقل). في النهاية يعيد بطاقة الصِّفَة</a:t>
            </a:r>
          </a:p>
          <a:p>
            <a:pPr defTabSz="609630">
              <a:defRPr/>
            </a:pPr>
            <a:r>
              <a:rPr lang="ar-JO" sz="1867" noProof="0" dirty="0">
                <a:solidFill>
                  <a:prstClr val="black"/>
                </a:solidFill>
                <a:latin typeface="Aptos" panose="02110004020202020204"/>
              </a:rPr>
              <a:t> إلى أسفل الكومة، وينتقل الدَّور إلى اللاعب التّالي.</a:t>
            </a:r>
          </a:p>
          <a:p>
            <a:pPr defTabSz="609630">
              <a:defRPr/>
            </a:pPr>
            <a:r>
              <a:rPr lang="ar-JO" sz="1867" noProof="0" dirty="0">
                <a:solidFill>
                  <a:prstClr val="black"/>
                </a:solidFill>
                <a:latin typeface="Aptos" panose="02110004020202020204"/>
              </a:rPr>
              <a:t>3. إذا لم يَجد المُشارِك أيّ مُضلّع مُلائِم: عَدد أضلاعه يُساوي العَدد الذي حَصل عليه عند رَمي المُكعَّب ويحقّق الصِّفَة في البطاقة، يخسَر اللاعب دَوره.</a:t>
            </a:r>
          </a:p>
          <a:p>
            <a:pPr defTabSz="609630">
              <a:defRPr/>
            </a:pPr>
            <a:r>
              <a:rPr lang="ar-JO" sz="1867" noProof="0" dirty="0">
                <a:solidFill>
                  <a:prstClr val="black"/>
                </a:solidFill>
                <a:latin typeface="Aptos" panose="02110004020202020204"/>
              </a:rPr>
              <a:t>4. بعد خَمس جَولات، يكون الفائز هو اللاعب الذي جَمع أكبر عَدد مِن عَلامات √ في لوحة الأشكال الخاصة به.</a:t>
            </a:r>
          </a:p>
          <a:p>
            <a:pPr defTabSz="609630">
              <a:defRPr/>
            </a:pPr>
            <a:r>
              <a:rPr lang="ar-JO" sz="1867" noProof="0" dirty="0">
                <a:solidFill>
                  <a:prstClr val="black"/>
                </a:solidFill>
                <a:latin typeface="Aptos" panose="02110004020202020204"/>
              </a:rPr>
              <a:t>مُلاحظة: يُمكن استِبدال المُكعَّب بِبطاقات أعداد مُلائِمة، بحيث يَسحب كلّ لاعِب بطاقة في دَوره.</a:t>
            </a:r>
          </a:p>
        </p:txBody>
      </p:sp>
    </p:spTree>
    <p:extLst>
      <p:ext uri="{BB962C8B-B14F-4D97-AF65-F5344CB8AC3E}">
        <p14:creationId xmlns:p14="http://schemas.microsoft.com/office/powerpoint/2010/main" val="329791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4499D5F6-5B2A-CDC1-9150-A0E18F759438}"/>
              </a:ext>
            </a:extLst>
          </p:cNvPr>
          <p:cNvGraphicFramePr>
            <a:graphicFrameLocks noGrp="1"/>
          </p:cNvGraphicFramePr>
          <p:nvPr>
            <p:extLst>
              <p:ext uri="{D42A27DB-BD31-4B8C-83A1-F6EECF244321}">
                <p14:modId xmlns:p14="http://schemas.microsoft.com/office/powerpoint/2010/main" val="1163554619"/>
              </p:ext>
            </p:extLst>
          </p:nvPr>
        </p:nvGraphicFramePr>
        <p:xfrm>
          <a:off x="3281711" y="1456518"/>
          <a:ext cx="6552000" cy="4320000"/>
        </p:xfrm>
        <a:graphic>
          <a:graphicData uri="http://schemas.openxmlformats.org/drawingml/2006/table">
            <a:tbl>
              <a:tblPr rtl="1" firstRow="1" bandRow="1"/>
              <a:tblGrid>
                <a:gridCol w="3276000">
                  <a:extLst>
                    <a:ext uri="{9D8B030D-6E8A-4147-A177-3AD203B41FA5}">
                      <a16:colId xmlns:a16="http://schemas.microsoft.com/office/drawing/2014/main" val="475671831"/>
                    </a:ext>
                  </a:extLst>
                </a:gridCol>
                <a:gridCol w="3276000">
                  <a:extLst>
                    <a:ext uri="{9D8B030D-6E8A-4147-A177-3AD203B41FA5}">
                      <a16:colId xmlns:a16="http://schemas.microsoft.com/office/drawing/2014/main" val="731219150"/>
                    </a:ext>
                  </a:extLst>
                </a:gridCol>
              </a:tblGrid>
              <a:tr h="864000">
                <a:tc>
                  <a:txBody>
                    <a:bodyPr/>
                    <a:lstStyle/>
                    <a:p>
                      <a:pPr algn="ctr" rtl="1"/>
                      <a:r>
                        <a:rPr lang="ar-JO" sz="1800" noProof="0" dirty="0">
                          <a:solidFill>
                            <a:srgbClr val="0070C0"/>
                          </a:solidFill>
                          <a:latin typeface="Tahoma" panose="020B0604030504040204" pitchFamily="34" charset="0"/>
                          <a:ea typeface="Tahoma" panose="020B0604030504040204" pitchFamily="34" charset="0"/>
                          <a:cs typeface="Tahoma" panose="020B0604030504040204" pitchFamily="34" charset="0"/>
                        </a:rPr>
                        <a:t>جَميع أضلاع المُضلّع مُتساوِيَة</a:t>
                      </a:r>
                    </a:p>
                  </a:txBody>
                  <a:tcPr anchor="ctr"/>
                </a:tc>
                <a:tc>
                  <a:txBody>
                    <a:bodyPr/>
                    <a:lstStyle/>
                    <a:p>
                      <a:pPr algn="ctr" rtl="1"/>
                      <a:r>
                        <a:rPr lang="ar-JO" sz="1800" noProof="0" dirty="0">
                          <a:solidFill>
                            <a:srgbClr val="0070C0"/>
                          </a:solidFill>
                          <a:latin typeface="Tahoma" panose="020B0604030504040204" pitchFamily="34" charset="0"/>
                          <a:ea typeface="Tahoma" panose="020B0604030504040204" pitchFamily="34" charset="0"/>
                          <a:cs typeface="Tahoma" panose="020B0604030504040204" pitchFamily="34" charset="0"/>
                        </a:rPr>
                        <a:t>جَميع زَوايا المُضلّع مُتساوِيَة</a:t>
                      </a:r>
                    </a:p>
                  </a:txBody>
                  <a:tcPr anchor="ctr"/>
                </a:tc>
                <a:extLst>
                  <a:ext uri="{0D108BD9-81ED-4DB2-BD59-A6C34878D82A}">
                    <a16:rowId xmlns:a16="http://schemas.microsoft.com/office/drawing/2014/main" val="3723035780"/>
                  </a:ext>
                </a:extLst>
              </a:tr>
              <a:tr h="864000">
                <a:tc>
                  <a:txBody>
                    <a:bodyPr/>
                    <a:lstStyle/>
                    <a:p>
                      <a:pPr algn="ctr" rtl="1"/>
                      <a:r>
                        <a:rPr lang="ar-JO" sz="18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زاويَة مُنفرِجَة واحِدَة فَقط</a:t>
                      </a:r>
                    </a:p>
                  </a:txBody>
                  <a:tcPr anchor="ctr"/>
                </a:tc>
                <a:tc>
                  <a:txBody>
                    <a:bodyPr/>
                    <a:lstStyle/>
                    <a:p>
                      <a:pPr algn="ctr" rtl="1"/>
                      <a:r>
                        <a:rPr lang="ar-JO" sz="18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زَوجَين مِن الأضلاع المُتساوِيَة</a:t>
                      </a:r>
                    </a:p>
                  </a:txBody>
                  <a:tcPr anchor="ctr"/>
                </a:tc>
                <a:extLst>
                  <a:ext uri="{0D108BD9-81ED-4DB2-BD59-A6C34878D82A}">
                    <a16:rowId xmlns:a16="http://schemas.microsoft.com/office/drawing/2014/main" val="271694913"/>
                  </a:ext>
                </a:extLst>
              </a:tr>
              <a:tr h="864000">
                <a:tc>
                  <a:txBody>
                    <a:bodyPr/>
                    <a:lstStyle/>
                    <a:p>
                      <a:pPr marL="0" marR="0" lvl="0" indent="0" algn="ctr" defTabSz="609630" rtl="1" eaLnBrk="1" fontAlgn="auto" latinLnBrk="0" hangingPunct="1">
                        <a:lnSpc>
                          <a:spcPct val="100000"/>
                        </a:lnSpc>
                        <a:spcBef>
                          <a:spcPts val="0"/>
                        </a:spcBef>
                        <a:spcAft>
                          <a:spcPts val="0"/>
                        </a:spcAft>
                        <a:buClrTx/>
                        <a:buSzTx/>
                        <a:buFontTx/>
                        <a:buNone/>
                        <a:tabLst/>
                        <a:defRPr/>
                      </a:pPr>
                      <a:r>
                        <a:rPr kumimoji="0" lang="ar-JO"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يوجَد لِلمُضلَّع زَوجَين مِن الأضلاع المُتَوازِيَة</a:t>
                      </a:r>
                    </a:p>
                  </a:txBody>
                  <a:tcPr anchor="ctr"/>
                </a:tc>
                <a:tc>
                  <a:txBody>
                    <a:bodyPr/>
                    <a:lstStyle/>
                    <a:p>
                      <a:pPr algn="ctr" rtl="1"/>
                      <a:r>
                        <a:rPr lang="ar-JO" sz="18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ضِلعَين مُتَجاوِرَين مُتَساوِيَين</a:t>
                      </a:r>
                    </a:p>
                  </a:txBody>
                  <a:tcPr anchor="ctr"/>
                </a:tc>
                <a:extLst>
                  <a:ext uri="{0D108BD9-81ED-4DB2-BD59-A6C34878D82A}">
                    <a16:rowId xmlns:a16="http://schemas.microsoft.com/office/drawing/2014/main" val="2120279569"/>
                  </a:ext>
                </a:extLst>
              </a:tr>
              <a:tr h="864000">
                <a:tc>
                  <a:txBody>
                    <a:bodyPr/>
                    <a:lstStyle/>
                    <a:p>
                      <a:pPr algn="ctr" rtl="1"/>
                      <a:r>
                        <a:rPr lang="ar-JO" sz="18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زاويتَين حادَّتَين فَقط </a:t>
                      </a:r>
                    </a:p>
                  </a:txBody>
                  <a:tcPr anchor="ctr"/>
                </a:tc>
                <a:tc>
                  <a:txBody>
                    <a:bodyPr/>
                    <a:lstStyle/>
                    <a:p>
                      <a:pPr algn="ctr" rtl="1"/>
                      <a:r>
                        <a:rPr lang="ar-JO" sz="18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ضِلعَين مُتَوازِيَين</a:t>
                      </a:r>
                    </a:p>
                  </a:txBody>
                  <a:tcPr anchor="ctr"/>
                </a:tc>
                <a:extLst>
                  <a:ext uri="{0D108BD9-81ED-4DB2-BD59-A6C34878D82A}">
                    <a16:rowId xmlns:a16="http://schemas.microsoft.com/office/drawing/2014/main" val="1976361938"/>
                  </a:ext>
                </a:extLst>
              </a:tr>
              <a:tr h="864000">
                <a:tc>
                  <a:txBody>
                    <a:bodyPr/>
                    <a:lstStyle/>
                    <a:p>
                      <a:pPr algn="ctr" rtl="1"/>
                      <a:r>
                        <a:rPr lang="ar-JO" sz="18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زاويَة قائِمَة واحِدَة فَقط</a:t>
                      </a:r>
                    </a:p>
                  </a:txBody>
                  <a:tcPr anchor="ctr"/>
                </a:tc>
                <a:tc>
                  <a:txBody>
                    <a:bodyPr/>
                    <a:lstStyle/>
                    <a:p>
                      <a:pPr algn="ctr" rtl="1"/>
                      <a:r>
                        <a:rPr lang="ar-JO" sz="18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زاويَة حادَّة</a:t>
                      </a:r>
                    </a:p>
                  </a:txBody>
                  <a:tcPr anchor="ctr"/>
                </a:tc>
                <a:extLst>
                  <a:ext uri="{0D108BD9-81ED-4DB2-BD59-A6C34878D82A}">
                    <a16:rowId xmlns:a16="http://schemas.microsoft.com/office/drawing/2014/main" val="2751969118"/>
                  </a:ext>
                </a:extLst>
              </a:tr>
            </a:tbl>
          </a:graphicData>
        </a:graphic>
      </p:graphicFrame>
      <p:sp>
        <p:nvSpPr>
          <p:cNvPr id="3" name="תיבת טקסט 2">
            <a:extLst>
              <a:ext uri="{FF2B5EF4-FFF2-40B4-BE49-F238E27FC236}">
                <a16:creationId xmlns:a16="http://schemas.microsoft.com/office/drawing/2014/main" id="{04A36B17-2D2F-68FA-CC10-5C962BC1A01B}"/>
              </a:ext>
            </a:extLst>
          </p:cNvPr>
          <p:cNvSpPr txBox="1"/>
          <p:nvPr/>
        </p:nvSpPr>
        <p:spPr>
          <a:xfrm>
            <a:off x="3661829" y="671120"/>
            <a:ext cx="5408853" cy="523220"/>
          </a:xfrm>
          <a:prstGeom prst="rect">
            <a:avLst/>
          </a:prstGeom>
          <a:noFill/>
        </p:spPr>
        <p:txBody>
          <a:bodyPr wrap="none" rtlCol="1">
            <a:spAutoFit/>
          </a:bodyPr>
          <a:lstStyle/>
          <a:p>
            <a:pPr algn="l" defTabSz="609630" rtl="0"/>
            <a:r>
              <a:rPr lang="ar-JO" sz="2800" noProof="0" dirty="0">
                <a:solidFill>
                  <a:prstClr val="black"/>
                </a:solidFill>
              </a:rPr>
              <a:t>بِطاقات صِفات لِلعبَة "مِن الصِّفات إلى الأشكال</a:t>
            </a:r>
            <a:endParaRPr lang="ar-JO" sz="2800" noProof="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75899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2C5BFE8F-25B3-EADC-2B07-4109E29933E7}"/>
              </a:ext>
            </a:extLst>
          </p:cNvPr>
          <p:cNvGraphicFramePr>
            <a:graphicFrameLocks noGrp="1"/>
          </p:cNvGraphicFramePr>
          <p:nvPr/>
        </p:nvGraphicFramePr>
        <p:xfrm>
          <a:off x="2425971" y="855000"/>
          <a:ext cx="8028000" cy="5148000"/>
        </p:xfrm>
        <a:graphic>
          <a:graphicData uri="http://schemas.openxmlformats.org/drawingml/2006/table">
            <a:tbl>
              <a:tblPr rtl="1" firstRow="1" bandRow="1"/>
              <a:tblGrid>
                <a:gridCol w="4014000">
                  <a:extLst>
                    <a:ext uri="{9D8B030D-6E8A-4147-A177-3AD203B41FA5}">
                      <a16:colId xmlns:a16="http://schemas.microsoft.com/office/drawing/2014/main" val="194539670"/>
                    </a:ext>
                  </a:extLst>
                </a:gridCol>
                <a:gridCol w="4014000">
                  <a:extLst>
                    <a:ext uri="{9D8B030D-6E8A-4147-A177-3AD203B41FA5}">
                      <a16:colId xmlns:a16="http://schemas.microsoft.com/office/drawing/2014/main" val="2139656426"/>
                    </a:ext>
                  </a:extLst>
                </a:gridCol>
              </a:tblGrid>
              <a:tr h="1716000">
                <a:tc>
                  <a:txBody>
                    <a:bodyPr/>
                    <a:lstStyle/>
                    <a:p>
                      <a:pPr algn="ctr" rtl="1"/>
                      <a:r>
                        <a:rPr lang="he-IL" sz="4400" b="1" dirty="0">
                          <a:solidFill>
                            <a:srgbClr val="FF0000"/>
                          </a:solidFill>
                        </a:rPr>
                        <a:t>4</a:t>
                      </a:r>
                    </a:p>
                  </a:txBody>
                  <a:tcPr anchor="ctr"/>
                </a:tc>
                <a:tc>
                  <a:txBody>
                    <a:bodyPr/>
                    <a:lstStyle/>
                    <a:p>
                      <a:pPr algn="ctr" rtl="1"/>
                      <a:r>
                        <a:rPr lang="he-IL" sz="4400" b="1" dirty="0">
                          <a:solidFill>
                            <a:srgbClr val="FF0000"/>
                          </a:solidFill>
                        </a:rPr>
                        <a:t>3</a:t>
                      </a:r>
                    </a:p>
                  </a:txBody>
                  <a:tcPr anchor="ctr"/>
                </a:tc>
                <a:extLst>
                  <a:ext uri="{0D108BD9-81ED-4DB2-BD59-A6C34878D82A}">
                    <a16:rowId xmlns:a16="http://schemas.microsoft.com/office/drawing/2014/main" val="1206897468"/>
                  </a:ext>
                </a:extLst>
              </a:tr>
              <a:tr h="1716000">
                <a:tc>
                  <a:txBody>
                    <a:bodyPr/>
                    <a:lstStyle/>
                    <a:p>
                      <a:pPr algn="ctr" rtl="1"/>
                      <a:r>
                        <a:rPr lang="he-IL" sz="4400" b="1" dirty="0">
                          <a:solidFill>
                            <a:srgbClr val="FF0000"/>
                          </a:solidFill>
                        </a:rPr>
                        <a:t>5</a:t>
                      </a:r>
                    </a:p>
                  </a:txBody>
                  <a:tcPr anchor="ctr"/>
                </a:tc>
                <a:tc>
                  <a:txBody>
                    <a:bodyPr/>
                    <a:lstStyle/>
                    <a:p>
                      <a:pPr algn="ctr" rtl="1"/>
                      <a:r>
                        <a:rPr lang="he-IL" sz="4400" b="1" dirty="0">
                          <a:solidFill>
                            <a:srgbClr val="FF0000"/>
                          </a:solidFill>
                        </a:rPr>
                        <a:t>6</a:t>
                      </a:r>
                    </a:p>
                  </a:txBody>
                  <a:tcPr anchor="ctr"/>
                </a:tc>
                <a:extLst>
                  <a:ext uri="{0D108BD9-81ED-4DB2-BD59-A6C34878D82A}">
                    <a16:rowId xmlns:a16="http://schemas.microsoft.com/office/drawing/2014/main" val="240803873"/>
                  </a:ext>
                </a:extLst>
              </a:tr>
              <a:tr h="1716000">
                <a:tc>
                  <a:txBody>
                    <a:bodyPr/>
                    <a:lstStyle/>
                    <a:p>
                      <a:pPr algn="ctr" rtl="1"/>
                      <a:r>
                        <a:rPr lang="he-IL" sz="4400" b="1" dirty="0">
                          <a:solidFill>
                            <a:srgbClr val="FF0000"/>
                          </a:solidFill>
                        </a:rPr>
                        <a:t>3</a:t>
                      </a:r>
                    </a:p>
                  </a:txBody>
                  <a:tcPr anchor="ctr"/>
                </a:tc>
                <a:tc>
                  <a:txBody>
                    <a:bodyPr/>
                    <a:lstStyle/>
                    <a:p>
                      <a:pPr algn="ctr" rtl="1"/>
                      <a:r>
                        <a:rPr lang="he-IL" sz="4400" b="1" dirty="0">
                          <a:solidFill>
                            <a:srgbClr val="FF0000"/>
                          </a:solidFill>
                        </a:rPr>
                        <a:t>4</a:t>
                      </a:r>
                    </a:p>
                  </a:txBody>
                  <a:tcPr anchor="ctr"/>
                </a:tc>
                <a:extLst>
                  <a:ext uri="{0D108BD9-81ED-4DB2-BD59-A6C34878D82A}">
                    <a16:rowId xmlns:a16="http://schemas.microsoft.com/office/drawing/2014/main" val="3268506566"/>
                  </a:ext>
                </a:extLst>
              </a:tr>
            </a:tbl>
          </a:graphicData>
        </a:graphic>
      </p:graphicFrame>
      <p:sp>
        <p:nvSpPr>
          <p:cNvPr id="4" name="תיבת טקסט 3">
            <a:extLst>
              <a:ext uri="{FF2B5EF4-FFF2-40B4-BE49-F238E27FC236}">
                <a16:creationId xmlns:a16="http://schemas.microsoft.com/office/drawing/2014/main" id="{1A26E517-34A0-FE39-74FB-ECDA33F5FAEF}"/>
              </a:ext>
            </a:extLst>
          </p:cNvPr>
          <p:cNvSpPr txBox="1"/>
          <p:nvPr/>
        </p:nvSpPr>
        <p:spPr>
          <a:xfrm>
            <a:off x="3215476" y="110532"/>
            <a:ext cx="8393786" cy="523220"/>
          </a:xfrm>
          <a:prstGeom prst="rect">
            <a:avLst/>
          </a:prstGeom>
          <a:noFill/>
        </p:spPr>
        <p:txBody>
          <a:bodyPr wrap="square" rtlCol="1">
            <a:spAutoFit/>
          </a:bodyPr>
          <a:lstStyle/>
          <a:p>
            <a:pPr algn="l" defTabSz="609630" rtl="0"/>
            <a:r>
              <a:rPr lang="ar-JO" sz="2800" noProof="0" dirty="0">
                <a:solidFill>
                  <a:prstClr val="black"/>
                </a:solidFill>
              </a:rPr>
              <a:t>بِطاقات العَمل لِلُّعبَة - مِن الصِّفات إلى الأشكال</a:t>
            </a:r>
            <a:endParaRPr lang="ar-JO" sz="2800" noProof="0" dirty="0">
              <a:solidFill>
                <a:srgbClr val="FF0000"/>
              </a:solidFill>
              <a:latin typeface="Calibri"/>
              <a:cs typeface="Arial" panose="020B0604020202020204" pitchFamily="34" charset="0"/>
            </a:endParaRPr>
          </a:p>
        </p:txBody>
      </p:sp>
    </p:spTree>
    <p:extLst>
      <p:ext uri="{BB962C8B-B14F-4D97-AF65-F5344CB8AC3E}">
        <p14:creationId xmlns:p14="http://schemas.microsoft.com/office/powerpoint/2010/main" val="293871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2C5BFE8F-25B3-EADC-2B07-4109E29933E7}"/>
              </a:ext>
            </a:extLst>
          </p:cNvPr>
          <p:cNvGraphicFramePr>
            <a:graphicFrameLocks noGrp="1"/>
          </p:cNvGraphicFramePr>
          <p:nvPr/>
        </p:nvGraphicFramePr>
        <p:xfrm>
          <a:off x="2425971" y="855000"/>
          <a:ext cx="8028000" cy="5148000"/>
        </p:xfrm>
        <a:graphic>
          <a:graphicData uri="http://schemas.openxmlformats.org/drawingml/2006/table">
            <a:tbl>
              <a:tblPr rtl="1" firstRow="1" bandRow="1"/>
              <a:tblGrid>
                <a:gridCol w="4014000">
                  <a:extLst>
                    <a:ext uri="{9D8B030D-6E8A-4147-A177-3AD203B41FA5}">
                      <a16:colId xmlns:a16="http://schemas.microsoft.com/office/drawing/2014/main" val="194539670"/>
                    </a:ext>
                  </a:extLst>
                </a:gridCol>
                <a:gridCol w="4014000">
                  <a:extLst>
                    <a:ext uri="{9D8B030D-6E8A-4147-A177-3AD203B41FA5}">
                      <a16:colId xmlns:a16="http://schemas.microsoft.com/office/drawing/2014/main" val="2139656426"/>
                    </a:ext>
                  </a:extLst>
                </a:gridCol>
              </a:tblGrid>
              <a:tr h="1716000">
                <a:tc>
                  <a:txBody>
                    <a:bodyPr/>
                    <a:lstStyle/>
                    <a:p>
                      <a:pPr algn="ctr" rtl="1"/>
                      <a:r>
                        <a:rPr lang="he-IL" sz="4400" b="1" dirty="0">
                          <a:solidFill>
                            <a:srgbClr val="FF0000"/>
                          </a:solidFill>
                        </a:rPr>
                        <a:t>5</a:t>
                      </a:r>
                    </a:p>
                  </a:txBody>
                  <a:tcPr anchor="ctr"/>
                </a:tc>
                <a:tc>
                  <a:txBody>
                    <a:bodyPr/>
                    <a:lstStyle/>
                    <a:p>
                      <a:pPr algn="ctr" rtl="1"/>
                      <a:r>
                        <a:rPr lang="he-IL" sz="4400" b="1" dirty="0">
                          <a:solidFill>
                            <a:srgbClr val="FF0000"/>
                          </a:solidFill>
                        </a:rPr>
                        <a:t>6</a:t>
                      </a:r>
                    </a:p>
                  </a:txBody>
                  <a:tcPr anchor="ctr"/>
                </a:tc>
                <a:extLst>
                  <a:ext uri="{0D108BD9-81ED-4DB2-BD59-A6C34878D82A}">
                    <a16:rowId xmlns:a16="http://schemas.microsoft.com/office/drawing/2014/main" val="1206897468"/>
                  </a:ext>
                </a:extLst>
              </a:tr>
              <a:tr h="1716000">
                <a:tc>
                  <a:txBody>
                    <a:bodyPr/>
                    <a:lstStyle/>
                    <a:p>
                      <a:pPr algn="ctr" rtl="1"/>
                      <a:r>
                        <a:rPr lang="he-IL" sz="4400" b="1" dirty="0">
                          <a:solidFill>
                            <a:srgbClr val="FF0000"/>
                          </a:solidFill>
                        </a:rPr>
                        <a:t>5</a:t>
                      </a:r>
                    </a:p>
                  </a:txBody>
                  <a:tcPr anchor="ctr"/>
                </a:tc>
                <a:tc>
                  <a:txBody>
                    <a:bodyPr/>
                    <a:lstStyle/>
                    <a:p>
                      <a:pPr algn="ctr" rtl="1"/>
                      <a:r>
                        <a:rPr lang="he-IL" sz="4400" b="1" dirty="0">
                          <a:solidFill>
                            <a:srgbClr val="FF0000"/>
                          </a:solidFill>
                        </a:rPr>
                        <a:t>6</a:t>
                      </a:r>
                    </a:p>
                  </a:txBody>
                  <a:tcPr anchor="ctr"/>
                </a:tc>
                <a:extLst>
                  <a:ext uri="{0D108BD9-81ED-4DB2-BD59-A6C34878D82A}">
                    <a16:rowId xmlns:a16="http://schemas.microsoft.com/office/drawing/2014/main" val="240803873"/>
                  </a:ext>
                </a:extLst>
              </a:tr>
              <a:tr h="1716000">
                <a:tc>
                  <a:txBody>
                    <a:bodyPr/>
                    <a:lstStyle/>
                    <a:p>
                      <a:pPr algn="ctr" rtl="1"/>
                      <a:r>
                        <a:rPr lang="he-IL" sz="4400" b="1" dirty="0">
                          <a:solidFill>
                            <a:srgbClr val="FF0000"/>
                          </a:solidFill>
                        </a:rPr>
                        <a:t>5</a:t>
                      </a:r>
                    </a:p>
                  </a:txBody>
                  <a:tcPr anchor="ctr"/>
                </a:tc>
                <a:tc>
                  <a:txBody>
                    <a:bodyPr/>
                    <a:lstStyle/>
                    <a:p>
                      <a:pPr algn="ctr" rtl="1"/>
                      <a:r>
                        <a:rPr lang="he-IL" sz="4400" b="1" dirty="0">
                          <a:solidFill>
                            <a:srgbClr val="FF0000"/>
                          </a:solidFill>
                        </a:rPr>
                        <a:t>6</a:t>
                      </a:r>
                    </a:p>
                  </a:txBody>
                  <a:tcPr anchor="ctr"/>
                </a:tc>
                <a:extLst>
                  <a:ext uri="{0D108BD9-81ED-4DB2-BD59-A6C34878D82A}">
                    <a16:rowId xmlns:a16="http://schemas.microsoft.com/office/drawing/2014/main" val="3268506566"/>
                  </a:ext>
                </a:extLst>
              </a:tr>
            </a:tbl>
          </a:graphicData>
        </a:graphic>
      </p:graphicFrame>
      <p:sp>
        <p:nvSpPr>
          <p:cNvPr id="4" name="תיבת טקסט 3">
            <a:extLst>
              <a:ext uri="{FF2B5EF4-FFF2-40B4-BE49-F238E27FC236}">
                <a16:creationId xmlns:a16="http://schemas.microsoft.com/office/drawing/2014/main" id="{1A26E517-34A0-FE39-74FB-ECDA33F5FAEF}"/>
              </a:ext>
            </a:extLst>
          </p:cNvPr>
          <p:cNvSpPr txBox="1"/>
          <p:nvPr/>
        </p:nvSpPr>
        <p:spPr>
          <a:xfrm>
            <a:off x="3215476" y="110532"/>
            <a:ext cx="8393786" cy="523220"/>
          </a:xfrm>
          <a:prstGeom prst="rect">
            <a:avLst/>
          </a:prstGeom>
          <a:noFill/>
        </p:spPr>
        <p:txBody>
          <a:bodyPr wrap="square" rtlCol="1">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بِطاقات العَمل لِلُّعبَة - مِن الصِّفات إلى الأشكال</a:t>
            </a:r>
            <a:endParaRPr kumimoji="0" lang="ar-JO" sz="28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8741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7035EB7-203B-1370-CD18-5063EA79D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879" y="0"/>
            <a:ext cx="5860791" cy="6858000"/>
          </a:xfrm>
          <a:prstGeom prst="rect">
            <a:avLst/>
          </a:prstGeom>
        </p:spPr>
      </p:pic>
      <p:sp>
        <p:nvSpPr>
          <p:cNvPr id="5" name="תיבת טקסט 4">
            <a:extLst>
              <a:ext uri="{FF2B5EF4-FFF2-40B4-BE49-F238E27FC236}">
                <a16:creationId xmlns:a16="http://schemas.microsoft.com/office/drawing/2014/main" id="{341B5D12-9B36-56EC-1DD4-7A84624377C2}"/>
              </a:ext>
            </a:extLst>
          </p:cNvPr>
          <p:cNvSpPr txBox="1"/>
          <p:nvPr/>
        </p:nvSpPr>
        <p:spPr>
          <a:xfrm>
            <a:off x="8665670" y="686990"/>
            <a:ext cx="3193503" cy="1815882"/>
          </a:xfrm>
          <a:prstGeom prst="rect">
            <a:avLst/>
          </a:prstGeom>
          <a:noFill/>
        </p:spPr>
        <p:txBody>
          <a:bodyPr wrap="none" rtlCol="1">
            <a:spAutoFit/>
          </a:bodyPr>
          <a:lstStyle/>
          <a:p>
            <a:r>
              <a:rPr lang="ar-JO" sz="2800" noProof="0" dirty="0"/>
              <a:t>لوحَة الأشكال لِلُعبَة </a:t>
            </a:r>
          </a:p>
          <a:p>
            <a:r>
              <a:rPr lang="ar-JO" sz="2800" noProof="0" dirty="0"/>
              <a:t>مِن الصِّفات إلى الأشكال</a:t>
            </a:r>
          </a:p>
          <a:p>
            <a:r>
              <a:rPr lang="ar-JO" sz="2800" noProof="0" dirty="0"/>
              <a:t> وَلِلُعبَة </a:t>
            </a:r>
          </a:p>
          <a:p>
            <a:r>
              <a:rPr lang="ar-JO" sz="2800" noProof="0" dirty="0"/>
              <a:t>ما هو المُضلَّع الخاصّ بي؟</a:t>
            </a:r>
          </a:p>
        </p:txBody>
      </p:sp>
    </p:spTree>
    <p:extLst>
      <p:ext uri="{BB962C8B-B14F-4D97-AF65-F5344CB8AC3E}">
        <p14:creationId xmlns:p14="http://schemas.microsoft.com/office/powerpoint/2010/main" val="1387103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TotalTime>
  <Words>760</Words>
  <Application>Microsoft Office PowerPoint</Application>
  <PresentationFormat>מסך רחב</PresentationFormat>
  <Paragraphs>102</Paragraphs>
  <Slides>10</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9</vt:i4>
      </vt:variant>
      <vt:variant>
        <vt:lpstr>כותרות שקופיות</vt:lpstr>
      </vt:variant>
      <vt:variant>
        <vt:i4>10</vt:i4>
      </vt:variant>
    </vt:vector>
  </HeadingPairs>
  <TitlesOfParts>
    <vt:vector size="26" baseType="lpstr">
      <vt:lpstr>Alef Bold</vt:lpstr>
      <vt:lpstr>Aptos</vt:lpstr>
      <vt:lpstr>Arial</vt:lpstr>
      <vt:lpstr>Arimo Bold</vt:lpstr>
      <vt:lpstr>Calibri</vt:lpstr>
      <vt:lpstr>Tahoma</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Owner</dc:creator>
  <cp:lastModifiedBy>ראיד שיח אחמד</cp:lastModifiedBy>
  <cp:revision>27</cp:revision>
  <dcterms:created xsi:type="dcterms:W3CDTF">2026-05-22T20:02:21Z</dcterms:created>
  <dcterms:modified xsi:type="dcterms:W3CDTF">2026-05-25T11:54:43Z</dcterms:modified>
</cp:coreProperties>
</file>