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895" r:id="rId3"/>
    <p:sldId id="268" r:id="rId4"/>
    <p:sldId id="896" r:id="rId5"/>
    <p:sldId id="891" r:id="rId6"/>
    <p:sldId id="890" r:id="rId7"/>
    <p:sldId id="897" r:id="rId8"/>
  </p:sldIdLst>
  <p:sldSz cx="18288000" cy="10287000"/>
  <p:notesSz cx="6858000" cy="9144000"/>
  <p:embeddedFontLst>
    <p:embeddedFont>
      <p:font typeface="Alef Bold" panose="00000800000000000000" charset="0"/>
      <p:regular r:id="rId10"/>
      <p:bold r:id="rId11"/>
    </p:embeddedFont>
    <p:embeddedFont>
      <p:font typeface="Arim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י"ב/אייר/תשפ"ו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dapim-hodshii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dapim-hodshii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7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11243" y="4838700"/>
            <a:ext cx="6858000" cy="371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גיאומטריה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שטח והיקף מלבן</a:t>
            </a:r>
          </a:p>
          <a:p>
            <a:pPr algn="ctr" rtl="1">
              <a:lnSpc>
                <a:spcPts val="7279"/>
              </a:lnSpc>
            </a:pPr>
            <a:endParaRPr lang="he-IL" sz="5199" dirty="0">
              <a:solidFill>
                <a:srgbClr val="00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  <a:p>
            <a:pPr algn="ctr" rtl="1">
              <a:lnSpc>
                <a:spcPts val="7279"/>
              </a:lnSpc>
            </a:pPr>
            <a:endParaRPr lang="he-IL" sz="5199" dirty="0">
              <a:solidFill>
                <a:srgbClr val="00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033836" y="3646593"/>
            <a:ext cx="16230600" cy="2475166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4249400" y="438150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 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חישוב שטחים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9982200" y="4451002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פעילות חוץ כיתתית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מה קורה לשטח?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77945D-9776-4431-7F1D-B76B3237512C}"/>
              </a:ext>
            </a:extLst>
          </p:cNvPr>
          <p:cNvSpPr txBox="1"/>
          <p:nvPr/>
        </p:nvSpPr>
        <p:spPr>
          <a:xfrm>
            <a:off x="5747825" y="4451002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מוצאים את השטח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0E6664-3819-F807-0021-DBE0CF07C10E}"/>
              </a:ext>
            </a:extLst>
          </p:cNvPr>
          <p:cNvSpPr txBox="1"/>
          <p:nvPr/>
        </p:nvSpPr>
        <p:spPr>
          <a:xfrm>
            <a:off x="1371600" y="4451001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המכפלה הגדולה ביותר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7447952-901A-51A6-5C51-E04272B87DED}"/>
              </a:ext>
            </a:extLst>
          </p:cNvPr>
          <p:cNvSpPr txBox="1"/>
          <p:nvPr/>
        </p:nvSpPr>
        <p:spPr>
          <a:xfrm>
            <a:off x="3657600" y="2171700"/>
            <a:ext cx="125730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דני ויוסי גרים בשכונת הפרחים. </a:t>
            </a:r>
          </a:p>
          <a:p>
            <a:pPr algn="r"/>
            <a:r>
              <a:rPr lang="he-IL" sz="4000" dirty="0"/>
              <a:t>לכל אחד מהם גינה מלבנית בחזית הבית.</a:t>
            </a:r>
          </a:p>
          <a:p>
            <a:pPr algn="r"/>
            <a:r>
              <a:rPr lang="he-IL" sz="4000" dirty="0"/>
              <a:t>אורכי צלעות הגינה של דני הן 7 מ' ו-3 מ'. </a:t>
            </a:r>
            <a:br>
              <a:rPr lang="en-US" sz="4000" dirty="0"/>
            </a:br>
            <a:r>
              <a:rPr lang="he-IL" sz="4000" dirty="0"/>
              <a:t>אורכי צלעות הגינה של יוסי הן 8 מ' ו-2 מ'.</a:t>
            </a:r>
          </a:p>
          <a:p>
            <a:pPr algn="r"/>
            <a:r>
              <a:rPr lang="he-IL" sz="4000" dirty="0"/>
              <a:t>הם גידרו את הגינות בגדר רשת.</a:t>
            </a:r>
          </a:p>
          <a:p>
            <a:pPr algn="r"/>
            <a:endParaRPr lang="he-IL" sz="4000" dirty="0"/>
          </a:p>
          <a:p>
            <a:pPr algn="r"/>
            <a:r>
              <a:rPr lang="he-IL" sz="4000" b="1" dirty="0"/>
              <a:t>לאיזו גינה גדר ארוכה יותר?  </a:t>
            </a:r>
          </a:p>
          <a:p>
            <a:endParaRPr lang="he-IL" sz="40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AAB9135-949F-5F6E-5831-B9C053E22341}"/>
              </a:ext>
            </a:extLst>
          </p:cNvPr>
          <p:cNvSpPr txBox="1">
            <a:spLocks/>
          </p:cNvSpPr>
          <p:nvPr/>
        </p:nvSpPr>
        <p:spPr>
          <a:xfrm>
            <a:off x="8610600" y="1028700"/>
            <a:ext cx="8280000" cy="720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cs typeface="+mn-cs"/>
              </a:rPr>
              <a:t>בשכונת הפרחים</a:t>
            </a:r>
            <a:endParaRPr lang="x-none" dirty="0">
              <a:cs typeface="+mn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5B301D9-6ED0-D43A-F736-1F402F236542}"/>
              </a:ext>
            </a:extLst>
          </p:cNvPr>
          <p:cNvSpPr txBox="1"/>
          <p:nvPr/>
        </p:nvSpPr>
        <p:spPr>
          <a:xfrm>
            <a:off x="533400" y="9715500"/>
            <a:ext cx="10972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דפי חודש חשוון -כיתות ד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302EA-9460-B401-0A61-A9C7A391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14D48342-1BC2-C274-6D72-4E833789E99F}"/>
              </a:ext>
            </a:extLst>
          </p:cNvPr>
          <p:cNvSpPr>
            <a:spLocks noGrp="1"/>
          </p:cNvSpPr>
          <p:nvPr/>
        </p:nvSpPr>
        <p:spPr>
          <a:xfrm>
            <a:off x="6553200" y="1705883"/>
            <a:ext cx="9296817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r>
              <a:rPr lang="he-IL" sz="4000" dirty="0">
                <a:solidFill>
                  <a:srgbClr val="424242"/>
                </a:solidFill>
                <a:cs typeface="Calibri" panose="020F0502020204030204" pitchFamily="34" charset="0"/>
              </a:rPr>
              <a:t>עברו שנים, דני ויוסי החליטו לרצף את הגינות שבחזית הבית. המרצפות הן בגודל  1מ' </a:t>
            </a:r>
            <a:r>
              <a:rPr lang="en-US" sz="4000" dirty="0">
                <a:solidFill>
                  <a:srgbClr val="424242"/>
                </a:solidFill>
                <a:cs typeface="Calibri" panose="020F0502020204030204" pitchFamily="34" charset="0"/>
              </a:rPr>
              <a:t>x </a:t>
            </a:r>
            <a:r>
              <a:rPr lang="he-IL" sz="4000" dirty="0">
                <a:solidFill>
                  <a:srgbClr val="424242"/>
                </a:solidFill>
                <a:cs typeface="Calibri" panose="020F0502020204030204" pitchFamily="34" charset="0"/>
              </a:rPr>
              <a:t>  1 מ' (1 מ"ר).</a:t>
            </a:r>
          </a:p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r>
              <a:rPr lang="he-IL" sz="4000" dirty="0">
                <a:solidFill>
                  <a:srgbClr val="424242"/>
                </a:solidFill>
                <a:cs typeface="Calibri" panose="020F0502020204030204" pitchFamily="34" charset="0"/>
              </a:rPr>
              <a:t>הם זכרו שלגינות היקף שווה.</a:t>
            </a:r>
          </a:p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r>
              <a:rPr lang="he-IL" sz="4000" dirty="0">
                <a:solidFill>
                  <a:srgbClr val="424242"/>
                </a:solidFill>
                <a:cs typeface="Calibri" panose="020F0502020204030204" pitchFamily="34" charset="0"/>
              </a:rPr>
              <a:t>לטענתם, הם יצטרכו לרכוש אותו מספר מרצפות כדי לרצף את הגינות שלהם.</a:t>
            </a:r>
          </a:p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r>
              <a:rPr lang="he-IL" sz="4000" b="1" dirty="0">
                <a:solidFill>
                  <a:srgbClr val="424242"/>
                </a:solidFill>
                <a:cs typeface="Calibri" panose="020F0502020204030204" pitchFamily="34" charset="0"/>
              </a:rPr>
              <a:t>מה דעתכם? נמקו את תשובתכם</a:t>
            </a:r>
          </a:p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endParaRPr lang="he-IL" sz="4000" b="1" dirty="0">
              <a:solidFill>
                <a:srgbClr val="424242"/>
              </a:solidFill>
              <a:cs typeface="Calibri" panose="020F0502020204030204" pitchFamily="34" charset="0"/>
            </a:endParaRPr>
          </a:p>
          <a:p>
            <a:pPr marL="0" indent="0">
              <a:buClr>
                <a:srgbClr val="1152C9"/>
              </a:buClr>
              <a:buFont typeface="Symbol" pitchFamily="18" charset="2"/>
              <a:buNone/>
            </a:pPr>
            <a:endParaRPr lang="he-IL" sz="4000" b="1" dirty="0">
              <a:solidFill>
                <a:srgbClr val="424242"/>
              </a:solidFill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D789966-35AA-ED00-C834-296DDFFA8AAA}"/>
              </a:ext>
            </a:extLst>
          </p:cNvPr>
          <p:cNvSpPr txBox="1"/>
          <p:nvPr/>
        </p:nvSpPr>
        <p:spPr>
          <a:xfrm>
            <a:off x="533400" y="9715500"/>
            <a:ext cx="10972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דפי חודש חשוון -כיתות 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34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912FF9-16BF-151F-83DB-9927C5933E3A}"/>
              </a:ext>
            </a:extLst>
          </p:cNvPr>
          <p:cNvSpPr txBox="1"/>
          <p:nvPr/>
        </p:nvSpPr>
        <p:spPr>
          <a:xfrm>
            <a:off x="8153400" y="342900"/>
            <a:ext cx="9220200" cy="8819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4800" dirty="0"/>
              <a:t>חלקו לתלמידים חוטים באורך של 20 ס"מ, ובקשו מהם לבנות את כל הגינות המלבניות האפשריות שהיקפן 20 ס"מ (אורכי המלבנים מספרים שלמים).</a:t>
            </a:r>
          </a:p>
          <a:p>
            <a:pPr algn="r">
              <a:lnSpc>
                <a:spcPct val="150000"/>
              </a:lnSpc>
            </a:pPr>
            <a:r>
              <a:rPr lang="he-IL" sz="4800" dirty="0"/>
              <a:t>ארגנו את הממצאים בטבלה. </a:t>
            </a:r>
          </a:p>
          <a:p>
            <a:pPr algn="r">
              <a:lnSpc>
                <a:spcPct val="150000"/>
              </a:lnSpc>
            </a:pPr>
            <a:r>
              <a:rPr lang="he-IL" sz="4800" dirty="0"/>
              <a:t>מהן מידות הגינה המלבנית בעלת השטח הגדול ביותר? </a:t>
            </a:r>
          </a:p>
          <a:p>
            <a:pPr algn="r">
              <a:lnSpc>
                <a:spcPct val="150000"/>
              </a:lnSpc>
            </a:pPr>
            <a:endParaRPr lang="he-IL" sz="4800" dirty="0"/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C9767176-0B12-29D5-9D51-61D21DF53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82041"/>
              </p:ext>
            </p:extLst>
          </p:nvPr>
        </p:nvGraphicFramePr>
        <p:xfrm>
          <a:off x="457200" y="3009900"/>
          <a:ext cx="7162799" cy="4195384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1464529">
                  <a:extLst>
                    <a:ext uri="{9D8B030D-6E8A-4147-A177-3AD203B41FA5}">
                      <a16:colId xmlns:a16="http://schemas.microsoft.com/office/drawing/2014/main" val="2852620629"/>
                    </a:ext>
                  </a:extLst>
                </a:gridCol>
                <a:gridCol w="1518963">
                  <a:extLst>
                    <a:ext uri="{9D8B030D-6E8A-4147-A177-3AD203B41FA5}">
                      <a16:colId xmlns:a16="http://schemas.microsoft.com/office/drawing/2014/main" val="675106705"/>
                    </a:ext>
                  </a:extLst>
                </a:gridCol>
                <a:gridCol w="2119463">
                  <a:extLst>
                    <a:ext uri="{9D8B030D-6E8A-4147-A177-3AD203B41FA5}">
                      <a16:colId xmlns:a16="http://schemas.microsoft.com/office/drawing/2014/main" val="2532213360"/>
                    </a:ext>
                  </a:extLst>
                </a:gridCol>
                <a:gridCol w="2059844">
                  <a:extLst>
                    <a:ext uri="{9D8B030D-6E8A-4147-A177-3AD203B41FA5}">
                      <a16:colId xmlns:a16="http://schemas.microsoft.com/office/drawing/2014/main" val="27028767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צלע א'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צלע ב'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שטח המלבן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הפרש בין אורכי צלעות המלבן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137889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392525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520033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308547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027135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162873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14174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303269"/>
                  </a:ext>
                </a:extLst>
              </a:tr>
              <a:tr h="4386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58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80CA54-2216-0655-446D-F9459FCF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432382"/>
            <a:ext cx="6772275" cy="78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FBDEF2-B295-2C28-5EF6-8213926AC7F3}"/>
              </a:ext>
            </a:extLst>
          </p:cNvPr>
          <p:cNvSpPr txBox="1"/>
          <p:nvPr/>
        </p:nvSpPr>
        <p:spPr>
          <a:xfrm>
            <a:off x="7620000" y="1679262"/>
            <a:ext cx="9144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he-IL" sz="4400" b="0" i="0" u="none" strike="noStrike" dirty="0">
                <a:effectLst/>
                <a:latin typeface="Arial" panose="020B0604020202020204" pitchFamily="34" charset="0"/>
              </a:rPr>
              <a:t>לפניכם ארבעה מלבנים.</a:t>
            </a:r>
            <a:endParaRPr lang="he-IL" sz="4400" b="0" dirty="0">
              <a:effectLst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he-IL" sz="4400" b="0" i="0" u="none" strike="noStrike" dirty="0">
                <a:effectLst/>
                <a:latin typeface="Arial" panose="020B0604020202020204" pitchFamily="34" charset="0"/>
              </a:rPr>
              <a:t>היעזרו בנתונים שבסרטוט </a:t>
            </a:r>
            <a:endParaRPr lang="he-IL" sz="4400" b="0" dirty="0">
              <a:effectLst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he-IL" sz="4400" b="0" i="0" u="none" strike="noStrike" dirty="0">
                <a:effectLst/>
                <a:latin typeface="Arial" panose="020B0604020202020204" pitchFamily="34" charset="0"/>
              </a:rPr>
              <a:t>וחשבו את שטח המלבן הכחול.</a:t>
            </a:r>
            <a:endParaRPr lang="he-IL" sz="4400" b="0" dirty="0">
              <a:effectLst/>
            </a:endParaRPr>
          </a:p>
          <a:p>
            <a:pPr>
              <a:buNone/>
            </a:pP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63D51-E69A-F347-F22D-C32D34978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4020D7C-88B8-8914-BD21-B525120FAE68}"/>
              </a:ext>
            </a:extLst>
          </p:cNvPr>
          <p:cNvSpPr txBox="1"/>
          <p:nvPr/>
        </p:nvSpPr>
        <p:spPr>
          <a:xfrm>
            <a:off x="5029200" y="2400300"/>
            <a:ext cx="9144000" cy="303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לפניכם ארבע ספרות: 3,4,5,6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בנו מספרות אלו שני מספרים דו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ספרתיים שמכפלתם היא הגדולה ביותר האפשרית.</a:t>
            </a:r>
          </a:p>
        </p:txBody>
      </p:sp>
    </p:spTree>
    <p:extLst>
      <p:ext uri="{BB962C8B-B14F-4D97-AF65-F5344CB8AC3E}">
        <p14:creationId xmlns:p14="http://schemas.microsoft.com/office/powerpoint/2010/main" val="104884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231</Words>
  <Application>Microsoft Office PowerPoint</Application>
  <PresentationFormat>מותאם אישית</PresentationFormat>
  <Paragraphs>36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Calibri</vt:lpstr>
      <vt:lpstr>Alef Bold</vt:lpstr>
      <vt:lpstr>Aptos</vt:lpstr>
      <vt:lpstr>Arial</vt:lpstr>
      <vt:lpstr>Arimo Bold</vt:lpstr>
      <vt:lpstr>Symbol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12</cp:revision>
  <dcterms:created xsi:type="dcterms:W3CDTF">2006-08-16T00:00:00Z</dcterms:created>
  <dcterms:modified xsi:type="dcterms:W3CDTF">2026-04-29T11:12:06Z</dcterms:modified>
  <dc:identifier>DAHG5W1gSCg</dc:identifier>
</cp:coreProperties>
</file>