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</p:sldMasterIdLst>
  <p:sldIdLst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ar-SA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ar-SA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9BE-4C79-4E4F-8844-31607859ACA9}" type="datetimeFigureOut">
              <a:rPr lang="ar-SA" smtClean="0"/>
              <a:t>09/12/1447</a:t>
            </a:fld>
            <a:endParaRPr lang="ar-SA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8B91-A5E6-40B8-B26E-256645E865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7747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ar-SA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SA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9BE-4C79-4E4F-8844-31607859ACA9}" type="datetimeFigureOut">
              <a:rPr lang="ar-SA" smtClean="0"/>
              <a:t>09/12/1447</a:t>
            </a:fld>
            <a:endParaRPr lang="ar-SA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8B91-A5E6-40B8-B26E-256645E865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7524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ar-SA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SA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9BE-4C79-4E4F-8844-31607859ACA9}" type="datetimeFigureOut">
              <a:rPr lang="ar-SA" smtClean="0"/>
              <a:t>09/12/1447</a:t>
            </a:fld>
            <a:endParaRPr lang="ar-SA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8B91-A5E6-40B8-B26E-256645E865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1725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951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360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778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8222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3735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4390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5020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935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ar-SA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SA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9BE-4C79-4E4F-8844-31607859ACA9}" type="datetimeFigureOut">
              <a:rPr lang="ar-SA" smtClean="0"/>
              <a:t>09/12/1447</a:t>
            </a:fld>
            <a:endParaRPr lang="ar-SA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8B91-A5E6-40B8-B26E-256645E865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39159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2209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5298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3550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5638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5191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1614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473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2687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1691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054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ar-SA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9BE-4C79-4E4F-8844-31607859ACA9}" type="datetimeFigureOut">
              <a:rPr lang="ar-SA" smtClean="0"/>
              <a:t>09/12/1447</a:t>
            </a:fld>
            <a:endParaRPr lang="ar-SA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8B91-A5E6-40B8-B26E-256645E865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91823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0244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9241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8007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0471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778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6535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886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5252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9940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870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ar-SA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SA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SA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9BE-4C79-4E4F-8844-31607859ACA9}" type="datetimeFigureOut">
              <a:rPr lang="ar-SA" smtClean="0"/>
              <a:t>09/12/1447</a:t>
            </a:fld>
            <a:endParaRPr lang="ar-SA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8B91-A5E6-40B8-B26E-256645E865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88245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8932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33012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337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9035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18688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07553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41880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06584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65978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63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ar-SA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SA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SA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9BE-4C79-4E4F-8844-31607859ACA9}" type="datetimeFigureOut">
              <a:rPr lang="ar-SA" smtClean="0"/>
              <a:t>09/12/1447</a:t>
            </a:fld>
            <a:endParaRPr lang="ar-SA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8B91-A5E6-40B8-B26E-256645E865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27574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24181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02848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9950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97774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4829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95347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87377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9559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1034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84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ar-SA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9BE-4C79-4E4F-8844-31607859ACA9}" type="datetimeFigureOut">
              <a:rPr lang="ar-SA" smtClean="0"/>
              <a:t>09/12/1447</a:t>
            </a:fld>
            <a:endParaRPr lang="ar-SA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8B91-A5E6-40B8-B26E-256645E865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177294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31609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24255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69745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79200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96775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560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87188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036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83053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580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9BE-4C79-4E4F-8844-31607859ACA9}" type="datetimeFigureOut">
              <a:rPr lang="ar-SA" smtClean="0"/>
              <a:t>09/12/1447</a:t>
            </a:fld>
            <a:endParaRPr lang="ar-SA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8B91-A5E6-40B8-B26E-256645E865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211731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32246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71361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10900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0345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00277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65696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62458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62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ar-SA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SA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9BE-4C79-4E4F-8844-31607859ACA9}" type="datetimeFigureOut">
              <a:rPr lang="ar-SA" smtClean="0"/>
              <a:t>09/12/1447</a:t>
            </a:fld>
            <a:endParaRPr lang="ar-SA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8B91-A5E6-40B8-B26E-256645E865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20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ar-SA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59BE-4C79-4E4F-8844-31607859ACA9}" type="datetimeFigureOut">
              <a:rPr lang="ar-SA" smtClean="0"/>
              <a:t>09/12/1447</a:t>
            </a:fld>
            <a:endParaRPr lang="ar-SA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8B91-A5E6-40B8-B26E-256645E865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33257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ar-SA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SA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B59BE-4C79-4E4F-8844-31607859ACA9}" type="datetimeFigureOut">
              <a:rPr lang="ar-SA" smtClean="0"/>
              <a:t>09/12/1447</a:t>
            </a:fld>
            <a:endParaRPr lang="ar-SA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A8B91-A5E6-40B8-B26E-256645E865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0984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9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003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351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639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430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5/25/2026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09630"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126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2505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he-IL" sz="1200"/>
          </a:p>
        </p:txBody>
      </p:sp>
      <p:sp>
        <p:nvSpPr>
          <p:cNvPr id="3" name="TextBox 3"/>
          <p:cNvSpPr txBox="1"/>
          <p:nvPr/>
        </p:nvSpPr>
        <p:spPr>
          <a:xfrm>
            <a:off x="4826000" y="1"/>
            <a:ext cx="8944766" cy="6741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160"/>
              </a:lnSpc>
            </a:pPr>
            <a:r>
              <a:rPr lang="ar-JO" sz="2667" b="1" noProof="0" dirty="0">
                <a:solidFill>
                  <a:srgbClr val="000000"/>
                </a:solidFill>
                <a:latin typeface="Arimo Bold"/>
                <a:ea typeface="Arimo Bold"/>
                <a:sym typeface="Arimo Bold"/>
                <a:rtl/>
              </a:rPr>
              <a:t>مَدرسَة </a:t>
            </a:r>
            <a:r>
              <a:rPr lang="ar-JO" sz="2667" b="1" noProof="0">
                <a:solidFill>
                  <a:srgbClr val="000000"/>
                </a:solidFill>
                <a:latin typeface="Arimo Bold"/>
                <a:ea typeface="Arimo Bold"/>
                <a:sym typeface="Arimo Bold"/>
                <a:rtl/>
              </a:rPr>
              <a:t>العُطلَة الصَّيفيَّة</a:t>
            </a:r>
            <a:endParaRPr lang="ar-JO" sz="2667" b="1" noProof="0" dirty="0">
              <a:solidFill>
                <a:srgbClr val="000000"/>
              </a:solidFill>
              <a:latin typeface="Arimo Bold"/>
              <a:ea typeface="Arimo Bold"/>
              <a:sym typeface="Arimo Bold"/>
              <a:rtl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02043" y="845415"/>
            <a:ext cx="3496717" cy="10062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87"/>
              </a:lnSpc>
            </a:pPr>
            <a:r>
              <a:rPr lang="ar-JO" sz="6134" b="1" noProof="0" dirty="0">
                <a:solidFill>
                  <a:srgbClr val="000000"/>
                </a:solidFill>
                <a:latin typeface="Arimo Bold"/>
                <a:ea typeface="Arimo Bold"/>
                <a:sym typeface="Arimo Bold"/>
                <a:rtl/>
              </a:rPr>
              <a:t>رِياضيّات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924800" y="1874576"/>
            <a:ext cx="3496717" cy="5724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53"/>
              </a:lnSpc>
            </a:pP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الص</a:t>
            </a:r>
            <a:r>
              <a:rPr lang="ar-JO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َّ</a:t>
            </a: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ف الر</a:t>
            </a:r>
            <a:r>
              <a:rPr lang="ar-JO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ّ</a:t>
            </a: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ابع</a:t>
            </a:r>
            <a:endParaRPr lang="he-IL" sz="3466" dirty="0">
              <a:solidFill>
                <a:srgbClr val="000000"/>
              </a:solidFill>
              <a:latin typeface="Alef Bold"/>
              <a:ea typeface="Alef Bold"/>
              <a:sym typeface="Alef Bold"/>
              <a:rtl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607495" y="3225800"/>
            <a:ext cx="4572000" cy="12008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853"/>
              </a:lnSpc>
            </a:pP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ه</a:t>
            </a:r>
            <a:r>
              <a:rPr lang="ar-JO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َ</a:t>
            </a: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ندس</a:t>
            </a:r>
            <a:r>
              <a:rPr lang="ar-JO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َ</a:t>
            </a: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ة </a:t>
            </a:r>
          </a:p>
          <a:p>
            <a:pPr algn="ctr">
              <a:lnSpc>
                <a:spcPts val="4853"/>
              </a:lnSpc>
            </a:pP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م</a:t>
            </a:r>
            <a:r>
              <a:rPr lang="ar-JO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ُ</a:t>
            </a: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حيط و</a:t>
            </a:r>
            <a:r>
              <a:rPr lang="ar-JO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َ</a:t>
            </a: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م</a:t>
            </a:r>
            <a:r>
              <a:rPr lang="ar-JO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ِ</a:t>
            </a: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ساح</a:t>
            </a:r>
            <a:r>
              <a:rPr lang="ar-JO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َ</a:t>
            </a: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ة </a:t>
            </a:r>
            <a:r>
              <a:rPr lang="ar-JO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ال</a:t>
            </a: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م</a:t>
            </a:r>
            <a:r>
              <a:rPr lang="ar-JO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ُ</a:t>
            </a: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ست</a:t>
            </a:r>
            <a:r>
              <a:rPr lang="ar-JO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َ</a:t>
            </a:r>
            <a:r>
              <a:rPr lang="ar-SA" sz="3466" dirty="0">
                <a:solidFill>
                  <a:srgbClr val="000000"/>
                </a:solidFill>
                <a:latin typeface="Alef Bold"/>
                <a:ea typeface="Alef Bold"/>
                <a:sym typeface="Alef Bold"/>
                <a:rtl/>
              </a:rPr>
              <a:t>طيل </a:t>
            </a:r>
            <a:endParaRPr lang="he-IL" sz="3466" dirty="0">
              <a:solidFill>
                <a:srgbClr val="000000"/>
              </a:solidFill>
              <a:latin typeface="Alef Bold"/>
              <a:ea typeface="Alef Bold"/>
              <a:sym typeface="Alef Bold"/>
              <a:rtl/>
            </a:endParaRPr>
          </a:p>
        </p:txBody>
      </p:sp>
    </p:spTree>
    <p:extLst>
      <p:ext uri="{BB962C8B-B14F-4D97-AF65-F5344CB8AC3E}">
        <p14:creationId xmlns:p14="http://schemas.microsoft.com/office/powerpoint/2010/main" val="3171733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D0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AB6C85AE-1A73-835E-0836-4547772EE22E}"/>
              </a:ext>
            </a:extLst>
          </p:cNvPr>
          <p:cNvSpPr/>
          <p:nvPr/>
        </p:nvSpPr>
        <p:spPr>
          <a:xfrm rot="10800000">
            <a:off x="689224" y="2431062"/>
            <a:ext cx="10820400" cy="1650111"/>
          </a:xfrm>
          <a:custGeom>
            <a:avLst/>
            <a:gdLst/>
            <a:ahLst/>
            <a:cxnLst/>
            <a:rect l="l" t="t" r="r" b="b"/>
            <a:pathLst>
              <a:path w="16230600" h="2475166">
                <a:moveTo>
                  <a:pt x="0" y="0"/>
                </a:moveTo>
                <a:lnTo>
                  <a:pt x="16230600" y="0"/>
                </a:lnTo>
                <a:lnTo>
                  <a:pt x="16230600" y="2475166"/>
                </a:lnTo>
                <a:lnTo>
                  <a:pt x="0" y="24751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algn="l" defTabSz="609630" rtl="0">
              <a:defRPr/>
            </a:pPr>
            <a:endParaRPr lang="he-IL" sz="12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79D346BF-6D67-22E7-0E72-5E7ABD42FA41}"/>
              </a:ext>
            </a:extLst>
          </p:cNvPr>
          <p:cNvSpPr/>
          <p:nvPr/>
        </p:nvSpPr>
        <p:spPr>
          <a:xfrm>
            <a:off x="9906000" y="1600200"/>
            <a:ext cx="1086080" cy="1196782"/>
          </a:xfrm>
          <a:custGeom>
            <a:avLst/>
            <a:gdLst/>
            <a:ahLst/>
            <a:cxnLst/>
            <a:rect l="l" t="t" r="r" b="b"/>
            <a:pathLst>
              <a:path w="1629120" h="1795173">
                <a:moveTo>
                  <a:pt x="0" y="0"/>
                </a:moveTo>
                <a:lnTo>
                  <a:pt x="1629120" y="0"/>
                </a:lnTo>
                <a:lnTo>
                  <a:pt x="1629120" y="1795173"/>
                </a:lnTo>
                <a:lnTo>
                  <a:pt x="0" y="179517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algn="l" defTabSz="609630" rtl="0">
              <a:defRPr/>
            </a:pPr>
            <a:endParaRPr lang="he-IL" sz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40B4E846-B3F7-408C-07D1-3BBB69A17EB3}"/>
              </a:ext>
            </a:extLst>
          </p:cNvPr>
          <p:cNvSpPr txBox="1"/>
          <p:nvPr/>
        </p:nvSpPr>
        <p:spPr>
          <a:xfrm>
            <a:off x="9499600" y="2960866"/>
            <a:ext cx="1778000" cy="6669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defTabSz="609630" rtl="0">
              <a:defRPr/>
            </a:pPr>
            <a:r>
              <a:rPr lang="ar-JO" sz="1867" noProof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نَشاط افتِتاح- </a:t>
            </a:r>
            <a:endParaRPr lang="ar-JO" sz="1867" noProof="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algn="ctr" defTabSz="609630" rtl="0">
              <a:defRPr/>
            </a:pPr>
            <a:r>
              <a:rPr lang="ar-JO" sz="1867" noProof="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حِساب مِساحات 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242F2304-6098-C8D8-20BA-82106A173E61}"/>
              </a:ext>
            </a:extLst>
          </p:cNvPr>
          <p:cNvSpPr txBox="1"/>
          <p:nvPr/>
        </p:nvSpPr>
        <p:spPr>
          <a:xfrm>
            <a:off x="6654800" y="2967335"/>
            <a:ext cx="1778000" cy="6669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defTabSz="609630" rtl="0">
              <a:defRPr/>
            </a:pPr>
            <a:r>
              <a:rPr lang="ar-SA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ن</a:t>
            </a:r>
            <a:r>
              <a:rPr lang="ar-JO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َ</a:t>
            </a:r>
            <a:r>
              <a:rPr lang="ar-SA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شاط خار</a:t>
            </a:r>
            <a:r>
              <a:rPr lang="ar-JO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ِ</a:t>
            </a:r>
            <a:r>
              <a:rPr lang="ar-SA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ج الص</a:t>
            </a:r>
            <a:r>
              <a:rPr lang="ar-JO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َّ</a:t>
            </a:r>
            <a:r>
              <a:rPr lang="ar-SA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ف </a:t>
            </a:r>
          </a:p>
          <a:p>
            <a:pPr algn="ctr" defTabSz="609630" rtl="0">
              <a:defRPr/>
            </a:pPr>
            <a:r>
              <a:rPr lang="ar-SA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ماذا ي</a:t>
            </a:r>
            <a:r>
              <a:rPr lang="ar-JO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َ</a:t>
            </a:r>
            <a:r>
              <a:rPr lang="ar-SA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حد</a:t>
            </a:r>
            <a:r>
              <a:rPr lang="ar-JO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ُ</a:t>
            </a:r>
            <a:r>
              <a:rPr lang="ar-SA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ث ل</a:t>
            </a:r>
            <a:r>
              <a:rPr lang="ar-JO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ِ</a:t>
            </a:r>
            <a:r>
              <a:rPr lang="ar-SA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لم</a:t>
            </a:r>
            <a:r>
              <a:rPr lang="ar-JO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ِ</a:t>
            </a:r>
            <a:r>
              <a:rPr lang="ar-SA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ساح</a:t>
            </a:r>
            <a:r>
              <a:rPr lang="ar-JO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َ</a:t>
            </a:r>
            <a:r>
              <a:rPr lang="ar-SA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ة </a:t>
            </a:r>
            <a:endParaRPr lang="he-IL" sz="1867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4377945D-9776-4431-7F1D-B76B3237512C}"/>
              </a:ext>
            </a:extLst>
          </p:cNvPr>
          <p:cNvSpPr txBox="1"/>
          <p:nvPr/>
        </p:nvSpPr>
        <p:spPr>
          <a:xfrm>
            <a:off x="3831883" y="2967335"/>
            <a:ext cx="1778000" cy="379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defTabSz="609630" rtl="0">
              <a:defRPr/>
            </a:pPr>
            <a:r>
              <a:rPr lang="ar-SA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ن</a:t>
            </a:r>
            <a:r>
              <a:rPr lang="ar-JO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َحسِب</a:t>
            </a:r>
            <a:r>
              <a:rPr lang="ar-SA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 المساحة </a:t>
            </a:r>
            <a:endParaRPr lang="he-IL" sz="1867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9B0E6664-3819-F807-0021-DBE0CF07C10E}"/>
              </a:ext>
            </a:extLst>
          </p:cNvPr>
          <p:cNvSpPr txBox="1"/>
          <p:nvPr/>
        </p:nvSpPr>
        <p:spPr>
          <a:xfrm>
            <a:off x="987083" y="2969048"/>
            <a:ext cx="1778000" cy="379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defTabSz="609630" rtl="0">
              <a:defRPr/>
            </a:pPr>
            <a:r>
              <a:rPr lang="ar-SA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أكب</a:t>
            </a:r>
            <a:r>
              <a:rPr lang="ar-JO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َ</a:t>
            </a:r>
            <a:r>
              <a:rPr lang="ar-SA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ر حاص</a:t>
            </a:r>
            <a:r>
              <a:rPr lang="ar-JO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ِ</a:t>
            </a:r>
            <a:r>
              <a:rPr lang="ar-SA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ل ض</a:t>
            </a:r>
            <a:r>
              <a:rPr lang="ar-JO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َ</a:t>
            </a:r>
            <a:r>
              <a:rPr lang="ar-SA" sz="18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رب </a:t>
            </a:r>
            <a:endParaRPr lang="he-IL" sz="1867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202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D0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87447952-901A-51A6-5C51-E04272B87DED}"/>
              </a:ext>
            </a:extLst>
          </p:cNvPr>
          <p:cNvSpPr txBox="1"/>
          <p:nvPr/>
        </p:nvSpPr>
        <p:spPr>
          <a:xfrm>
            <a:off x="2625012" y="1494453"/>
            <a:ext cx="8382000" cy="33757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defTabSz="609630" rtl="0"/>
            <a:r>
              <a:rPr lang="ar-JO" sz="2667" noProof="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يَسكُن رامي وَيوسف في حيّ الزُّهور. </a:t>
            </a:r>
          </a:p>
          <a:p>
            <a:pPr defTabSz="609630" rtl="0"/>
            <a:r>
              <a:rPr lang="ar-JO" sz="2667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لَدى </a:t>
            </a:r>
            <a:r>
              <a:rPr lang="ar-JO" sz="2667" noProof="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كلّ واحِد مِنهما حَديقة مُستطيلَة في واجِهَة المَنزِل. </a:t>
            </a:r>
          </a:p>
          <a:p>
            <a:pPr defTabSz="609630" rtl="0"/>
            <a:r>
              <a:rPr lang="ar-JO" sz="2667" noProof="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طول ضِلعين مُتَجاوِرَين في حَديقة رامي 7 م وَ- 3 م .</a:t>
            </a:r>
          </a:p>
          <a:p>
            <a:pPr defTabSz="609630" rtl="0"/>
            <a:r>
              <a:rPr kumimoji="0" lang="ar-JO" sz="26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طول ضِلعين مُتَجاوِرَين في حَديقة</a:t>
            </a:r>
            <a:r>
              <a:rPr lang="ar-JO" sz="2667" noProof="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 يوسف 8 م وّ- 2 م .</a:t>
            </a:r>
          </a:p>
          <a:p>
            <a:pPr defTabSz="609630" rtl="0"/>
            <a:r>
              <a:rPr lang="ar-JO" sz="2667" noProof="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قامَ كلّ مِن رامي ويوسف بِبناء جِدار شبكِيّ حَول حَديقته.</a:t>
            </a:r>
          </a:p>
          <a:p>
            <a:pPr defTabSz="609630" rtl="0"/>
            <a:endParaRPr lang="ar-JO" sz="2667" noProof="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defTabSz="609630" rtl="0"/>
            <a:r>
              <a:rPr lang="ar-JO" sz="2667" b="1" noProof="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لأيّ حَديقَة يوجَد جِدار أطوَل؟  </a:t>
            </a:r>
          </a:p>
          <a:p>
            <a:pPr algn="l" defTabSz="609630" rtl="0"/>
            <a:endParaRPr lang="ar-JO" sz="2667" noProof="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CAAB9135-949F-5F6E-5831-B9C053E22341}"/>
              </a:ext>
            </a:extLst>
          </p:cNvPr>
          <p:cNvSpPr txBox="1">
            <a:spLocks/>
          </p:cNvSpPr>
          <p:nvPr/>
        </p:nvSpPr>
        <p:spPr>
          <a:xfrm>
            <a:off x="5740400" y="685800"/>
            <a:ext cx="5520000" cy="4800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09630"/>
            <a:r>
              <a:rPr lang="ar-JO" sz="2933" noProof="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في حيّ الزُّهور</a:t>
            </a:r>
            <a:endParaRPr lang="ar-JO" sz="2933" noProof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5B301D9-6ED0-D43A-F736-1F402F236542}"/>
              </a:ext>
            </a:extLst>
          </p:cNvPr>
          <p:cNvSpPr txBox="1"/>
          <p:nvPr/>
        </p:nvSpPr>
        <p:spPr>
          <a:xfrm>
            <a:off x="355600" y="6477000"/>
            <a:ext cx="731520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defTabSz="609630" rtl="0"/>
            <a:r>
              <a:rPr lang="ar-SA" sz="1200" dirty="0">
                <a:solidFill>
                  <a:srgbClr val="0070C0"/>
                </a:solidFill>
                <a:latin typeface="Calibri"/>
                <a:cs typeface="Arial" panose="020B0604020202020204" pitchFamily="34" charset="0"/>
              </a:rPr>
              <a:t>من أوراق عمل </a:t>
            </a:r>
            <a:r>
              <a:rPr lang="ar-SA" sz="1200" dirty="0">
                <a:solidFill>
                  <a:srgbClr val="0070C0"/>
                </a:solidFill>
              </a:rPr>
              <a:t>شهر تشرين الثاني  </a:t>
            </a:r>
            <a:r>
              <a:rPr lang="ar-SA" sz="1200" dirty="0">
                <a:solidFill>
                  <a:srgbClr val="0070C0"/>
                </a:solidFill>
                <a:latin typeface="Calibri"/>
                <a:cs typeface="Arial" panose="020B0604020202020204" pitchFamily="34" charset="0"/>
              </a:rPr>
              <a:t>- الصفوف الرابعة </a:t>
            </a:r>
            <a:endParaRPr lang="he-IL" sz="1200" dirty="0">
              <a:solidFill>
                <a:srgbClr val="0070C0"/>
              </a:solidFill>
              <a:latin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308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D0C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F302EA-9460-B401-0A61-A9C7A3919C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ציין מיקום תוכן 2">
            <a:extLst>
              <a:ext uri="{FF2B5EF4-FFF2-40B4-BE49-F238E27FC236}">
                <a16:creationId xmlns:a16="http://schemas.microsoft.com/office/drawing/2014/main" id="{14D48342-1BC2-C274-6D72-4E833789E99F}"/>
              </a:ext>
            </a:extLst>
          </p:cNvPr>
          <p:cNvSpPr>
            <a:spLocks noGrp="1"/>
          </p:cNvSpPr>
          <p:nvPr/>
        </p:nvSpPr>
        <p:spPr>
          <a:xfrm>
            <a:off x="3638939" y="1137254"/>
            <a:ext cx="6927739" cy="4027869"/>
          </a:xfrm>
          <a:prstGeom prst="rect">
            <a:avLst/>
          </a:prstGeom>
        </p:spPr>
        <p:txBody>
          <a:bodyPr vert="horz" lIns="60960" tIns="30480" rIns="60960" bIns="30480" rtlCol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r" defTabSz="914400" rtl="1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r" defTabSz="914400" rtl="1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r" defTabSz="914400" rtl="1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r" defTabSz="914400" rtl="1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ar-JO" sz="2667" noProof="0" dirty="0">
                <a:solidFill>
                  <a:srgbClr val="424242"/>
                </a:solidFill>
                <a:cs typeface="Calibri" panose="020F0502020204030204" pitchFamily="34" charset="0"/>
              </a:rPr>
              <a:t>بعد عدَّة سَنوات، قرََّر كلّ مَن رامي وَيوسف تَبليط الحَديقة المَوجودَة في واجِهة مَنزِله.</a:t>
            </a:r>
            <a:br>
              <a:rPr lang="ar-JO" sz="2667" noProof="0" dirty="0">
                <a:solidFill>
                  <a:srgbClr val="424242"/>
                </a:solidFill>
                <a:cs typeface="Calibri" panose="020F0502020204030204" pitchFamily="34" charset="0"/>
              </a:rPr>
            </a:br>
            <a:r>
              <a:rPr lang="ar-JO" sz="2667" noProof="0" dirty="0">
                <a:solidFill>
                  <a:srgbClr val="424242"/>
                </a:solidFill>
                <a:cs typeface="Calibri" panose="020F0502020204030204" pitchFamily="34" charset="0"/>
              </a:rPr>
              <a:t>أبعاد البَلاطات المُعدَّة لِلتَّبليط هي 1 م × 1 م </a:t>
            </a:r>
            <a:r>
              <a:rPr lang="ar-JO" sz="2800" kern="1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(1 م</a:t>
            </a:r>
            <a:r>
              <a:rPr lang="ar-JO" sz="2800" kern="100" baseline="300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2</a:t>
            </a:r>
            <a:r>
              <a:rPr lang="ar-JO" sz="2800" kern="1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</a:t>
            </a:r>
            <a:endParaRPr lang="ar-JO" sz="2667" noProof="0" dirty="0">
              <a:solidFill>
                <a:srgbClr val="424242"/>
              </a:solidFill>
              <a:cs typeface="Calibri" panose="020F0502020204030204" pitchFamily="34" charset="0"/>
            </a:endParaRPr>
          </a:p>
          <a:p>
            <a:pPr marL="0" indent="0" defTabSz="609630">
              <a:buClr>
                <a:srgbClr val="1152C9"/>
              </a:buClr>
              <a:buNone/>
            </a:pPr>
            <a:r>
              <a:rPr lang="ar-JO" sz="2667" noProof="0" dirty="0">
                <a:solidFill>
                  <a:srgbClr val="424242"/>
                </a:solidFill>
                <a:cs typeface="Calibri" panose="020F0502020204030204" pitchFamily="34" charset="0"/>
              </a:rPr>
              <a:t>لقَد تَذكَّرا أنَّ لِحَديقتَيهما مُحيط مُتَساوٍ.</a:t>
            </a:r>
            <a:br>
              <a:rPr lang="ar-JO" sz="2667" noProof="0" dirty="0">
                <a:solidFill>
                  <a:srgbClr val="424242"/>
                </a:solidFill>
                <a:cs typeface="Calibri" panose="020F0502020204030204" pitchFamily="34" charset="0"/>
              </a:rPr>
            </a:br>
            <a:r>
              <a:rPr lang="ar-JO" sz="2667" dirty="0">
                <a:solidFill>
                  <a:srgbClr val="424242"/>
                </a:solidFill>
                <a:cs typeface="Calibri" panose="020F0502020204030204" pitchFamily="34" charset="0"/>
              </a:rPr>
              <a:t>ادَّعَيا أنَّهُما</a:t>
            </a:r>
            <a:r>
              <a:rPr lang="ar-JO" sz="2667" noProof="0" dirty="0">
                <a:solidFill>
                  <a:srgbClr val="424242"/>
                </a:solidFill>
                <a:cs typeface="Calibri" panose="020F0502020204030204" pitchFamily="34" charset="0"/>
              </a:rPr>
              <a:t> سَيحتاجان إلى شراء نَفس عَدد البَلاطات لِتَبليط حَديقتَيهما.</a:t>
            </a:r>
          </a:p>
          <a:p>
            <a:pPr marL="0" indent="0" defTabSz="609630">
              <a:buClr>
                <a:srgbClr val="1152C9"/>
              </a:buClr>
              <a:buNone/>
            </a:pPr>
            <a:r>
              <a:rPr lang="ar-JO" sz="2667" b="1" noProof="0" dirty="0">
                <a:solidFill>
                  <a:srgbClr val="424242"/>
                </a:solidFill>
                <a:cs typeface="Calibri" panose="020F0502020204030204" pitchFamily="34" charset="0"/>
              </a:rPr>
              <a:t>ما رأيكُم؟ عَلِّلوا إجابَتكُم.</a:t>
            </a:r>
          </a:p>
          <a:p>
            <a:pPr marL="0" indent="0" defTabSz="609630">
              <a:buClr>
                <a:srgbClr val="1152C9"/>
              </a:buClr>
              <a:buNone/>
            </a:pPr>
            <a:endParaRPr lang="ar-JO" sz="2667" noProof="0" dirty="0">
              <a:solidFill>
                <a:srgbClr val="424242"/>
              </a:solidFill>
              <a:cs typeface="Calibri" panose="020F0502020204030204" pitchFamily="34" charset="0"/>
            </a:endParaRPr>
          </a:p>
          <a:p>
            <a:pPr marL="0" indent="0" defTabSz="609630">
              <a:buClr>
                <a:srgbClr val="1152C9"/>
              </a:buClr>
              <a:buNone/>
            </a:pPr>
            <a:endParaRPr lang="ar-JO" sz="2667" noProof="0" dirty="0">
              <a:solidFill>
                <a:srgbClr val="424242"/>
              </a:solidFill>
              <a:cs typeface="Calibri" panose="020F0502020204030204" pitchFamily="34" charset="0"/>
            </a:endParaRPr>
          </a:p>
          <a:p>
            <a:pPr marL="0" indent="0" defTabSz="609630">
              <a:buClr>
                <a:srgbClr val="1152C9"/>
              </a:buClr>
              <a:buNone/>
            </a:pPr>
            <a:endParaRPr lang="ar-JO" sz="2667" noProof="0" dirty="0">
              <a:solidFill>
                <a:srgbClr val="424242"/>
              </a:solidFill>
              <a:cs typeface="Calibri" panose="020F0502020204030204" pitchFamily="34" charset="0"/>
            </a:endParaRPr>
          </a:p>
          <a:p>
            <a:pPr marL="0" indent="0" defTabSz="609630">
              <a:buClr>
                <a:srgbClr val="1152C9"/>
              </a:buClr>
              <a:buNone/>
            </a:pPr>
            <a:r>
              <a:rPr lang="ar-JO" sz="2667" noProof="0" dirty="0">
                <a:solidFill>
                  <a:srgbClr val="424242"/>
                </a:solidFill>
                <a:latin typeface="Calibri"/>
                <a:cs typeface="Calibri" panose="020F0502020204030204" pitchFamily="34" charset="0"/>
              </a:rPr>
              <a:t> </a:t>
            </a:r>
            <a:endParaRPr lang="ar-JO" sz="2667" b="1" noProof="0" dirty="0">
              <a:solidFill>
                <a:srgbClr val="424242"/>
              </a:solidFill>
              <a:latin typeface="Calibri"/>
              <a:cs typeface="Calibri" panose="020F0502020204030204" pitchFamily="34" charset="0"/>
            </a:endParaRP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0D789966-35AA-ED00-C834-296DDFFA8AAA}"/>
              </a:ext>
            </a:extLst>
          </p:cNvPr>
          <p:cNvSpPr txBox="1"/>
          <p:nvPr/>
        </p:nvSpPr>
        <p:spPr>
          <a:xfrm>
            <a:off x="355600" y="6477000"/>
            <a:ext cx="731520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defTabSz="609630" rtl="0"/>
            <a:r>
              <a:rPr lang="ar-SA" sz="1200" dirty="0">
                <a:solidFill>
                  <a:srgbClr val="0070C0"/>
                </a:solidFill>
                <a:latin typeface="Calibri"/>
                <a:cs typeface="Arial" panose="020B0604020202020204" pitchFamily="34" charset="0"/>
              </a:rPr>
              <a:t>من أوراق عمل شهر تشرين الثاني – الصفوف الرابعة </a:t>
            </a:r>
            <a:endParaRPr lang="he-IL" sz="1200" dirty="0">
              <a:solidFill>
                <a:srgbClr val="0070C0"/>
              </a:solidFill>
              <a:latin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13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D0C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8EE659-A754-323A-F05B-397DB0FA5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55912FF9-16BF-151F-83DB-9927C5933E3A}"/>
              </a:ext>
            </a:extLst>
          </p:cNvPr>
          <p:cNvSpPr txBox="1"/>
          <p:nvPr/>
        </p:nvSpPr>
        <p:spPr>
          <a:xfrm>
            <a:off x="5435600" y="228600"/>
            <a:ext cx="6146800" cy="60016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defTabSz="609630" rtl="0">
              <a:lnSpc>
                <a:spcPct val="150000"/>
              </a:lnSpc>
            </a:pPr>
            <a:r>
              <a:rPr lang="ar-JO" sz="3200" noProof="0" dirty="0">
                <a:solidFill>
                  <a:prstClr val="black"/>
                </a:solidFill>
              </a:rPr>
              <a:t>وَزِّعوا على التَّلاميذ خُيوطًا بِطول 20 سم، وَاطلُبوا مِنهم بِناء جَميع الحَدائِق المُستَطيلَة المُمكِنَة التي مُحيطها 20 سم (أطوال أضلاع المُستطيلات أعداد صَحيحَة).</a:t>
            </a:r>
          </a:p>
          <a:p>
            <a:pPr defTabSz="609630" rtl="0">
              <a:lnSpc>
                <a:spcPct val="150000"/>
              </a:lnSpc>
            </a:pPr>
            <a:r>
              <a:rPr lang="ar-JO" sz="3200" noProof="0" dirty="0">
                <a:solidFill>
                  <a:prstClr val="black"/>
                </a:solidFill>
              </a:rPr>
              <a:t>نَظِّموا النَتائِج في جَدول.</a:t>
            </a:r>
          </a:p>
          <a:p>
            <a:pPr defTabSz="609630" rtl="0">
              <a:lnSpc>
                <a:spcPct val="150000"/>
              </a:lnSpc>
            </a:pPr>
            <a:r>
              <a:rPr lang="ar-JO" sz="3200" noProof="0" dirty="0">
                <a:solidFill>
                  <a:prstClr val="black"/>
                </a:solidFill>
              </a:rPr>
              <a:t>ما هي أبعاد الحَديقَة المُستَطيلَة ذات المِساحَة الأكبَر؟</a:t>
            </a:r>
          </a:p>
          <a:p>
            <a:pPr defTabSz="609630" rtl="0">
              <a:lnSpc>
                <a:spcPct val="150000"/>
              </a:lnSpc>
            </a:pPr>
            <a:endParaRPr lang="ar-JO" sz="3200" noProof="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graphicFrame>
        <p:nvGraphicFramePr>
          <p:cNvPr id="5" name="טבלה 4">
            <a:extLst>
              <a:ext uri="{FF2B5EF4-FFF2-40B4-BE49-F238E27FC236}">
                <a16:creationId xmlns:a16="http://schemas.microsoft.com/office/drawing/2014/main" id="{C9767176-0B12-29D5-9D51-61D21DF53B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710189"/>
              </p:ext>
            </p:extLst>
          </p:nvPr>
        </p:nvGraphicFramePr>
        <p:xfrm>
          <a:off x="304801" y="2023760"/>
          <a:ext cx="4775199" cy="2796920"/>
        </p:xfrm>
        <a:graphic>
          <a:graphicData uri="http://schemas.openxmlformats.org/drawingml/2006/table">
            <a:tbl>
              <a:tblPr rtl="1" firstRow="1" firstCol="1" bandRow="1">
                <a:tableStyleId>{69CF1AB2-1976-4502-BF36-3FF5EA218861}</a:tableStyleId>
              </a:tblPr>
              <a:tblGrid>
                <a:gridCol w="976353">
                  <a:extLst>
                    <a:ext uri="{9D8B030D-6E8A-4147-A177-3AD203B41FA5}">
                      <a16:colId xmlns:a16="http://schemas.microsoft.com/office/drawing/2014/main" val="2852620629"/>
                    </a:ext>
                  </a:extLst>
                </a:gridCol>
                <a:gridCol w="1012642">
                  <a:extLst>
                    <a:ext uri="{9D8B030D-6E8A-4147-A177-3AD203B41FA5}">
                      <a16:colId xmlns:a16="http://schemas.microsoft.com/office/drawing/2014/main" val="675106705"/>
                    </a:ext>
                  </a:extLst>
                </a:gridCol>
                <a:gridCol w="1412975">
                  <a:extLst>
                    <a:ext uri="{9D8B030D-6E8A-4147-A177-3AD203B41FA5}">
                      <a16:colId xmlns:a16="http://schemas.microsoft.com/office/drawing/2014/main" val="2532213360"/>
                    </a:ext>
                  </a:extLst>
                </a:gridCol>
                <a:gridCol w="1373229">
                  <a:extLst>
                    <a:ext uri="{9D8B030D-6E8A-4147-A177-3AD203B41FA5}">
                      <a16:colId xmlns:a16="http://schemas.microsoft.com/office/drawing/2014/main" val="27028767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JO" sz="1200" b="1" dirty="0">
                          <a:effectLst/>
                        </a:rPr>
                        <a:t>الضلع أ</a:t>
                      </a:r>
                      <a:endParaRPr lang="ar-JO" sz="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JO" sz="1200" b="1" dirty="0">
                          <a:effectLst/>
                          <a:latin typeface="+mn-lt"/>
                          <a:ea typeface="+mn-ea"/>
                          <a:cs typeface="+mn-cs"/>
                        </a:rPr>
                        <a:t>الضلع</a:t>
                      </a:r>
                      <a:r>
                        <a:rPr lang="ar-JO" sz="1200" b="1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ب</a:t>
                      </a:r>
                      <a:endParaRPr lang="ar-JO" sz="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JO" sz="1200" b="1" dirty="0">
                          <a:effectLst/>
                          <a:latin typeface="+mn-lt"/>
                          <a:ea typeface="+mn-ea"/>
                          <a:cs typeface="+mn-cs"/>
                        </a:rPr>
                        <a:t>مِساحة</a:t>
                      </a:r>
                      <a:r>
                        <a:rPr lang="ar-JO" sz="1200" b="1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المُستطيل </a:t>
                      </a:r>
                      <a:endParaRPr lang="ar-JO" sz="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JO" sz="1200" b="1" noProof="0" dirty="0">
                          <a:effectLst/>
                          <a:latin typeface="+mn-lt"/>
                          <a:ea typeface="+mn-ea"/>
                          <a:cs typeface="+mn-cs"/>
                        </a:rPr>
                        <a:t>الفَرق</a:t>
                      </a:r>
                      <a:r>
                        <a:rPr lang="ar-JO" sz="1200" b="1" baseline="0" noProof="0" dirty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JO" sz="1200" b="1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بين أطوال أضلاع المُستطيل </a:t>
                      </a:r>
                      <a:endParaRPr lang="ar-JO" sz="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538137889"/>
                  </a:ext>
                </a:extLst>
              </a:tr>
              <a:tr h="29246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1937392525"/>
                  </a:ext>
                </a:extLst>
              </a:tr>
              <a:tr h="29246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3084520033"/>
                  </a:ext>
                </a:extLst>
              </a:tr>
              <a:tr h="29246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1617308547"/>
                  </a:ext>
                </a:extLst>
              </a:tr>
              <a:tr h="29246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3248027135"/>
                  </a:ext>
                </a:extLst>
              </a:tr>
              <a:tr h="29246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2961162873"/>
                  </a:ext>
                </a:extLst>
              </a:tr>
              <a:tr h="29246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144114174"/>
                  </a:ext>
                </a:extLst>
              </a:tr>
              <a:tr h="29246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2374303269"/>
                  </a:ext>
                </a:extLst>
              </a:tr>
              <a:tr h="29246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12985815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0906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D0C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8DCA21-C28C-9AB9-AB81-00C623EA9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D5FBDEF2-B295-2C28-5EF6-8213926AC7F3}"/>
              </a:ext>
            </a:extLst>
          </p:cNvPr>
          <p:cNvSpPr txBox="1"/>
          <p:nvPr/>
        </p:nvSpPr>
        <p:spPr>
          <a:xfrm>
            <a:off x="5080000" y="1119508"/>
            <a:ext cx="6096000" cy="20398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09630">
              <a:lnSpc>
                <a:spcPct val="150000"/>
              </a:lnSpc>
            </a:pPr>
            <a:r>
              <a:rPr lang="ar-JO" sz="2933" noProof="0" dirty="0">
                <a:solidFill>
                  <a:prstClr val="black"/>
                </a:solidFill>
                <a:latin typeface="Arial" panose="020B0604020202020204" pitchFamily="34" charset="0"/>
              </a:rPr>
              <a:t>أمامَكُم أربعَة مُستَطيلات.</a:t>
            </a:r>
            <a:br>
              <a:rPr lang="ar-JO" sz="2933" noProof="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ar-JO" sz="2933" noProof="0" dirty="0">
                <a:solidFill>
                  <a:prstClr val="black"/>
                </a:solidFill>
                <a:latin typeface="Arial" panose="020B0604020202020204" pitchFamily="34" charset="0"/>
              </a:rPr>
              <a:t>استَعينوا بِالمُعطيات التي في الرَّسم</a:t>
            </a:r>
            <a:br>
              <a:rPr lang="ar-JO" sz="2933" noProof="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ar-JO" sz="2933" noProof="0" dirty="0">
                <a:solidFill>
                  <a:prstClr val="black"/>
                </a:solidFill>
                <a:latin typeface="Arial" panose="020B0604020202020204" pitchFamily="34" charset="0"/>
              </a:rPr>
              <a:t>وَاحسِبوا مِساحَة المُستطيل الأزرَق.</a:t>
            </a: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16D86FD5-078E-2505-27F7-412124DD3E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403" y="996057"/>
            <a:ext cx="4580017" cy="505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767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D0C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263D51-E69A-F347-F22D-C32D34978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84020D7C-88B8-8914-BD21-B525120FAE68}"/>
              </a:ext>
            </a:extLst>
          </p:cNvPr>
          <p:cNvSpPr txBox="1"/>
          <p:nvPr/>
        </p:nvSpPr>
        <p:spPr>
          <a:xfrm>
            <a:off x="3352800" y="1600200"/>
            <a:ext cx="6096000" cy="20535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09630">
              <a:lnSpc>
                <a:spcPct val="150000"/>
              </a:lnSpc>
              <a:defRPr/>
            </a:pPr>
            <a:r>
              <a:rPr lang="ar-JO" sz="2933" noProof="0" dirty="0">
                <a:solidFill>
                  <a:srgbClr val="42424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أمامَكُم أربَعة أرقام: 3، 4، 5، 6</a:t>
            </a:r>
            <a:br>
              <a:rPr lang="ar-JO" sz="2933" noProof="0" dirty="0">
                <a:solidFill>
                  <a:srgbClr val="42424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JO" sz="2933" noProof="0" dirty="0">
                <a:solidFill>
                  <a:srgbClr val="42424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كَوّنوا مِن هذه الأرقام عَددين كلّ مِنهُما مُكوَّن مِن مَنزلِتَين بِحَيث يَكون حاصِل ضَربهما أكبَر ما </a:t>
            </a:r>
            <a:r>
              <a:rPr lang="ar-JO" sz="2933" noProof="0">
                <a:solidFill>
                  <a:srgbClr val="42424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يُمكِن.</a:t>
            </a:r>
            <a:endParaRPr lang="ar-JO" sz="2933" noProof="0" dirty="0">
              <a:solidFill>
                <a:srgbClr val="42424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22032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302</Words>
  <Application>Microsoft Office PowerPoint</Application>
  <PresentationFormat>מסך רחב</PresentationFormat>
  <Paragraphs>37</Paragraphs>
  <Slides>7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7</vt:i4>
      </vt:variant>
      <vt:variant>
        <vt:lpstr>כותרות שקופיות</vt:lpstr>
      </vt:variant>
      <vt:variant>
        <vt:i4>7</vt:i4>
      </vt:variant>
    </vt:vector>
  </HeadingPairs>
  <TitlesOfParts>
    <vt:vector size="20" baseType="lpstr">
      <vt:lpstr>Alef Bold</vt:lpstr>
      <vt:lpstr>Aptos</vt:lpstr>
      <vt:lpstr>Arial</vt:lpstr>
      <vt:lpstr>Arimo Bold</vt:lpstr>
      <vt:lpstr>Calibri</vt:lpstr>
      <vt:lpstr>Calibri Light</vt:lpstr>
      <vt:lpstr>ערכת נושא Office</vt:lpstr>
      <vt:lpstr>Office Theme</vt:lpstr>
      <vt:lpstr>1_Office Theme</vt:lpstr>
      <vt:lpstr>2_Office Theme</vt:lpstr>
      <vt:lpstr>3_Office Theme</vt:lpstr>
      <vt:lpstr>4_Office Theme</vt:lpstr>
      <vt:lpstr>5_Office Theme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Owner</dc:creator>
  <cp:lastModifiedBy>ראיד שיח אחמד</cp:lastModifiedBy>
  <cp:revision>14</cp:revision>
  <dcterms:created xsi:type="dcterms:W3CDTF">2026-05-19T10:56:28Z</dcterms:created>
  <dcterms:modified xsi:type="dcterms:W3CDTF">2026-05-25T11:54:28Z</dcterms:modified>
</cp:coreProperties>
</file>