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902" r:id="rId3"/>
    <p:sldId id="894" r:id="rId4"/>
    <p:sldId id="901" r:id="rId5"/>
    <p:sldId id="268" r:id="rId6"/>
    <p:sldId id="899" r:id="rId7"/>
    <p:sldId id="898" r:id="rId8"/>
    <p:sldId id="897" r:id="rId9"/>
    <p:sldId id="896" r:id="rId10"/>
    <p:sldId id="900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Catamaran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ט"ז/אייר/תשפ"ו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19416" y="5117123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סולמות וחבלים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19C62-CF86-1218-31EB-648C2994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3B21D26-E162-3337-23EC-AEB77929AE41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E60B19-E4B6-7136-138F-E6853CFECFE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he-IL" dirty="0"/>
              <a:t>נועה שיחקה בקליעה למטרה. הציור מראה את הקליעות שלה. </a:t>
            </a:r>
            <a:endParaRPr lang="en-US" dirty="0"/>
          </a:p>
          <a:p>
            <a:pPr rtl="1"/>
            <a:r>
              <a:rPr lang="he-IL" dirty="0"/>
              <a:t>כמה נקודות צברה?</a:t>
            </a:r>
            <a:endParaRPr lang="en-US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FD565EB-B763-D842-5DC9-535E4B073607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1D53DA8-22A4-3775-F144-C15A8CCC5D71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681B648-2488-F6DB-1538-6689FC8A98DF}"/>
              </a:ext>
            </a:extLst>
          </p:cNvPr>
          <p:cNvSpPr txBox="1"/>
          <p:nvPr/>
        </p:nvSpPr>
        <p:spPr>
          <a:xfrm>
            <a:off x="11049000" y="1257300"/>
            <a:ext cx="55626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נכון או לא נכון?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המספר 11,360 מתחלק ב-2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ואינו מתחלק ב-5?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DBC5A51-FEE4-ABC6-C26C-274EE9A7948E}"/>
              </a:ext>
            </a:extLst>
          </p:cNvPr>
          <p:cNvSpPr txBox="1"/>
          <p:nvPr/>
        </p:nvSpPr>
        <p:spPr>
          <a:xfrm>
            <a:off x="3886200" y="1409700"/>
            <a:ext cx="5486400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?</a:t>
            </a:r>
            <a:r>
              <a:rPr lang="he-IL" sz="3200" dirty="0"/>
              <a:t>נכון או לא נכון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המספר 23,565 מתחלק ב-5  ואינו מתחלק ב-10?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43B56F2-B150-6C20-FDDD-F8481D08EEAF}"/>
              </a:ext>
            </a:extLst>
          </p:cNvPr>
          <p:cNvSpPr txBox="1"/>
          <p:nvPr/>
        </p:nvSpPr>
        <p:spPr>
          <a:xfrm>
            <a:off x="10744200" y="5175849"/>
            <a:ext cx="6553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he-IL" sz="3200" dirty="0"/>
              <a:t>נועה שיחקה בקליעה למטרה. הציור מראה את הקליעות שלה. </a:t>
            </a:r>
            <a:endParaRPr lang="en-US" sz="3200" dirty="0"/>
          </a:p>
          <a:p>
            <a:pPr algn="ctr" rtl="1"/>
            <a:r>
              <a:rPr lang="he-IL" sz="3200" dirty="0"/>
              <a:t>כמה נקודות צברה?</a:t>
            </a:r>
            <a:endParaRPr lang="en-US" sz="3200" dirty="0"/>
          </a:p>
        </p:txBody>
      </p:sp>
      <p:pic>
        <p:nvPicPr>
          <p:cNvPr id="9" name="תמונה 8" descr="תמונה שמכילה טקסט, iPod, שעון&#10;&#10;התיאור נוצר באופן אוטומטי">
            <a:extLst>
              <a:ext uri="{FF2B5EF4-FFF2-40B4-BE49-F238E27FC236}">
                <a16:creationId xmlns:a16="http://schemas.microsoft.com/office/drawing/2014/main" id="{B6DCBBB4-0C9E-6BCC-0A94-DA282C71E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0" y="6591300"/>
            <a:ext cx="2427287" cy="23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427D085-4C08-5253-612D-416F19514E06}"/>
              </a:ext>
            </a:extLst>
          </p:cNvPr>
          <p:cNvSpPr txBox="1"/>
          <p:nvPr/>
        </p:nvSpPr>
        <p:spPr>
          <a:xfrm>
            <a:off x="3733800" y="5448300"/>
            <a:ext cx="6172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dirty="0"/>
              <a:t>מי אני יכול להיות?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אני מספר שגדול מ-152 וקטן מ- 175.</a:t>
            </a:r>
            <a:endParaRPr lang="en-US" sz="3200" dirty="0"/>
          </a:p>
          <a:p>
            <a:pPr lvl="0" algn="ctr" rtl="1">
              <a:lnSpc>
                <a:spcPct val="150000"/>
              </a:lnSpc>
            </a:pPr>
            <a:r>
              <a:rPr lang="he-IL" sz="3200" dirty="0"/>
              <a:t>אני לא מתחלק ב 10 אך מתחלק ב-5.</a:t>
            </a:r>
            <a:endParaRPr lang="en-US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11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E73D7-6164-9358-E19D-BCEFCAE1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777E47-A0D2-CEB7-EC12-CE9FE76E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090" y="3992383"/>
            <a:ext cx="11293820" cy="365677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2AD1DF55-E2E5-EF7D-407A-EFBE4EA81D84}"/>
              </a:ext>
            </a:extLst>
          </p:cNvPr>
          <p:cNvSpPr/>
          <p:nvPr/>
        </p:nvSpPr>
        <p:spPr>
          <a:xfrm>
            <a:off x="11061940" y="2325105"/>
            <a:ext cx="2391120" cy="2207790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32CB9BC-B4E6-39B2-7F3D-87EDF210165E}"/>
              </a:ext>
            </a:extLst>
          </p:cNvPr>
          <p:cNvSpPr txBox="1"/>
          <p:nvPr/>
        </p:nvSpPr>
        <p:spPr>
          <a:xfrm>
            <a:off x="10639785" y="4897443"/>
            <a:ext cx="323543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פעילות פתיחה- מצגת אומדן כדורים בשלושה צבעים מצגת מספר 18</a:t>
            </a:r>
          </a:p>
          <a:p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143F35-A189-83B1-A69A-6C75BB0B317F}"/>
              </a:ext>
            </a:extLst>
          </p:cNvPr>
          <p:cNvSpPr txBox="1"/>
          <p:nvPr/>
        </p:nvSpPr>
        <p:spPr>
          <a:xfrm>
            <a:off x="4587815" y="4897442"/>
            <a:ext cx="29718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משחק סולמות וחבלים בנושא מספרים טבעיים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355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סולמות וחבלים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לוח משחק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למשימות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latin typeface="Calibri"/>
                <a:cs typeface="Arial" panose="020B0604020202020204" pitchFamily="34" charset="0"/>
              </a:rPr>
              <a:t>דסקיות כמספר המשתתפים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B1B35A-6E6F-207E-82C3-E7A763143AE9}"/>
              </a:ext>
            </a:extLst>
          </p:cNvPr>
          <p:cNvSpPr txBox="1"/>
          <p:nvPr/>
        </p:nvSpPr>
        <p:spPr>
          <a:xfrm>
            <a:off x="1352515" y="2171700"/>
            <a:ext cx="10980162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/>
              <a:t>מניחים את כל הדסקיות על משבצת מספר 1.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כל משתתף, מטיל בתורו קובייה (ניתן להשתמש בקובייה דיגיטלית או קובייה פיזית) על מנת לדעת כמה צעדים עליו להתקדם.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לאחר הטלת הקובייה, המשתתף יזיז את הדסקית שלו מספר צעדים, בהתאם למספר שתראה הקובייה.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במידה ולאחר הזזת הדסקית מגיעים לסולם - עולים בסולם למקום המתאים על הלוח.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במידה ומגיעים לנחש - יורדים עם הנחש למקום המתאים על הלוח. 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 במידה ולאחר הזזת הדסקית מגיעים אל משבצת "משימה"  (כדור ים), לוקחים משימה מחבילת המשימות. אם המשתתף עונה נכון על המשימה הוא מתקדם שלושה צעדים על הלוח.</a:t>
            </a:r>
          </a:p>
          <a:p>
            <a:pPr algn="r">
              <a:lnSpc>
                <a:spcPct val="150000"/>
              </a:lnSpc>
            </a:pPr>
            <a:r>
              <a:rPr lang="he-IL" sz="2400" dirty="0"/>
              <a:t>המנצח הוא הראשון שמגיע למספר 100 בסוף הלוח. 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99678"/>
              </p:ext>
            </p:extLst>
          </p:nvPr>
        </p:nvGraphicFramePr>
        <p:xfrm>
          <a:off x="3762496" y="619585"/>
          <a:ext cx="10761100" cy="8966560"/>
        </p:xfrm>
        <a:graphic>
          <a:graphicData uri="http://schemas.openxmlformats.org/drawingml/2006/table">
            <a:tbl>
              <a:tblPr/>
              <a:tblGrid>
                <a:gridCol w="107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6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91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82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66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68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16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20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14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6530"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2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3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4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5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6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7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8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9</a:t>
                      </a:r>
                      <a:endParaRPr lang="en-US" sz="150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5"/>
                        </a:lnSpc>
                        <a:defRPr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atamaran Bold"/>
                          <a:ea typeface="Catamaran Bold"/>
                          <a:cs typeface="Catamaran Bold"/>
                          <a:sym typeface="Catamaran Bold"/>
                        </a:rPr>
                        <a:t>10</a:t>
                      </a:r>
                      <a:endParaRPr lang="en-US" sz="1500" dirty="0"/>
                    </a:p>
                  </a:txBody>
                  <a:tcPr marL="17320" marR="17320" marT="17320" marB="17320" anchor="ctr">
                    <a:lnL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2898295" flipH="1">
            <a:off x="6854606" y="1602654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93110" flipH="1">
            <a:off x="8023136" y="4327612"/>
            <a:ext cx="1764312" cy="275702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4737458" flipH="1" flipV="1">
            <a:off x="12142170" y="3496158"/>
            <a:ext cx="3148053" cy="1282116"/>
          </a:xfrm>
          <a:custGeom>
            <a:avLst/>
            <a:gdLst/>
            <a:ahLst/>
            <a:cxnLst/>
            <a:rect l="l" t="t" r="r" b="b"/>
            <a:pathLst>
              <a:path w="2312459" h="941801">
                <a:moveTo>
                  <a:pt x="2312459" y="941802"/>
                </a:moveTo>
                <a:lnTo>
                  <a:pt x="0" y="941802"/>
                </a:lnTo>
                <a:lnTo>
                  <a:pt x="0" y="0"/>
                </a:lnTo>
                <a:lnTo>
                  <a:pt x="2312459" y="0"/>
                </a:lnTo>
                <a:lnTo>
                  <a:pt x="2312459" y="9418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462558" y="1854160"/>
            <a:ext cx="1302536" cy="2077252"/>
          </a:xfrm>
          <a:custGeom>
            <a:avLst/>
            <a:gdLst/>
            <a:ahLst/>
            <a:cxnLst/>
            <a:rect l="l" t="t" r="r" b="b"/>
            <a:pathLst>
              <a:path w="667574" h="1525883">
                <a:moveTo>
                  <a:pt x="0" y="0"/>
                </a:moveTo>
                <a:lnTo>
                  <a:pt x="667574" y="0"/>
                </a:lnTo>
                <a:lnTo>
                  <a:pt x="667574" y="1525883"/>
                </a:lnTo>
                <a:lnTo>
                  <a:pt x="0" y="15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2812187">
            <a:off x="6765013" y="5029585"/>
            <a:ext cx="3245787" cy="1321920"/>
          </a:xfrm>
          <a:custGeom>
            <a:avLst/>
            <a:gdLst/>
            <a:ahLst/>
            <a:cxnLst/>
            <a:rect l="l" t="t" r="r" b="b"/>
            <a:pathLst>
              <a:path w="2384251" h="971040">
                <a:moveTo>
                  <a:pt x="0" y="0"/>
                </a:moveTo>
                <a:lnTo>
                  <a:pt x="2384251" y="0"/>
                </a:lnTo>
                <a:lnTo>
                  <a:pt x="2384251" y="971040"/>
                </a:lnTo>
                <a:lnTo>
                  <a:pt x="0" y="971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-7386703" flipH="1" flipV="1">
            <a:off x="3459398" y="5746724"/>
            <a:ext cx="2364915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-6371948" flipH="1">
            <a:off x="8886734" y="7022710"/>
            <a:ext cx="2363406" cy="1409792"/>
          </a:xfrm>
          <a:custGeom>
            <a:avLst/>
            <a:gdLst/>
            <a:ahLst/>
            <a:cxnLst/>
            <a:rect l="l" t="t" r="r" b="b"/>
            <a:pathLst>
              <a:path w="2542737" h="1035588">
                <a:moveTo>
                  <a:pt x="2542737" y="0"/>
                </a:moveTo>
                <a:lnTo>
                  <a:pt x="0" y="0"/>
                </a:lnTo>
                <a:lnTo>
                  <a:pt x="0" y="1035587"/>
                </a:lnTo>
                <a:lnTo>
                  <a:pt x="2542737" y="1035587"/>
                </a:lnTo>
                <a:lnTo>
                  <a:pt x="254273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396299" y="6675120"/>
            <a:ext cx="927905" cy="2120924"/>
          </a:xfrm>
          <a:custGeom>
            <a:avLst/>
            <a:gdLst/>
            <a:ahLst/>
            <a:cxnLst/>
            <a:rect l="l" t="t" r="r" b="b"/>
            <a:pathLst>
              <a:path w="681609" h="1557963">
                <a:moveTo>
                  <a:pt x="0" y="0"/>
                </a:moveTo>
                <a:lnTo>
                  <a:pt x="681609" y="0"/>
                </a:lnTo>
                <a:lnTo>
                  <a:pt x="681609" y="1557963"/>
                </a:lnTo>
                <a:lnTo>
                  <a:pt x="0" y="155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01521" y="7530172"/>
            <a:ext cx="1321536" cy="2069768"/>
          </a:xfrm>
          <a:custGeom>
            <a:avLst/>
            <a:gdLst/>
            <a:ahLst/>
            <a:cxnLst/>
            <a:rect l="l" t="t" r="r" b="b"/>
            <a:pathLst>
              <a:path w="970758" h="2218876">
                <a:moveTo>
                  <a:pt x="0" y="0"/>
                </a:moveTo>
                <a:lnTo>
                  <a:pt x="970758" y="0"/>
                </a:lnTo>
                <a:lnTo>
                  <a:pt x="970758" y="2218876"/>
                </a:lnTo>
                <a:lnTo>
                  <a:pt x="0" y="221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27388" y="1014553"/>
            <a:ext cx="749522" cy="1810027"/>
          </a:xfrm>
          <a:custGeom>
            <a:avLst/>
            <a:gdLst/>
            <a:ahLst/>
            <a:cxnLst/>
            <a:rect l="l" t="t" r="r" b="b"/>
            <a:pathLst>
              <a:path w="550575" h="1258458">
                <a:moveTo>
                  <a:pt x="0" y="0"/>
                </a:moveTo>
                <a:lnTo>
                  <a:pt x="550576" y="0"/>
                </a:lnTo>
                <a:lnTo>
                  <a:pt x="550576" y="1258458"/>
                </a:lnTo>
                <a:lnTo>
                  <a:pt x="0" y="125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904447" y="797060"/>
            <a:ext cx="737408" cy="721868"/>
          </a:xfrm>
          <a:custGeom>
            <a:avLst/>
            <a:gdLst/>
            <a:ahLst/>
            <a:cxnLst/>
            <a:rect l="l" t="t" r="r" b="b"/>
            <a:pathLst>
              <a:path w="1824000" h="766080">
                <a:moveTo>
                  <a:pt x="0" y="0"/>
                </a:moveTo>
                <a:lnTo>
                  <a:pt x="1824000" y="0"/>
                </a:lnTo>
                <a:lnTo>
                  <a:pt x="1824000" y="766080"/>
                </a:lnTo>
                <a:lnTo>
                  <a:pt x="0" y="76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411793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154222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170954" y="914561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7549121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048730" y="821360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1227509" y="7811561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5848801" y="601424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667158" y="689679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1244054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6849686" y="511666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343637" y="871570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8722474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842921" y="730567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3419542" y="646688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6525283" y="3785725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986127" y="73617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0221154" y="467314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0761276" y="5589933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5411793" y="2905950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400152" y="373926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114094" y="3303898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0807046" y="1110594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2343637" y="1072382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1" y="0"/>
                </a:lnTo>
                <a:lnTo>
                  <a:pt x="321011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3402881" y="1983519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4400152" y="1998716"/>
            <a:ext cx="437007" cy="429906"/>
          </a:xfrm>
          <a:custGeom>
            <a:avLst/>
            <a:gdLst/>
            <a:ahLst/>
            <a:cxnLst/>
            <a:rect l="l" t="t" r="r" b="b"/>
            <a:pathLst>
              <a:path w="321011" h="315795">
                <a:moveTo>
                  <a:pt x="0" y="0"/>
                </a:moveTo>
                <a:lnTo>
                  <a:pt x="321012" y="0"/>
                </a:lnTo>
                <a:lnTo>
                  <a:pt x="321012" y="315795"/>
                </a:lnTo>
                <a:lnTo>
                  <a:pt x="0" y="31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75023A40-0B64-13F6-2760-F33189C7C774}"/>
              </a:ext>
            </a:extLst>
          </p:cNvPr>
          <p:cNvSpPr/>
          <p:nvPr/>
        </p:nvSpPr>
        <p:spPr>
          <a:xfrm rot="93110" flipH="1">
            <a:off x="4725189" y="3544240"/>
            <a:ext cx="1764312" cy="1898316"/>
          </a:xfrm>
          <a:custGeom>
            <a:avLst/>
            <a:gdLst/>
            <a:ahLst/>
            <a:cxnLst/>
            <a:rect l="l" t="t" r="r" b="b"/>
            <a:pathLst>
              <a:path w="1396920" h="3192961">
                <a:moveTo>
                  <a:pt x="1396921" y="0"/>
                </a:moveTo>
                <a:lnTo>
                  <a:pt x="0" y="0"/>
                </a:lnTo>
                <a:lnTo>
                  <a:pt x="0" y="3192961"/>
                </a:lnTo>
                <a:lnTo>
                  <a:pt x="1396921" y="3192961"/>
                </a:lnTo>
                <a:lnTo>
                  <a:pt x="13969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94344EB4-7CAD-344B-7943-1DDA6BB647C4}"/>
              </a:ext>
            </a:extLst>
          </p:cNvPr>
          <p:cNvSpPr/>
          <p:nvPr/>
        </p:nvSpPr>
        <p:spPr>
          <a:xfrm rot="18701705" flipH="1">
            <a:off x="9781172" y="1780562"/>
            <a:ext cx="2535348" cy="842045"/>
          </a:xfrm>
          <a:custGeom>
            <a:avLst/>
            <a:gdLst/>
            <a:ahLst/>
            <a:cxnLst/>
            <a:rect l="l" t="t" r="r" b="b"/>
            <a:pathLst>
              <a:path w="1899967" h="773805">
                <a:moveTo>
                  <a:pt x="1899966" y="0"/>
                </a:moveTo>
                <a:lnTo>
                  <a:pt x="0" y="0"/>
                </a:lnTo>
                <a:lnTo>
                  <a:pt x="0" y="773804"/>
                </a:lnTo>
                <a:lnTo>
                  <a:pt x="1899966" y="773804"/>
                </a:lnTo>
                <a:lnTo>
                  <a:pt x="1899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1265D97-7895-62C0-2F91-C348500902FF}"/>
              </a:ext>
            </a:extLst>
          </p:cNvPr>
          <p:cNvSpPr/>
          <p:nvPr/>
        </p:nvSpPr>
        <p:spPr>
          <a:xfrm rot="14213297" flipH="1" flipV="1">
            <a:off x="4959364" y="1122187"/>
            <a:ext cx="1633604" cy="1278328"/>
          </a:xfrm>
          <a:custGeom>
            <a:avLst/>
            <a:gdLst/>
            <a:ahLst/>
            <a:cxnLst/>
            <a:rect l="l" t="t" r="r" b="b"/>
            <a:pathLst>
              <a:path w="2305627" h="939019">
                <a:moveTo>
                  <a:pt x="2305627" y="939019"/>
                </a:moveTo>
                <a:lnTo>
                  <a:pt x="0" y="939019"/>
                </a:lnTo>
                <a:lnTo>
                  <a:pt x="0" y="0"/>
                </a:lnTo>
                <a:lnTo>
                  <a:pt x="2305627" y="0"/>
                </a:lnTo>
                <a:lnTo>
                  <a:pt x="2305627" y="93901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1244773"/>
            <a:endParaRPr lang="he-IL" sz="245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0FC22A0-31DB-CB99-2905-2B28151D0A42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075D15E-A0CD-02B0-03A2-A1983CCBD585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F2E70EC-7EE0-67B8-02A8-51A538BB3E02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BC842DB-DF91-11D4-1FB8-270A8E5CF4E4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 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764423A-7C02-8508-6815-E932825ECE07}"/>
              </a:ext>
            </a:extLst>
          </p:cNvPr>
          <p:cNvSpPr txBox="1"/>
          <p:nvPr/>
        </p:nvSpPr>
        <p:spPr>
          <a:xfrm>
            <a:off x="3771900" y="829380"/>
            <a:ext cx="58674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נתון המספר 4,637.</a:t>
            </a:r>
          </a:p>
          <a:p>
            <a:pPr algn="ctr" rtl="1"/>
            <a:r>
              <a:rPr lang="he-IL" sz="3200" dirty="0"/>
              <a:t>רוצים להפוך את המספר למספר חמש-ספרתי, על-ידי כתיבת הספרה 5 במקום כלשהו במספר.</a:t>
            </a:r>
            <a:br>
              <a:rPr lang="he-IL" sz="3200" dirty="0"/>
            </a:br>
            <a:r>
              <a:rPr lang="he-IL" sz="3200" dirty="0"/>
              <a:t>איפה יש למקם את הספרה 5 כך שיתקבל המספר הקטן ביותר האפשרי?</a:t>
            </a:r>
          </a:p>
          <a:p>
            <a:br>
              <a:rPr lang="he-IL" dirty="0"/>
            </a:b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2204F42-0E09-4243-5232-3D13F8E836A9}"/>
              </a:ext>
            </a:extLst>
          </p:cNvPr>
          <p:cNvSpPr txBox="1"/>
          <p:nvPr/>
        </p:nvSpPr>
        <p:spPr>
          <a:xfrm>
            <a:off x="11125200" y="5456128"/>
            <a:ext cx="5410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/>
              <a:t>רן אומר: "מספר שספרת העשרות שלו היא 7 תמיד יהיה גדול ממספר שספרת העשרות שלו היא 6."</a:t>
            </a:r>
          </a:p>
          <a:p>
            <a:pPr algn="ctr" rtl="1"/>
            <a:r>
              <a:rPr lang="he-IL" sz="3600" dirty="0"/>
              <a:t>האם הטענה נכונה? מדוע?</a:t>
            </a:r>
          </a:p>
          <a:p>
            <a:br>
              <a:rPr lang="he-IL" dirty="0"/>
            </a:b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5212918-7398-152E-D626-197D232A8061}"/>
              </a:ext>
            </a:extLst>
          </p:cNvPr>
          <p:cNvSpPr txBox="1"/>
          <p:nvPr/>
        </p:nvSpPr>
        <p:spPr>
          <a:xfrm>
            <a:off x="3781278" y="5292210"/>
            <a:ext cx="58674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/>
              <a:t>אם נתון שמשקל כל האגסים זהה,</a:t>
            </a:r>
          </a:p>
          <a:p>
            <a:pPr algn="ctr" rtl="1"/>
            <a:r>
              <a:rPr lang="he-IL" sz="3200"/>
              <a:t>האם אפשר לדעת בוודאות מי שוקל יותר - התפוח או האגס?</a:t>
            </a:r>
          </a:p>
          <a:p>
            <a:pPr algn="ctr"/>
            <a:br>
              <a:rPr lang="he-IL" sz="3200"/>
            </a:br>
            <a:endParaRPr lang="he-IL" sz="32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E5972A2-795D-2920-47E3-7159BAFD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86" y="6940212"/>
            <a:ext cx="2943827" cy="181308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7FF8E82-F7CF-8275-1F7D-C5972A3B5FD0}"/>
              </a:ext>
            </a:extLst>
          </p:cNvPr>
          <p:cNvSpPr txBox="1"/>
          <p:nvPr/>
        </p:nvSpPr>
        <p:spPr>
          <a:xfrm>
            <a:off x="10706100" y="861729"/>
            <a:ext cx="6248400" cy="3172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דניאלה אמרה שגם בלי לחשב במדויק את תוצאת התרגיל  </a:t>
            </a: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,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41 x </a:t>
            </a:r>
            <a:endParaRPr lang="he-IL" sz="3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אפשר לדעת שהיא גדולה מ-200.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הסבירו מדוע דניאלה צודקת.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C136B-AE7D-AB09-BF4F-616A0A3A5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62A0B1-5C72-5DE6-C6CF-DBC9A27CF4EF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312939-FD85-82E1-D766-4522CD2CE949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1E349E8-16D0-35D6-4C30-0429D806EBAC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494C165-6356-5A0C-7D68-409D0D902D07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3D55C29-A461-8C64-AA7E-4BA9C2823067}"/>
              </a:ext>
            </a:extLst>
          </p:cNvPr>
          <p:cNvSpPr txBox="1"/>
          <p:nvPr/>
        </p:nvSpPr>
        <p:spPr>
          <a:xfrm>
            <a:off x="11194210" y="1159639"/>
            <a:ext cx="564598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/>
              <a:t>השלימו: אם נכתוב את הספרה 5 במקום הספרה 2 שבמספר 4,721 יתקבל מספר חדש.</a:t>
            </a:r>
            <a:br>
              <a:rPr lang="he-IL" sz="3600" dirty="0"/>
            </a:br>
            <a:r>
              <a:rPr lang="he-IL" sz="3600" dirty="0"/>
              <a:t>המספר החדש  שיתקבל יהיה גדול מהמספר 4,721 ב- ___</a:t>
            </a:r>
            <a:endParaRPr lang="en-US" sz="36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719338F-E7F7-D40F-741C-105998DB6AF1}"/>
              </a:ext>
            </a:extLst>
          </p:cNvPr>
          <p:cNvSpPr txBox="1"/>
          <p:nvPr/>
        </p:nvSpPr>
        <p:spPr>
          <a:xfrm>
            <a:off x="3810000" y="1485900"/>
            <a:ext cx="5715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מהו המספר  הגדול פי 10 משבע מאות ותשע?</a:t>
            </a:r>
            <a:endParaRPr lang="en-US" sz="3600" dirty="0"/>
          </a:p>
          <a:p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4023789-5030-52D1-12B7-50E1F2CA2155}"/>
              </a:ext>
            </a:extLst>
          </p:cNvPr>
          <p:cNvSpPr txBox="1"/>
          <p:nvPr/>
        </p:nvSpPr>
        <p:spPr>
          <a:xfrm>
            <a:off x="11045404" y="5328525"/>
            <a:ext cx="5943599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לאחר שאיתי  צבר  12,459 נקודות במשחק מחשב, הוא הפסיד 2,643 נקודות. </a:t>
            </a:r>
            <a:endParaRPr lang="en-US" sz="3200" dirty="0"/>
          </a:p>
          <a:p>
            <a:pPr algn="ctr" rtl="1"/>
            <a:r>
              <a:rPr lang="he-IL" sz="3200" dirty="0"/>
              <a:t>האם נשארו לו יותר מ- 10,000 נקודות או פחות מ- 10,000 נקודות?</a:t>
            </a:r>
            <a:endParaRPr lang="en-US" sz="3200" dirty="0"/>
          </a:p>
          <a:p>
            <a:pPr algn="ctr" rtl="1"/>
            <a:r>
              <a:rPr lang="he-IL" sz="3200" dirty="0"/>
              <a:t>הסבירו איך ניתן לענות על השאלה מבלי לחשב במדויק.  </a:t>
            </a:r>
            <a:endParaRPr lang="en-US" sz="32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538AC3A-151E-CED1-AB8A-0D47DA7AD858}"/>
              </a:ext>
            </a:extLst>
          </p:cNvPr>
          <p:cNvSpPr txBox="1"/>
          <p:nvPr/>
        </p:nvSpPr>
        <p:spPr>
          <a:xfrm>
            <a:off x="3810000" y="5360431"/>
            <a:ext cx="60629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השתמשו בספרות 1 , 3 , 5 , 7, 9 , 8  בכל ספרה פעם אחת בלבד כדי לבנות שני מספרים תלת-ספרתיים כך שהסכום של שני המספרים יהיה גדול ככל האפשר.</a:t>
            </a:r>
          </a:p>
        </p:txBody>
      </p:sp>
    </p:spTree>
    <p:extLst>
      <p:ext uri="{BB962C8B-B14F-4D97-AF65-F5344CB8AC3E}">
        <p14:creationId xmlns:p14="http://schemas.microsoft.com/office/powerpoint/2010/main" val="3834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4836B-FC26-D22A-2DD2-BC456EA4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6824B7-A97B-7CCF-98B8-D08074D769DB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DDF4935-69A3-3111-B87E-5801847D5911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81BED1D-0E02-95E2-01A1-4390F4137BC4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B01453D2-27BB-B035-5089-72476373D24A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5A9608-56E1-F8CA-9DF1-31A8337C3746}"/>
              </a:ext>
            </a:extLst>
          </p:cNvPr>
          <p:cNvSpPr txBox="1"/>
          <p:nvPr/>
        </p:nvSpPr>
        <p:spPr>
          <a:xfrm>
            <a:off x="11049000" y="930317"/>
            <a:ext cx="5562600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/>
              <a:t>לפניכם תרגיל   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4,568 + 5,769</a:t>
            </a:r>
          </a:p>
          <a:p>
            <a:pPr algn="ctr">
              <a:lnSpc>
                <a:spcPct val="150000"/>
              </a:lnSpc>
            </a:pPr>
            <a:r>
              <a:rPr lang="he-IL" sz="3200" dirty="0"/>
              <a:t>מבלי לחשב במדויק, קבעו: מהי ספרת היחידות של הסכום?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0F6A4E-F31B-EF49-47BC-E6DE8F6F3DCD}"/>
              </a:ext>
            </a:extLst>
          </p:cNvPr>
          <p:cNvSpPr txBox="1"/>
          <p:nvPr/>
        </p:nvSpPr>
        <p:spPr>
          <a:xfrm>
            <a:off x="3657600" y="1006845"/>
            <a:ext cx="6257778" cy="3459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בכיתה 29 תלמידים. כל ילד שילם 48 שקלים עבור טיול.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 הסכום שנאסף גדול מ- 1,500 שקלים?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הסבירו איך ניתן לענות על השאלה מבלי לחשב במדויק.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5730793-585B-7D31-347F-49DCE91165C3}"/>
              </a:ext>
            </a:extLst>
          </p:cNvPr>
          <p:cNvSpPr txBox="1"/>
          <p:nvPr/>
        </p:nvSpPr>
        <p:spPr>
          <a:xfrm>
            <a:off x="10972800" y="5474052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תומר חושב על מספר טבעי.</a:t>
            </a:r>
            <a:endParaRPr lang="en-US" sz="3200" dirty="0"/>
          </a:p>
          <a:p>
            <a:pPr algn="ctr" rtl="1"/>
            <a:r>
              <a:rPr lang="he-IL" sz="3200" dirty="0"/>
              <a:t>הוא כופל את המספר ב-7.</a:t>
            </a:r>
            <a:endParaRPr lang="en-US" sz="3200" dirty="0"/>
          </a:p>
          <a:p>
            <a:pPr algn="ctr" rtl="1"/>
            <a:r>
              <a:rPr lang="he-IL" sz="3200" dirty="0"/>
              <a:t>את המכפלה הוא מעגל לעשרת הקרובה ומקבל 50.</a:t>
            </a:r>
            <a:endParaRPr lang="en-US" sz="3200" dirty="0"/>
          </a:p>
          <a:p>
            <a:pPr algn="ctr" rtl="1"/>
            <a:r>
              <a:rPr lang="he-IL" sz="3200" dirty="0"/>
              <a:t>מה יכול להיות המספר שעליו חשב תומר?</a:t>
            </a:r>
            <a:endParaRPr lang="en-US" sz="32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D3195E0-6EC6-F952-6157-316DA8666AA8}"/>
              </a:ext>
            </a:extLst>
          </p:cNvPr>
          <p:cNvSpPr txBox="1"/>
          <p:nvPr/>
        </p:nvSpPr>
        <p:spPr>
          <a:xfrm>
            <a:off x="3810000" y="5447454"/>
            <a:ext cx="5715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באיזה מהמספרים הבאים תתקבל שארית 2 אם נחלק אותו ב- 5?</a:t>
            </a:r>
            <a:endParaRPr lang="en-US" sz="3200" dirty="0"/>
          </a:p>
          <a:p>
            <a:pPr algn="ctr"/>
            <a:r>
              <a:rPr lang="en-US" sz="3200" dirty="0"/>
              <a:t>2,346</a:t>
            </a:r>
          </a:p>
          <a:p>
            <a:pPr algn="ctr"/>
            <a:r>
              <a:rPr lang="en-US" sz="3200" dirty="0"/>
              <a:t>2,347</a:t>
            </a:r>
          </a:p>
          <a:p>
            <a:pPr algn="ctr"/>
            <a:r>
              <a:rPr lang="en-US" sz="3200" dirty="0"/>
              <a:t>8,234</a:t>
            </a:r>
          </a:p>
          <a:p>
            <a:pPr algn="ctr"/>
            <a:r>
              <a:rPr lang="en-US" sz="3200" dirty="0"/>
              <a:t>9,234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81425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60353-42E3-D7D7-D231-01796BAF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60BE7DD-A2D0-039D-113E-579E30FCCEE7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FDDAC6-36CE-03B3-F54A-838669826FBB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AD8209F-17A5-E6CD-52DE-58EF55C490FE}"/>
              </a:ext>
            </a:extLst>
          </p:cNvPr>
          <p:cNvSpPr/>
          <p:nvPr/>
        </p:nvSpPr>
        <p:spPr>
          <a:xfrm>
            <a:off x="3514578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EDA919-D8C5-4873-70DF-81117ECB7C06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D521A77-6339-D02F-8326-CCB378A6B151}"/>
              </a:ext>
            </a:extLst>
          </p:cNvPr>
          <p:cNvSpPr txBox="1"/>
          <p:nvPr/>
        </p:nvSpPr>
        <p:spPr>
          <a:xfrm>
            <a:off x="3812137" y="850484"/>
            <a:ext cx="580567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3200" b="0" i="0" u="none" strike="noStrike" dirty="0">
                <a:effectLst/>
                <a:latin typeface="Calibri" panose="020F0502020204030204" pitchFamily="34" charset="0"/>
              </a:rPr>
              <a:t>השלימו ספרות מתאימות, כך שיתקבלו מספרים דו-ספרתיים המסודרים מהקטן לגדול:</a:t>
            </a:r>
          </a:p>
          <a:p>
            <a:pPr algn="r" rtl="1">
              <a:buNone/>
            </a:pPr>
            <a:endParaRPr lang="he-IL" sz="3200" dirty="0">
              <a:latin typeface="Calibri" panose="020F0502020204030204" pitchFamily="34" charset="0"/>
            </a:endParaRPr>
          </a:p>
          <a:p>
            <a:pPr algn="ctr" rtl="1">
              <a:buNone/>
            </a:pPr>
            <a:r>
              <a:rPr lang="he-IL" sz="2400" dirty="0"/>
              <a:t>2 ___  ,  0 ___  ,  ___ 4  ,  9 ___    </a:t>
            </a:r>
            <a:br>
              <a:rPr lang="he-IL" dirty="0"/>
            </a:b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51C9892-D5BC-A097-E759-6459B525E0F1}"/>
              </a:ext>
            </a:extLst>
          </p:cNvPr>
          <p:cNvSpPr txBox="1"/>
          <p:nvPr/>
        </p:nvSpPr>
        <p:spPr>
          <a:xfrm>
            <a:off x="10972800" y="1096800"/>
            <a:ext cx="617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השלימו, אם אפשר, ספרות</a:t>
            </a:r>
            <a:r>
              <a:rPr lang="he-IL" sz="2800" dirty="0">
                <a:latin typeface="Calibri" panose="020F0502020204030204" pitchFamily="34" charset="0"/>
              </a:rPr>
              <a:t> </a:t>
            </a:r>
            <a:r>
              <a:rPr lang="he-IL" sz="2800" b="0" i="0" u="none" strike="noStrike" dirty="0">
                <a:effectLst/>
                <a:latin typeface="Calibri" panose="020F0502020204030204" pitchFamily="34" charset="0"/>
              </a:rPr>
              <a:t>מתאימות, כך שיתקבלו מספרים דו-ספרתיים ראשוניים: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</a:rPr>
              <a:t>___ 3</a:t>
            </a:r>
            <a:endParaRPr lang="he-IL" sz="2800" b="0" i="0" u="none" strike="noStrike" dirty="0">
              <a:effectLst/>
              <a:latin typeface="Calibri" panose="020F0502020204030204" pitchFamily="34" charset="0"/>
            </a:endParaRPr>
          </a:p>
          <a:p>
            <a:pPr algn="ctr"/>
            <a:r>
              <a:rPr lang="he-IL" sz="2800" dirty="0"/>
              <a:t>2 ___</a:t>
            </a:r>
          </a:p>
          <a:p>
            <a:pPr algn="ctr"/>
            <a:r>
              <a:rPr lang="he-IL" sz="2800" dirty="0"/>
              <a:t>7 ___</a:t>
            </a:r>
          </a:p>
          <a:p>
            <a:pPr algn="ctr"/>
            <a:r>
              <a:rPr lang="he-IL" sz="2800" dirty="0"/>
              <a:t>___ 4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F90F5A-A194-5C16-6642-839661D86B5C}"/>
              </a:ext>
            </a:extLst>
          </p:cNvPr>
          <p:cNvSpPr txBox="1"/>
          <p:nvPr/>
        </p:nvSpPr>
        <p:spPr>
          <a:xfrm>
            <a:off x="11013244" y="5177774"/>
            <a:ext cx="5862711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הסכום של שלושה מספרים שונים הוא 16.</a:t>
            </a:r>
          </a:p>
          <a:p>
            <a:pPr algn="ctr" rtl="1"/>
            <a:r>
              <a:rPr lang="he-IL" sz="3200" dirty="0"/>
              <a:t>סכום שני המספרים הקטנים </a:t>
            </a:r>
            <a:r>
              <a:rPr lang="he-IL" sz="3200" dirty="0" err="1"/>
              <a:t>מביניהם</a:t>
            </a:r>
            <a:r>
              <a:rPr lang="he-IL" sz="3200" dirty="0"/>
              <a:t> –שווה למספר השלישי.</a:t>
            </a:r>
          </a:p>
          <a:p>
            <a:pPr algn="ctr" rtl="1"/>
            <a:r>
              <a:rPr lang="he-IL" sz="3200" dirty="0"/>
              <a:t>מהם המספרים?</a:t>
            </a:r>
          </a:p>
          <a:p>
            <a:pPr algn="ctr" rtl="1"/>
            <a:r>
              <a:rPr lang="he-IL" sz="3200" dirty="0"/>
              <a:t>מצאו 2 פתרונות אפשריים</a:t>
            </a:r>
          </a:p>
          <a:p>
            <a:br>
              <a:rPr lang="he-IL" dirty="0"/>
            </a:b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5B699AD-0DBF-11B8-AC8F-CE4719B7F75E}"/>
              </a:ext>
            </a:extLst>
          </p:cNvPr>
          <p:cNvSpPr txBox="1"/>
          <p:nvPr/>
        </p:nvSpPr>
        <p:spPr>
          <a:xfrm>
            <a:off x="3586089" y="5370549"/>
            <a:ext cx="62577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זהו את החוקיות והשלימו את המספר החסר</a:t>
            </a:r>
            <a:r>
              <a:rPr lang="he-IL" dirty="0"/>
              <a:t>: </a:t>
            </a:r>
            <a:endParaRPr lang="en-US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12714F5C-BC60-DAEF-8B4F-05DD3E2A2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5172"/>
          <a:stretch>
            <a:fillRect/>
          </a:stretch>
        </p:blipFill>
        <p:spPr>
          <a:xfrm>
            <a:off x="3611384" y="6447767"/>
            <a:ext cx="6162822" cy="18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99EEA-C02E-F77D-3CAE-52262653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A43B050-CD73-C636-1E6B-48EE02A4365A}"/>
              </a:ext>
            </a:extLst>
          </p:cNvPr>
          <p:cNvSpPr/>
          <p:nvPr/>
        </p:nvSpPr>
        <p:spPr>
          <a:xfrm>
            <a:off x="10744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E5D66D2-2762-3CBA-11A6-62182D7E87DA}"/>
              </a:ext>
            </a:extLst>
          </p:cNvPr>
          <p:cNvSpPr/>
          <p:nvPr/>
        </p:nvSpPr>
        <p:spPr>
          <a:xfrm>
            <a:off x="10748889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96FB54E-E6ED-9962-49DB-67562CA39E43}"/>
              </a:ext>
            </a:extLst>
          </p:cNvPr>
          <p:cNvSpPr/>
          <p:nvPr/>
        </p:nvSpPr>
        <p:spPr>
          <a:xfrm>
            <a:off x="3505200" y="7239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F0E1B0A-488F-CD83-B2D5-B9B91193F3B5}"/>
              </a:ext>
            </a:extLst>
          </p:cNvPr>
          <p:cNvSpPr/>
          <p:nvPr/>
        </p:nvSpPr>
        <p:spPr>
          <a:xfrm>
            <a:off x="3514578" y="5143500"/>
            <a:ext cx="64008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E04DE4-9323-5D7F-9509-D1C8AA8C6D68}"/>
              </a:ext>
            </a:extLst>
          </p:cNvPr>
          <p:cNvSpPr txBox="1"/>
          <p:nvPr/>
        </p:nvSpPr>
        <p:spPr>
          <a:xfrm>
            <a:off x="11125200" y="871091"/>
            <a:ext cx="6019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בחרו את התרגיל שהתוצאה שלו היא 100.</a:t>
            </a:r>
            <a:endParaRPr lang="en-US" sz="3200" dirty="0"/>
          </a:p>
          <a:p>
            <a:pPr algn="ctr" rtl="1"/>
            <a:r>
              <a:rPr lang="en-US" sz="3200" dirty="0"/>
              <a:t> </a:t>
            </a:r>
            <a:r>
              <a:rPr lang="en-GB" sz="3200" dirty="0"/>
              <a:t>20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 </a:t>
            </a:r>
            <a:endParaRPr lang="en-US" sz="3200" dirty="0"/>
          </a:p>
          <a:p>
            <a:pPr algn="ctr" rtl="1"/>
            <a:r>
              <a:rPr lang="en-GB" sz="3200" dirty="0"/>
              <a:t>2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50 </a:t>
            </a:r>
            <a:endParaRPr lang="en-US" sz="3200" dirty="0"/>
          </a:p>
          <a:p>
            <a:pPr algn="ctr" rtl="1"/>
            <a:r>
              <a:rPr lang="en-GB" sz="3200" dirty="0"/>
              <a:t>50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2  </a:t>
            </a:r>
            <a:endParaRPr lang="en-US" sz="3200" dirty="0"/>
          </a:p>
          <a:p>
            <a:pPr algn="ctr" rtl="1"/>
            <a:r>
              <a:rPr lang="en-GB" sz="3200" dirty="0"/>
              <a:t>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100 </a:t>
            </a:r>
            <a:r>
              <a:rPr lang="en-GB" sz="3200" dirty="0">
                <a:sym typeface="Symbol" panose="05050102010706020507" pitchFamily="18" charset="2"/>
              </a:rPr>
              <a:t></a:t>
            </a:r>
            <a:r>
              <a:rPr lang="en-GB" sz="3200" dirty="0"/>
              <a:t> 1  </a:t>
            </a:r>
            <a:endParaRPr lang="en-US" sz="3200" dirty="0"/>
          </a:p>
          <a:p>
            <a:pPr algn="ctr"/>
            <a:endParaRPr lang="he-IL" sz="32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3251F9-2198-663D-E714-0B92372EA89B}"/>
              </a:ext>
            </a:extLst>
          </p:cNvPr>
          <p:cNvSpPr txBox="1"/>
          <p:nvPr/>
        </p:nvSpPr>
        <p:spPr>
          <a:xfrm>
            <a:off x="3657600" y="1472267"/>
            <a:ext cx="60960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השלימו ספרות מתאימות במספר: ___ ___ 2,5 כך שיתקבל מספר המתחלק ל-3 ול-10.</a:t>
            </a:r>
            <a:endParaRPr lang="en-US" sz="3200" dirty="0">
              <a:solidFill>
                <a:srgbClr val="FF0000"/>
              </a:solidFill>
            </a:endParaRPr>
          </a:p>
          <a:p>
            <a:pPr lvl="0" algn="ctr" rtl="1"/>
            <a:endParaRPr lang="he-IL" sz="2800" dirty="0"/>
          </a:p>
          <a:p>
            <a:pPr marL="457200" lvl="0" indent="-457200" algn="ctr" rtl="1">
              <a:buFont typeface="Wingdings" panose="05000000000000000000" pitchFamily="2" charset="2"/>
              <a:buChar char="v"/>
            </a:pPr>
            <a:endParaRPr lang="he-IL" sz="3200" dirty="0"/>
          </a:p>
          <a:p>
            <a:pPr algn="ctr"/>
            <a:endParaRPr lang="he-IL" sz="32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CA53D26-ECE3-2CBF-AC2F-A4D356DA02B5}"/>
              </a:ext>
            </a:extLst>
          </p:cNvPr>
          <p:cNvSpPr txBox="1"/>
          <p:nvPr/>
        </p:nvSpPr>
        <p:spPr>
          <a:xfrm>
            <a:off x="11087100" y="5856027"/>
            <a:ext cx="5715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הרכיבו מהספרות: 2, 7, 9, 4, 8 , 5</a:t>
            </a:r>
          </a:p>
          <a:p>
            <a:pPr lvl="0" algn="ctr" rtl="1"/>
            <a:r>
              <a:rPr lang="he-IL" sz="3200" dirty="0"/>
              <a:t>מספר ארבע-ספרתי שמתחלק ב-3.</a:t>
            </a:r>
            <a:endParaRPr lang="en-US" sz="3200" dirty="0"/>
          </a:p>
          <a:p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F07632-D1EA-7E36-BA4F-1D5B512C048A}"/>
              </a:ext>
            </a:extLst>
          </p:cNvPr>
          <p:cNvSpPr txBox="1"/>
          <p:nvPr/>
        </p:nvSpPr>
        <p:spPr>
          <a:xfrm>
            <a:off x="3848100" y="5829300"/>
            <a:ext cx="5715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הרכיבו מהספרות: 2, 7, 9, 4, 8 , 5</a:t>
            </a:r>
          </a:p>
          <a:p>
            <a:pPr lvl="0" algn="ctr" rtl="1"/>
            <a:r>
              <a:rPr lang="he-IL" sz="3200" dirty="0"/>
              <a:t>מספר ארבע-ספרתי שמתחלק ב-6.</a:t>
            </a:r>
            <a:endParaRPr lang="en-US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897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5864</TotalTime>
  <Words>816</Words>
  <Application>Microsoft Office PowerPoint</Application>
  <PresentationFormat>מותאם אישית</PresentationFormat>
  <Paragraphs>199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Catamaran Bold</vt:lpstr>
      <vt:lpstr>Aptos</vt:lpstr>
      <vt:lpstr>Arial</vt:lpstr>
      <vt:lpstr>Alef Bold</vt:lpstr>
      <vt:lpstr>Symbol</vt:lpstr>
      <vt:lpstr>Arimo Bold</vt:lpstr>
      <vt:lpstr>Wingdings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28</cp:revision>
  <dcterms:created xsi:type="dcterms:W3CDTF">2006-08-16T00:00:00Z</dcterms:created>
  <dcterms:modified xsi:type="dcterms:W3CDTF">2026-05-03T08:40:26Z</dcterms:modified>
  <dc:identifier>DAHG5W1gSCg</dc:identifier>
</cp:coreProperties>
</file>