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905" r:id="rId2"/>
    <p:sldId id="902" r:id="rId3"/>
    <p:sldId id="894" r:id="rId4"/>
    <p:sldId id="901" r:id="rId5"/>
    <p:sldId id="268" r:id="rId6"/>
    <p:sldId id="899" r:id="rId7"/>
    <p:sldId id="898" r:id="rId8"/>
    <p:sldId id="897" r:id="rId9"/>
    <p:sldId id="896" r:id="rId10"/>
    <p:sldId id="900" r:id="rId11"/>
  </p:sldIdLst>
  <p:sldSz cx="18288000" cy="10287000"/>
  <p:notesSz cx="6858000" cy="9144000"/>
  <p:embeddedFontLst>
    <p:embeddedFont>
      <p:font typeface="Alef Bold" panose="020B0604020202020204" charset="-79"/>
      <p:regular r:id="rId13"/>
      <p:bold r:id="rId14"/>
    </p:embeddedFont>
    <p:embeddedFont>
      <p:font typeface="Arimo Bold" panose="020B0604020202020204" charset="0"/>
      <p:regular r:id="rId15"/>
    </p:embeddedFont>
    <p:embeddedFont>
      <p:font typeface="Catamaran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ט'/סיון/תשפ"ו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575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9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al" panose="020B0604020202020204" pitchFamily="34" charset="0"/>
                <a:sym typeface="Arimo Bold"/>
                <a:rtl/>
              </a:rPr>
              <a:t>مَدرسَة العُطلة الصيفيّة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50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9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al" panose="020B0604020202020204" pitchFamily="34" charset="0"/>
                <a:sym typeface="Arimo Bold"/>
                <a:rtl/>
              </a:rPr>
              <a:t>رياضيّات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f Bold"/>
                <a:ea typeface="Alef Bold"/>
                <a:cs typeface="Arial" panose="020B0604020202020204" pitchFamily="34" charset="0"/>
                <a:sym typeface="Alef Bold"/>
                <a:rtl/>
              </a:rPr>
              <a:t>الصّف الرّابع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10800" y="6027033"/>
            <a:ext cx="7980641" cy="1789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f Bold"/>
                <a:ea typeface="Alef Bold"/>
                <a:cs typeface="Arial" panose="020B0604020202020204" pitchFamily="34" charset="0"/>
                <a:sym typeface="Alef Bold"/>
                <a:rtl/>
              </a:rPr>
              <a:t>سَلالِم وحِبال</a:t>
            </a:r>
          </a:p>
          <a:p>
            <a:pPr marL="0" marR="0" lvl="0" indent="0" algn="ctr" defTabSz="914400" rtl="1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f Bold"/>
                <a:ea typeface="Alef Bold"/>
                <a:cs typeface="Arial" panose="020B0604020202020204" pitchFamily="34" charset="0"/>
                <a:sym typeface="Alef Bold"/>
                <a:rtl/>
              </a:rPr>
              <a:t>الأعداد الطبيعيّة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B19C62-CF86-1218-31EB-648C29949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3B21D26-E162-3337-23EC-AEB77929AE41}"/>
              </a:ext>
            </a:extLst>
          </p:cNvPr>
          <p:cNvSpPr/>
          <p:nvPr/>
        </p:nvSpPr>
        <p:spPr>
          <a:xfrm>
            <a:off x="10744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0DE60B19-E4B6-7136-138F-E6853CFECFE5}"/>
              </a:ext>
            </a:extLst>
          </p:cNvPr>
          <p:cNvSpPr/>
          <p:nvPr/>
        </p:nvSpPr>
        <p:spPr>
          <a:xfrm>
            <a:off x="10748889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rtl="1"/>
            <a:r>
              <a:rPr lang="he-IL" dirty="0"/>
              <a:t>נועה שיחקה בקליעה למטרה. הציור מראה את הקליעות שלה. </a:t>
            </a:r>
            <a:endParaRPr lang="en-US" dirty="0"/>
          </a:p>
          <a:p>
            <a:pPr rtl="1"/>
            <a:r>
              <a:rPr lang="he-IL" dirty="0"/>
              <a:t>כמה נקודות צברה?</a:t>
            </a:r>
            <a:endParaRPr lang="en-US" dirty="0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BFD565EB-B763-D842-5DC9-535E4B073607}"/>
              </a:ext>
            </a:extLst>
          </p:cNvPr>
          <p:cNvSpPr/>
          <p:nvPr/>
        </p:nvSpPr>
        <p:spPr>
          <a:xfrm>
            <a:off x="3505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31D53DA8-22A4-3775-F144-C15A8CCC5D71}"/>
              </a:ext>
            </a:extLst>
          </p:cNvPr>
          <p:cNvSpPr/>
          <p:nvPr/>
        </p:nvSpPr>
        <p:spPr>
          <a:xfrm>
            <a:off x="3514578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681B648-2488-F6DB-1538-6689FC8A98DF}"/>
              </a:ext>
            </a:extLst>
          </p:cNvPr>
          <p:cNvSpPr txBox="1"/>
          <p:nvPr/>
        </p:nvSpPr>
        <p:spPr>
          <a:xfrm>
            <a:off x="11049000" y="1257300"/>
            <a:ext cx="5562600" cy="2217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صحيح أم غير صحيح؟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ar-JO" sz="3200" dirty="0"/>
              <a:t>العدد</a:t>
            </a:r>
            <a:r>
              <a:rPr lang="he-IL" sz="3200" dirty="0"/>
              <a:t> 11,360 </a:t>
            </a:r>
            <a:r>
              <a:rPr lang="ar-JO" sz="3200" dirty="0"/>
              <a:t>يقبل القسمة على 2 ولا يقبل القسمة على 5</a:t>
            </a:r>
            <a:endParaRPr lang="he-IL" sz="3200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DBC5A51-FEE4-ABC6-C26C-274EE9A7948E}"/>
              </a:ext>
            </a:extLst>
          </p:cNvPr>
          <p:cNvSpPr txBox="1"/>
          <p:nvPr/>
        </p:nvSpPr>
        <p:spPr>
          <a:xfrm>
            <a:off x="3886200" y="1409700"/>
            <a:ext cx="5486400" cy="2217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sz="3200" dirty="0"/>
              <a:t>صحيح أم غير صحيح؟</a:t>
            </a:r>
            <a:endParaRPr lang="he-IL" sz="3200" dirty="0"/>
          </a:p>
          <a:p>
            <a:pPr algn="ctr">
              <a:lnSpc>
                <a:spcPct val="150000"/>
              </a:lnSpc>
            </a:pPr>
            <a:r>
              <a:rPr lang="ar-JO" sz="3200" dirty="0"/>
              <a:t>العدد </a:t>
            </a:r>
            <a:r>
              <a:rPr lang="he-IL" sz="3200" dirty="0"/>
              <a:t>23,565 </a:t>
            </a:r>
            <a:r>
              <a:rPr lang="ar-JO" sz="3200" dirty="0"/>
              <a:t>يقبل القسمة على 5 ولا يقبل القسمة على 10</a:t>
            </a:r>
            <a:endParaRPr lang="he-IL" sz="3200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43B56F2-B150-6C20-FDDD-F8481D08EEAF}"/>
              </a:ext>
            </a:extLst>
          </p:cNvPr>
          <p:cNvSpPr txBox="1"/>
          <p:nvPr/>
        </p:nvSpPr>
        <p:spPr>
          <a:xfrm>
            <a:off x="10744200" y="5175849"/>
            <a:ext cx="65532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r>
              <a:rPr lang="ar-JO" sz="3200" noProof="0" dirty="0"/>
              <a:t>لعبت أنعام لعبة الإصابة للهدف. يظهر في الرسم عدد الإصابات للهدف الذي حقّقته أنعام </a:t>
            </a:r>
          </a:p>
          <a:p>
            <a:pPr lvl="0" algn="ctr" rtl="1"/>
            <a:r>
              <a:rPr lang="ar-JO" sz="3200" noProof="0" dirty="0"/>
              <a:t>على كم نقطة حصلت؟</a:t>
            </a:r>
          </a:p>
        </p:txBody>
      </p:sp>
      <p:pic>
        <p:nvPicPr>
          <p:cNvPr id="9" name="תמונה 8" descr="תמונה שמכילה טקסט, iPod, שעון&#10;&#10;התיאור נוצר באופן אוטומטי">
            <a:extLst>
              <a:ext uri="{FF2B5EF4-FFF2-40B4-BE49-F238E27FC236}">
                <a16:creationId xmlns:a16="http://schemas.microsoft.com/office/drawing/2014/main" id="{B6DCBBB4-0C9E-6BCC-0A94-DA282C71E2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73000" y="6591300"/>
            <a:ext cx="2427287" cy="236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427D085-4C08-5253-612D-416F19514E06}"/>
              </a:ext>
            </a:extLst>
          </p:cNvPr>
          <p:cNvSpPr txBox="1"/>
          <p:nvPr/>
        </p:nvSpPr>
        <p:spPr>
          <a:xfrm>
            <a:off x="3733800" y="5448300"/>
            <a:ext cx="6172200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JO" sz="3200" dirty="0"/>
              <a:t>مَن يمكن أن أكون؟</a:t>
            </a:r>
            <a:endParaRPr lang="en-US" sz="3200" dirty="0"/>
          </a:p>
          <a:p>
            <a:pPr lvl="0" algn="ctr" rtl="1">
              <a:lnSpc>
                <a:spcPct val="150000"/>
              </a:lnSpc>
            </a:pPr>
            <a:r>
              <a:rPr lang="ar-JO" sz="3200" dirty="0"/>
              <a:t>أنا عدد اكبر من 152 وأصغر من 175</a:t>
            </a:r>
            <a:r>
              <a:rPr lang="he-IL" sz="3200" dirty="0"/>
              <a:t>.</a:t>
            </a:r>
            <a:endParaRPr lang="en-US" sz="3200" dirty="0"/>
          </a:p>
          <a:p>
            <a:pPr lvl="0" algn="ctr" rtl="1">
              <a:lnSpc>
                <a:spcPct val="150000"/>
              </a:lnSpc>
            </a:pPr>
            <a:r>
              <a:rPr lang="ar-JO" sz="3200" dirty="0"/>
              <a:t>أنا لا أقبل القسمة على 10، لكن أقبل القسمة على 5</a:t>
            </a:r>
            <a:r>
              <a:rPr lang="he-IL" sz="3200" dirty="0"/>
              <a:t>.</a:t>
            </a:r>
            <a:endParaRPr lang="en-US" sz="32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2113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EE73D7-6164-9358-E19D-BCEFCAE16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C2777E47-A0D2-CEB7-EC12-CE9FE76ECB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7090" y="3992383"/>
            <a:ext cx="11293820" cy="3656779"/>
          </a:xfrm>
          <a:prstGeom prst="rect">
            <a:avLst/>
          </a:prstGeom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2AD1DF55-E2E5-EF7D-407A-EFBE4EA81D84}"/>
              </a:ext>
            </a:extLst>
          </p:cNvPr>
          <p:cNvSpPr/>
          <p:nvPr/>
        </p:nvSpPr>
        <p:spPr>
          <a:xfrm>
            <a:off x="11061940" y="2325105"/>
            <a:ext cx="2391120" cy="2207790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32CB9BC-B4E6-39B2-7F3D-87EDF210165E}"/>
              </a:ext>
            </a:extLst>
          </p:cNvPr>
          <p:cNvSpPr txBox="1"/>
          <p:nvPr/>
        </p:nvSpPr>
        <p:spPr>
          <a:xfrm>
            <a:off x="10639785" y="4897443"/>
            <a:ext cx="3235430" cy="2339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noProof="0" dirty="0"/>
              <a:t>نشاط افتتاح –</a:t>
            </a:r>
          </a:p>
          <a:p>
            <a:pPr algn="ctr"/>
            <a:r>
              <a:rPr lang="ar-JO" sz="3200" dirty="0"/>
              <a:t>عارضة شرائح تقدير عدد كُرات بثلاثة ألوان</a:t>
            </a:r>
          </a:p>
          <a:p>
            <a:pPr algn="ctr"/>
            <a:r>
              <a:rPr lang="ar-JO" sz="3200" noProof="0" dirty="0"/>
              <a:t>عارضة شرائح رقم 18</a:t>
            </a:r>
          </a:p>
          <a:p>
            <a:endParaRPr lang="ar-JO" noProof="0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D143F35-A189-83B1-A69A-6C75BB0B317F}"/>
              </a:ext>
            </a:extLst>
          </p:cNvPr>
          <p:cNvSpPr txBox="1"/>
          <p:nvPr/>
        </p:nvSpPr>
        <p:spPr>
          <a:xfrm>
            <a:off x="4587815" y="4897442"/>
            <a:ext cx="2971800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noProof="0" dirty="0"/>
              <a:t>لُعبة سلالِم وحبال بموضوع الأعداد الطبيعيّة</a:t>
            </a:r>
          </a:p>
          <a:p>
            <a:endParaRPr lang="ar-JO" noProof="0" dirty="0"/>
          </a:p>
        </p:txBody>
      </p:sp>
    </p:spTree>
    <p:extLst>
      <p:ext uri="{BB962C8B-B14F-4D97-AF65-F5344CB8AC3E}">
        <p14:creationId xmlns:p14="http://schemas.microsoft.com/office/powerpoint/2010/main" val="119355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6E650A-D1D1-C291-FC06-F3D8C77A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0D6D60D-233B-3885-C8BC-8E6EE1994702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2DE2C2-CF5C-C111-FB7E-4A2F223AEED8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6B09574-9CDE-88C2-7A05-B114262E06AF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سَلالِم وحِبال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681469B-F301-6746-3411-35FE1CEB09CA}"/>
              </a:ext>
            </a:extLst>
          </p:cNvPr>
          <p:cNvSpPr txBox="1"/>
          <p:nvPr/>
        </p:nvSpPr>
        <p:spPr>
          <a:xfrm>
            <a:off x="381000" y="1900902"/>
            <a:ext cx="11963400" cy="983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23C4E1E-2E5D-E705-1A62-361A2DA585EB}"/>
              </a:ext>
            </a:extLst>
          </p:cNvPr>
          <p:cNvSpPr txBox="1"/>
          <p:nvPr/>
        </p:nvSpPr>
        <p:spPr>
          <a:xfrm>
            <a:off x="13320711" y="1881068"/>
            <a:ext cx="4191000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الصّف: </a:t>
            </a:r>
            <a:r>
              <a:rPr kumimoji="0" lang="ar-JO" sz="3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الرّابع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عَدد المُشاركون</a:t>
            </a:r>
            <a:r>
              <a:rPr kumimoji="0" lang="ar-JO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2-4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JO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أدوات مطلوبة</a:t>
            </a:r>
            <a:r>
              <a:rPr kumimoji="0" lang="ar-JO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ar-JO" sz="3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لوحة لعِب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JO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بطاقات للمهام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ar-JO" sz="3600" kern="0" dirty="0">
                <a:latin typeface="Calibri"/>
                <a:cs typeface="Arial" panose="020B0604020202020204" pitchFamily="34" charset="0"/>
              </a:rPr>
              <a:t>أقراص بعَدد المُشاركين</a:t>
            </a:r>
            <a:endParaRPr kumimoji="0" lang="ar-JO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F55F7DAC-3CFC-F398-1D6C-369D5AA88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ECB1B35A-6E6F-207E-82C3-E7A763143AE9}"/>
              </a:ext>
            </a:extLst>
          </p:cNvPr>
          <p:cNvSpPr txBox="1"/>
          <p:nvPr/>
        </p:nvSpPr>
        <p:spPr>
          <a:xfrm>
            <a:off x="1352515" y="2171700"/>
            <a:ext cx="10980162" cy="5563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JO" sz="2400" noProof="0" dirty="0"/>
              <a:t>نضع جميع الأقراص على تربيعة رقم 1.</a:t>
            </a:r>
          </a:p>
          <a:p>
            <a:pPr algn="r">
              <a:lnSpc>
                <a:spcPct val="150000"/>
              </a:lnSpc>
            </a:pPr>
            <a:r>
              <a:rPr lang="ar-JO" sz="2400" dirty="0"/>
              <a:t>يرمي كل مشترك بدوره مكعّب (يُمكن استخدام مكعّب رقميّ أو مكعّب ملموس) لكي يعرف كم خطوة عليه أن يتقدّم</a:t>
            </a:r>
            <a:r>
              <a:rPr lang="ar-JO" sz="2400" noProof="0" dirty="0"/>
              <a:t>. </a:t>
            </a:r>
          </a:p>
          <a:p>
            <a:pPr algn="r">
              <a:lnSpc>
                <a:spcPct val="150000"/>
              </a:lnSpc>
            </a:pPr>
            <a:r>
              <a:rPr lang="ar-JO" sz="2400" noProof="0" dirty="0"/>
              <a:t> بعد أنْ يرمي المُشارك المكعّب، عليه تحريك القرص عدد من الخطوات وفقًا للعدد الذي حصل عليه عند رمي المكعّب.</a:t>
            </a:r>
          </a:p>
          <a:p>
            <a:pPr algn="r">
              <a:lnSpc>
                <a:spcPct val="150000"/>
              </a:lnSpc>
            </a:pPr>
            <a:r>
              <a:rPr lang="ar-JO" sz="2400" noProof="0" dirty="0"/>
              <a:t>في حال الوصول للسلّم بعد تحريك القرص- نصعد على السُلّم للمكان الملائم على اللوحَة. </a:t>
            </a:r>
          </a:p>
          <a:p>
            <a:pPr algn="r">
              <a:lnSpc>
                <a:spcPct val="150000"/>
              </a:lnSpc>
            </a:pPr>
            <a:r>
              <a:rPr lang="ar-JO" sz="2400" noProof="0" dirty="0"/>
              <a:t>في حال الوصول لأفعى بعد تحريك القرص – نهبط مع مسار الأفعى للمكان الملائم على </a:t>
            </a:r>
            <a:r>
              <a:rPr lang="ar-JO" sz="2400" dirty="0"/>
              <a:t>اللوحة</a:t>
            </a:r>
            <a:r>
              <a:rPr lang="ar-JO" sz="2400" noProof="0" dirty="0"/>
              <a:t>. </a:t>
            </a:r>
          </a:p>
          <a:p>
            <a:pPr algn="r">
              <a:lnSpc>
                <a:spcPct val="150000"/>
              </a:lnSpc>
            </a:pPr>
            <a:r>
              <a:rPr lang="ar-JO" sz="2400" noProof="0" dirty="0"/>
              <a:t> في حال الوصول لتربيعة "مهمّة" بعد تحريك القرص (كُرة مائيّة)، نأخذ مهمّة من رزمة المهام.</a:t>
            </a:r>
          </a:p>
          <a:p>
            <a:pPr algn="r">
              <a:lnSpc>
                <a:spcPct val="150000"/>
              </a:lnSpc>
            </a:pPr>
            <a:r>
              <a:rPr lang="ar-JO" sz="2400" noProof="0" dirty="0"/>
              <a:t> إذا أجاب المشارك بصورة صحيحة عن المهمّة، يتقدّم 3 خطوات على اللوحة.</a:t>
            </a:r>
          </a:p>
          <a:p>
            <a:pPr algn="r">
              <a:lnSpc>
                <a:spcPct val="150000"/>
              </a:lnSpc>
            </a:pPr>
            <a:r>
              <a:rPr lang="ar-JO" sz="2400" dirty="0"/>
              <a:t>الفائز هو المشارك الذي يصل أولًا للعدد 100 في نهاية اللوحة</a:t>
            </a:r>
            <a:r>
              <a:rPr lang="ar-JO" sz="2400" noProof="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19083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899678"/>
              </p:ext>
            </p:extLst>
          </p:nvPr>
        </p:nvGraphicFramePr>
        <p:xfrm>
          <a:off x="3762496" y="619585"/>
          <a:ext cx="10761100" cy="8966560"/>
        </p:xfrm>
        <a:graphic>
          <a:graphicData uri="http://schemas.openxmlformats.org/drawingml/2006/table">
            <a:tbl>
              <a:tblPr/>
              <a:tblGrid>
                <a:gridCol w="1076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100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91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82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64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66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68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716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716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14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10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 rot="-2898295" flipH="1">
            <a:off x="6854606" y="1602654"/>
            <a:ext cx="2535348" cy="842045"/>
          </a:xfrm>
          <a:custGeom>
            <a:avLst/>
            <a:gdLst/>
            <a:ahLst/>
            <a:cxnLst/>
            <a:rect l="l" t="t" r="r" b="b"/>
            <a:pathLst>
              <a:path w="1899967" h="773805">
                <a:moveTo>
                  <a:pt x="1899966" y="0"/>
                </a:moveTo>
                <a:lnTo>
                  <a:pt x="0" y="0"/>
                </a:lnTo>
                <a:lnTo>
                  <a:pt x="0" y="773804"/>
                </a:lnTo>
                <a:lnTo>
                  <a:pt x="1899966" y="773804"/>
                </a:lnTo>
                <a:lnTo>
                  <a:pt x="189996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 rot="93110" flipH="1">
            <a:off x="8023136" y="4327612"/>
            <a:ext cx="1764312" cy="2757026"/>
          </a:xfrm>
          <a:custGeom>
            <a:avLst/>
            <a:gdLst/>
            <a:ahLst/>
            <a:cxnLst/>
            <a:rect l="l" t="t" r="r" b="b"/>
            <a:pathLst>
              <a:path w="1396920" h="3192961">
                <a:moveTo>
                  <a:pt x="1396921" y="0"/>
                </a:moveTo>
                <a:lnTo>
                  <a:pt x="0" y="0"/>
                </a:lnTo>
                <a:lnTo>
                  <a:pt x="0" y="3192961"/>
                </a:lnTo>
                <a:lnTo>
                  <a:pt x="1396921" y="3192961"/>
                </a:lnTo>
                <a:lnTo>
                  <a:pt x="1396921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 rot="-4737458" flipH="1" flipV="1">
            <a:off x="12142170" y="3496158"/>
            <a:ext cx="3148053" cy="1282116"/>
          </a:xfrm>
          <a:custGeom>
            <a:avLst/>
            <a:gdLst/>
            <a:ahLst/>
            <a:cxnLst/>
            <a:rect l="l" t="t" r="r" b="b"/>
            <a:pathLst>
              <a:path w="2312459" h="941801">
                <a:moveTo>
                  <a:pt x="2312459" y="941802"/>
                </a:moveTo>
                <a:lnTo>
                  <a:pt x="0" y="941802"/>
                </a:lnTo>
                <a:lnTo>
                  <a:pt x="0" y="0"/>
                </a:lnTo>
                <a:lnTo>
                  <a:pt x="2312459" y="0"/>
                </a:lnTo>
                <a:lnTo>
                  <a:pt x="2312459" y="94180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462558" y="1854160"/>
            <a:ext cx="1302536" cy="2077252"/>
          </a:xfrm>
          <a:custGeom>
            <a:avLst/>
            <a:gdLst/>
            <a:ahLst/>
            <a:cxnLst/>
            <a:rect l="l" t="t" r="r" b="b"/>
            <a:pathLst>
              <a:path w="667574" h="1525883">
                <a:moveTo>
                  <a:pt x="0" y="0"/>
                </a:moveTo>
                <a:lnTo>
                  <a:pt x="667574" y="0"/>
                </a:lnTo>
                <a:lnTo>
                  <a:pt x="667574" y="1525883"/>
                </a:lnTo>
                <a:lnTo>
                  <a:pt x="0" y="1525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 rot="2812187">
            <a:off x="6765013" y="5029585"/>
            <a:ext cx="3245787" cy="1321920"/>
          </a:xfrm>
          <a:custGeom>
            <a:avLst/>
            <a:gdLst/>
            <a:ahLst/>
            <a:cxnLst/>
            <a:rect l="l" t="t" r="r" b="b"/>
            <a:pathLst>
              <a:path w="2384251" h="971040">
                <a:moveTo>
                  <a:pt x="0" y="0"/>
                </a:moveTo>
                <a:lnTo>
                  <a:pt x="2384251" y="0"/>
                </a:lnTo>
                <a:lnTo>
                  <a:pt x="2384251" y="971040"/>
                </a:lnTo>
                <a:lnTo>
                  <a:pt x="0" y="9710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 rot="-7386703" flipH="1" flipV="1">
            <a:off x="3459398" y="5746724"/>
            <a:ext cx="2364915" cy="1278328"/>
          </a:xfrm>
          <a:custGeom>
            <a:avLst/>
            <a:gdLst/>
            <a:ahLst/>
            <a:cxnLst/>
            <a:rect l="l" t="t" r="r" b="b"/>
            <a:pathLst>
              <a:path w="2305627" h="939019">
                <a:moveTo>
                  <a:pt x="2305627" y="939019"/>
                </a:moveTo>
                <a:lnTo>
                  <a:pt x="0" y="939019"/>
                </a:lnTo>
                <a:lnTo>
                  <a:pt x="0" y="0"/>
                </a:lnTo>
                <a:lnTo>
                  <a:pt x="2305627" y="0"/>
                </a:lnTo>
                <a:lnTo>
                  <a:pt x="2305627" y="93901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 rot="-6371948" flipH="1">
            <a:off x="8886734" y="7022710"/>
            <a:ext cx="2363406" cy="1409792"/>
          </a:xfrm>
          <a:custGeom>
            <a:avLst/>
            <a:gdLst/>
            <a:ahLst/>
            <a:cxnLst/>
            <a:rect l="l" t="t" r="r" b="b"/>
            <a:pathLst>
              <a:path w="2542737" h="1035588">
                <a:moveTo>
                  <a:pt x="2542737" y="0"/>
                </a:moveTo>
                <a:lnTo>
                  <a:pt x="0" y="0"/>
                </a:lnTo>
                <a:lnTo>
                  <a:pt x="0" y="1035587"/>
                </a:lnTo>
                <a:lnTo>
                  <a:pt x="2542737" y="1035587"/>
                </a:lnTo>
                <a:lnTo>
                  <a:pt x="254273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2396299" y="6675120"/>
            <a:ext cx="927905" cy="2120924"/>
          </a:xfrm>
          <a:custGeom>
            <a:avLst/>
            <a:gdLst/>
            <a:ahLst/>
            <a:cxnLst/>
            <a:rect l="l" t="t" r="r" b="b"/>
            <a:pathLst>
              <a:path w="681609" h="1557963">
                <a:moveTo>
                  <a:pt x="0" y="0"/>
                </a:moveTo>
                <a:lnTo>
                  <a:pt x="681609" y="0"/>
                </a:lnTo>
                <a:lnTo>
                  <a:pt x="681609" y="1557963"/>
                </a:lnTo>
                <a:lnTo>
                  <a:pt x="0" y="15579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6301521" y="7530172"/>
            <a:ext cx="1321536" cy="2069768"/>
          </a:xfrm>
          <a:custGeom>
            <a:avLst/>
            <a:gdLst/>
            <a:ahLst/>
            <a:cxnLst/>
            <a:rect l="l" t="t" r="r" b="b"/>
            <a:pathLst>
              <a:path w="970758" h="2218876">
                <a:moveTo>
                  <a:pt x="0" y="0"/>
                </a:moveTo>
                <a:lnTo>
                  <a:pt x="970758" y="0"/>
                </a:lnTo>
                <a:lnTo>
                  <a:pt x="970758" y="2218876"/>
                </a:lnTo>
                <a:lnTo>
                  <a:pt x="0" y="2218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927388" y="1014553"/>
            <a:ext cx="749522" cy="1810027"/>
          </a:xfrm>
          <a:custGeom>
            <a:avLst/>
            <a:gdLst/>
            <a:ahLst/>
            <a:cxnLst/>
            <a:rect l="l" t="t" r="r" b="b"/>
            <a:pathLst>
              <a:path w="550575" h="1258458">
                <a:moveTo>
                  <a:pt x="0" y="0"/>
                </a:moveTo>
                <a:lnTo>
                  <a:pt x="550576" y="0"/>
                </a:lnTo>
                <a:lnTo>
                  <a:pt x="550576" y="1258458"/>
                </a:lnTo>
                <a:lnTo>
                  <a:pt x="0" y="12584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3904447" y="797060"/>
            <a:ext cx="737408" cy="721868"/>
          </a:xfrm>
          <a:custGeom>
            <a:avLst/>
            <a:gdLst/>
            <a:ahLst/>
            <a:cxnLst/>
            <a:rect l="l" t="t" r="r" b="b"/>
            <a:pathLst>
              <a:path w="1824000" h="766080">
                <a:moveTo>
                  <a:pt x="0" y="0"/>
                </a:moveTo>
                <a:lnTo>
                  <a:pt x="1824000" y="0"/>
                </a:lnTo>
                <a:lnTo>
                  <a:pt x="1824000" y="766080"/>
                </a:lnTo>
                <a:lnTo>
                  <a:pt x="0" y="7660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5411793" y="8715709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9154222" y="8213603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0170954" y="9145615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7549121" y="6466884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8048730" y="8213603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11227509" y="7811561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5848801" y="6014248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3667158" y="6896790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1244054" y="6466884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6849686" y="5116662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12343637" y="8715709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8722474" y="1983519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5842921" y="7305676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13419542" y="6466884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6525283" y="3785725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7986127" y="7361798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10221154" y="4673143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6" name="Freeform 36"/>
          <p:cNvSpPr/>
          <p:nvPr/>
        </p:nvSpPr>
        <p:spPr>
          <a:xfrm>
            <a:off x="10761276" y="5589933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7" name="Freeform 37"/>
          <p:cNvSpPr/>
          <p:nvPr/>
        </p:nvSpPr>
        <p:spPr>
          <a:xfrm>
            <a:off x="5411793" y="2905950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4400152" y="3739266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9" name="Freeform 39"/>
          <p:cNvSpPr/>
          <p:nvPr/>
        </p:nvSpPr>
        <p:spPr>
          <a:xfrm>
            <a:off x="9114094" y="3303898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10807046" y="1110594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1" name="Freeform 41"/>
          <p:cNvSpPr/>
          <p:nvPr/>
        </p:nvSpPr>
        <p:spPr>
          <a:xfrm>
            <a:off x="12343637" y="1072382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2" name="Freeform 42"/>
          <p:cNvSpPr/>
          <p:nvPr/>
        </p:nvSpPr>
        <p:spPr>
          <a:xfrm>
            <a:off x="13402881" y="1983519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3" name="Freeform 43"/>
          <p:cNvSpPr/>
          <p:nvPr/>
        </p:nvSpPr>
        <p:spPr>
          <a:xfrm>
            <a:off x="4400152" y="1998716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75023A40-0B64-13F6-2760-F33189C7C774}"/>
              </a:ext>
            </a:extLst>
          </p:cNvPr>
          <p:cNvSpPr/>
          <p:nvPr/>
        </p:nvSpPr>
        <p:spPr>
          <a:xfrm rot="93110" flipH="1">
            <a:off x="4725189" y="3544240"/>
            <a:ext cx="1764312" cy="1898316"/>
          </a:xfrm>
          <a:custGeom>
            <a:avLst/>
            <a:gdLst/>
            <a:ahLst/>
            <a:cxnLst/>
            <a:rect l="l" t="t" r="r" b="b"/>
            <a:pathLst>
              <a:path w="1396920" h="3192961">
                <a:moveTo>
                  <a:pt x="1396921" y="0"/>
                </a:moveTo>
                <a:lnTo>
                  <a:pt x="0" y="0"/>
                </a:lnTo>
                <a:lnTo>
                  <a:pt x="0" y="3192961"/>
                </a:lnTo>
                <a:lnTo>
                  <a:pt x="1396921" y="3192961"/>
                </a:lnTo>
                <a:lnTo>
                  <a:pt x="1396921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">
            <a:extLst>
              <a:ext uri="{FF2B5EF4-FFF2-40B4-BE49-F238E27FC236}">
                <a16:creationId xmlns:a16="http://schemas.microsoft.com/office/drawing/2014/main" id="{94344EB4-7CAD-344B-7943-1DDA6BB647C4}"/>
              </a:ext>
            </a:extLst>
          </p:cNvPr>
          <p:cNvSpPr/>
          <p:nvPr/>
        </p:nvSpPr>
        <p:spPr>
          <a:xfrm rot="18701705" flipH="1">
            <a:off x="9781172" y="1780562"/>
            <a:ext cx="2535348" cy="842045"/>
          </a:xfrm>
          <a:custGeom>
            <a:avLst/>
            <a:gdLst/>
            <a:ahLst/>
            <a:cxnLst/>
            <a:rect l="l" t="t" r="r" b="b"/>
            <a:pathLst>
              <a:path w="1899967" h="773805">
                <a:moveTo>
                  <a:pt x="1899966" y="0"/>
                </a:moveTo>
                <a:lnTo>
                  <a:pt x="0" y="0"/>
                </a:lnTo>
                <a:lnTo>
                  <a:pt x="0" y="773804"/>
                </a:lnTo>
                <a:lnTo>
                  <a:pt x="1899966" y="773804"/>
                </a:lnTo>
                <a:lnTo>
                  <a:pt x="189996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41265D97-7895-62C0-2F91-C348500902FF}"/>
              </a:ext>
            </a:extLst>
          </p:cNvPr>
          <p:cNvSpPr/>
          <p:nvPr/>
        </p:nvSpPr>
        <p:spPr>
          <a:xfrm rot="14213297" flipH="1" flipV="1">
            <a:off x="4959364" y="1122187"/>
            <a:ext cx="1633604" cy="1278328"/>
          </a:xfrm>
          <a:custGeom>
            <a:avLst/>
            <a:gdLst/>
            <a:ahLst/>
            <a:cxnLst/>
            <a:rect l="l" t="t" r="r" b="b"/>
            <a:pathLst>
              <a:path w="2305627" h="939019">
                <a:moveTo>
                  <a:pt x="2305627" y="939019"/>
                </a:moveTo>
                <a:lnTo>
                  <a:pt x="0" y="939019"/>
                </a:lnTo>
                <a:lnTo>
                  <a:pt x="0" y="0"/>
                </a:lnTo>
                <a:lnTo>
                  <a:pt x="2305627" y="0"/>
                </a:lnTo>
                <a:lnTo>
                  <a:pt x="2305627" y="93901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C0FC22A0-31DB-CB99-2905-2B28151D0A42}"/>
              </a:ext>
            </a:extLst>
          </p:cNvPr>
          <p:cNvSpPr/>
          <p:nvPr/>
        </p:nvSpPr>
        <p:spPr>
          <a:xfrm>
            <a:off x="10744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מי 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4075D15E-A0CD-02B0-03A2-A1983CCBD585}"/>
              </a:ext>
            </a:extLst>
          </p:cNvPr>
          <p:cNvSpPr/>
          <p:nvPr/>
        </p:nvSpPr>
        <p:spPr>
          <a:xfrm>
            <a:off x="10748889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FF2E70EC-7EE0-67B8-02A8-51A538BB3E02}"/>
              </a:ext>
            </a:extLst>
          </p:cNvPr>
          <p:cNvSpPr/>
          <p:nvPr/>
        </p:nvSpPr>
        <p:spPr>
          <a:xfrm>
            <a:off x="3505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5BC842DB-DF91-11D4-1FB8-270A8E5CF4E4}"/>
              </a:ext>
            </a:extLst>
          </p:cNvPr>
          <p:cNvSpPr/>
          <p:nvPr/>
        </p:nvSpPr>
        <p:spPr>
          <a:xfrm>
            <a:off x="3514578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/>
              <a:t> </a:t>
            </a:r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764423A-7C02-8508-6815-E932825ECE07}"/>
              </a:ext>
            </a:extLst>
          </p:cNvPr>
          <p:cNvSpPr txBox="1"/>
          <p:nvPr/>
        </p:nvSpPr>
        <p:spPr>
          <a:xfrm>
            <a:off x="3771900" y="829380"/>
            <a:ext cx="58674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3200" noProof="0" dirty="0"/>
              <a:t>معطى العدد 4,637.</a:t>
            </a:r>
          </a:p>
          <a:p>
            <a:pPr algn="ctr" rtl="1"/>
            <a:r>
              <a:rPr lang="ar-JO" sz="3200" noProof="0" dirty="0"/>
              <a:t>نريد تحويل العدد لعدد مكوّن من 5 منازل، بواسطة كتابة الرقم 5 في مكان ما في العدد.</a:t>
            </a:r>
          </a:p>
          <a:p>
            <a:pPr algn="ctr" rtl="1"/>
            <a:r>
              <a:rPr lang="ar-JO" sz="3200" dirty="0"/>
              <a:t>أين يجب كتابة الرقم 5 لكي نحصل على أصغر عدد ممكن؟ </a:t>
            </a:r>
            <a:endParaRPr lang="ar-JO" noProof="0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72204F42-0E09-4243-5232-3D13F8E836A9}"/>
              </a:ext>
            </a:extLst>
          </p:cNvPr>
          <p:cNvSpPr txBox="1"/>
          <p:nvPr/>
        </p:nvSpPr>
        <p:spPr>
          <a:xfrm>
            <a:off x="11125200" y="5456128"/>
            <a:ext cx="541020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3600" noProof="0" dirty="0"/>
              <a:t>قال رامي: "عدد رقم عشراته 7 يكون دائما أكبر من عدد آخر رقم عشراته 6".</a:t>
            </a:r>
          </a:p>
          <a:p>
            <a:pPr algn="ctr" rtl="1"/>
            <a:r>
              <a:rPr lang="ar-JO" sz="3600" dirty="0"/>
              <a:t>هل هذا الادّعاء صحيح؟ لماذا؟ </a:t>
            </a:r>
            <a:br>
              <a:rPr lang="ar-JO" noProof="0" dirty="0"/>
            </a:br>
            <a:endParaRPr lang="ar-JO" noProof="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25212918-7398-152E-D626-197D232A8061}"/>
              </a:ext>
            </a:extLst>
          </p:cNvPr>
          <p:cNvSpPr txBox="1"/>
          <p:nvPr/>
        </p:nvSpPr>
        <p:spPr>
          <a:xfrm>
            <a:off x="3781278" y="5292210"/>
            <a:ext cx="586740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3200" noProof="0" dirty="0"/>
              <a:t>إذا كان وزن جميع الإجاصات متساوٍ، هل يمكننا أن نعرف بالتّأكيد أيهما يزن أكثر - التفّاحة ام الإجاصة؟ </a:t>
            </a:r>
            <a:br>
              <a:rPr lang="ar-JO" sz="3200" noProof="0" dirty="0"/>
            </a:br>
            <a:endParaRPr lang="ar-JO" sz="3200" noProof="0" dirty="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2E5972A2-795D-2920-47E3-7159BAFDE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686" y="6940212"/>
            <a:ext cx="2943827" cy="1813086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7FF8E82-F7CF-8275-1F7D-C5972A3B5FD0}"/>
              </a:ext>
            </a:extLst>
          </p:cNvPr>
          <p:cNvSpPr txBox="1"/>
          <p:nvPr/>
        </p:nvSpPr>
        <p:spPr>
          <a:xfrm>
            <a:off x="10706100" y="1006331"/>
            <a:ext cx="624840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spcAft>
                <a:spcPts val="800"/>
              </a:spcAft>
              <a:buNone/>
            </a:pPr>
            <a:r>
              <a:rPr lang="ar-JO" sz="3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قالت دُنيا، أيضًا دون حِساب نتيجة التمرين</a:t>
            </a:r>
          </a:p>
          <a:p>
            <a:pPr algn="ctr" rtl="1">
              <a:spcAft>
                <a:spcPts val="800"/>
              </a:spcAft>
              <a:buNone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41x5</a:t>
            </a:r>
            <a:endParaRPr lang="ar-JO" sz="32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spcAft>
                <a:spcPts val="800"/>
              </a:spcAft>
              <a:buNone/>
            </a:pPr>
            <a:r>
              <a:rPr lang="ar-JO" sz="3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بشكل دقيق، 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يمكننا أن نعرف أنَّ النتيجة أكبر من 200</a:t>
            </a:r>
            <a:r>
              <a:rPr lang="ar-JO" sz="3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ctr" rtl="1">
              <a:spcAft>
                <a:spcPts val="800"/>
              </a:spcAft>
              <a:buNone/>
            </a:pPr>
            <a:r>
              <a:rPr lang="ar-JO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اشرحوا لما دنيا على حقّ.</a:t>
            </a:r>
            <a:endParaRPr lang="ar-JO" sz="3200" noProof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4C136B-AE7D-AB09-BF4F-616A0A3A5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162A0B1-5C72-5DE6-C6CF-DBC9A27CF4EF}"/>
              </a:ext>
            </a:extLst>
          </p:cNvPr>
          <p:cNvSpPr/>
          <p:nvPr/>
        </p:nvSpPr>
        <p:spPr>
          <a:xfrm>
            <a:off x="10744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D9312939-FD85-82E1-D766-4522CD2CE949}"/>
              </a:ext>
            </a:extLst>
          </p:cNvPr>
          <p:cNvSpPr/>
          <p:nvPr/>
        </p:nvSpPr>
        <p:spPr>
          <a:xfrm>
            <a:off x="10748889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21E349E8-16D0-35D6-4C30-0429D806EBAC}"/>
              </a:ext>
            </a:extLst>
          </p:cNvPr>
          <p:cNvSpPr/>
          <p:nvPr/>
        </p:nvSpPr>
        <p:spPr>
          <a:xfrm>
            <a:off x="3505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F494C165-6356-5A0C-7D68-409D0D902D07}"/>
              </a:ext>
            </a:extLst>
          </p:cNvPr>
          <p:cNvSpPr/>
          <p:nvPr/>
        </p:nvSpPr>
        <p:spPr>
          <a:xfrm>
            <a:off x="3514578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3D55C29-A461-8C64-AA7E-4BA9C2823067}"/>
              </a:ext>
            </a:extLst>
          </p:cNvPr>
          <p:cNvSpPr txBox="1"/>
          <p:nvPr/>
        </p:nvSpPr>
        <p:spPr>
          <a:xfrm>
            <a:off x="10896600" y="1159639"/>
            <a:ext cx="5943599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3600" noProof="0" dirty="0"/>
              <a:t>أكملوا: إذا كتبنا الرقم 2 مكان الرقم 5 في العدد 4,721 نحصل على عدد جديد.</a:t>
            </a:r>
            <a:br>
              <a:rPr lang="ar-JO" sz="3600" noProof="0" dirty="0"/>
            </a:br>
            <a:r>
              <a:rPr lang="ar-JO" sz="3600" noProof="0" dirty="0"/>
              <a:t>الع\\ الجديد يكون أكبر من العدد المعطى 4,721 بـِ ___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719338F-E7F7-D40F-741C-105998DB6AF1}"/>
              </a:ext>
            </a:extLst>
          </p:cNvPr>
          <p:cNvSpPr txBox="1"/>
          <p:nvPr/>
        </p:nvSpPr>
        <p:spPr>
          <a:xfrm>
            <a:off x="3810000" y="1485900"/>
            <a:ext cx="5715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600" noProof="0" dirty="0"/>
              <a:t>ما هو العدد الأكبر بِـ 10 أضعاف من العدد سبع مئة وتِسعة؟ </a:t>
            </a:r>
            <a:endParaRPr lang="ar-JO" noProof="0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44023789-5030-52D1-12B7-50E1F2CA2155}"/>
              </a:ext>
            </a:extLst>
          </p:cNvPr>
          <p:cNvSpPr txBox="1"/>
          <p:nvPr/>
        </p:nvSpPr>
        <p:spPr>
          <a:xfrm>
            <a:off x="11045404" y="5328525"/>
            <a:ext cx="5943599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3200" noProof="0" dirty="0"/>
              <a:t>بعد ان جمع جمال 12,459 نقطة في لعبة حاسوب، خسر 2,643 نقطة. </a:t>
            </a:r>
          </a:p>
          <a:p>
            <a:pPr algn="ctr" rtl="1"/>
            <a:r>
              <a:rPr lang="ar-JO" sz="3200" noProof="0" dirty="0"/>
              <a:t>هل بقي بحوزته أكثر من 10,000نقطة أم أقل من  10,000 نقطة؟</a:t>
            </a:r>
          </a:p>
          <a:p>
            <a:pPr algn="ctr" rtl="1"/>
            <a:r>
              <a:rPr lang="ar-JO" sz="3200" noProof="0" dirty="0"/>
              <a:t>اشرحوا كيف يمكن الإجابة عن السؤال دون إجراء حساب دقيق.  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538AC3A-151E-CED1-AB8A-0D47DA7AD858}"/>
              </a:ext>
            </a:extLst>
          </p:cNvPr>
          <p:cNvSpPr txBox="1"/>
          <p:nvPr/>
        </p:nvSpPr>
        <p:spPr>
          <a:xfrm>
            <a:off x="3674134" y="5753100"/>
            <a:ext cx="606293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3200" noProof="0" dirty="0"/>
              <a:t>استخدموا الأرقام 1 , 3 , 5 , 7, 9 , 8  كل رقم مرة واحدة، كي تكوّنوا عَددين كل منهما من 3 منازل بحيث يكون حاصل جمعهما أكبر ما يمكن.</a:t>
            </a:r>
          </a:p>
        </p:txBody>
      </p:sp>
    </p:spTree>
    <p:extLst>
      <p:ext uri="{BB962C8B-B14F-4D97-AF65-F5344CB8AC3E}">
        <p14:creationId xmlns:p14="http://schemas.microsoft.com/office/powerpoint/2010/main" val="38343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74836B-FC26-D22A-2DD2-BC456EA40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56824B7-A97B-7CCF-98B8-D08074D769DB}"/>
              </a:ext>
            </a:extLst>
          </p:cNvPr>
          <p:cNvSpPr/>
          <p:nvPr/>
        </p:nvSpPr>
        <p:spPr>
          <a:xfrm>
            <a:off x="10744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9DDF4935-69A3-3111-B87E-5801847D5911}"/>
              </a:ext>
            </a:extLst>
          </p:cNvPr>
          <p:cNvSpPr/>
          <p:nvPr/>
        </p:nvSpPr>
        <p:spPr>
          <a:xfrm>
            <a:off x="10748889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281BED1D-0E02-95E2-01A1-4390F4137BC4}"/>
              </a:ext>
            </a:extLst>
          </p:cNvPr>
          <p:cNvSpPr/>
          <p:nvPr/>
        </p:nvSpPr>
        <p:spPr>
          <a:xfrm>
            <a:off x="3505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B01453D2-27BB-B035-5089-72476373D24A}"/>
              </a:ext>
            </a:extLst>
          </p:cNvPr>
          <p:cNvSpPr/>
          <p:nvPr/>
        </p:nvSpPr>
        <p:spPr>
          <a:xfrm>
            <a:off x="3514578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5A9608-56E1-F8CA-9DF1-31A8337C3746}"/>
              </a:ext>
            </a:extLst>
          </p:cNvPr>
          <p:cNvSpPr txBox="1"/>
          <p:nvPr/>
        </p:nvSpPr>
        <p:spPr>
          <a:xfrm>
            <a:off x="11049000" y="930317"/>
            <a:ext cx="5562600" cy="2955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sz="3200" dirty="0"/>
              <a:t>أمامكم تمرين</a:t>
            </a:r>
            <a:endParaRPr lang="he-IL" sz="3200" dirty="0"/>
          </a:p>
          <a:p>
            <a:pPr algn="ctr">
              <a:lnSpc>
                <a:spcPct val="150000"/>
              </a:lnSpc>
            </a:pPr>
            <a:r>
              <a:rPr lang="he-IL" sz="3200" dirty="0"/>
              <a:t>4,568 + 5,769</a:t>
            </a:r>
          </a:p>
          <a:p>
            <a:pPr algn="ctr">
              <a:lnSpc>
                <a:spcPct val="150000"/>
              </a:lnSpc>
            </a:pPr>
            <a:r>
              <a:rPr lang="ar-JO" sz="3200" dirty="0"/>
              <a:t>حدّدوا دون إجراء حساب دقيق: ما هو رقم آحاد حاصل الجمع؟ </a:t>
            </a:r>
            <a:endParaRPr lang="he-IL" sz="3200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00F6A4E-F31B-EF49-47BC-E6DE8F6F3DCD}"/>
              </a:ext>
            </a:extLst>
          </p:cNvPr>
          <p:cNvSpPr txBox="1"/>
          <p:nvPr/>
        </p:nvSpPr>
        <p:spPr>
          <a:xfrm>
            <a:off x="3657600" y="1006845"/>
            <a:ext cx="6257778" cy="25750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spcAft>
                <a:spcPts val="800"/>
              </a:spcAft>
              <a:buNone/>
            </a:pPr>
            <a:r>
              <a:rPr lang="ar-JO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يوجد في الصف 29 تلميذًا. دفع كل تلميذ 48 شيكل للرحلة.</a:t>
            </a:r>
          </a:p>
          <a:p>
            <a:pPr algn="ctr" rtl="1">
              <a:spcAft>
                <a:spcPts val="800"/>
              </a:spcAft>
              <a:buNone/>
            </a:pP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هل المبلغ الذي جُمع أكبر من 1,500 شيكل؟ </a:t>
            </a:r>
            <a:endParaRPr lang="ar-JO" sz="2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spcAft>
                <a:spcPts val="800"/>
              </a:spcAft>
              <a:buNone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اشرحوا كيف يمكن الإجابة عن السؤال دون إجراء حساب دقيق</a:t>
            </a:r>
            <a:endParaRPr lang="ar-JO" sz="2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5730793-585B-7D31-347F-49DCE91165C3}"/>
              </a:ext>
            </a:extLst>
          </p:cNvPr>
          <p:cNvSpPr txBox="1"/>
          <p:nvPr/>
        </p:nvSpPr>
        <p:spPr>
          <a:xfrm>
            <a:off x="10972800" y="5474052"/>
            <a:ext cx="57150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3200" noProof="0" dirty="0"/>
              <a:t>فكّر تامر في عدد طبيعي.</a:t>
            </a:r>
          </a:p>
          <a:p>
            <a:pPr algn="ctr" rtl="1"/>
            <a:r>
              <a:rPr lang="ar-JO" sz="3200" dirty="0"/>
              <a:t>ضرب العدد في 7.</a:t>
            </a:r>
          </a:p>
          <a:p>
            <a:pPr algn="ctr" rtl="1"/>
            <a:r>
              <a:rPr lang="ar-JO" sz="3200" noProof="0" dirty="0"/>
              <a:t>قرّب حاصل الضرب لأقرب عشرة وحصل على العدد 50.</a:t>
            </a:r>
          </a:p>
          <a:p>
            <a:pPr algn="ctr" rtl="1"/>
            <a:r>
              <a:rPr lang="ar-JO" sz="3200" noProof="0" dirty="0"/>
              <a:t>ماذا يمكن ان يكون العدد الذي فكّر فيه تامر؟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2D3195E0-6EC6-F952-6157-316DA8666AA8}"/>
              </a:ext>
            </a:extLst>
          </p:cNvPr>
          <p:cNvSpPr txBox="1"/>
          <p:nvPr/>
        </p:nvSpPr>
        <p:spPr>
          <a:xfrm>
            <a:off x="3810000" y="5447454"/>
            <a:ext cx="57150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noProof="0" dirty="0"/>
              <a:t>بأي عدد نحصل على باقٍ مقداره 2 عند قسمته على 5؟ </a:t>
            </a:r>
          </a:p>
          <a:p>
            <a:pPr algn="ctr"/>
            <a:r>
              <a:rPr lang="ar-JO" sz="3200" noProof="0" dirty="0"/>
              <a:t>2,346</a:t>
            </a:r>
          </a:p>
          <a:p>
            <a:pPr algn="ctr"/>
            <a:r>
              <a:rPr lang="ar-JO" sz="3200" noProof="0" dirty="0"/>
              <a:t>2,347</a:t>
            </a:r>
          </a:p>
          <a:p>
            <a:pPr algn="ctr"/>
            <a:r>
              <a:rPr lang="ar-JO" sz="3200" noProof="0" dirty="0"/>
              <a:t>8,234</a:t>
            </a:r>
          </a:p>
          <a:p>
            <a:pPr algn="ctr"/>
            <a:r>
              <a:rPr lang="ar-JO" sz="3200" noProof="0" dirty="0"/>
              <a:t>9,234</a:t>
            </a:r>
          </a:p>
        </p:txBody>
      </p:sp>
    </p:spTree>
    <p:extLst>
      <p:ext uri="{BB962C8B-B14F-4D97-AF65-F5344CB8AC3E}">
        <p14:creationId xmlns:p14="http://schemas.microsoft.com/office/powerpoint/2010/main" val="381425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E60353-42E3-D7D7-D231-01796BAF1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560BE7DD-A2D0-039D-113E-579E30FCCEE7}"/>
              </a:ext>
            </a:extLst>
          </p:cNvPr>
          <p:cNvSpPr/>
          <p:nvPr/>
        </p:nvSpPr>
        <p:spPr>
          <a:xfrm>
            <a:off x="10744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E8FDDAC6-36CE-03B3-F54A-838669826FBB}"/>
              </a:ext>
            </a:extLst>
          </p:cNvPr>
          <p:cNvSpPr/>
          <p:nvPr/>
        </p:nvSpPr>
        <p:spPr>
          <a:xfrm>
            <a:off x="10748889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BAD8209F-17A5-E6CD-52DE-58EF55C490FE}"/>
              </a:ext>
            </a:extLst>
          </p:cNvPr>
          <p:cNvSpPr/>
          <p:nvPr/>
        </p:nvSpPr>
        <p:spPr>
          <a:xfrm>
            <a:off x="3514578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18EDA919-D8C5-4873-70DF-81117ECB7C06}"/>
              </a:ext>
            </a:extLst>
          </p:cNvPr>
          <p:cNvSpPr/>
          <p:nvPr/>
        </p:nvSpPr>
        <p:spPr>
          <a:xfrm>
            <a:off x="3514578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2D521A77-6339-D02F-8326-CCB378A6B151}"/>
              </a:ext>
            </a:extLst>
          </p:cNvPr>
          <p:cNvSpPr txBox="1"/>
          <p:nvPr/>
        </p:nvSpPr>
        <p:spPr>
          <a:xfrm>
            <a:off x="3812137" y="850484"/>
            <a:ext cx="580567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JO" sz="3200" b="0" i="0" u="none" strike="noStrike" dirty="0">
                <a:effectLst/>
                <a:latin typeface="Calibri" panose="020F0502020204030204" pitchFamily="34" charset="0"/>
              </a:rPr>
              <a:t>أكملوا أرقامًا ملائمة بحيث تحصلون على أعداد من منزلتين مرتّبة من الأصغر إلى الأكبر</a:t>
            </a:r>
            <a:r>
              <a:rPr lang="he-IL" sz="3200" b="0" i="0" u="none" strike="noStrike" dirty="0">
                <a:effectLst/>
                <a:latin typeface="Calibri" panose="020F0502020204030204" pitchFamily="34" charset="0"/>
              </a:rPr>
              <a:t>:</a:t>
            </a:r>
          </a:p>
          <a:p>
            <a:pPr algn="r" rtl="1">
              <a:buNone/>
            </a:pPr>
            <a:endParaRPr lang="he-IL" sz="3200" dirty="0">
              <a:latin typeface="Calibri" panose="020F0502020204030204" pitchFamily="34" charset="0"/>
            </a:endParaRPr>
          </a:p>
          <a:p>
            <a:pPr algn="ctr" rtl="1">
              <a:buNone/>
            </a:pPr>
            <a:r>
              <a:rPr lang="he-IL" sz="2400" dirty="0"/>
              <a:t>2 ___  ,  0 ___  ,  ___ 4  ,  9 ___    </a:t>
            </a:r>
            <a:br>
              <a:rPr lang="he-IL" dirty="0"/>
            </a:br>
            <a:endParaRPr lang="he-IL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D51C9892-D5BC-A097-E759-6459B525E0F1}"/>
              </a:ext>
            </a:extLst>
          </p:cNvPr>
          <p:cNvSpPr txBox="1"/>
          <p:nvPr/>
        </p:nvSpPr>
        <p:spPr>
          <a:xfrm>
            <a:off x="10972800" y="1096800"/>
            <a:ext cx="6172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b="0" i="0" u="none" strike="noStrike" dirty="0">
                <a:effectLst/>
                <a:latin typeface="Calibri" panose="020F0502020204030204" pitchFamily="34" charset="0"/>
              </a:rPr>
              <a:t>أكملوا، إذا أمكن، أرقامًا ملائمة، بحيث تحصلون على أعداد أوليّة من منزلتين</a:t>
            </a:r>
            <a:r>
              <a:rPr lang="he-IL" sz="2800" b="0" i="0" u="none" strike="noStrike" dirty="0">
                <a:effectLst/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he-IL" sz="2800" dirty="0">
                <a:latin typeface="Calibri" panose="020F0502020204030204" pitchFamily="34" charset="0"/>
              </a:rPr>
              <a:t>___ 3</a:t>
            </a:r>
            <a:endParaRPr lang="he-IL" sz="2800" b="0" i="0" u="none" strike="noStrike" dirty="0">
              <a:effectLst/>
              <a:latin typeface="Calibri" panose="020F0502020204030204" pitchFamily="34" charset="0"/>
            </a:endParaRPr>
          </a:p>
          <a:p>
            <a:pPr algn="ctr"/>
            <a:r>
              <a:rPr lang="he-IL" sz="2800" dirty="0"/>
              <a:t>2 ___</a:t>
            </a:r>
          </a:p>
          <a:p>
            <a:pPr algn="ctr"/>
            <a:r>
              <a:rPr lang="he-IL" sz="2800" dirty="0"/>
              <a:t>7 ___</a:t>
            </a:r>
          </a:p>
          <a:p>
            <a:pPr algn="ctr"/>
            <a:r>
              <a:rPr lang="he-IL" sz="2800" dirty="0"/>
              <a:t>___ 4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60F90F5A-A194-5C16-6642-839661D86B5C}"/>
              </a:ext>
            </a:extLst>
          </p:cNvPr>
          <p:cNvSpPr txBox="1"/>
          <p:nvPr/>
        </p:nvSpPr>
        <p:spPr>
          <a:xfrm>
            <a:off x="11013244" y="5177774"/>
            <a:ext cx="5862711" cy="2339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3200" noProof="0" dirty="0"/>
              <a:t>حاصل جمع 3 أعداد مختلفة هو 16.</a:t>
            </a:r>
          </a:p>
          <a:p>
            <a:pPr algn="ctr" rtl="1"/>
            <a:r>
              <a:rPr lang="ar-JO" sz="3200" noProof="0" dirty="0"/>
              <a:t>حاصل جمع أصغر عددين من بينها – يساوي العدد الثالث.</a:t>
            </a:r>
          </a:p>
          <a:p>
            <a:pPr algn="ctr" rtl="1"/>
            <a:r>
              <a:rPr lang="ar-JO" sz="3200" dirty="0"/>
              <a:t>جدوا حلّين مُمكنين</a:t>
            </a:r>
            <a:br>
              <a:rPr lang="ar-JO" noProof="0" dirty="0"/>
            </a:br>
            <a:endParaRPr lang="ar-JO" noProof="0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65B699AD-0DBF-11B8-AC8F-CE4719B7F75E}"/>
              </a:ext>
            </a:extLst>
          </p:cNvPr>
          <p:cNvSpPr txBox="1"/>
          <p:nvPr/>
        </p:nvSpPr>
        <p:spPr>
          <a:xfrm>
            <a:off x="3586089" y="5370549"/>
            <a:ext cx="62577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3200" noProof="0" dirty="0"/>
              <a:t>حدّدوا القانونيّة وأكملوا العدد النّاقص</a:t>
            </a:r>
            <a:r>
              <a:rPr lang="ar-JO" noProof="0" dirty="0"/>
              <a:t>: </a:t>
            </a:r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12714F5C-BC60-DAEF-8B4F-05DD3E2A2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r="5172"/>
          <a:stretch>
            <a:fillRect/>
          </a:stretch>
        </p:blipFill>
        <p:spPr>
          <a:xfrm>
            <a:off x="3611384" y="6447767"/>
            <a:ext cx="6162822" cy="180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7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199EEA-C02E-F77D-3CAE-52262653C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2A43B050-CD73-C636-1E6B-48EE02A4365A}"/>
              </a:ext>
            </a:extLst>
          </p:cNvPr>
          <p:cNvSpPr/>
          <p:nvPr/>
        </p:nvSpPr>
        <p:spPr>
          <a:xfrm>
            <a:off x="10744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7E5D66D2-2762-3CBA-11A6-62182D7E87DA}"/>
              </a:ext>
            </a:extLst>
          </p:cNvPr>
          <p:cNvSpPr/>
          <p:nvPr/>
        </p:nvSpPr>
        <p:spPr>
          <a:xfrm>
            <a:off x="10748889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796FB54E-E6ED-9962-49DB-67562CA39E43}"/>
              </a:ext>
            </a:extLst>
          </p:cNvPr>
          <p:cNvSpPr/>
          <p:nvPr/>
        </p:nvSpPr>
        <p:spPr>
          <a:xfrm>
            <a:off x="3505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9F0E1B0A-488F-CD83-B2D5-B9B91193F3B5}"/>
              </a:ext>
            </a:extLst>
          </p:cNvPr>
          <p:cNvSpPr/>
          <p:nvPr/>
        </p:nvSpPr>
        <p:spPr>
          <a:xfrm>
            <a:off x="3514578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FE04DE4-9323-5D7F-9509-D1C8AA8C6D68}"/>
              </a:ext>
            </a:extLst>
          </p:cNvPr>
          <p:cNvSpPr txBox="1"/>
          <p:nvPr/>
        </p:nvSpPr>
        <p:spPr>
          <a:xfrm>
            <a:off x="11125200" y="871091"/>
            <a:ext cx="60198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dirty="0"/>
              <a:t>اختاروا التمرين الذي نتيجته تساوي 100</a:t>
            </a:r>
            <a:r>
              <a:rPr lang="he-IL" sz="3200" dirty="0"/>
              <a:t>.</a:t>
            </a:r>
            <a:endParaRPr lang="en-US" sz="3200" dirty="0"/>
          </a:p>
          <a:p>
            <a:pPr algn="ctr" rtl="1"/>
            <a:r>
              <a:rPr lang="en-US" sz="3200" dirty="0"/>
              <a:t> </a:t>
            </a:r>
            <a:r>
              <a:rPr lang="en-GB" sz="3200" dirty="0"/>
              <a:t>20 </a:t>
            </a:r>
            <a:r>
              <a:rPr lang="en-GB" sz="3200" dirty="0">
                <a:sym typeface="Symbol" panose="05050102010706020507" pitchFamily="18" charset="2"/>
              </a:rPr>
              <a:t></a:t>
            </a:r>
            <a:r>
              <a:rPr lang="en-GB" sz="3200" dirty="0"/>
              <a:t> 5 </a:t>
            </a:r>
            <a:r>
              <a:rPr lang="en-GB" sz="3200" dirty="0">
                <a:sym typeface="Symbol" panose="05050102010706020507" pitchFamily="18" charset="2"/>
              </a:rPr>
              <a:t></a:t>
            </a:r>
            <a:r>
              <a:rPr lang="en-GB" sz="3200" dirty="0"/>
              <a:t> 5 </a:t>
            </a:r>
            <a:endParaRPr lang="en-US" sz="3200" dirty="0"/>
          </a:p>
          <a:p>
            <a:pPr algn="ctr" rtl="1"/>
            <a:r>
              <a:rPr lang="en-GB" sz="3200" dirty="0"/>
              <a:t>2 </a:t>
            </a:r>
            <a:r>
              <a:rPr lang="en-GB" sz="3200" dirty="0">
                <a:sym typeface="Symbol" panose="05050102010706020507" pitchFamily="18" charset="2"/>
              </a:rPr>
              <a:t></a:t>
            </a:r>
            <a:r>
              <a:rPr lang="en-GB" sz="3200" dirty="0"/>
              <a:t> 1 </a:t>
            </a:r>
            <a:r>
              <a:rPr lang="en-GB" sz="3200" dirty="0">
                <a:sym typeface="Symbol" panose="05050102010706020507" pitchFamily="18" charset="2"/>
              </a:rPr>
              <a:t></a:t>
            </a:r>
            <a:r>
              <a:rPr lang="en-GB" sz="3200" dirty="0"/>
              <a:t> 50 </a:t>
            </a:r>
            <a:endParaRPr lang="en-US" sz="3200" dirty="0"/>
          </a:p>
          <a:p>
            <a:pPr algn="ctr" rtl="1"/>
            <a:r>
              <a:rPr lang="en-GB" sz="3200" dirty="0"/>
              <a:t>50 </a:t>
            </a:r>
            <a:r>
              <a:rPr lang="en-GB" sz="3200" dirty="0">
                <a:sym typeface="Symbol" panose="05050102010706020507" pitchFamily="18" charset="2"/>
              </a:rPr>
              <a:t></a:t>
            </a:r>
            <a:r>
              <a:rPr lang="en-GB" sz="3200" dirty="0"/>
              <a:t> 10 </a:t>
            </a:r>
            <a:r>
              <a:rPr lang="en-GB" sz="3200" dirty="0">
                <a:sym typeface="Symbol" panose="05050102010706020507" pitchFamily="18" charset="2"/>
              </a:rPr>
              <a:t></a:t>
            </a:r>
            <a:r>
              <a:rPr lang="en-GB" sz="3200" dirty="0"/>
              <a:t> 2  </a:t>
            </a:r>
            <a:endParaRPr lang="en-US" sz="3200" dirty="0"/>
          </a:p>
          <a:p>
            <a:pPr algn="ctr" rtl="1"/>
            <a:r>
              <a:rPr lang="en-GB" sz="3200" dirty="0"/>
              <a:t>0 </a:t>
            </a:r>
            <a:r>
              <a:rPr lang="en-GB" sz="3200" dirty="0">
                <a:sym typeface="Symbol" panose="05050102010706020507" pitchFamily="18" charset="2"/>
              </a:rPr>
              <a:t></a:t>
            </a:r>
            <a:r>
              <a:rPr lang="en-GB" sz="3200" dirty="0"/>
              <a:t> 100 </a:t>
            </a:r>
            <a:r>
              <a:rPr lang="en-GB" sz="3200" dirty="0">
                <a:sym typeface="Symbol" panose="05050102010706020507" pitchFamily="18" charset="2"/>
              </a:rPr>
              <a:t></a:t>
            </a:r>
            <a:r>
              <a:rPr lang="en-GB" sz="3200" dirty="0"/>
              <a:t> 1  </a:t>
            </a:r>
            <a:endParaRPr lang="en-US" sz="3200" dirty="0"/>
          </a:p>
          <a:p>
            <a:pPr algn="ctr"/>
            <a:endParaRPr lang="he-IL" sz="3200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B73251F9-2198-663D-E714-0B92372EA89B}"/>
              </a:ext>
            </a:extLst>
          </p:cNvPr>
          <p:cNvSpPr txBox="1"/>
          <p:nvPr/>
        </p:nvSpPr>
        <p:spPr>
          <a:xfrm>
            <a:off x="3657600" y="1472267"/>
            <a:ext cx="6096000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dirty="0"/>
              <a:t>أكملوا أرقامًا ملائمة في العدد</a:t>
            </a:r>
            <a:r>
              <a:rPr lang="he-IL" sz="3200" dirty="0"/>
              <a:t>:</a:t>
            </a:r>
          </a:p>
          <a:p>
            <a:pPr algn="ctr"/>
            <a:r>
              <a:rPr lang="he-IL" sz="3200" dirty="0"/>
              <a:t> ___ ___ 2,5 כ</a:t>
            </a:r>
            <a:r>
              <a:rPr lang="ar-JO" sz="3200" dirty="0"/>
              <a:t>بحيث تحصلون على عدد يقسم على 3 أيضًا على 10 بدون باقٍ</a:t>
            </a:r>
            <a:r>
              <a:rPr lang="he-IL" sz="3200" dirty="0"/>
              <a:t>.</a:t>
            </a:r>
            <a:endParaRPr lang="en-US" sz="3200" dirty="0">
              <a:solidFill>
                <a:srgbClr val="FF0000"/>
              </a:solidFill>
            </a:endParaRPr>
          </a:p>
          <a:p>
            <a:pPr lvl="0" algn="ctr" rtl="1"/>
            <a:endParaRPr lang="he-IL" sz="2800" dirty="0"/>
          </a:p>
          <a:p>
            <a:pPr marL="457200" lvl="0" indent="-457200" algn="ctr" rtl="1">
              <a:buFont typeface="Wingdings" panose="05000000000000000000" pitchFamily="2" charset="2"/>
              <a:buChar char="v"/>
            </a:pPr>
            <a:endParaRPr lang="he-IL" sz="3200" dirty="0"/>
          </a:p>
          <a:p>
            <a:pPr algn="ctr"/>
            <a:endParaRPr lang="he-IL" sz="3200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ACA53D26-ECE3-2CBF-AC2F-A4D356DA02B5}"/>
              </a:ext>
            </a:extLst>
          </p:cNvPr>
          <p:cNvSpPr txBox="1"/>
          <p:nvPr/>
        </p:nvSpPr>
        <p:spPr>
          <a:xfrm>
            <a:off x="11087100" y="5856027"/>
            <a:ext cx="57150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كوّنوا من الأرقام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2, 7, 9, 4, 8 , 5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عددًا من 4 منازل ويقبل القسمة على 3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3F07632-D1EA-7E36-BA4F-1D5B512C048A}"/>
              </a:ext>
            </a:extLst>
          </p:cNvPr>
          <p:cNvSpPr txBox="1"/>
          <p:nvPr/>
        </p:nvSpPr>
        <p:spPr>
          <a:xfrm>
            <a:off x="3848100" y="5829300"/>
            <a:ext cx="57150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dirty="0"/>
              <a:t>كوّنوا من الأرقام</a:t>
            </a:r>
            <a:r>
              <a:rPr lang="he-IL" sz="3200" dirty="0"/>
              <a:t>: 2, 7, 9, 4, 8 , 5</a:t>
            </a:r>
          </a:p>
          <a:p>
            <a:pPr lvl="0" algn="ctr" rtl="1"/>
            <a:r>
              <a:rPr lang="ar-JO" sz="3200" dirty="0"/>
              <a:t>عددًا من 4 منازل ويقبل القسمة على 6</a:t>
            </a:r>
            <a:r>
              <a:rPr lang="he-IL" sz="3200" dirty="0"/>
              <a:t>.</a:t>
            </a:r>
            <a:endParaRPr lang="en-US" sz="32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5897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5931</TotalTime>
  <Words>882</Words>
  <Application>Microsoft Office PowerPoint</Application>
  <PresentationFormat>מותאם אישית</PresentationFormat>
  <Paragraphs>197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9" baseType="lpstr">
      <vt:lpstr>Arimo Bold</vt:lpstr>
      <vt:lpstr>Symbol</vt:lpstr>
      <vt:lpstr>Wingdings</vt:lpstr>
      <vt:lpstr>Arial</vt:lpstr>
      <vt:lpstr>Alef Bold</vt:lpstr>
      <vt:lpstr>Calibri</vt:lpstr>
      <vt:lpstr>Aptos</vt:lpstr>
      <vt:lpstr>Catamaran Bold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ראיד שיח אחמד</cp:lastModifiedBy>
  <cp:revision>39</cp:revision>
  <dcterms:created xsi:type="dcterms:W3CDTF">2006-08-16T00:00:00Z</dcterms:created>
  <dcterms:modified xsi:type="dcterms:W3CDTF">2026-05-25T19:25:54Z</dcterms:modified>
  <dc:identifier>DAHG5W1gSCg</dc:identifier>
</cp:coreProperties>
</file>