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895" r:id="rId3"/>
    <p:sldId id="891" r:id="rId4"/>
    <p:sldId id="890" r:id="rId5"/>
    <p:sldId id="268" r:id="rId6"/>
    <p:sldId id="257" r:id="rId7"/>
    <p:sldId id="271" r:id="rId8"/>
  </p:sldIdLst>
  <p:sldSz cx="18288000" cy="10287000"/>
  <p:notesSz cx="6858000" cy="9144000"/>
  <p:embeddedFontLst>
    <p:embeddedFont>
      <p:font typeface="Alef Bold" panose="020B0604020202020204" charset="-79"/>
      <p:regular r:id="rId10"/>
      <p:bold r:id="rId11"/>
    </p:embeddedFont>
    <p:embeddedFont>
      <p:font typeface="Arimo Bold" panose="020B0604020202020204" charset="0"/>
      <p:regular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85116E-EEB3-47EE-B316-310DBB736A22}" type="datetimeFigureOut">
              <a:rPr lang="he-IL" smtClean="0"/>
              <a:t>כ"ג/אייר/תשפ"ו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BDCE143-BA99-495C-80BD-FC26A2DF17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61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math.haifa.ac.il/images/stories/part4/activities_new_site/upgraded_openings/upgraded36c.pdf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.xml"/><Relationship Id="rId7" Type="http://schemas.openxmlformats.org/officeDocument/2006/relationships/image" Target="../media/image8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sv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e-IL"/>
          </a:p>
        </p:txBody>
      </p:sp>
      <p:sp>
        <p:nvSpPr>
          <p:cNvPr id="3" name="TextBox 3"/>
          <p:cNvSpPr txBox="1"/>
          <p:nvPr/>
        </p:nvSpPr>
        <p:spPr>
          <a:xfrm>
            <a:off x="7239000" y="0"/>
            <a:ext cx="13417149" cy="1001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240"/>
              </a:lnSpc>
            </a:pPr>
            <a:r>
              <a:rPr lang="he-IL" sz="40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בית הספר של החופש הגדול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03064" y="1268122"/>
            <a:ext cx="5245075" cy="160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2880"/>
              </a:lnSpc>
            </a:pPr>
            <a:r>
              <a:rPr lang="he-IL" sz="9200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  <a:rtl/>
              </a:rPr>
              <a:t>מתמטיקה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887200" y="2811863"/>
            <a:ext cx="5245075" cy="887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כיתות ד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134600" y="6244401"/>
            <a:ext cx="7980641" cy="27744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מספרים טבעיים</a:t>
            </a:r>
          </a:p>
          <a:p>
            <a:pPr algn="ctr" rtl="1">
              <a:lnSpc>
                <a:spcPts val="7279"/>
              </a:lnSpc>
            </a:pPr>
            <a:r>
              <a:rPr lang="he-IL" sz="5199" dirty="0">
                <a:solidFill>
                  <a:srgbClr val="000000"/>
                </a:solidFill>
                <a:latin typeface="Alef Bold"/>
                <a:ea typeface="Alef Bold"/>
                <a:cs typeface="Alef Bold"/>
                <a:sym typeface="Alef Bold"/>
                <a:rtl/>
              </a:rPr>
              <a:t>משלימים סימני פעולה ומספרים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B6C85AE-1A73-835E-0836-4547772EE22E}"/>
              </a:ext>
            </a:extLst>
          </p:cNvPr>
          <p:cNvSpPr/>
          <p:nvPr/>
        </p:nvSpPr>
        <p:spPr>
          <a:xfrm rot="10800000">
            <a:off x="1033836" y="3646593"/>
            <a:ext cx="16230600" cy="2475166"/>
          </a:xfrm>
          <a:custGeom>
            <a:avLst/>
            <a:gdLst/>
            <a:ahLst/>
            <a:cxnLst/>
            <a:rect l="l" t="t" r="r" b="b"/>
            <a:pathLst>
              <a:path w="16230600" h="2475166">
                <a:moveTo>
                  <a:pt x="0" y="0"/>
                </a:moveTo>
                <a:lnTo>
                  <a:pt x="16230600" y="0"/>
                </a:lnTo>
                <a:lnTo>
                  <a:pt x="16230600" y="2475166"/>
                </a:lnTo>
                <a:lnTo>
                  <a:pt x="0" y="24751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9D346BF-6D67-22E7-0E72-5E7ABD42FA41}"/>
              </a:ext>
            </a:extLst>
          </p:cNvPr>
          <p:cNvSpPr/>
          <p:nvPr/>
        </p:nvSpPr>
        <p:spPr>
          <a:xfrm>
            <a:off x="14859000" y="2400300"/>
            <a:ext cx="1629120" cy="1795173"/>
          </a:xfrm>
          <a:custGeom>
            <a:avLst/>
            <a:gdLst/>
            <a:ahLst/>
            <a:cxnLst/>
            <a:rect l="l" t="t" r="r" b="b"/>
            <a:pathLst>
              <a:path w="1629120" h="1795173">
                <a:moveTo>
                  <a:pt x="0" y="0"/>
                </a:moveTo>
                <a:lnTo>
                  <a:pt x="1629120" y="0"/>
                </a:lnTo>
                <a:lnTo>
                  <a:pt x="1629120" y="1795173"/>
                </a:lnTo>
                <a:lnTo>
                  <a:pt x="0" y="1795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0B4E846-B3F7-408C-07D1-3BBB69A17EB3}"/>
              </a:ext>
            </a:extLst>
          </p:cNvPr>
          <p:cNvSpPr txBox="1"/>
          <p:nvPr/>
        </p:nvSpPr>
        <p:spPr>
          <a:xfrm>
            <a:off x="14249400" y="4381500"/>
            <a:ext cx="26670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פעילות פתיחה- </a:t>
            </a:r>
            <a:endParaRPr lang="he-IL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התוצאה המבוקשת</a:t>
            </a:r>
            <a:endParaRPr lang="en-US" sz="280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42F2304-6098-C8D8-20BA-82106A173E61}"/>
              </a:ext>
            </a:extLst>
          </p:cNvPr>
          <p:cNvSpPr txBox="1"/>
          <p:nvPr/>
        </p:nvSpPr>
        <p:spPr>
          <a:xfrm>
            <a:off x="9982200" y="4451002"/>
            <a:ext cx="2667000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השלמת סמני פעולה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8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כרטיסיות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4377945D-9776-4431-7F1D-B76B3237512C}"/>
              </a:ext>
            </a:extLst>
          </p:cNvPr>
          <p:cNvSpPr txBox="1"/>
          <p:nvPr/>
        </p:nvSpPr>
        <p:spPr>
          <a:xfrm>
            <a:off x="5747825" y="4451002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דף עבודה-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המרוץ ל-1,000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9B0E6664-3819-F807-0021-DBE0CF07C10E}"/>
              </a:ext>
            </a:extLst>
          </p:cNvPr>
          <p:cNvSpPr txBox="1"/>
          <p:nvPr/>
        </p:nvSpPr>
        <p:spPr>
          <a:xfrm>
            <a:off x="1371600" y="4451001"/>
            <a:ext cx="2667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6BE9F8-13A1-2205-F7A8-40428DEA3E1B}"/>
              </a:ext>
            </a:extLst>
          </p:cNvPr>
          <p:cNvSpPr txBox="1"/>
          <p:nvPr/>
        </p:nvSpPr>
        <p:spPr>
          <a:xfrm>
            <a:off x="1460696" y="4381499"/>
            <a:ext cx="26670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דף עבודה-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תשבץ מספרים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8EE659-A754-323A-F05B-397DB0FA5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1D05A2B-6B05-0BDC-F8DD-E6C0299FA698}"/>
              </a:ext>
            </a:extLst>
          </p:cNvPr>
          <p:cNvSpPr txBox="1"/>
          <p:nvPr/>
        </p:nvSpPr>
        <p:spPr>
          <a:xfrm>
            <a:off x="4041825" y="217448"/>
            <a:ext cx="10515600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dirty="0"/>
              <a:t>האם תוכלו לקבל את התוצאה המבוקשת?</a:t>
            </a:r>
          </a:p>
          <a:p>
            <a:pPr algn="ctr"/>
            <a:endParaRPr 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5408CAE3-0818-6FBB-BD60-E88DCABE0559}"/>
              </a:ext>
            </a:extLst>
          </p:cNvPr>
          <p:cNvSpPr txBox="1"/>
          <p:nvPr/>
        </p:nvSpPr>
        <p:spPr>
          <a:xfrm>
            <a:off x="1814586" y="973986"/>
            <a:ext cx="1508760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/>
              <a:t>השתמשו במספרים הנתונים לבניית תרגילים בהתאם לתוצאות המבוקשות.</a:t>
            </a:r>
            <a:endParaRPr lang="en-US" sz="2400" dirty="0"/>
          </a:p>
          <a:p>
            <a:pPr algn="ctr">
              <a:lnSpc>
                <a:spcPct val="150000"/>
              </a:lnSpc>
            </a:pPr>
            <a:r>
              <a:rPr lang="he-IL" sz="2400" dirty="0"/>
              <a:t>ניתן להשתמש בחלק מהמספרים, בארבע פעולות חשבון (+ ,− , × , ÷) ובסוגריים.</a:t>
            </a:r>
          </a:p>
          <a:p>
            <a:pPr algn="ctr">
              <a:lnSpc>
                <a:spcPct val="150000"/>
              </a:lnSpc>
            </a:pPr>
            <a:r>
              <a:rPr lang="he-IL" sz="2400" dirty="0"/>
              <a:t>ניתן להשתמש בפעולות החשבון ובסוגריים ככל שנדרש. </a:t>
            </a:r>
          </a:p>
          <a:p>
            <a:pPr algn="ctr">
              <a:lnSpc>
                <a:spcPct val="150000"/>
              </a:lnSpc>
            </a:pPr>
            <a:r>
              <a:rPr lang="he-IL" sz="2400" dirty="0"/>
              <a:t>יש להשתמש לפחות ב-3 מספרים בכל תרגיל, פעם אחת בלבד בכל מספר. </a:t>
            </a:r>
          </a:p>
          <a:p>
            <a:pPr algn="ctr"/>
            <a:r>
              <a:rPr lang="en-US" sz="2400" dirty="0"/>
              <a:t> </a:t>
            </a:r>
            <a:endParaRPr lang="he-IL" sz="2400" dirty="0"/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E2F269A3-75CE-9645-00C1-25797A0B211E}"/>
              </a:ext>
            </a:extLst>
          </p:cNvPr>
          <p:cNvSpPr/>
          <p:nvPr/>
        </p:nvSpPr>
        <p:spPr>
          <a:xfrm>
            <a:off x="14630400" y="3648808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1C77FBB-DA37-9C7B-E406-10595BC676C4}"/>
              </a:ext>
            </a:extLst>
          </p:cNvPr>
          <p:cNvSpPr txBox="1"/>
          <p:nvPr/>
        </p:nvSpPr>
        <p:spPr>
          <a:xfrm>
            <a:off x="14706600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9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72D352AC-E4DC-4E89-2975-8D3FC78F5835}"/>
              </a:ext>
            </a:extLst>
          </p:cNvPr>
          <p:cNvSpPr/>
          <p:nvPr/>
        </p:nvSpPr>
        <p:spPr>
          <a:xfrm>
            <a:off x="12695260" y="3657600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A0FA4305-ABDE-773E-AA0F-D26EFCC310A5}"/>
              </a:ext>
            </a:extLst>
          </p:cNvPr>
          <p:cNvSpPr txBox="1"/>
          <p:nvPr/>
        </p:nvSpPr>
        <p:spPr>
          <a:xfrm>
            <a:off x="8900246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5</a:t>
            </a:r>
          </a:p>
        </p:txBody>
      </p:sp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984EA454-81AC-608C-973C-92CB5EEF326F}"/>
              </a:ext>
            </a:extLst>
          </p:cNvPr>
          <p:cNvSpPr/>
          <p:nvPr/>
        </p:nvSpPr>
        <p:spPr>
          <a:xfrm>
            <a:off x="10760123" y="3657600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5873C9E-3121-156C-6331-1A4BFB8F1E27}"/>
              </a:ext>
            </a:extLst>
          </p:cNvPr>
          <p:cNvSpPr txBox="1"/>
          <p:nvPr/>
        </p:nvSpPr>
        <p:spPr>
          <a:xfrm>
            <a:off x="10835697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6</a:t>
            </a:r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BA986D31-1B31-941C-65DD-8DFF40D48239}"/>
              </a:ext>
            </a:extLst>
          </p:cNvPr>
          <p:cNvSpPr/>
          <p:nvPr/>
        </p:nvSpPr>
        <p:spPr>
          <a:xfrm>
            <a:off x="8824986" y="3657600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EA4A8C92-A4F3-93C1-8A02-B8B68EB79DAF}"/>
              </a:ext>
            </a:extLst>
          </p:cNvPr>
          <p:cNvSpPr txBox="1"/>
          <p:nvPr/>
        </p:nvSpPr>
        <p:spPr>
          <a:xfrm>
            <a:off x="6964795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4</a:t>
            </a:r>
          </a:p>
        </p:txBody>
      </p:sp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CDA7BCAD-D7A3-0A61-7196-074A7C7E6237}"/>
              </a:ext>
            </a:extLst>
          </p:cNvPr>
          <p:cNvSpPr/>
          <p:nvPr/>
        </p:nvSpPr>
        <p:spPr>
          <a:xfrm>
            <a:off x="6889849" y="3648808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B66019E9-7252-C7BD-741C-B51A0A5DA31A}"/>
              </a:ext>
            </a:extLst>
          </p:cNvPr>
          <p:cNvSpPr txBox="1"/>
          <p:nvPr/>
        </p:nvSpPr>
        <p:spPr>
          <a:xfrm>
            <a:off x="3093893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2</a:t>
            </a:r>
          </a:p>
        </p:txBody>
      </p:sp>
      <p:sp>
        <p:nvSpPr>
          <p:cNvPr id="16" name="מלבן: פינות מעוגלות 15">
            <a:extLst>
              <a:ext uri="{FF2B5EF4-FFF2-40B4-BE49-F238E27FC236}">
                <a16:creationId xmlns:a16="http://schemas.microsoft.com/office/drawing/2014/main" id="{AAC38D3B-92AB-55E5-8348-FE5E05187E87}"/>
              </a:ext>
            </a:extLst>
          </p:cNvPr>
          <p:cNvSpPr/>
          <p:nvPr/>
        </p:nvSpPr>
        <p:spPr>
          <a:xfrm>
            <a:off x="4954712" y="3648808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2253B529-D009-BF2C-E209-3756AE529040}"/>
              </a:ext>
            </a:extLst>
          </p:cNvPr>
          <p:cNvSpPr txBox="1"/>
          <p:nvPr/>
        </p:nvSpPr>
        <p:spPr>
          <a:xfrm>
            <a:off x="5029344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3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2B5ED462-5F1D-C5E2-4EB7-2CF63894D384}"/>
              </a:ext>
            </a:extLst>
          </p:cNvPr>
          <p:cNvSpPr/>
          <p:nvPr/>
        </p:nvSpPr>
        <p:spPr>
          <a:xfrm>
            <a:off x="3019575" y="3657600"/>
            <a:ext cx="1066800" cy="14859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3B1DCD33-C87D-7768-5ED7-3C08242D25AA}"/>
              </a:ext>
            </a:extLst>
          </p:cNvPr>
          <p:cNvSpPr txBox="1"/>
          <p:nvPr/>
        </p:nvSpPr>
        <p:spPr>
          <a:xfrm>
            <a:off x="12771148" y="3914109"/>
            <a:ext cx="91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8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F705F948-1169-9F63-FE0E-F001AA484502}"/>
              </a:ext>
            </a:extLst>
          </p:cNvPr>
          <p:cNvSpPr/>
          <p:nvPr/>
        </p:nvSpPr>
        <p:spPr>
          <a:xfrm>
            <a:off x="9551379" y="5600700"/>
            <a:ext cx="7217308" cy="1066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D32642C8-A988-5B21-8FB2-6C0791F1C1C9}"/>
              </a:ext>
            </a:extLst>
          </p:cNvPr>
          <p:cNvSpPr txBox="1"/>
          <p:nvPr/>
        </p:nvSpPr>
        <p:spPr>
          <a:xfrm>
            <a:off x="9351496" y="5609492"/>
            <a:ext cx="73726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תוצאת התרגיל היא 20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B029C33F-1D05-54B0-9CDE-5A22A9E20A37}"/>
              </a:ext>
            </a:extLst>
          </p:cNvPr>
          <p:cNvSpPr/>
          <p:nvPr/>
        </p:nvSpPr>
        <p:spPr>
          <a:xfrm>
            <a:off x="9649271" y="7581900"/>
            <a:ext cx="7217308" cy="1066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39AC4A02-AC2F-49FC-A91F-225926D70009}"/>
              </a:ext>
            </a:extLst>
          </p:cNvPr>
          <p:cNvSpPr txBox="1"/>
          <p:nvPr/>
        </p:nvSpPr>
        <p:spPr>
          <a:xfrm>
            <a:off x="9449388" y="7590692"/>
            <a:ext cx="73726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תוצאת התרגיל היא 7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262DC22A-7B06-6B4D-09BB-78D188E74F6F}"/>
              </a:ext>
            </a:extLst>
          </p:cNvPr>
          <p:cNvSpPr/>
          <p:nvPr/>
        </p:nvSpPr>
        <p:spPr>
          <a:xfrm>
            <a:off x="1719197" y="5600700"/>
            <a:ext cx="7217308" cy="1066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4F6CF85-BCDC-2145-9FF7-F9F84933FC31}"/>
              </a:ext>
            </a:extLst>
          </p:cNvPr>
          <p:cNvSpPr txBox="1"/>
          <p:nvPr/>
        </p:nvSpPr>
        <p:spPr>
          <a:xfrm>
            <a:off x="1519314" y="5609492"/>
            <a:ext cx="73726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תוצאת התרגיל היא 10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1BF14766-888C-977D-DBE8-D36E2A2624CB}"/>
              </a:ext>
            </a:extLst>
          </p:cNvPr>
          <p:cNvSpPr/>
          <p:nvPr/>
        </p:nvSpPr>
        <p:spPr>
          <a:xfrm>
            <a:off x="1719197" y="7590692"/>
            <a:ext cx="7217308" cy="10668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36124092-7718-10AC-3F8B-77CBD9AD7547}"/>
              </a:ext>
            </a:extLst>
          </p:cNvPr>
          <p:cNvSpPr txBox="1"/>
          <p:nvPr/>
        </p:nvSpPr>
        <p:spPr>
          <a:xfrm>
            <a:off x="1519314" y="7599484"/>
            <a:ext cx="737264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תוצאת התרגיל היא 16</a:t>
            </a:r>
          </a:p>
        </p:txBody>
      </p:sp>
      <p:sp>
        <p:nvSpPr>
          <p:cNvPr id="31" name="מלבן: פינות מעוגלות 30">
            <a:extLst>
              <a:ext uri="{FF2B5EF4-FFF2-40B4-BE49-F238E27FC236}">
                <a16:creationId xmlns:a16="http://schemas.microsoft.com/office/drawing/2014/main" id="{7D19C842-E5E7-243B-837C-BE5DCCB6323B}"/>
              </a:ext>
            </a:extLst>
          </p:cNvPr>
          <p:cNvSpPr/>
          <p:nvPr/>
        </p:nvSpPr>
        <p:spPr>
          <a:xfrm>
            <a:off x="3125738" y="9405965"/>
            <a:ext cx="11047462" cy="609600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29C808D5-A43C-4BE5-A94B-75A399FDE99E}"/>
              </a:ext>
            </a:extLst>
          </p:cNvPr>
          <p:cNvSpPr txBox="1"/>
          <p:nvPr/>
        </p:nvSpPr>
        <p:spPr>
          <a:xfrm>
            <a:off x="3436987" y="9473586"/>
            <a:ext cx="1172527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hlinkClick r:id="rId2"/>
              </a:rPr>
              <a:t>  מרכז מורים ארצי למתמטיקה בחינוך היסודי, הפקולטה לחינוך, אוניברסיטת חיפה</a:t>
            </a: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846829BC-CFC3-6412-2FEC-88AC6FFA55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526" r="670"/>
          <a:stretch/>
        </p:blipFill>
        <p:spPr>
          <a:xfrm>
            <a:off x="13257925" y="9508078"/>
            <a:ext cx="675659" cy="4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DCA21-C28C-9AB9-AB81-00C623EA9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43684F08-BD07-D6F4-7F60-9EF0991A6983}"/>
              </a:ext>
            </a:extLst>
          </p:cNvPr>
          <p:cNvSpPr/>
          <p:nvPr/>
        </p:nvSpPr>
        <p:spPr>
          <a:xfrm>
            <a:off x="15698959" y="811647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1062F2B-DA49-A70A-1FBB-FF764E7EB2ED}"/>
              </a:ext>
            </a:extLst>
          </p:cNvPr>
          <p:cNvSpPr txBox="1"/>
          <p:nvPr/>
        </p:nvSpPr>
        <p:spPr>
          <a:xfrm>
            <a:off x="15705240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9</a:t>
            </a: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7B23BB8D-BD14-1E73-CF1F-08A36BEE2061}"/>
              </a:ext>
            </a:extLst>
          </p:cNvPr>
          <p:cNvSpPr/>
          <p:nvPr/>
        </p:nvSpPr>
        <p:spPr>
          <a:xfrm>
            <a:off x="13314021" y="811520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0CFE6B2-828A-25AC-D3D7-64D6E5EB642A}"/>
              </a:ext>
            </a:extLst>
          </p:cNvPr>
          <p:cNvSpPr txBox="1"/>
          <p:nvPr/>
        </p:nvSpPr>
        <p:spPr>
          <a:xfrm>
            <a:off x="13315540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5</a:t>
            </a:r>
          </a:p>
        </p:txBody>
      </p:sp>
      <p:sp>
        <p:nvSpPr>
          <p:cNvPr id="6" name="מלבן: פינות מעוגלות 5">
            <a:extLst>
              <a:ext uri="{FF2B5EF4-FFF2-40B4-BE49-F238E27FC236}">
                <a16:creationId xmlns:a16="http://schemas.microsoft.com/office/drawing/2014/main" id="{2546F9A4-0987-3E4E-59C7-BF54114E9A7D}"/>
              </a:ext>
            </a:extLst>
          </p:cNvPr>
          <p:cNvSpPr/>
          <p:nvPr/>
        </p:nvSpPr>
        <p:spPr>
          <a:xfrm>
            <a:off x="10972800" y="822657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A3B5D95-4331-FF3A-2660-20857AFDCB9C}"/>
              </a:ext>
            </a:extLst>
          </p:cNvPr>
          <p:cNvSpPr txBox="1"/>
          <p:nvPr/>
        </p:nvSpPr>
        <p:spPr>
          <a:xfrm>
            <a:off x="10925842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6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7FB17932-86CF-C962-E076-B8A48D4F8482}"/>
              </a:ext>
            </a:extLst>
          </p:cNvPr>
          <p:cNvSpPr txBox="1"/>
          <p:nvPr/>
        </p:nvSpPr>
        <p:spPr>
          <a:xfrm>
            <a:off x="3756748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2</a:t>
            </a:r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7BF9E5EE-D2E8-3469-0FC6-2A5A73367420}"/>
              </a:ext>
            </a:extLst>
          </p:cNvPr>
          <p:cNvSpPr/>
          <p:nvPr/>
        </p:nvSpPr>
        <p:spPr>
          <a:xfrm>
            <a:off x="8548489" y="838200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5754C901-C3FC-6C34-39F4-BB1F5864BF44}"/>
              </a:ext>
            </a:extLst>
          </p:cNvPr>
          <p:cNvSpPr txBox="1"/>
          <p:nvPr/>
        </p:nvSpPr>
        <p:spPr>
          <a:xfrm>
            <a:off x="8536144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3</a:t>
            </a: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id="{89C9AAE5-FFA1-F7B3-E2B6-21D553F25850}"/>
              </a:ext>
            </a:extLst>
          </p:cNvPr>
          <p:cNvSpPr txBox="1"/>
          <p:nvPr/>
        </p:nvSpPr>
        <p:spPr>
          <a:xfrm>
            <a:off x="1367050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4</a:t>
            </a:r>
          </a:p>
        </p:txBody>
      </p:sp>
      <p:sp>
        <p:nvSpPr>
          <p:cNvPr id="18" name="מלבן: פינות מעוגלות 17">
            <a:extLst>
              <a:ext uri="{FF2B5EF4-FFF2-40B4-BE49-F238E27FC236}">
                <a16:creationId xmlns:a16="http://schemas.microsoft.com/office/drawing/2014/main" id="{92600825-54C3-EF76-5382-5F9000EF1C5B}"/>
              </a:ext>
            </a:extLst>
          </p:cNvPr>
          <p:cNvSpPr/>
          <p:nvPr/>
        </p:nvSpPr>
        <p:spPr>
          <a:xfrm>
            <a:off x="6215383" y="866335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FED47E11-FA82-6DB2-FC62-1592C2DF8C84}"/>
              </a:ext>
            </a:extLst>
          </p:cNvPr>
          <p:cNvSpPr txBox="1"/>
          <p:nvPr/>
        </p:nvSpPr>
        <p:spPr>
          <a:xfrm>
            <a:off x="6146446" y="116662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8</a:t>
            </a:r>
          </a:p>
        </p:txBody>
      </p:sp>
      <p:sp>
        <p:nvSpPr>
          <p:cNvPr id="20" name="מלבן: פינות מעוגלות 19">
            <a:extLst>
              <a:ext uri="{FF2B5EF4-FFF2-40B4-BE49-F238E27FC236}">
                <a16:creationId xmlns:a16="http://schemas.microsoft.com/office/drawing/2014/main" id="{BC3680C5-7D98-AB4C-07C0-B068AA3CE46A}"/>
              </a:ext>
            </a:extLst>
          </p:cNvPr>
          <p:cNvSpPr/>
          <p:nvPr/>
        </p:nvSpPr>
        <p:spPr>
          <a:xfrm>
            <a:off x="15480157" y="6932238"/>
            <a:ext cx="2133600" cy="2171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1BD6E91D-2209-AB98-F00C-9A5A762633DA}"/>
              </a:ext>
            </a:extLst>
          </p:cNvPr>
          <p:cNvSpPr txBox="1"/>
          <p:nvPr/>
        </p:nvSpPr>
        <p:spPr>
          <a:xfrm>
            <a:off x="15480157" y="7226583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20</a:t>
            </a:r>
          </a:p>
        </p:txBody>
      </p: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1F577852-4B35-63BA-308D-F0C4AB18C80A}"/>
              </a:ext>
            </a:extLst>
          </p:cNvPr>
          <p:cNvSpPr/>
          <p:nvPr/>
        </p:nvSpPr>
        <p:spPr>
          <a:xfrm>
            <a:off x="12852349" y="6932238"/>
            <a:ext cx="2133600" cy="2171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תיבת טקסט 22">
            <a:extLst>
              <a:ext uri="{FF2B5EF4-FFF2-40B4-BE49-F238E27FC236}">
                <a16:creationId xmlns:a16="http://schemas.microsoft.com/office/drawing/2014/main" id="{491D2ABC-C67E-E54C-5066-1E4426476F00}"/>
              </a:ext>
            </a:extLst>
          </p:cNvPr>
          <p:cNvSpPr txBox="1"/>
          <p:nvPr/>
        </p:nvSpPr>
        <p:spPr>
          <a:xfrm>
            <a:off x="12904437" y="723325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7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9CFA799F-1FF3-2ADC-FC38-D01ACE75D61B}"/>
              </a:ext>
            </a:extLst>
          </p:cNvPr>
          <p:cNvSpPr/>
          <p:nvPr/>
        </p:nvSpPr>
        <p:spPr>
          <a:xfrm>
            <a:off x="10293367" y="6993402"/>
            <a:ext cx="2133600" cy="2171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2BB9A796-538B-67BE-8563-2E740C5E7BA3}"/>
              </a:ext>
            </a:extLst>
          </p:cNvPr>
          <p:cNvSpPr txBox="1"/>
          <p:nvPr/>
        </p:nvSpPr>
        <p:spPr>
          <a:xfrm>
            <a:off x="10254847" y="728067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10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F5DB2C37-73A0-FD4B-89DB-E33086B4D340}"/>
              </a:ext>
            </a:extLst>
          </p:cNvPr>
          <p:cNvSpPr/>
          <p:nvPr/>
        </p:nvSpPr>
        <p:spPr>
          <a:xfrm>
            <a:off x="7705081" y="7050055"/>
            <a:ext cx="2133600" cy="21717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AFCACFB-ADEF-10AC-8E25-4ADF5BDA639F}"/>
              </a:ext>
            </a:extLst>
          </p:cNvPr>
          <p:cNvSpPr txBox="1"/>
          <p:nvPr/>
        </p:nvSpPr>
        <p:spPr>
          <a:xfrm>
            <a:off x="7679127" y="7351075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16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678FF641-8B4A-44A8-2EE2-E8EC4A3E5BC4}"/>
              </a:ext>
            </a:extLst>
          </p:cNvPr>
          <p:cNvSpPr/>
          <p:nvPr/>
        </p:nvSpPr>
        <p:spPr>
          <a:xfrm>
            <a:off x="2795292" y="3798430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תיבת טקסט 28">
            <a:extLst>
              <a:ext uri="{FF2B5EF4-FFF2-40B4-BE49-F238E27FC236}">
                <a16:creationId xmlns:a16="http://schemas.microsoft.com/office/drawing/2014/main" id="{2BC9F9D5-76B9-EE00-9969-410C9E09570F}"/>
              </a:ext>
            </a:extLst>
          </p:cNvPr>
          <p:cNvSpPr txBox="1"/>
          <p:nvPr/>
        </p:nvSpPr>
        <p:spPr>
          <a:xfrm>
            <a:off x="2613703" y="400211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+</a:t>
            </a:r>
          </a:p>
        </p:txBody>
      </p:sp>
      <p:sp>
        <p:nvSpPr>
          <p:cNvPr id="30" name="מלבן: פינות מעוגלות 29">
            <a:extLst>
              <a:ext uri="{FF2B5EF4-FFF2-40B4-BE49-F238E27FC236}">
                <a16:creationId xmlns:a16="http://schemas.microsoft.com/office/drawing/2014/main" id="{B1038A6D-7C6A-2DD2-A362-3AB769BA0616}"/>
              </a:ext>
            </a:extLst>
          </p:cNvPr>
          <p:cNvSpPr/>
          <p:nvPr/>
        </p:nvSpPr>
        <p:spPr>
          <a:xfrm>
            <a:off x="5406113" y="3792649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7ED6BCD8-B18C-CED7-A51D-799BE546758C}"/>
              </a:ext>
            </a:extLst>
          </p:cNvPr>
          <p:cNvSpPr txBox="1"/>
          <p:nvPr/>
        </p:nvSpPr>
        <p:spPr>
          <a:xfrm>
            <a:off x="5257800" y="3924300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-</a:t>
            </a:r>
          </a:p>
        </p:txBody>
      </p:sp>
      <p:sp>
        <p:nvSpPr>
          <p:cNvPr id="32" name="מלבן: פינות מעוגלות 31">
            <a:extLst>
              <a:ext uri="{FF2B5EF4-FFF2-40B4-BE49-F238E27FC236}">
                <a16:creationId xmlns:a16="http://schemas.microsoft.com/office/drawing/2014/main" id="{109DD373-7D3C-4F27-F244-941780342FD0}"/>
              </a:ext>
            </a:extLst>
          </p:cNvPr>
          <p:cNvSpPr/>
          <p:nvPr/>
        </p:nvSpPr>
        <p:spPr>
          <a:xfrm>
            <a:off x="276828" y="3821196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BD12D798-19ED-D94D-EA1A-A43B7AFE19C6}"/>
              </a:ext>
            </a:extLst>
          </p:cNvPr>
          <p:cNvSpPr txBox="1"/>
          <p:nvPr/>
        </p:nvSpPr>
        <p:spPr>
          <a:xfrm>
            <a:off x="331270" y="4002118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 ×</a:t>
            </a:r>
          </a:p>
        </p:txBody>
      </p:sp>
      <p:sp>
        <p:nvSpPr>
          <p:cNvPr id="34" name="מלבן: פינות מעוגלות 33">
            <a:extLst>
              <a:ext uri="{FF2B5EF4-FFF2-40B4-BE49-F238E27FC236}">
                <a16:creationId xmlns:a16="http://schemas.microsoft.com/office/drawing/2014/main" id="{90EA6433-87AD-A726-362E-723BF0463C33}"/>
              </a:ext>
            </a:extLst>
          </p:cNvPr>
          <p:cNvSpPr/>
          <p:nvPr/>
        </p:nvSpPr>
        <p:spPr>
          <a:xfrm>
            <a:off x="304800" y="7050055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תיבת טקסט 34">
            <a:extLst>
              <a:ext uri="{FF2B5EF4-FFF2-40B4-BE49-F238E27FC236}">
                <a16:creationId xmlns:a16="http://schemas.microsoft.com/office/drawing/2014/main" id="{2C8867DB-BBB3-6706-A9B0-88922DC8650D}"/>
              </a:ext>
            </a:extLst>
          </p:cNvPr>
          <p:cNvSpPr txBox="1"/>
          <p:nvPr/>
        </p:nvSpPr>
        <p:spPr>
          <a:xfrm>
            <a:off x="332269" y="7351075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)</a:t>
            </a:r>
          </a:p>
        </p:txBody>
      </p:sp>
      <p:sp>
        <p:nvSpPr>
          <p:cNvPr id="36" name="מלבן: פינות מעוגלות 35">
            <a:extLst>
              <a:ext uri="{FF2B5EF4-FFF2-40B4-BE49-F238E27FC236}">
                <a16:creationId xmlns:a16="http://schemas.microsoft.com/office/drawing/2014/main" id="{59CA0D03-8127-E326-0EF8-CBD31FE73C63}"/>
              </a:ext>
            </a:extLst>
          </p:cNvPr>
          <p:cNvSpPr/>
          <p:nvPr/>
        </p:nvSpPr>
        <p:spPr>
          <a:xfrm>
            <a:off x="2893086" y="7086600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תיבת טקסט 36">
            <a:extLst>
              <a:ext uri="{FF2B5EF4-FFF2-40B4-BE49-F238E27FC236}">
                <a16:creationId xmlns:a16="http://schemas.microsoft.com/office/drawing/2014/main" id="{D9E34F98-EC01-452C-6FF5-0FA1A5A14ADB}"/>
              </a:ext>
            </a:extLst>
          </p:cNvPr>
          <p:cNvSpPr txBox="1"/>
          <p:nvPr/>
        </p:nvSpPr>
        <p:spPr>
          <a:xfrm>
            <a:off x="2789854" y="7383840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)</a:t>
            </a:r>
          </a:p>
        </p:txBody>
      </p:sp>
      <p:sp>
        <p:nvSpPr>
          <p:cNvPr id="38" name="מלבן: פינות מעוגלות 37">
            <a:extLst>
              <a:ext uri="{FF2B5EF4-FFF2-40B4-BE49-F238E27FC236}">
                <a16:creationId xmlns:a16="http://schemas.microsoft.com/office/drawing/2014/main" id="{CAD5C5B6-05E2-9338-C5C3-355F6D9344BD}"/>
              </a:ext>
            </a:extLst>
          </p:cNvPr>
          <p:cNvSpPr/>
          <p:nvPr/>
        </p:nvSpPr>
        <p:spPr>
          <a:xfrm>
            <a:off x="12962040" y="3771900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תיבת טקסט 38">
            <a:extLst>
              <a:ext uri="{FF2B5EF4-FFF2-40B4-BE49-F238E27FC236}">
                <a16:creationId xmlns:a16="http://schemas.microsoft.com/office/drawing/2014/main" id="{5B27CD0F-2F05-2E8A-2872-C1288CC133D9}"/>
              </a:ext>
            </a:extLst>
          </p:cNvPr>
          <p:cNvSpPr txBox="1"/>
          <p:nvPr/>
        </p:nvSpPr>
        <p:spPr>
          <a:xfrm>
            <a:off x="12893879" y="4065623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:</a:t>
            </a:r>
          </a:p>
        </p:txBody>
      </p:sp>
      <p:sp>
        <p:nvSpPr>
          <p:cNvPr id="40" name="תיבת טקסט 39">
            <a:extLst>
              <a:ext uri="{FF2B5EF4-FFF2-40B4-BE49-F238E27FC236}">
                <a16:creationId xmlns:a16="http://schemas.microsoft.com/office/drawing/2014/main" id="{FE459314-384B-957F-6CFB-40592ACACC4E}"/>
              </a:ext>
            </a:extLst>
          </p:cNvPr>
          <p:cNvSpPr txBox="1"/>
          <p:nvPr/>
        </p:nvSpPr>
        <p:spPr>
          <a:xfrm>
            <a:off x="12703878" y="33587"/>
            <a:ext cx="62753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כרטיסי משחק לפעילות פתיחה</a:t>
            </a:r>
          </a:p>
        </p:txBody>
      </p:sp>
      <p:sp>
        <p:nvSpPr>
          <p:cNvPr id="41" name="תיבת טקסט 40">
            <a:extLst>
              <a:ext uri="{FF2B5EF4-FFF2-40B4-BE49-F238E27FC236}">
                <a16:creationId xmlns:a16="http://schemas.microsoft.com/office/drawing/2014/main" id="{9F97A986-58F5-3E5F-373B-9E6CEDC3522C}"/>
              </a:ext>
            </a:extLst>
          </p:cNvPr>
          <p:cNvSpPr txBox="1"/>
          <p:nvPr/>
        </p:nvSpPr>
        <p:spPr>
          <a:xfrm>
            <a:off x="13590396" y="6249333"/>
            <a:ext cx="627536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כרטיסי תוצאה</a:t>
            </a:r>
          </a:p>
        </p:txBody>
      </p:sp>
      <p:sp>
        <p:nvSpPr>
          <p:cNvPr id="42" name="מלבן: פינות מעוגלות 41">
            <a:extLst>
              <a:ext uri="{FF2B5EF4-FFF2-40B4-BE49-F238E27FC236}">
                <a16:creationId xmlns:a16="http://schemas.microsoft.com/office/drawing/2014/main" id="{4135E23C-CB02-4558-3905-086EB3ED27D4}"/>
              </a:ext>
            </a:extLst>
          </p:cNvPr>
          <p:cNvSpPr/>
          <p:nvPr/>
        </p:nvSpPr>
        <p:spPr>
          <a:xfrm>
            <a:off x="7876344" y="3850687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תיבת טקסט 42">
            <a:extLst>
              <a:ext uri="{FF2B5EF4-FFF2-40B4-BE49-F238E27FC236}">
                <a16:creationId xmlns:a16="http://schemas.microsoft.com/office/drawing/2014/main" id="{F6170666-7F1E-9F07-E2B8-2B1FE73367B5}"/>
              </a:ext>
            </a:extLst>
          </p:cNvPr>
          <p:cNvSpPr txBox="1"/>
          <p:nvPr/>
        </p:nvSpPr>
        <p:spPr>
          <a:xfrm>
            <a:off x="7640786" y="4102621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+</a:t>
            </a:r>
          </a:p>
        </p:txBody>
      </p:sp>
      <p:sp>
        <p:nvSpPr>
          <p:cNvPr id="44" name="מלבן: פינות מעוגלות 43">
            <a:extLst>
              <a:ext uri="{FF2B5EF4-FFF2-40B4-BE49-F238E27FC236}">
                <a16:creationId xmlns:a16="http://schemas.microsoft.com/office/drawing/2014/main" id="{E80648A3-8095-896C-4FF4-EC6C09406B99}"/>
              </a:ext>
            </a:extLst>
          </p:cNvPr>
          <p:cNvSpPr/>
          <p:nvPr/>
        </p:nvSpPr>
        <p:spPr>
          <a:xfrm>
            <a:off x="10441417" y="3768685"/>
            <a:ext cx="2133600" cy="2171700"/>
          </a:xfrm>
          <a:prstGeom prst="roundRect">
            <a:avLst/>
          </a:prstGeom>
          <a:noFill/>
          <a:ln w="38100">
            <a:solidFill>
              <a:srgbClr val="DE10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תיבת טקסט 44">
            <a:extLst>
              <a:ext uri="{FF2B5EF4-FFF2-40B4-BE49-F238E27FC236}">
                <a16:creationId xmlns:a16="http://schemas.microsoft.com/office/drawing/2014/main" id="{403C2534-3438-15C1-AD0F-FC2FECAC13FE}"/>
              </a:ext>
            </a:extLst>
          </p:cNvPr>
          <p:cNvSpPr txBox="1"/>
          <p:nvPr/>
        </p:nvSpPr>
        <p:spPr>
          <a:xfrm>
            <a:off x="10379279" y="3978154"/>
            <a:ext cx="226992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9600" b="1" dirty="0"/>
              <a:t>-</a:t>
            </a:r>
          </a:p>
        </p:txBody>
      </p:sp>
      <p:sp>
        <p:nvSpPr>
          <p:cNvPr id="46" name="מלבן: פינות מעוגלות 45">
            <a:extLst>
              <a:ext uri="{FF2B5EF4-FFF2-40B4-BE49-F238E27FC236}">
                <a16:creationId xmlns:a16="http://schemas.microsoft.com/office/drawing/2014/main" id="{CB7B09E8-52EC-E1A1-438D-9134ABEACDB1}"/>
              </a:ext>
            </a:extLst>
          </p:cNvPr>
          <p:cNvSpPr/>
          <p:nvPr/>
        </p:nvSpPr>
        <p:spPr>
          <a:xfrm>
            <a:off x="13331353" y="811647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מלבן: פינות מעוגלות 46">
            <a:extLst>
              <a:ext uri="{FF2B5EF4-FFF2-40B4-BE49-F238E27FC236}">
                <a16:creationId xmlns:a16="http://schemas.microsoft.com/office/drawing/2014/main" id="{C8490107-22CD-992D-ECD9-F50185C54C55}"/>
              </a:ext>
            </a:extLst>
          </p:cNvPr>
          <p:cNvSpPr/>
          <p:nvPr/>
        </p:nvSpPr>
        <p:spPr>
          <a:xfrm>
            <a:off x="10963746" y="811647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8" name="מלבן: פינות מעוגלות 47">
            <a:extLst>
              <a:ext uri="{FF2B5EF4-FFF2-40B4-BE49-F238E27FC236}">
                <a16:creationId xmlns:a16="http://schemas.microsoft.com/office/drawing/2014/main" id="{85A819B6-A116-6573-200A-4A2A335F3B46}"/>
              </a:ext>
            </a:extLst>
          </p:cNvPr>
          <p:cNvSpPr/>
          <p:nvPr/>
        </p:nvSpPr>
        <p:spPr>
          <a:xfrm>
            <a:off x="3860925" y="811647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0" name="מלבן: פינות מעוגלות 49">
            <a:extLst>
              <a:ext uri="{FF2B5EF4-FFF2-40B4-BE49-F238E27FC236}">
                <a16:creationId xmlns:a16="http://schemas.microsoft.com/office/drawing/2014/main" id="{D6CB7601-DF37-9840-A178-61E4256EB02A}"/>
              </a:ext>
            </a:extLst>
          </p:cNvPr>
          <p:cNvSpPr/>
          <p:nvPr/>
        </p:nvSpPr>
        <p:spPr>
          <a:xfrm>
            <a:off x="1493318" y="811647"/>
            <a:ext cx="2133600" cy="217170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07559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D0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8C8D3819-405E-4D48-3D46-C095B3BC37EC}"/>
              </a:ext>
            </a:extLst>
          </p:cNvPr>
          <p:cNvSpPr txBox="1"/>
          <p:nvPr/>
        </p:nvSpPr>
        <p:spPr>
          <a:xfrm>
            <a:off x="228600" y="48985"/>
            <a:ext cx="180594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rtl="1">
              <a:buNone/>
            </a:pPr>
            <a:r>
              <a:rPr lang="he-IL" sz="4400" dirty="0"/>
              <a:t>כיתבו במקומות המתאימים את סימני הפעולות חיבור או חיסור , כך שתתקבל התוצאה המתבקשת:</a:t>
            </a:r>
            <a:endParaRPr lang="en-US" sz="4400" dirty="0"/>
          </a:p>
        </p:txBody>
      </p: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19E1E3B4-AEEC-E748-737B-C29DC2927D78}"/>
              </a:ext>
            </a:extLst>
          </p:cNvPr>
          <p:cNvSpPr/>
          <p:nvPr/>
        </p:nvSpPr>
        <p:spPr>
          <a:xfrm>
            <a:off x="4481991" y="1653838"/>
            <a:ext cx="10244203" cy="24506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96F4BACF-458B-DF2E-A9C8-8D3287E254C2}"/>
              </a:ext>
            </a:extLst>
          </p:cNvPr>
          <p:cNvSpPr/>
          <p:nvPr/>
        </p:nvSpPr>
        <p:spPr>
          <a:xfrm>
            <a:off x="4391515" y="4286367"/>
            <a:ext cx="10244203" cy="24506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4F7A022A-6F19-DA6D-A4EB-77DF197AC88D}"/>
              </a:ext>
            </a:extLst>
          </p:cNvPr>
          <p:cNvSpPr/>
          <p:nvPr/>
        </p:nvSpPr>
        <p:spPr>
          <a:xfrm>
            <a:off x="4391515" y="7197887"/>
            <a:ext cx="10244203" cy="2450640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7EB7B7C8-D9F6-F6EC-D61E-40752A49518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3109" y="4917687"/>
            <a:ext cx="8721305" cy="1188000"/>
          </a:xfrm>
          <a:prstGeom prst="rect">
            <a:avLst/>
          </a:prstGeom>
        </p:spPr>
      </p:pic>
      <p:pic>
        <p:nvPicPr>
          <p:cNvPr id="15" name="תמונה 14">
            <a:extLst>
              <a:ext uri="{FF2B5EF4-FFF2-40B4-BE49-F238E27FC236}">
                <a16:creationId xmlns:a16="http://schemas.microsoft.com/office/drawing/2014/main" id="{5E5E45C9-D9D4-40C7-60F4-DF100A4D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71819" y="7734300"/>
            <a:ext cx="7956000" cy="1223998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9D52D57C-5B9F-8F71-25D2-F635234E27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4473" y="2165927"/>
            <a:ext cx="6698576" cy="126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THER_01">
            <a:extLst>
              <a:ext uri="{FF2B5EF4-FFF2-40B4-BE49-F238E27FC236}">
                <a16:creationId xmlns:a16="http://schemas.microsoft.com/office/drawing/2014/main" id="{DACAB0D7-E295-4230-8489-3E3CD1D921C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2591" y="2870489"/>
            <a:ext cx="5922818" cy="5922818"/>
          </a:xfrm>
          <a:prstGeom prst="rect">
            <a:avLst/>
          </a:prstGeom>
        </p:spPr>
      </p:pic>
      <p:sp>
        <p:nvSpPr>
          <p:cNvPr id="4" name="Textbox_01">
            <a:extLst>
              <a:ext uri="{FF2B5EF4-FFF2-40B4-BE49-F238E27FC236}">
                <a16:creationId xmlns:a16="http://schemas.microsoft.com/office/drawing/2014/main" id="{3506F756-BE29-474C-B0DF-27D358CB308B}"/>
              </a:ext>
            </a:extLst>
          </p:cNvPr>
          <p:cNvSpPr txBox="1"/>
          <p:nvPr/>
        </p:nvSpPr>
        <p:spPr>
          <a:xfrm>
            <a:off x="6909955" y="1026102"/>
            <a:ext cx="4468091" cy="453009"/>
          </a:xfrm>
          <a:prstGeom prst="rect">
            <a:avLst/>
          </a:prstGeom>
          <a:noFill/>
        </p:spPr>
        <p:txBody>
          <a:bodyPr vert="horz" lIns="0" tIns="0" rIns="0" bIns="129886" rtlCol="0" anchorCtr="1">
            <a:spAutoFit/>
          </a:bodyPr>
          <a:lstStyle/>
          <a:p>
            <a:r>
              <a:rPr lang="en-US" sz="2045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</a:t>
            </a:r>
          </a:p>
        </p:txBody>
      </p:sp>
      <p:sp>
        <p:nvSpPr>
          <p:cNvPr id="8" name="Textbox_04">
            <a:extLst>
              <a:ext uri="{FF2B5EF4-FFF2-40B4-BE49-F238E27FC236}">
                <a16:creationId xmlns:a16="http://schemas.microsoft.com/office/drawing/2014/main" id="{3935BD65-B226-27F9-C8DF-A578733A8DC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6065693" y="9455727"/>
            <a:ext cx="5208443" cy="27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srgbClr val="000000"/>
                </a:solidFill>
                <a:latin typeface="Century Gothic" panose="020B0502020202020204" pitchFamily="34" charset="0"/>
              </a:rPr>
              <a:t>Sarah Carter | @mathequalslove | mathequalslove.net | </a:t>
            </a:r>
          </a:p>
        </p:txBody>
      </p:sp>
      <p:pic>
        <p:nvPicPr>
          <p:cNvPr id="9" name="Picture_01" descr="A black text with a plus and a t&#10;&#10;Description automatically generated">
            <a:extLst>
              <a:ext uri="{FF2B5EF4-FFF2-40B4-BE49-F238E27FC236}">
                <a16:creationId xmlns:a16="http://schemas.microsoft.com/office/drawing/2014/main" id="{6EDF1950-7B30-A6FF-6E30-B695B75B3F5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5" y="9507682"/>
            <a:ext cx="2070301" cy="272761"/>
          </a:xfrm>
          <a:prstGeom prst="rect">
            <a:avLst/>
          </a:prstGeom>
        </p:spPr>
      </p:pic>
      <p:graphicFrame>
        <p:nvGraphicFramePr>
          <p:cNvPr id="10" name="Table_01">
            <a:extLst>
              <a:ext uri="{FF2B5EF4-FFF2-40B4-BE49-F238E27FC236}">
                <a16:creationId xmlns:a16="http://schemas.microsoft.com/office/drawing/2014/main" id="{1CB22FB2-A9DA-AF18-23F2-F1C8D7D09A7B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10468841" y="1350818"/>
          <a:ext cx="1311852" cy="1117022"/>
        </p:xfrm>
        <a:graphic>
          <a:graphicData uri="http://schemas.openxmlformats.org/drawingml/2006/table">
            <a:tbl>
              <a:tblPr firstRow="1" bandRow="1"/>
              <a:tblGrid>
                <a:gridCol w="655926">
                  <a:extLst>
                    <a:ext uri="{9D8B030D-6E8A-4147-A177-3AD203B41FA5}">
                      <a16:colId xmlns:a16="http://schemas.microsoft.com/office/drawing/2014/main" val="1074162856"/>
                    </a:ext>
                  </a:extLst>
                </a:gridCol>
                <a:gridCol w="655926">
                  <a:extLst>
                    <a:ext uri="{9D8B030D-6E8A-4147-A177-3AD203B41FA5}">
                      <a16:colId xmlns:a16="http://schemas.microsoft.com/office/drawing/2014/main" val="1198491967"/>
                    </a:ext>
                  </a:extLst>
                </a:gridCol>
              </a:tblGrid>
              <a:tr h="558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201</a:t>
                      </a:r>
                    </a:p>
                  </a:txBody>
                  <a:tcPr marL="93518" marR="93518" marT="46759" marB="46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345</a:t>
                      </a:r>
                    </a:p>
                  </a:txBody>
                  <a:tcPr marL="93518" marR="93518" marT="46759" marB="46759" anchor="ctr"/>
                </a:tc>
                <a:extLst>
                  <a:ext uri="{0D108BD9-81ED-4DB2-BD59-A6C34878D82A}">
                    <a16:rowId xmlns:a16="http://schemas.microsoft.com/office/drawing/2014/main" val="433139273"/>
                  </a:ext>
                </a:extLst>
              </a:tr>
              <a:tr h="558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39</a:t>
                      </a:r>
                    </a:p>
                  </a:txBody>
                  <a:tcPr marL="93518" marR="93518" marT="46759" marB="467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dirty="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</a:rPr>
                        <a:t>415</a:t>
                      </a:r>
                    </a:p>
                  </a:txBody>
                  <a:tcPr marL="93518" marR="93518" marT="46759" marB="46759" anchor="ctr"/>
                </a:tc>
                <a:extLst>
                  <a:ext uri="{0D108BD9-81ED-4DB2-BD59-A6C34878D82A}">
                    <a16:rowId xmlns:a16="http://schemas.microsoft.com/office/drawing/2014/main" val="1115682519"/>
                  </a:ext>
                </a:extLst>
              </a:tr>
            </a:tbl>
          </a:graphicData>
        </a:graphic>
      </p:graphicFrame>
      <p:sp>
        <p:nvSpPr>
          <p:cNvPr id="11" name="Textbox_05">
            <a:extLst>
              <a:ext uri="{FF2B5EF4-FFF2-40B4-BE49-F238E27FC236}">
                <a16:creationId xmlns:a16="http://schemas.microsoft.com/office/drawing/2014/main" id="{9DC99AA0-67B8-615B-18FF-75BE1081A9C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780693" y="1714500"/>
            <a:ext cx="1000125" cy="384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41" b="1" dirty="0">
                <a:solidFill>
                  <a:srgbClr val="000000"/>
                </a:solidFill>
                <a:latin typeface="Century Gothic" panose="020B0502020202020204" pitchFamily="34" charset="0"/>
              </a:rPr>
              <a:t>= 1000</a:t>
            </a:r>
          </a:p>
        </p:txBody>
      </p:sp>
      <p:sp>
        <p:nvSpPr>
          <p:cNvPr id="12" name="Textbox_06">
            <a:extLst>
              <a:ext uri="{FF2B5EF4-FFF2-40B4-BE49-F238E27FC236}">
                <a16:creationId xmlns:a16="http://schemas.microsoft.com/office/drawing/2014/main" id="{F3E6F5BC-1360-9792-C9AF-C8B663E1D56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533284" y="9247909"/>
            <a:ext cx="5208443" cy="27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25" dirty="0">
                <a:solidFill>
                  <a:srgbClr val="000000"/>
                </a:solidFill>
                <a:latin typeface="Century Gothic" panose="020B0502020202020204" pitchFamily="34" charset="0"/>
              </a:rPr>
              <a:t>Puzzle Concept Found on French Website rvtki.org (defunct) 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A5D2A7AD-A7CE-01FC-FBBE-0CA6E35CE181}"/>
              </a:ext>
            </a:extLst>
          </p:cNvPr>
          <p:cNvSpPr txBox="1"/>
          <p:nvPr/>
        </p:nvSpPr>
        <p:spPr>
          <a:xfrm>
            <a:off x="6985910" y="111276"/>
            <a:ext cx="5214346" cy="8670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909" dirty="0"/>
              <a:t>המרוץ ל-1,000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D5A257B3-E83F-467B-A176-9BAB867B2E31}"/>
              </a:ext>
            </a:extLst>
          </p:cNvPr>
          <p:cNvSpPr txBox="1"/>
          <p:nvPr/>
        </p:nvSpPr>
        <p:spPr>
          <a:xfrm>
            <a:off x="4572000" y="1246909"/>
            <a:ext cx="5572125" cy="84766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54" dirty="0"/>
              <a:t>מצאו שישה ריבועים שונים בגודל 2 × 2 כך שסכום המספרים בכל ריבוע יהיה 1,000.</a:t>
            </a:r>
            <a:r>
              <a:rPr lang="he-IL" sz="1841" dirty="0"/>
              <a:t>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6853975-B2A9-C760-427F-CC64BDA30B73}"/>
              </a:ext>
            </a:extLst>
          </p:cNvPr>
          <p:cNvSpPr txBox="1"/>
          <p:nvPr/>
        </p:nvSpPr>
        <p:spPr>
          <a:xfrm>
            <a:off x="491890" y="9520670"/>
            <a:ext cx="2514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מצורף דף להדפסה</a:t>
            </a:r>
          </a:p>
        </p:txBody>
      </p:sp>
    </p:spTree>
    <p:extLst>
      <p:ext uri="{BB962C8B-B14F-4D97-AF65-F5344CB8AC3E}">
        <p14:creationId xmlns:p14="http://schemas.microsoft.com/office/powerpoint/2010/main" val="277156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THER_01">
            <a:extLst>
              <a:ext uri="{FF2B5EF4-FFF2-40B4-BE49-F238E27FC236}">
                <a16:creationId xmlns:a16="http://schemas.microsoft.com/office/drawing/2014/main" id="{E49A9ADC-D02E-2679-42E7-3A72FE11E8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81400" y="176842"/>
            <a:ext cx="9601200" cy="10241280"/>
          </a:xfrm>
          <a:prstGeom prst="rect">
            <a:avLst/>
          </a:prstGeom>
        </p:spPr>
      </p:pic>
      <p:pic>
        <p:nvPicPr>
          <p:cNvPr id="6" name="Picture_01" descr="A black text with a plus and a t&#10;&#10;Description automatically generated">
            <a:extLst>
              <a:ext uri="{FF2B5EF4-FFF2-40B4-BE49-F238E27FC236}">
                <a16:creationId xmlns:a16="http://schemas.microsoft.com/office/drawing/2014/main" id="{E8450036-2C48-F818-DD92-7295966321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943" y="9585614"/>
            <a:ext cx="1281616" cy="168852"/>
          </a:xfrm>
          <a:prstGeom prst="rect">
            <a:avLst/>
          </a:prstGeom>
        </p:spPr>
      </p:pic>
      <p:sp>
        <p:nvSpPr>
          <p:cNvPr id="7" name="Textbox_02">
            <a:extLst>
              <a:ext uri="{FF2B5EF4-FFF2-40B4-BE49-F238E27FC236}">
                <a16:creationId xmlns:a16="http://schemas.microsoft.com/office/drawing/2014/main" id="{6F731FEC-0AA8-30DA-DED4-5D8700E4BCBC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754091" y="9546648"/>
            <a:ext cx="4416136" cy="246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48" dirty="0">
                <a:solidFill>
                  <a:srgbClr val="000000"/>
                </a:solidFill>
                <a:latin typeface="Century Gothic" panose="020B0502020202020204" pitchFamily="34" charset="0"/>
              </a:rPr>
              <a:t>Sarah Carter | @mathequalslove | mathequalslove.net | </a:t>
            </a:r>
          </a:p>
        </p:txBody>
      </p:sp>
      <p:sp>
        <p:nvSpPr>
          <p:cNvPr id="9" name="Textbox_04">
            <a:extLst>
              <a:ext uri="{FF2B5EF4-FFF2-40B4-BE49-F238E27FC236}">
                <a16:creationId xmlns:a16="http://schemas.microsoft.com/office/drawing/2014/main" id="{2668C5C3-BA70-05DB-A705-0F7C4D45D3C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637068" y="212597"/>
            <a:ext cx="7013864" cy="73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4091" b="1" dirty="0">
                <a:latin typeface="Century Gothic" panose="020B0502020202020204" pitchFamily="34" charset="0"/>
              </a:rPr>
              <a:t>פאזל מספרים</a:t>
            </a:r>
            <a:endParaRPr lang="en-US" sz="4091" b="1" dirty="0">
              <a:latin typeface="Century Gothic" panose="020B0502020202020204" pitchFamily="34" charset="0"/>
            </a:endParaRPr>
          </a:p>
        </p:txBody>
      </p:sp>
      <p:sp>
        <p:nvSpPr>
          <p:cNvPr id="8" name="Textbox_05">
            <a:extLst>
              <a:ext uri="{FF2B5EF4-FFF2-40B4-BE49-F238E27FC236}">
                <a16:creationId xmlns:a16="http://schemas.microsoft.com/office/drawing/2014/main" id="{D3034C4F-62F7-7DA5-D5DF-C0385ADBA96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531448" y="994088"/>
            <a:ext cx="1130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>
                <a:latin typeface="Century Gothic" panose="020B0502020202020204" pitchFamily="34" charset="0"/>
              </a:rPr>
              <a:t>השלימו מספרים בכל ריבוע ריק כך שיתקבלו שוויונות נכונים</a:t>
            </a:r>
            <a:r>
              <a:rPr lang="he-IL" sz="1432" dirty="0">
                <a:latin typeface="Century Gothic" panose="020B0502020202020204" pitchFamily="34" charset="0"/>
              </a:rPr>
              <a:t>. </a:t>
            </a:r>
            <a:endParaRPr lang="en-US" sz="1432" dirty="0">
              <a:latin typeface="Century Gothic" panose="020B0502020202020204" pitchFamily="34" charset="0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CC3B3B2-E4BE-4A6E-7FA5-103DD4AA411F}"/>
              </a:ext>
            </a:extLst>
          </p:cNvPr>
          <p:cNvSpPr txBox="1"/>
          <p:nvPr/>
        </p:nvSpPr>
        <p:spPr>
          <a:xfrm>
            <a:off x="491890" y="9520670"/>
            <a:ext cx="2514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מצורף דף להדפסה</a:t>
            </a:r>
          </a:p>
        </p:txBody>
      </p:sp>
    </p:spTree>
    <p:extLst>
      <p:ext uri="{BB962C8B-B14F-4D97-AF65-F5344CB8AC3E}">
        <p14:creationId xmlns:p14="http://schemas.microsoft.com/office/powerpoint/2010/main" val="3869243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7"/>
  <p:tag name="SLIDES" val="1,2,3,4,5,6,7,8,9,10,11,12,13,14,15,16,17,18,19,20,21"/>
  <p:tag name="RESULT" val="slide-257-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8"/>
  <p:tag name="SLIDES" val="1,2,3,4,5,6,7,8,9,10,11,12,13,14,15,16,17,18,19,20,21"/>
  <p:tag name="RESULT" val="slide-257-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9"/>
  <p:tag name="SLIDES" val="1,2,3,4,5,6,7,8,9,10,11,12,13,14,15,16,17,18,19,20,21"/>
  <p:tag name="RESULT" val="slide-257-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11"/>
  <p:tag name="SLIDES" val="1,2,3,4,5,6,7,8,9,10,11,12,13,14,15,16,17,18,19,20,21"/>
  <p:tag name="RESULT" val="slide-257-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56-13"/>
  <p:tag name="SLIDES" val="1,2,3,4,5,6,7,8,9,10,11,12,13,14,15,16,17,18,19,20,21"/>
  <p:tag name="RESULT" val="slide-257-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0-6"/>
  <p:tag name="SLIDES" val="1,2,3,4,5,6,7,8,9,10,11,12,13,14,15,16,17,18,19,20,21,22,23,24,25,26,27,28,29,30,31,32,33,34,35,36,37,38,39,40,41,42,43,44,45,46,47,48,49,50,51,52,53,54,55,56,57,58,59,60,61"/>
  <p:tag name="RESULT" val="slide-271-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0-7"/>
  <p:tag name="SLIDES" val="1,2,3,4,5,6,7,8,9,10,11,12,13,14,15,16,17,18,19,20,21,22,23,24,25,26,27,28,29,30,31,32,33,34,35,36,37,38,39,40,41,42,43,44,45,46,47,48,49,50,51,52,53,54,55,56,57,58,59,60,61"/>
  <p:tag name="RESULT" val="slide-271-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0-3"/>
  <p:tag name="SLIDES" val="1,2,3,4,5,6,7,8,9,10,11,12,13,14,15,16,17,18,19,20,21,22,23,24,25,26,27,28,29,30,31,32,33,34,35,36,37,38,39,40,41,42,43,44,45,46,47,48,49,50,51,52,53,54,55,56,57,58,59,60,61"/>
  <p:tag name="RESULT" val="slide-271-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0-4"/>
  <p:tag name="SLIDES" val="1,2,3,4,5,6,7,8,9,10,11,12,13,14,15,16,17,18,19,20,21,22,23,24,25,26,27,28,29,30,31,32,33,34,35,36,37,38,39,40,41,42,43,44,45,46,47,48,49,50,51,52,53,54,55,56,57,58,59,60"/>
  <p:tag name="RESULT" val="slide-271-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239</Words>
  <Application>Microsoft Office PowerPoint</Application>
  <PresentationFormat>מותאם אישית</PresentationFormat>
  <Paragraphs>69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Alef Bold</vt:lpstr>
      <vt:lpstr>Aptos</vt:lpstr>
      <vt:lpstr>Arial</vt:lpstr>
      <vt:lpstr>Century Gothic</vt:lpstr>
      <vt:lpstr>Calibri</vt:lpstr>
      <vt:lpstr>Arimo Bold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בית הספר של החופש הגדול</dc:title>
  <dc:creator>רחל גבאי</dc:creator>
  <cp:lastModifiedBy>Racheli Gabay</cp:lastModifiedBy>
  <cp:revision>29</cp:revision>
  <dcterms:created xsi:type="dcterms:W3CDTF">2006-08-16T00:00:00Z</dcterms:created>
  <dcterms:modified xsi:type="dcterms:W3CDTF">2026-05-10T05:46:09Z</dcterms:modified>
  <dc:identifier>DAHG5W1gSCg</dc:identifier>
</cp:coreProperties>
</file>