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902" r:id="rId4"/>
    <p:sldId id="894" r:id="rId5"/>
    <p:sldId id="897" r:id="rId6"/>
    <p:sldId id="898" r:id="rId7"/>
    <p:sldId id="896" r:id="rId8"/>
    <p:sldId id="900" r:id="rId9"/>
    <p:sldId id="901" r:id="rId10"/>
    <p:sldId id="895" r:id="rId11"/>
    <p:sldId id="89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893" r:id="rId24"/>
    <p:sldId id="269" r:id="rId25"/>
    <p:sldId id="270" r:id="rId26"/>
    <p:sldId id="271" r:id="rId27"/>
  </p:sldIdLst>
  <p:sldSz cx="18288000" cy="10287000"/>
  <p:notesSz cx="6858000" cy="9144000"/>
  <p:embeddedFontLst>
    <p:embeddedFont>
      <p:font typeface="Alef Bold" panose="020B0604020202020204" charset="-79"/>
      <p:regular r:id="rId29"/>
    </p:embeddedFont>
    <p:embeddedFont>
      <p:font typeface="Arimo Bold" panose="020B0604020202020204" charset="0"/>
      <p:regular r:id="rId30"/>
    </p:embeddedFont>
    <p:embeddedFont>
      <p:font typeface="Cambria Math" panose="02040503050406030204" pitchFamily="18" charset="0"/>
      <p:regular r:id="rId31"/>
    </p:embeddedFont>
    <p:embeddedFont>
      <p:font typeface="Genty San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sv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svg"/><Relationship Id="rId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svg"/><Relationship Id="rId4" Type="http://schemas.openxmlformats.org/officeDocument/2006/relationships/image" Target="../media/image6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svg"/><Relationship Id="rId4" Type="http://schemas.openxmlformats.org/officeDocument/2006/relationships/image" Target="../media/image6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ymath.haifa.ac.il/images/stories/part4/archive/games/game50heb.pdf" TargetMode="Externa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280" y="3855789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שיעור 1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הכרת השבר הפשוט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3E9E71-48EA-A8BC-B260-12BEC31B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D995C9D-8DE3-0846-013B-E96F00A4E83B}"/>
              </a:ext>
            </a:extLst>
          </p:cNvPr>
          <p:cNvSpPr/>
          <p:nvPr/>
        </p:nvSpPr>
        <p:spPr>
          <a:xfrm>
            <a:off x="368104" y="1790700"/>
            <a:ext cx="120776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89AA429-1DC4-742F-2D8A-9BE04C31DA62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686CD68-49C7-41B3-2362-72782AFFC338}"/>
              </a:ext>
            </a:extLst>
          </p:cNvPr>
          <p:cNvSpPr txBox="1"/>
          <p:nvPr/>
        </p:nvSpPr>
        <p:spPr>
          <a:xfrm>
            <a:off x="4572000" y="405448"/>
            <a:ext cx="9296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התאמה בין ייצוגים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EAC4FFD-B598-CAC3-9961-3127EB7EB5C5}"/>
              </a:ext>
            </a:extLst>
          </p:cNvPr>
          <p:cNvSpPr txBox="1"/>
          <p:nvPr/>
        </p:nvSpPr>
        <p:spPr>
          <a:xfrm>
            <a:off x="914400" y="3086100"/>
            <a:ext cx="112776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לפניכם כרטיסיות ובהם שברים במספרים ושברים בציור, התאימו בין הציור לשבר המתאים </a:t>
            </a:r>
          </a:p>
        </p:txBody>
      </p:sp>
      <p:pic>
        <p:nvPicPr>
          <p:cNvPr id="9" name="גרפיקה 8" descr="נורת חשמל וגלגל שיניים קו מיתאר">
            <a:extLst>
              <a:ext uri="{FF2B5EF4-FFF2-40B4-BE49-F238E27FC236}">
                <a16:creationId xmlns:a16="http://schemas.microsoft.com/office/drawing/2014/main" id="{21140FFD-E4D4-DF11-F6E0-EB0BF0B2B4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11600" y="2166425"/>
            <a:ext cx="914400" cy="914400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4689FB8-F581-A284-D40F-6738C9242F61}"/>
              </a:ext>
            </a:extLst>
          </p:cNvPr>
          <p:cNvSpPr txBox="1"/>
          <p:nvPr/>
        </p:nvSpPr>
        <p:spPr>
          <a:xfrm>
            <a:off x="13487400" y="3080825"/>
            <a:ext cx="41910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כיתות</a:t>
            </a: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ד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מספר משתתפים</a:t>
            </a: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2 - 4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ציוד נדרש</a:t>
            </a: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כרטיסיות מצורפות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738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246168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52915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059664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1212533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85752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4616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634108" y="5219934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7751547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7" y="0"/>
                </a:lnTo>
                <a:lnTo>
                  <a:pt x="2161027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1213638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05966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767283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05309" y="1153070"/>
            <a:ext cx="3103302" cy="3189689"/>
          </a:xfrm>
          <a:custGeom>
            <a:avLst/>
            <a:gdLst/>
            <a:ahLst/>
            <a:cxnLst/>
            <a:rect l="l" t="t" r="r" b="b"/>
            <a:pathLst>
              <a:path w="2279586" h="2343043">
                <a:moveTo>
                  <a:pt x="0" y="0"/>
                </a:moveTo>
                <a:lnTo>
                  <a:pt x="2279586" y="0"/>
                </a:lnTo>
                <a:lnTo>
                  <a:pt x="2279586" y="2343043"/>
                </a:lnTo>
                <a:lnTo>
                  <a:pt x="0" y="23430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67023" y="4163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1211646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7" y="0"/>
                </a:lnTo>
                <a:lnTo>
                  <a:pt x="2161027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771045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27727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587751" y="5944574"/>
            <a:ext cx="3110593" cy="3198554"/>
          </a:xfrm>
          <a:custGeom>
            <a:avLst/>
            <a:gdLst/>
            <a:ahLst/>
            <a:cxnLst/>
            <a:rect l="l" t="t" r="r" b="b"/>
            <a:pathLst>
              <a:path w="2284942" h="2349555">
                <a:moveTo>
                  <a:pt x="0" y="0"/>
                </a:moveTo>
                <a:lnTo>
                  <a:pt x="2284942" y="0"/>
                </a:lnTo>
                <a:lnTo>
                  <a:pt x="2284942" y="2349555"/>
                </a:lnTo>
                <a:lnTo>
                  <a:pt x="0" y="2349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24616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47392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12533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33736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12125336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85752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328600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4616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67311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12048613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B6C85AE-1A73-835E-0836-4547772EE22E}"/>
              </a:ext>
            </a:extLst>
          </p:cNvPr>
          <p:cNvSpPr/>
          <p:nvPr/>
        </p:nvSpPr>
        <p:spPr>
          <a:xfrm rot="10800000">
            <a:off x="1033836" y="3646593"/>
            <a:ext cx="16230600" cy="2475166"/>
          </a:xfrm>
          <a:custGeom>
            <a:avLst/>
            <a:gdLst/>
            <a:ahLst/>
            <a:cxnLst/>
            <a:rect l="l" t="t" r="r" b="b"/>
            <a:pathLst>
              <a:path w="16230600" h="2475166">
                <a:moveTo>
                  <a:pt x="0" y="0"/>
                </a:moveTo>
                <a:lnTo>
                  <a:pt x="16230600" y="0"/>
                </a:lnTo>
                <a:lnTo>
                  <a:pt x="16230600" y="2475166"/>
                </a:lnTo>
                <a:lnTo>
                  <a:pt x="0" y="2475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485900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4249400" y="4381500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פעילות פתיחה- יצירת רצועות שברים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9982200" y="445100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משחק- צביעת שברים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77945D-9776-4431-7F1D-B76B3237512C}"/>
              </a:ext>
            </a:extLst>
          </p:cNvPr>
          <p:cNvSpPr txBox="1"/>
          <p:nvPr/>
        </p:nvSpPr>
        <p:spPr>
          <a:xfrm>
            <a:off x="5747825" y="445100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מסדרים שברים מקטן לגדול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0E6664-3819-F807-0021-DBE0CF07C10E}"/>
              </a:ext>
            </a:extLst>
          </p:cNvPr>
          <p:cNvSpPr txBox="1"/>
          <p:nvPr/>
        </p:nvSpPr>
        <p:spPr>
          <a:xfrm>
            <a:off x="1371600" y="4451001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התאמה בין ייצוגים- שברים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7640219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329897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12125337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679739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234142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2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16859" y="4163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29897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12058184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7678579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7" y="0"/>
                </a:lnTo>
                <a:lnTo>
                  <a:pt x="2161027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3218857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1216369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769127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 dirty="0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7672097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Freeform 21"/>
          <p:cNvSpPr/>
          <p:nvPr/>
        </p:nvSpPr>
        <p:spPr>
          <a:xfrm>
            <a:off x="3298976" y="6072899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2" name="Freeform 22"/>
          <p:cNvSpPr/>
          <p:nvPr/>
        </p:nvSpPr>
        <p:spPr>
          <a:xfrm>
            <a:off x="12045218" y="6072899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5" y="0"/>
                </a:lnTo>
                <a:lnTo>
                  <a:pt x="2217385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3" name="Freeform 23"/>
          <p:cNvSpPr/>
          <p:nvPr/>
        </p:nvSpPr>
        <p:spPr>
          <a:xfrm>
            <a:off x="1216369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Freeform 24"/>
          <p:cNvSpPr/>
          <p:nvPr/>
        </p:nvSpPr>
        <p:spPr>
          <a:xfrm>
            <a:off x="7710458" y="1276964"/>
            <a:ext cx="2941901" cy="2941901"/>
          </a:xfrm>
          <a:custGeom>
            <a:avLst/>
            <a:gdLst/>
            <a:ahLst/>
            <a:cxnLst/>
            <a:rect l="l" t="t" r="r" b="b"/>
            <a:pathLst>
              <a:path w="2161026" h="2161026">
                <a:moveTo>
                  <a:pt x="0" y="0"/>
                </a:moveTo>
                <a:lnTo>
                  <a:pt x="2161026" y="0"/>
                </a:lnTo>
                <a:lnTo>
                  <a:pt x="2161026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5" name="Freeform 25"/>
          <p:cNvSpPr/>
          <p:nvPr/>
        </p:nvSpPr>
        <p:spPr>
          <a:xfrm>
            <a:off x="3180496" y="1276964"/>
            <a:ext cx="3018625" cy="2941901"/>
          </a:xfrm>
          <a:custGeom>
            <a:avLst/>
            <a:gdLst/>
            <a:ahLst/>
            <a:cxnLst/>
            <a:rect l="l" t="t" r="r" b="b"/>
            <a:pathLst>
              <a:path w="2217385" h="2161026">
                <a:moveTo>
                  <a:pt x="0" y="0"/>
                </a:moveTo>
                <a:lnTo>
                  <a:pt x="2217384" y="0"/>
                </a:lnTo>
                <a:lnTo>
                  <a:pt x="2217384" y="2161026"/>
                </a:lnTo>
                <a:lnTo>
                  <a:pt x="0" y="21610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/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/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/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/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/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20" name="Freeform 20"/>
          <p:cNvSpPr/>
          <p:nvPr/>
        </p:nvSpPr>
        <p:spPr>
          <a:xfrm>
            <a:off x="3922769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1" name="TextBox 21"/>
          <p:cNvSpPr txBox="1"/>
          <p:nvPr/>
        </p:nvSpPr>
        <p:spPr>
          <a:xfrm>
            <a:off x="3445356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5356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23" name="Freeform 23"/>
          <p:cNvSpPr/>
          <p:nvPr/>
        </p:nvSpPr>
        <p:spPr>
          <a:xfrm>
            <a:off x="8348697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4" name="TextBox 24"/>
          <p:cNvSpPr txBox="1"/>
          <p:nvPr/>
        </p:nvSpPr>
        <p:spPr>
          <a:xfrm>
            <a:off x="7871285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71285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9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07900" y="2747916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3"/>
                </a:lnTo>
                <a:lnTo>
                  <a:pt x="0" y="904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27" name="TextBox 27"/>
          <p:cNvSpPr txBox="1"/>
          <p:nvPr/>
        </p:nvSpPr>
        <p:spPr>
          <a:xfrm>
            <a:off x="12330487" y="84769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330487" y="2964547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29" name="Freeform 29"/>
          <p:cNvSpPr/>
          <p:nvPr/>
        </p:nvSpPr>
        <p:spPr>
          <a:xfrm>
            <a:off x="3906132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0" name="TextBox 30"/>
          <p:cNvSpPr txBox="1"/>
          <p:nvPr/>
        </p:nvSpPr>
        <p:spPr>
          <a:xfrm>
            <a:off x="3428719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28719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2" name="Freeform 32"/>
          <p:cNvSpPr/>
          <p:nvPr/>
        </p:nvSpPr>
        <p:spPr>
          <a:xfrm>
            <a:off x="8332060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3" name="TextBox 33"/>
          <p:cNvSpPr txBox="1"/>
          <p:nvPr/>
        </p:nvSpPr>
        <p:spPr>
          <a:xfrm>
            <a:off x="7854648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54648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8</a:t>
            </a:r>
          </a:p>
        </p:txBody>
      </p:sp>
      <p:sp>
        <p:nvSpPr>
          <p:cNvPr id="35" name="Freeform 35"/>
          <p:cNvSpPr/>
          <p:nvPr/>
        </p:nvSpPr>
        <p:spPr>
          <a:xfrm>
            <a:off x="12791263" y="7482288"/>
            <a:ext cx="1588700" cy="123124"/>
          </a:xfrm>
          <a:custGeom>
            <a:avLst/>
            <a:gdLst/>
            <a:ahLst/>
            <a:cxnLst/>
            <a:rect l="l" t="t" r="r" b="b"/>
            <a:pathLst>
              <a:path w="1167008" h="90443">
                <a:moveTo>
                  <a:pt x="0" y="0"/>
                </a:moveTo>
                <a:lnTo>
                  <a:pt x="1167008" y="0"/>
                </a:lnTo>
                <a:lnTo>
                  <a:pt x="1167008" y="90444"/>
                </a:lnTo>
                <a:lnTo>
                  <a:pt x="0" y="90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2450"/>
          </a:p>
        </p:txBody>
      </p:sp>
      <p:sp>
        <p:nvSpPr>
          <p:cNvPr id="36" name="TextBox 36"/>
          <p:cNvSpPr txBox="1"/>
          <p:nvPr/>
        </p:nvSpPr>
        <p:spPr>
          <a:xfrm>
            <a:off x="12313850" y="558207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13850" y="7698921"/>
            <a:ext cx="2543525" cy="15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9"/>
              </a:lnSpc>
            </a:pPr>
            <a:r>
              <a:rPr lang="en-US" sz="9528">
                <a:solidFill>
                  <a:srgbClr val="000000"/>
                </a:solidFill>
                <a:latin typeface="Genty Sans"/>
                <a:ea typeface="Genty Sans"/>
                <a:cs typeface="Genty Sans"/>
                <a:sym typeface="Genty Sans"/>
              </a:rPr>
              <a:t>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43614-29D1-C47F-AD5D-DEB2A22C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FCD394B-8D79-CEA8-045E-EE3578FF3F8C}"/>
                  </a:ext>
                </a:extLst>
              </p:cNvPr>
              <p:cNvSpPr txBox="1"/>
              <p:nvPr/>
            </p:nvSpPr>
            <p:spPr>
              <a:xfrm>
                <a:off x="1143000" y="647700"/>
                <a:ext cx="16002000" cy="62979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4400" dirty="0"/>
                  <a:t>פתיחה: 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sz="4400" dirty="0"/>
                  <a:t>התלמידים ייצרו את רצועות השברים הבאים מרצועות: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he-IL" sz="4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44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4400" dirty="0"/>
                  <a:t> 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4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e-IL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4400" dirty="0"/>
                  <a:t>  ו-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e-IL" sz="4400" dirty="0"/>
                  <a:t>  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sz="4400" dirty="0"/>
                  <a:t>על גבי כל חלק התלמידים ירשמו את שם השבר במילים ובמספרים. </a:t>
                </a:r>
                <a:endParaRPr lang="en-US" sz="4400" dirty="0"/>
              </a:p>
              <a:p>
                <a:pPr algn="r" rtl="1">
                  <a:lnSpc>
                    <a:spcPct val="150000"/>
                  </a:lnSpc>
                </a:pPr>
                <a:r>
                  <a:rPr lang="he-IL" sz="4400" dirty="0"/>
                  <a:t>התלמידים ימצאו  שברים שווים בעזרת רצועות השברים שיצרו. </a:t>
                </a:r>
                <a:endParaRPr lang="en-US" sz="4400" dirty="0"/>
              </a:p>
              <a:p>
                <a:pPr algn="r"/>
                <a:endParaRPr lang="he-IL" dirty="0"/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FCD394B-8D79-CEA8-045E-EE3578FF3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47700"/>
                <a:ext cx="16002000" cy="6297943"/>
              </a:xfrm>
              <a:prstGeom prst="rect">
                <a:avLst/>
              </a:prstGeom>
              <a:blipFill>
                <a:blip r:embed="rId2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8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צביעת שברים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681469B-F301-6746-3411-35FE1CEB09CA}"/>
                  </a:ext>
                </a:extLst>
              </p:cNvPr>
              <p:cNvSpPr txBox="1"/>
              <p:nvPr/>
            </p:nvSpPr>
            <p:spPr>
              <a:xfrm>
                <a:off x="381000" y="1900902"/>
                <a:ext cx="11963400" cy="80199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he-IL" sz="2800" dirty="0"/>
                  <a:t>מחלקים לכל משתתף לוח משחק  (מצורפות 2 גרסאות – לוח א' למתחילים, לוח ב' למתקדמים).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2800" dirty="0"/>
                  <a:t>כל  משתתף בתורו מטיל את שתי הקוביות ויוצר שבר ממה שקיבל בשתי הקוביות. </a:t>
                </a:r>
                <a:endParaRPr lang="en-US" sz="2800" dirty="0"/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2800" dirty="0"/>
                  <a:t>הוא צובע את החלק המתאים לשבר בלוח הרצועות שלו. ניתן לעשות זאת במספר דרכים, למשל אם הוא קיבל את השבר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8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, הוא יכול לצבוע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8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, או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he-IL" sz="2800" dirty="0"/>
                  <a:t>  , או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800" dirty="0"/>
                  <a:t>  , של אחת הרצועות שלו. ניתן גם לצבוע שילוב מרצועות שונות לדוגמה: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he-IL" sz="2800" dirty="0"/>
                  <a:t>  מרצועה אחת ו-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he-IL" sz="2800" dirty="0"/>
                  <a:t> מרצועה אחרת,  או כל צירוף ששקול ל-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800" dirty="0"/>
                  <a:t>.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2800" dirty="0"/>
                  <a:t>במידה ולא ניתן לצבוע את החלק המתאים לשבר שקיבל, הוא מפסיד תור.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2800" dirty="0"/>
                  <a:t>מנצח מי שמסיים ראשון לצבוע את כל הרצועות שלו. </a:t>
                </a:r>
                <a:endParaRPr lang="en-US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dirty="0"/>
              </a:p>
              <a:p>
                <a:pPr algn="r"/>
                <a:r>
                  <a:rPr lang="en-US" sz="3200" dirty="0"/>
                  <a:t> </a:t>
                </a:r>
                <a:endParaRPr lang="he-IL" sz="32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9681469B-F301-6746-3411-35FE1CEB0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0902"/>
                <a:ext cx="11963400" cy="8019952"/>
              </a:xfrm>
              <a:prstGeom prst="rect">
                <a:avLst/>
              </a:prstGeom>
              <a:blipFill>
                <a:blip r:embed="rId2"/>
                <a:stretch>
                  <a:fillRect r="-10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23C4E1E-2E5D-E705-1A62-361A2DA585EB}"/>
                  </a:ext>
                </a:extLst>
              </p:cNvPr>
              <p:cNvSpPr txBox="1"/>
              <p:nvPr/>
            </p:nvSpPr>
            <p:spPr>
              <a:xfrm>
                <a:off x="13106400" y="1881068"/>
                <a:ext cx="4405311" cy="7536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כיתות</a:t>
                </a:r>
                <a:r>
                  <a:rPr kumimoji="0" lang="he-IL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ד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מספר משתתפים</a:t>
                </a:r>
                <a:r>
                  <a:rPr kumimoji="0" lang="he-IL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2 - 4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ציוד נדרש</a:t>
                </a:r>
                <a:r>
                  <a:rPr kumimoji="0" lang="he-IL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</a:p>
              <a:p>
                <a:pPr marL="342900" marR="0" lvl="0" indent="-3429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he-IL" sz="3200" kern="0" dirty="0">
                    <a:solidFill>
                      <a:prstClr val="black"/>
                    </a:solidFill>
                  </a:rPr>
                  <a:t>רצועות מלבניות</a:t>
                </a:r>
              </a:p>
              <a:p>
                <a:pPr marL="342900" marR="0" lvl="0" indent="-3429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he-IL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 קוביות</a:t>
                </a:r>
                <a:r>
                  <a:rPr lang="he-IL" sz="3200" kern="0" dirty="0">
                    <a:solidFill>
                      <a:prstClr val="black"/>
                    </a:solidFill>
                  </a:rPr>
                  <a:t>, </a:t>
                </a:r>
              </a:p>
              <a:p>
                <a:pPr marL="342900" marR="0" lvl="0" indent="-34290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he-IL" sz="3200" kern="0" dirty="0">
                    <a:solidFill>
                      <a:prstClr val="black"/>
                    </a:solidFill>
                  </a:rPr>
                  <a:t>קובייה לקביעת המונים עליה כתובים המספרים : 1, 1, 2, 2, 3, 3 </a:t>
                </a:r>
              </a:p>
              <a:p>
                <a:pPr marL="342900" indent="-34290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3200" kern="0" dirty="0">
                    <a:solidFill>
                      <a:prstClr val="black"/>
                    </a:solidFill>
                  </a:rPr>
                  <a:t>קובייה לקביעת המכנים עם הכיתוב: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3200" dirty="0"/>
                  <a:t> 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3200" dirty="0"/>
                  <a:t> , 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he-IL" sz="32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,  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3200" dirty="0"/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3200" dirty="0"/>
                  <a:t>  </a:t>
                </a:r>
                <a:endParaRPr lang="en-US" sz="3200" dirty="0"/>
              </a:p>
              <a:p>
                <a:pPr algn="r" rtl="1">
                  <a:defRPr/>
                </a:pPr>
                <a:r>
                  <a:rPr lang="en-US" sz="3200" dirty="0"/>
                  <a:t> </a:t>
                </a:r>
              </a:p>
              <a:p>
                <a:pPr marR="0" lvl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he-IL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23C4E1E-2E5D-E705-1A62-361A2DA58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0" y="1881068"/>
                <a:ext cx="4405311" cy="7536230"/>
              </a:xfrm>
              <a:prstGeom prst="rect">
                <a:avLst/>
              </a:prstGeom>
              <a:blipFill>
                <a:blip r:embed="rId3"/>
                <a:stretch>
                  <a:fillRect l="-4426" t="-1052" r="-40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hlinkClick r:id="rId5"/>
              </a:rPr>
              <a:t>מעובד מתוך: מרכז מורים ארצי למתמטיקה בחינוך היסודי, הפקולטה לחינוך, אוניברסיטת חיפה</a:t>
            </a:r>
            <a:endParaRPr lang="he-IL" sz="24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DB3ED-D51A-46DD-C125-5CB3DC0C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DED9F0B-E299-36A9-4625-EAB25E94DD8A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צביעת שברים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2345559-DFFC-7662-B17C-C95D792F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01148"/>
            <a:ext cx="15368630" cy="777707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03507FD-4A47-0DA8-83D3-947FA7479D40}"/>
              </a:ext>
            </a:extLst>
          </p:cNvPr>
          <p:cNvSpPr txBox="1"/>
          <p:nvPr/>
        </p:nvSpPr>
        <p:spPr>
          <a:xfrm>
            <a:off x="9906000" y="1418630"/>
            <a:ext cx="647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לוח צביעה לגרסה א'</a:t>
            </a:r>
          </a:p>
        </p:txBody>
      </p:sp>
    </p:spTree>
    <p:extLst>
      <p:ext uri="{BB962C8B-B14F-4D97-AF65-F5344CB8AC3E}">
        <p14:creationId xmlns:p14="http://schemas.microsoft.com/office/powerpoint/2010/main" val="360198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F6430-25D5-9266-90E9-DA1105026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E8300B9-FDA2-A13A-57C4-D5C0EA0B4506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צביעת שברים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4255232-F07D-078B-9518-6FA0ACA476C0}"/>
              </a:ext>
            </a:extLst>
          </p:cNvPr>
          <p:cNvSpPr txBox="1"/>
          <p:nvPr/>
        </p:nvSpPr>
        <p:spPr>
          <a:xfrm>
            <a:off x="9906000" y="1418630"/>
            <a:ext cx="647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לוח צביעה לגרסה ב'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9C1F436-5B1F-8528-3928-0BAB62071E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33"/>
          <a:stretch>
            <a:fillRect/>
          </a:stretch>
        </p:blipFill>
        <p:spPr>
          <a:xfrm>
            <a:off x="2013663" y="1911007"/>
            <a:ext cx="14376594" cy="79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55DB7-728E-1929-7EEE-44FC5435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83E515C-58F8-B0FA-BF6E-23E3B54D44E5}"/>
              </a:ext>
            </a:extLst>
          </p:cNvPr>
          <p:cNvSpPr/>
          <p:nvPr/>
        </p:nvSpPr>
        <p:spPr>
          <a:xfrm>
            <a:off x="190501" y="1790700"/>
            <a:ext cx="120776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2D9C0EF-6698-7853-72D9-FA638D5523AE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93593CF-91F7-EDAE-A793-1E01605B5773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סידור שברים מהקטן לגדול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E837068-9AAE-F1A0-9373-2AD746B59DF5}"/>
                  </a:ext>
                </a:extLst>
              </p:cNvPr>
              <p:cNvSpPr txBox="1"/>
              <p:nvPr/>
            </p:nvSpPr>
            <p:spPr>
              <a:xfrm>
                <a:off x="685800" y="2552700"/>
                <a:ext cx="11353800" cy="3772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en-US" sz="4400" dirty="0"/>
                  <a:t> </a:t>
                </a:r>
                <a:r>
                  <a:rPr lang="he-IL" sz="4400" dirty="0"/>
                  <a:t>סדרו את השברים מהקטן לגדול: </a:t>
                </a:r>
              </a:p>
              <a:p>
                <a:pPr algn="r"/>
                <a:r>
                  <a:rPr lang="he-IL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e-IL" sz="4400" b="0" i="0" smtClean="0">
                        <a:latin typeface="Cambria Math" panose="02040503050406030204" pitchFamily="18" charset="0"/>
                      </a:rPr>
                      <m:t>   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he-IL" sz="4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he-IL" sz="4400" dirty="0"/>
                      <m:t>,</m:t>
                    </m:r>
                    <m:f>
                      <m:fPr>
                        <m:ctrlPr>
                          <a:rPr lang="he-IL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44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400" dirty="0"/>
              </a:p>
              <a:p>
                <a:pPr algn="r"/>
                <a:r>
                  <a:rPr lang="he-IL" sz="4400" dirty="0"/>
                  <a:t>ניתן לתת לכל תלמיד כרטיסיה ולבקש מהתלמידים להסתדר  מהקטן לגדול.  </a:t>
                </a:r>
              </a:p>
              <a:p>
                <a:pPr algn="r"/>
                <a:r>
                  <a:rPr lang="he-IL" sz="4400" dirty="0"/>
                  <a:t>במידה וישנם שברים שווים יש להניחם זה על זה. </a:t>
                </a:r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E837068-9AAE-F1A0-9373-2AD746B59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700"/>
                <a:ext cx="11353800" cy="3772571"/>
              </a:xfrm>
              <a:prstGeom prst="rect">
                <a:avLst/>
              </a:prstGeom>
              <a:blipFill>
                <a:blip r:embed="rId2"/>
                <a:stretch>
                  <a:fillRect t="-3877" r="-2095" b="-66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BD78A70-A21B-6E63-9467-0DD5579234FA}"/>
              </a:ext>
            </a:extLst>
          </p:cNvPr>
          <p:cNvSpPr txBox="1"/>
          <p:nvPr/>
        </p:nvSpPr>
        <p:spPr>
          <a:xfrm>
            <a:off x="13315949" y="2752754"/>
            <a:ext cx="41910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כיתות</a:t>
            </a: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ד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מספר משתתפים</a:t>
            </a: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2 - 4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ציוד נדרש</a:t>
            </a: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כרטיסיות מצורפות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55EB8AE7-60D3-57EB-7BD1-E197B7DB0B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63974" y="19009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5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560F-A35C-CAD2-5081-B04F00E8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B94D5D-26D9-E4CA-919E-F60BD49C74F2}"/>
              </a:ext>
            </a:extLst>
          </p:cNvPr>
          <p:cNvSpPr/>
          <p:nvPr/>
        </p:nvSpPr>
        <p:spPr>
          <a:xfrm>
            <a:off x="2567023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CF6A3CA-E816-6DCE-F69E-4A16F8B54522}"/>
              </a:ext>
            </a:extLst>
          </p:cNvPr>
          <p:cNvSpPr/>
          <p:nvPr/>
        </p:nvSpPr>
        <p:spPr>
          <a:xfrm>
            <a:off x="6992952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4BC9B09-CE87-9F64-71ED-27D8E25414ED}"/>
              </a:ext>
            </a:extLst>
          </p:cNvPr>
          <p:cNvSpPr/>
          <p:nvPr/>
        </p:nvSpPr>
        <p:spPr>
          <a:xfrm>
            <a:off x="11418880" y="5217078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ADD61B8-8457-DB3D-92FF-638017AE3E66}"/>
              </a:ext>
            </a:extLst>
          </p:cNvPr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028575C-CD56-F69E-9B77-FAF13A0967B5}"/>
              </a:ext>
            </a:extLst>
          </p:cNvPr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0C59882-98D9-C833-90CF-E203EFA1921C}"/>
              </a:ext>
            </a:extLst>
          </p:cNvPr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3AE2F36A-50CC-F6F4-2684-22C905A6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161" y="1342739"/>
            <a:ext cx="3460100" cy="2810352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2BC843C2-F7D6-A58C-B997-1C70A0769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00" y="1342739"/>
            <a:ext cx="2876951" cy="249589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2DD15FC4-98E0-EFA4-8A87-587168C6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182" y="1073377"/>
            <a:ext cx="2562583" cy="2715004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F784A168-9F76-A859-0B8E-AAB096AB3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8200" y="5996283"/>
            <a:ext cx="3019846" cy="3067478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B09993FA-6EA4-CCD9-C70B-BF5A2DBC0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538" y="6134100"/>
            <a:ext cx="2629267" cy="2467319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B6A1BFC9-E6FB-3855-18AC-A4C4C8547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251" y="5996283"/>
            <a:ext cx="2876951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2ECA8-AFCB-2B33-2AC9-9A0EDBE78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F91BC5B4-4AD3-8E3A-E690-B9580F13D791}"/>
              </a:ext>
            </a:extLst>
          </p:cNvPr>
          <p:cNvSpPr/>
          <p:nvPr/>
        </p:nvSpPr>
        <p:spPr>
          <a:xfrm>
            <a:off x="253971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EF6C3F3-9160-FC19-549B-42589D3958B3}"/>
              </a:ext>
            </a:extLst>
          </p:cNvPr>
          <p:cNvSpPr/>
          <p:nvPr/>
        </p:nvSpPr>
        <p:spPr>
          <a:xfrm>
            <a:off x="6992952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9D63516-B0A3-EC55-8F7F-F1387A735A18}"/>
              </a:ext>
            </a:extLst>
          </p:cNvPr>
          <p:cNvSpPr/>
          <p:nvPr/>
        </p:nvSpPr>
        <p:spPr>
          <a:xfrm>
            <a:off x="11446191" y="421143"/>
            <a:ext cx="4300191" cy="4653544"/>
          </a:xfrm>
          <a:custGeom>
            <a:avLst/>
            <a:gdLst/>
            <a:ahLst/>
            <a:cxnLst/>
            <a:rect l="l" t="t" r="r" b="b"/>
            <a:pathLst>
              <a:path w="1453959" h="1573433">
                <a:moveTo>
                  <a:pt x="1329499" y="59690"/>
                </a:moveTo>
                <a:cubicBezTo>
                  <a:pt x="1365059" y="59690"/>
                  <a:pt x="1394269" y="88900"/>
                  <a:pt x="1394269" y="124460"/>
                </a:cubicBezTo>
                <a:lnTo>
                  <a:pt x="1394269" y="1448973"/>
                </a:lnTo>
                <a:cubicBezTo>
                  <a:pt x="1394269" y="1484533"/>
                  <a:pt x="1365059" y="1513743"/>
                  <a:pt x="1329499" y="1513743"/>
                </a:cubicBezTo>
                <a:lnTo>
                  <a:pt x="124460" y="1513743"/>
                </a:lnTo>
                <a:cubicBezTo>
                  <a:pt x="88900" y="1513743"/>
                  <a:pt x="59690" y="1484533"/>
                  <a:pt x="59690" y="14489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329499" y="59690"/>
                </a:lnTo>
                <a:moveTo>
                  <a:pt x="1329499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48973"/>
                </a:lnTo>
                <a:cubicBezTo>
                  <a:pt x="0" y="1517553"/>
                  <a:pt x="55880" y="1573433"/>
                  <a:pt x="124460" y="1573433"/>
                </a:cubicBezTo>
                <a:lnTo>
                  <a:pt x="1329499" y="1573433"/>
                </a:lnTo>
                <a:cubicBezTo>
                  <a:pt x="1398079" y="1573433"/>
                  <a:pt x="1453959" y="1517553"/>
                  <a:pt x="1453959" y="1448973"/>
                </a:cubicBezTo>
                <a:lnTo>
                  <a:pt x="1453959" y="124460"/>
                </a:lnTo>
                <a:cubicBezTo>
                  <a:pt x="1453959" y="55880"/>
                  <a:pt x="1398079" y="0"/>
                  <a:pt x="1329499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he-IL" sz="245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E9BD8B9-17D0-FA7E-975F-AD3CB54A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0" y="1447571"/>
            <a:ext cx="2829320" cy="260068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F02D652-6FAE-5FF1-76BB-DEC21377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79" y="1209413"/>
            <a:ext cx="2705478" cy="30770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1B062B3-C193-23A0-8391-CCD65099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680" y="1514160"/>
            <a:ext cx="2543530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467</Words>
  <Application>Microsoft Office PowerPoint</Application>
  <PresentationFormat>מותאם אישית</PresentationFormat>
  <Paragraphs>148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5" baseType="lpstr">
      <vt:lpstr>Cambria Math</vt:lpstr>
      <vt:lpstr>Arimo Bold</vt:lpstr>
      <vt:lpstr>Arial</vt:lpstr>
      <vt:lpstr>Aptos</vt:lpstr>
      <vt:lpstr>Genty Sans</vt:lpstr>
      <vt:lpstr>Alef Bold</vt:lpstr>
      <vt:lpstr>Calibri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29</cp:revision>
  <dcterms:created xsi:type="dcterms:W3CDTF">2006-08-16T00:00:00Z</dcterms:created>
  <dcterms:modified xsi:type="dcterms:W3CDTF">2026-05-10T05:18:15Z</dcterms:modified>
  <dc:identifier>DAHG5W1gSCg</dc:identifier>
</cp:coreProperties>
</file>