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902" r:id="rId4"/>
    <p:sldId id="894" r:id="rId5"/>
    <p:sldId id="897" r:id="rId6"/>
    <p:sldId id="898" r:id="rId7"/>
    <p:sldId id="896" r:id="rId8"/>
    <p:sldId id="900" r:id="rId9"/>
    <p:sldId id="901" r:id="rId10"/>
    <p:sldId id="895" r:id="rId11"/>
    <p:sldId id="89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893" r:id="rId24"/>
    <p:sldId id="269" r:id="rId25"/>
    <p:sldId id="270" r:id="rId26"/>
    <p:sldId id="271" r:id="rId27"/>
  </p:sldIdLst>
  <p:sldSz cx="18288000" cy="10287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Genty San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7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sv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svg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svg"/><Relationship Id="rId4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svg"/><Relationship Id="rId4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ymath.haifa.ac.il/images/stories/part4/archive/games/game50arb.pdf" TargetMode="Externa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703064" y="3120572"/>
            <a:ext cx="5245075" cy="9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7359" y="4406079"/>
            <a:ext cx="7980641" cy="1839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الدّرس 1</a:t>
            </a:r>
            <a:b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التعرّف إلى الكسر البسيط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E9E71-48EA-A8BC-B260-12BEC31B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995C9D-8DE3-0846-013B-E96F00A4E83B}"/>
              </a:ext>
            </a:extLst>
          </p:cNvPr>
          <p:cNvSpPr/>
          <p:nvPr/>
        </p:nvSpPr>
        <p:spPr>
          <a:xfrm>
            <a:off x="368104" y="1790700"/>
            <a:ext cx="120776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89AA429-1DC4-742F-2D8A-9BE04C31DA62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686CD68-49C7-41B3-2362-72782AFFC338}"/>
              </a:ext>
            </a:extLst>
          </p:cNvPr>
          <p:cNvSpPr txBox="1"/>
          <p:nvPr/>
        </p:nvSpPr>
        <p:spPr>
          <a:xfrm>
            <a:off x="4572000" y="405448"/>
            <a:ext cx="929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مُلاءَمَة</a:t>
            </a: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بين تمثيلات الكسور</a:t>
            </a:r>
            <a:endParaRPr lang="he-I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EAC4FFD-B598-CAC3-9961-3127EB7EB5C5}"/>
              </a:ext>
            </a:extLst>
          </p:cNvPr>
          <p:cNvSpPr txBox="1"/>
          <p:nvPr/>
        </p:nvSpPr>
        <p:spPr>
          <a:xfrm>
            <a:off x="914400" y="3086100"/>
            <a:ext cx="11277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أمامكم بطاقات تحتوي على كسور مكتوبة بالأعداد وكسور ممثَّلة بالرسم. 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لائموا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بين الرسم والكسر المناسب.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גרפיקה 8" descr="נורת חשמל וגלגל שיניים קו מיתאר">
            <a:extLst>
              <a:ext uri="{FF2B5EF4-FFF2-40B4-BE49-F238E27FC236}">
                <a16:creationId xmlns:a16="http://schemas.microsoft.com/office/drawing/2014/main" id="{21140FFD-E4D4-DF11-F6E0-EB0BF0B2B4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1600" y="2166425"/>
            <a:ext cx="914400" cy="9144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B3CF5A3-A499-8056-9B35-18C20B1892EE}"/>
              </a:ext>
            </a:extLst>
          </p:cNvPr>
          <p:cNvSpPr txBox="1"/>
          <p:nvPr/>
        </p:nvSpPr>
        <p:spPr>
          <a:xfrm>
            <a:off x="13030200" y="3133397"/>
            <a:ext cx="4191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defRPr/>
            </a:pPr>
            <a:r>
              <a:rPr lang="ar-AE" sz="40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الصّفوف</a:t>
            </a:r>
            <a:r>
              <a:rPr lang="he-IL" sz="4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sz="4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الرّابعة</a:t>
            </a:r>
          </a:p>
          <a:p>
            <a:pPr lvl="0" algn="r" rtl="1">
              <a:defRPr/>
            </a:pPr>
            <a:endParaRPr lang="he-IL" sz="40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endParaRPr lang="he-IL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he-IL" sz="3600" kern="0" dirty="0">
                <a:solidFill>
                  <a:prstClr val="black"/>
                </a:solidFill>
              </a:rPr>
              <a:t>2 – 4</a:t>
            </a:r>
          </a:p>
          <a:p>
            <a:pPr lvl="0" algn="r" rtl="1">
              <a:defRPr/>
            </a:pPr>
            <a:endParaRPr lang="he-IL" sz="4000" kern="0" dirty="0">
              <a:solidFill>
                <a:prstClr val="black"/>
              </a:solidFill>
            </a:endParaRPr>
          </a:p>
          <a:p>
            <a:pPr lvl="0" algn="r" rtl="1">
              <a:defRPr/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الأدوات المطلوبة: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algn="r" rtl="1">
              <a:buFont typeface="Wingdings" panose="05000000000000000000" pitchFamily="2" charset="2"/>
              <a:buChar char="v"/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مرفقة</a:t>
            </a: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8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46168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52915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59664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8575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634108" y="5219934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7751547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13638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5966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767283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05309" y="1153070"/>
            <a:ext cx="3103302" cy="3189689"/>
          </a:xfrm>
          <a:custGeom>
            <a:avLst/>
            <a:gdLst/>
            <a:ahLst/>
            <a:cxnLst/>
            <a:rect l="l" t="t" r="r" b="b"/>
            <a:pathLst>
              <a:path w="2279586" h="2343043">
                <a:moveTo>
                  <a:pt x="0" y="0"/>
                </a:moveTo>
                <a:lnTo>
                  <a:pt x="2279586" y="0"/>
                </a:lnTo>
                <a:lnTo>
                  <a:pt x="2279586" y="2343043"/>
                </a:lnTo>
                <a:lnTo>
                  <a:pt x="0" y="23430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67023" y="4163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11646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771045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27727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587751" y="5944574"/>
            <a:ext cx="3110593" cy="3198554"/>
          </a:xfrm>
          <a:custGeom>
            <a:avLst/>
            <a:gdLst/>
            <a:ahLst/>
            <a:cxnLst/>
            <a:rect l="l" t="t" r="r" b="b"/>
            <a:pathLst>
              <a:path w="2284942" h="2349555">
                <a:moveTo>
                  <a:pt x="0" y="0"/>
                </a:moveTo>
                <a:lnTo>
                  <a:pt x="2284942" y="0"/>
                </a:lnTo>
                <a:lnTo>
                  <a:pt x="2284942" y="2349555"/>
                </a:lnTo>
                <a:lnTo>
                  <a:pt x="0" y="2349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47392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33736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8575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67311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12048613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028700" y="3616362"/>
            <a:ext cx="16230600" cy="2475166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4249400" y="438150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فعالية افتتاحية</a:t>
            </a:r>
          </a:p>
          <a:p>
            <a:pPr algn="ct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إنشاء أشرطة الكسور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9982200" y="4451002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 تلوين الكسور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77945D-9776-4431-7F1D-B76B3237512C}"/>
              </a:ext>
            </a:extLst>
          </p:cNvPr>
          <p:cNvSpPr txBox="1"/>
          <p:nvPr/>
        </p:nvSpPr>
        <p:spPr>
          <a:xfrm>
            <a:off x="5747825" y="445100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الكسور من الأصغر إلى الأكبر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0E6664-3819-F807-0021-DBE0CF07C10E}"/>
              </a:ext>
            </a:extLst>
          </p:cNvPr>
          <p:cNvSpPr txBox="1"/>
          <p:nvPr/>
        </p:nvSpPr>
        <p:spPr>
          <a:xfrm>
            <a:off x="1371600" y="4451001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ملاءَمة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بين تمثيلات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كسور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40219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25337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79739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3414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16859" y="4163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767857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18857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1216369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769127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7672097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45218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6369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71045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180496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43614-29D1-C47F-AD5D-DEB2A22C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FCD394B-8D79-CEA8-045E-EE3578FF3F8C}"/>
                  </a:ext>
                </a:extLst>
              </p:cNvPr>
              <p:cNvSpPr txBox="1"/>
              <p:nvPr/>
            </p:nvSpPr>
            <p:spPr>
              <a:xfrm>
                <a:off x="1143000" y="723900"/>
                <a:ext cx="16002000" cy="600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ar-AE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افتتاحية:</a:t>
                </a:r>
                <a:endParaRPr lang="he-IL" sz="4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سيقوم الطلاب بإنشاء أشرطة الكسور الآتية باستخدام الأشرطة</a:t>
                </a:r>
                <a:r>
                  <a:rPr lang="he-IL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he-IL" sz="4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4400" dirty="0"/>
                  <a:t> 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e-IL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4400" dirty="0"/>
                  <a:t>  ו-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e-IL" sz="4400" dirty="0"/>
                  <a:t>  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يكتب الطلاب على كلّ جزء اسم الكسر بالكلمات وبالأرقام، ثم يجدون كسورًا متكافئة باستخدام أشرطة الكسور التي </a:t>
                </a:r>
                <a:r>
                  <a:rPr lang="ar-JO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كوَّنوها</a:t>
                </a: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he-IL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FCD394B-8D79-CEA8-045E-EE3578FF3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23900"/>
                <a:ext cx="16002000" cy="6008311"/>
              </a:xfrm>
              <a:prstGeom prst="rect">
                <a:avLst/>
              </a:prstGeom>
              <a:blipFill>
                <a:blip r:embed="rId2"/>
                <a:stretch>
                  <a:fillRect r="-1714" b="-39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8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تلوين الكسور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681469B-F301-6746-3411-35FE1CEB09CA}"/>
                  </a:ext>
                </a:extLst>
              </p:cNvPr>
              <p:cNvSpPr txBox="1"/>
              <p:nvPr/>
            </p:nvSpPr>
            <p:spPr>
              <a:xfrm>
                <a:off x="381000" y="1900902"/>
                <a:ext cx="11963400" cy="77121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  <a:buNone/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يُوزَّع على كلّ مشارك لوحُ لعبٍ</a:t>
                </a:r>
                <a:b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(مرفق نسختان: اللوح "أ" للمبتدئين، واللوح "ب" للمتقدّمين).</a:t>
                </a:r>
              </a:p>
              <a:p>
                <a:pPr algn="r" rtl="1">
                  <a:lnSpc>
                    <a:spcPct val="150000"/>
                  </a:lnSpc>
                  <a:buNone/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كلّ دور، يُلقي المشارك المكعّبين ويُكوِّن كسرًا من العددين اللذين حصل عليهما.</a:t>
                </a:r>
              </a:p>
              <a:p>
                <a:pPr algn="r" rtl="1">
                  <a:lnSpc>
                    <a:spcPct val="150000"/>
                  </a:lnSpc>
                  <a:buNone/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يُلوِّن المشارك الجزء المناسب للكسر في لوح الأشرطة الخاص به. ويمكن القيام بذلك بعدة طرق.</a:t>
                </a:r>
                <a:b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فعلى سبيل المثال، إذا حصل على الكسر: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فيمكنه تلوين: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ar-AE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أو</a:t>
                </a:r>
                <a:r>
                  <a:rPr lang="he-I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he-IL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أو</a:t>
                </a:r>
                <a:r>
                  <a:rPr lang="he-IL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أحد الأشرطة</a:t>
                </a:r>
                <a:r>
                  <a:rPr lang="he-IL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ويمكن أيضًا تلوين أجزاء من أشرطة مختلفة، مثل: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من شريط واحد،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من شريط آخر، أو أي تركيب آخر يكافئ: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إذا لم يكن بالإمكان تلوين الجزء المناسب للكسر الذي حصل عليه، فإنه يخسر دوره.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الفائز هو من يُنهي أولًا تلوين جميع أشرطته.</a:t>
                </a: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/>
              </a:p>
              <a:p>
                <a:pPr algn="r"/>
                <a:r>
                  <a:rPr lang="en-US" sz="3200" dirty="0"/>
                  <a:t> </a:t>
                </a:r>
                <a:endParaRPr lang="he-IL" sz="3200" dirty="0"/>
              </a:p>
            </p:txBody>
          </p:sp>
        </mc:Choice>
        <mc:Fallback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681469B-F301-6746-3411-35FE1CEB0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0902"/>
                <a:ext cx="11963400" cy="7712176"/>
              </a:xfrm>
              <a:prstGeom prst="rect">
                <a:avLst/>
              </a:prstGeom>
              <a:blipFill>
                <a:blip r:embed="rId2"/>
                <a:stretch>
                  <a:fillRect r="-10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23C4E1E-2E5D-E705-1A62-361A2DA585EB}"/>
                  </a:ext>
                </a:extLst>
              </p:cNvPr>
              <p:cNvSpPr txBox="1"/>
              <p:nvPr/>
            </p:nvSpPr>
            <p:spPr>
              <a:xfrm>
                <a:off x="13106400" y="1881068"/>
                <a:ext cx="4405311" cy="7536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الصّفوف</a:t>
                </a: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ar-AE" sz="3200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الرّابعة</a:t>
                </a:r>
                <a:endParaRPr kumimoji="0" lang="he-IL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r" rtl="1">
                  <a:defRPr/>
                </a:pPr>
                <a:r>
                  <a:rPr lang="ar-AE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المشاركين: </a:t>
                </a:r>
                <a:endParaRPr lang="he-IL" sz="3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r" rtl="1">
                  <a:defRPr/>
                </a:pP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2 - 4</a:t>
                </a:r>
              </a:p>
              <a:p>
                <a:pPr lvl="0" algn="r" rtl="1">
                  <a:defRPr/>
                </a:pPr>
                <a:r>
                  <a:rPr lang="ar-AE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الأدوات المطلوبة:</a:t>
                </a:r>
                <a:r>
                  <a:rPr lang="he-IL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lvl="0" indent="-342900" algn="r" rtl="1">
                  <a:buFont typeface="Wingdings" panose="05000000000000000000" pitchFamily="2" charset="2"/>
                  <a:buChar char="v"/>
                  <a:defRPr/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أشرطة مستطيلة </a:t>
                </a:r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0" indent="-342900" algn="r" rtl="1">
                  <a:buFont typeface="Wingdings" panose="05000000000000000000" pitchFamily="2" charset="2"/>
                  <a:buChar char="v"/>
                  <a:defRPr/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مكعّبان </a:t>
                </a:r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0" indent="-342900" algn="r" rtl="1">
                  <a:buFont typeface="Wingdings" panose="05000000000000000000" pitchFamily="2" charset="2"/>
                  <a:buChar char="v"/>
                  <a:defRPr/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مكعّب لتحديد البسط، مكتوب عليه الأعداد: </a:t>
                </a:r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r" rtl="1">
                  <a:defRPr/>
                </a:pPr>
                <a:r>
                  <a:rPr lang="he-IL" sz="3200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1, 1, 2, 2, 3, 3 </a:t>
                </a:r>
              </a:p>
              <a:p>
                <a:pPr marL="342900" indent="-342900" algn="r" rtl="1">
                  <a:buFont typeface="Wingdings" panose="05000000000000000000" pitchFamily="2" charset="2"/>
                  <a:buChar char="v"/>
                  <a:defRPr/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مكعّب لتحديد المقام، مكتوب عليه:</a:t>
                </a:r>
              </a:p>
              <a:p>
                <a:pPr algn="r" rtl="1">
                  <a:defRPr/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 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e-I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>
                  <a:defRPr/>
                </a:pP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23C4E1E-2E5D-E705-1A62-361A2DA58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1881068"/>
                <a:ext cx="4405311" cy="7536230"/>
              </a:xfrm>
              <a:prstGeom prst="rect">
                <a:avLst/>
              </a:prstGeom>
              <a:blipFill>
                <a:blip r:embed="rId3"/>
                <a:stretch>
                  <a:fillRect l="-2075" t="-1052" r="-40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إعداد بالاعتماد على: المركز القطري لمعلّمي الرياضيات في التعليم الابتدائي، كلية التربية، جامعة حيفا.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DB3ED-D51A-46DD-C125-5CB3DC0C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DED9F0B-E299-36A9-4625-EAB25E94DD8A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تلوين الكسور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2345559-DFFC-7662-B17C-C95D792F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01148"/>
            <a:ext cx="15368630" cy="777707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03507FD-4A47-0DA8-83D3-947FA7479D40}"/>
              </a:ext>
            </a:extLst>
          </p:cNvPr>
          <p:cNvSpPr txBox="1"/>
          <p:nvPr/>
        </p:nvSpPr>
        <p:spPr>
          <a:xfrm>
            <a:off x="9906000" y="1418630"/>
            <a:ext cx="647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لوحة التلوين للنسخة أ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8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F6430-25D5-9266-90E9-DA110502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E8300B9-FDA2-A13A-57C4-D5C0EA0B4506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تلوين الكسور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4255232-F07D-078B-9518-6FA0ACA476C0}"/>
              </a:ext>
            </a:extLst>
          </p:cNvPr>
          <p:cNvSpPr txBox="1"/>
          <p:nvPr/>
        </p:nvSpPr>
        <p:spPr>
          <a:xfrm>
            <a:off x="9906000" y="1418630"/>
            <a:ext cx="647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لوحة التلوين للنسخة ب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C1F436-5B1F-8528-3928-0BAB62071E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3"/>
          <a:stretch>
            <a:fillRect/>
          </a:stretch>
        </p:blipFill>
        <p:spPr>
          <a:xfrm>
            <a:off x="2013663" y="1911007"/>
            <a:ext cx="14376594" cy="79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55DB7-728E-1929-7EEE-44FC5435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3E515C-58F8-B0FA-BF6E-23E3B54D44E5}"/>
              </a:ext>
            </a:extLst>
          </p:cNvPr>
          <p:cNvSpPr/>
          <p:nvPr/>
        </p:nvSpPr>
        <p:spPr>
          <a:xfrm>
            <a:off x="190501" y="1790700"/>
            <a:ext cx="120776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2D9C0EF-6698-7853-72D9-FA638D5523A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93593CF-91F7-EDAE-A793-1E01605B5773}"/>
              </a:ext>
            </a:extLst>
          </p:cNvPr>
          <p:cNvSpPr txBox="1"/>
          <p:nvPr/>
        </p:nvSpPr>
        <p:spPr>
          <a:xfrm>
            <a:off x="3810000" y="495300"/>
            <a:ext cx="8991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الكسور من الأصغر إلى الأكبر</a:t>
            </a:r>
            <a:endParaRPr lang="he-I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E837068-9AAE-F1A0-9373-2AD746B59DF5}"/>
                  </a:ext>
                </a:extLst>
              </p:cNvPr>
              <p:cNvSpPr txBox="1"/>
              <p:nvPr/>
            </p:nvSpPr>
            <p:spPr>
              <a:xfrm>
                <a:off x="685800" y="2552700"/>
                <a:ext cx="11353800" cy="54872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رتّبوا الكسور من الأصغر إلى الأكبر:</a:t>
                </a:r>
                <a:endParaRPr lang="he-IL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e-IL" sz="4400" b="0" i="0" smtClean="0">
                        <a:latin typeface="Cambria Math" panose="02040503050406030204" pitchFamily="18" charset="0"/>
                      </a:rPr>
                      <m:t>   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4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400" dirty="0"/>
              </a:p>
              <a:p>
                <a:pPr algn="r">
                  <a:lnSpc>
                    <a:spcPct val="150000"/>
                  </a:lnSpc>
                </a:pP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يمكن إعطاء بطاقة لكلّ طالب، و</a:t>
                </a:r>
                <a:r>
                  <a:rPr lang="ar-JO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</a:t>
                </a: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طلب </a:t>
                </a:r>
                <a:r>
                  <a:rPr lang="ar-JO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 يترتّب</a:t>
                </a: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الطلاب بحسب الكسور من الأصغر إلى الأكبر.</a:t>
                </a:r>
                <a:endParaRPr lang="he-IL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ar-AE" sz="4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إذا وُجدت كسور متكافئة، فيجب وضعها الواحد فوق الآخر</a:t>
                </a:r>
                <a:r>
                  <a:rPr lang="ar-AE" sz="4400" dirty="0"/>
                  <a:t>.</a:t>
                </a:r>
                <a:endParaRPr lang="he-IL" sz="4400" dirty="0"/>
              </a:p>
            </p:txBody>
          </p:sp>
        </mc:Choice>
        <mc:Fallback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E837068-9AAE-F1A0-9373-2AD746B5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700"/>
                <a:ext cx="11353800" cy="5487208"/>
              </a:xfrm>
              <a:prstGeom prst="rect">
                <a:avLst/>
              </a:prstGeom>
              <a:blipFill>
                <a:blip r:embed="rId3"/>
                <a:stretch>
                  <a:fillRect r="-3276" b="-4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BD78A70-A21B-6E63-9467-0DD5579234FA}"/>
              </a:ext>
            </a:extLst>
          </p:cNvPr>
          <p:cNvSpPr txBox="1"/>
          <p:nvPr/>
        </p:nvSpPr>
        <p:spPr>
          <a:xfrm>
            <a:off x="13315949" y="2635121"/>
            <a:ext cx="4191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defRPr/>
            </a:pPr>
            <a:r>
              <a:rPr lang="ar-AE" sz="40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الصّفوف</a:t>
            </a:r>
            <a:r>
              <a:rPr lang="he-IL" sz="4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sz="4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الرّابعة</a:t>
            </a:r>
          </a:p>
          <a:p>
            <a:pPr lvl="0" algn="r" rtl="1">
              <a:defRPr/>
            </a:pPr>
            <a:endParaRPr lang="he-IL" sz="40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endParaRPr lang="he-IL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he-IL" sz="3600" kern="0" dirty="0">
                <a:solidFill>
                  <a:prstClr val="black"/>
                </a:solidFill>
              </a:rPr>
              <a:t>2 – 4</a:t>
            </a:r>
          </a:p>
          <a:p>
            <a:pPr lvl="0" algn="r" rtl="1">
              <a:defRPr/>
            </a:pPr>
            <a:endParaRPr lang="he-IL" sz="4000" kern="0" dirty="0">
              <a:solidFill>
                <a:prstClr val="black"/>
              </a:solidFill>
            </a:endParaRPr>
          </a:p>
          <a:p>
            <a:pPr lvl="0" algn="r" rtl="1">
              <a:defRPr/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الأدوات المطلوبة:</a:t>
            </a: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algn="r" rtl="1">
              <a:buFont typeface="Wingdings" panose="05000000000000000000" pitchFamily="2" charset="2"/>
              <a:buChar char="v"/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مرفقة</a:t>
            </a: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55EB8AE7-60D3-57EB-7BD1-E197B7DB0B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63974" y="1900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560F-A35C-CAD2-5081-B04F00E8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B94D5D-26D9-E4CA-919E-F60BD49C74F2}"/>
              </a:ext>
            </a:extLst>
          </p:cNvPr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F6A3CA-E816-6DCE-F69E-4A16F8B54522}"/>
              </a:ext>
            </a:extLst>
          </p:cNvPr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BC9B09-CE87-9F64-71ED-27D8E25414ED}"/>
              </a:ext>
            </a:extLst>
          </p:cNvPr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ADD61B8-8457-DB3D-92FF-638017AE3E66}"/>
              </a:ext>
            </a:extLst>
          </p:cNvPr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028575C-CD56-F69E-9B77-FAF13A0967B5}"/>
              </a:ext>
            </a:extLst>
          </p:cNvPr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0C59882-98D9-C833-90CF-E203EFA1921C}"/>
              </a:ext>
            </a:extLst>
          </p:cNvPr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3AE2F36A-50CC-F6F4-2684-22C905A6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61" y="1342739"/>
            <a:ext cx="3460100" cy="2810352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2BC843C2-F7D6-A58C-B997-1C70A076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0" y="1342739"/>
            <a:ext cx="2876951" cy="249589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2DD15FC4-98E0-EFA4-8A87-587168C6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182" y="1073377"/>
            <a:ext cx="2562583" cy="2715004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F784A168-9F76-A859-0B8E-AAB096AB3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8200" y="5996283"/>
            <a:ext cx="3019846" cy="306747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B09993FA-6EA4-CCD9-C70B-BF5A2DBC0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538" y="6134100"/>
            <a:ext cx="2629267" cy="246731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B6A1BFC9-E6FB-3855-18AC-A4C4C8547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251" y="5996283"/>
            <a:ext cx="2876951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ECA8-AFCB-2B33-2AC9-9A0EDBE78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F91BC5B4-4AD3-8E3A-E690-B9580F13D791}"/>
              </a:ext>
            </a:extLst>
          </p:cNvPr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EF6C3F3-9160-FC19-549B-42589D3958B3}"/>
              </a:ext>
            </a:extLst>
          </p:cNvPr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9D63516-B0A3-EC55-8F7F-F1387A735A18}"/>
              </a:ext>
            </a:extLst>
          </p:cNvPr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E9BD8B9-17D0-FA7E-975F-AD3CB54A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0" y="1447571"/>
            <a:ext cx="2829320" cy="260068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F02D652-6FAE-5FF1-76BB-DEC21377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79" y="1209413"/>
            <a:ext cx="2705478" cy="30770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1B062B3-C193-23A0-8391-CCD65099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680" y="1514160"/>
            <a:ext cx="254353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506</Words>
  <Application>Microsoft Office PowerPoint</Application>
  <PresentationFormat>מותאם אישית</PresentationFormat>
  <Paragraphs>157</Paragraphs>
  <Slides>26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3" baseType="lpstr">
      <vt:lpstr>Wingdings</vt:lpstr>
      <vt:lpstr>Arial</vt:lpstr>
      <vt:lpstr>Genty Sans</vt:lpstr>
      <vt:lpstr>Calibri</vt:lpstr>
      <vt:lpstr>Aptos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38</cp:revision>
  <dcterms:created xsi:type="dcterms:W3CDTF">2006-08-16T00:00:00Z</dcterms:created>
  <dcterms:modified xsi:type="dcterms:W3CDTF">2026-05-25T19:35:33Z</dcterms:modified>
  <dc:identifier>DAHG5W1gSCg</dc:identifier>
</cp:coreProperties>
</file>