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5"/>
  </p:notesMasterIdLst>
  <p:sldIdLst>
    <p:sldId id="256" r:id="rId3"/>
    <p:sldId id="900" r:id="rId4"/>
    <p:sldId id="1185" r:id="rId5"/>
    <p:sldId id="884" r:id="rId6"/>
    <p:sldId id="890" r:id="rId7"/>
    <p:sldId id="889" r:id="rId8"/>
    <p:sldId id="891" r:id="rId9"/>
    <p:sldId id="888" r:id="rId10"/>
    <p:sldId id="1182" r:id="rId11"/>
    <p:sldId id="887" r:id="rId12"/>
    <p:sldId id="870" r:id="rId13"/>
    <p:sldId id="903" r:id="rId14"/>
  </p:sldIdLst>
  <p:sldSz cx="18288000" cy="10287000"/>
  <p:notesSz cx="6858000" cy="9144000"/>
  <p:embeddedFontLst>
    <p:embeddedFont>
      <p:font typeface="Arial Narrow" panose="020B0606020202030204" pitchFamily="34" charset="0"/>
      <p:regular r:id="rId16"/>
      <p:bold r:id="rId17"/>
      <p:italic r:id="rId18"/>
      <p:boldItalic r:id="rId19"/>
    </p:embeddedFont>
    <p:embeddedFont>
      <p:font typeface="Cambria Math" panose="020405030504060302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י"ח/סיון/תשפ"ו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sv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מסגרת ">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7135" y="175850"/>
            <a:ext cx="17953734" cy="9935306"/>
          </a:xfrm>
          <a:prstGeom prst="rect">
            <a:avLst/>
          </a:prstGeom>
        </p:spPr>
      </p:pic>
    </p:spTree>
    <p:extLst>
      <p:ext uri="{BB962C8B-B14F-4D97-AF65-F5344CB8AC3E}">
        <p14:creationId xmlns:p14="http://schemas.microsoft.com/office/powerpoint/2010/main" val="151576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endParaRPr lang="he-IL"/>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4325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201398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r">
              <a:defRPr sz="6000" b="1" cap="all"/>
            </a:lvl1pPr>
          </a:lstStyle>
          <a:p>
            <a:r>
              <a:rPr lang="en-US"/>
              <a:t>Click to edit Master title style</a:t>
            </a:r>
            <a:endParaRPr lang="he-IL"/>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880530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91354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960509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212381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3838437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r">
              <a:defRPr sz="3000" b="1"/>
            </a:lvl1pPr>
          </a:lstStyle>
          <a:p>
            <a:r>
              <a:rPr lang="en-US"/>
              <a:t>Click to edit Master title style</a:t>
            </a:r>
            <a:endParaRPr lang="he-IL"/>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38424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r">
              <a:defRPr sz="3000" b="1"/>
            </a:lvl1pPr>
          </a:lstStyle>
          <a:p>
            <a:r>
              <a:rPr lang="en-US"/>
              <a:t>Click to edit Master title style</a:t>
            </a:r>
            <a:endParaRPr lang="he-IL"/>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he-IL"/>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2761508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3186087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C1D37978-963B-4C3E-B7F3-38197C114887}" type="slidenum">
              <a:rPr lang="he-IL" smtClean="0"/>
              <a:t>‹#›</a:t>
            </a:fld>
            <a:endParaRPr lang="he-IL"/>
          </a:p>
        </p:txBody>
      </p:sp>
    </p:spTree>
    <p:extLst>
      <p:ext uri="{BB962C8B-B14F-4D97-AF65-F5344CB8AC3E}">
        <p14:creationId xmlns:p14="http://schemas.microsoft.com/office/powerpoint/2010/main" val="187880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מסגרת ">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7135" y="175850"/>
            <a:ext cx="17953734" cy="9935306"/>
          </a:xfrm>
          <a:prstGeom prst="rect">
            <a:avLst/>
          </a:prstGeom>
        </p:spPr>
      </p:pic>
    </p:spTree>
    <p:extLst>
      <p:ext uri="{BB962C8B-B14F-4D97-AF65-F5344CB8AC3E}">
        <p14:creationId xmlns:p14="http://schemas.microsoft.com/office/powerpoint/2010/main" val="3823142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שקופית כותרת">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9CDEA280-D15A-4265-9C00-5985FFFF420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81365" y="2162275"/>
            <a:ext cx="17006638" cy="1128713"/>
          </a:xfrm>
          <a:prstGeom prst="rect">
            <a:avLst/>
          </a:prstGeom>
        </p:spPr>
      </p:pic>
      <p:pic>
        <p:nvPicPr>
          <p:cNvPr id="10" name="גרפיקה 10">
            <a:extLst>
              <a:ext uri="{FF2B5EF4-FFF2-40B4-BE49-F238E27FC236}">
                <a16:creationId xmlns:a16="http://schemas.microsoft.com/office/drawing/2014/main" id="{EE77427E-A756-4A5D-BDAF-4798EBE57B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179193" y="3738010"/>
            <a:ext cx="7558106" cy="5038737"/>
          </a:xfrm>
          <a:prstGeom prst="rect">
            <a:avLst/>
          </a:prstGeom>
          <a:effectLst/>
        </p:spPr>
      </p:pic>
      <p:pic>
        <p:nvPicPr>
          <p:cNvPr id="11" name="גרפיקה 10">
            <a:extLst>
              <a:ext uri="{FF2B5EF4-FFF2-40B4-BE49-F238E27FC236}">
                <a16:creationId xmlns:a16="http://schemas.microsoft.com/office/drawing/2014/main" id="{BA01AC45-911F-4D25-8518-DB4D1235B627}"/>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328231" y="382062"/>
            <a:ext cx="4028074" cy="2997192"/>
          </a:xfrm>
          <a:prstGeom prst="rect">
            <a:avLst/>
          </a:prstGeom>
        </p:spPr>
      </p:pic>
      <p:cxnSp>
        <p:nvCxnSpPr>
          <p:cNvPr id="12" name="מחבר ישר 11">
            <a:extLst>
              <a:ext uri="{FF2B5EF4-FFF2-40B4-BE49-F238E27FC236}">
                <a16:creationId xmlns:a16="http://schemas.microsoft.com/office/drawing/2014/main" id="{A67946A7-CB69-4AAB-AF2B-08AE81DBBAF2}"/>
              </a:ext>
            </a:extLst>
          </p:cNvPr>
          <p:cNvCxnSpPr>
            <a:cxnSpLocks/>
          </p:cNvCxnSpPr>
          <p:nvPr userDrawn="1"/>
        </p:nvCxnSpPr>
        <p:spPr>
          <a:xfrm>
            <a:off x="328230" y="9359465"/>
            <a:ext cx="176315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מציין מיקום תוכן 20">
            <a:extLst>
              <a:ext uri="{FF2B5EF4-FFF2-40B4-BE49-F238E27FC236}">
                <a16:creationId xmlns:a16="http://schemas.microsoft.com/office/drawing/2014/main" id="{F9240C07-B5AD-46BB-9D51-7A53079DEF5A}"/>
              </a:ext>
            </a:extLst>
          </p:cNvPr>
          <p:cNvSpPr>
            <a:spLocks noGrp="1"/>
          </p:cNvSpPr>
          <p:nvPr>
            <p:ph sz="quarter" idx="13" hasCustomPrompt="1"/>
          </p:nvPr>
        </p:nvSpPr>
        <p:spPr>
          <a:xfrm>
            <a:off x="4978684" y="8372883"/>
            <a:ext cx="4806000" cy="1026000"/>
          </a:xfrm>
        </p:spPr>
        <p:txBody>
          <a:bodyPr/>
          <a:lstStyle>
            <a:lvl1pPr marL="271463" indent="0" algn="r">
              <a:buNone/>
              <a:tabLst>
                <a:tab pos="271463" algn="l"/>
              </a:tabLst>
              <a:defRPr sz="6600"/>
            </a:lvl1pPr>
          </a:lstStyle>
          <a:p>
            <a:pPr lvl="0"/>
            <a:r>
              <a:rPr lang="he-IL" dirty="0"/>
              <a:t>שיעור</a:t>
            </a:r>
          </a:p>
        </p:txBody>
      </p:sp>
      <p:sp>
        <p:nvSpPr>
          <p:cNvPr id="15" name="מציין מיקום תוכן 20">
            <a:extLst>
              <a:ext uri="{FF2B5EF4-FFF2-40B4-BE49-F238E27FC236}">
                <a16:creationId xmlns:a16="http://schemas.microsoft.com/office/drawing/2014/main" id="{0E4C9D24-875B-46F9-8D32-683CAFF5A59F}"/>
              </a:ext>
            </a:extLst>
          </p:cNvPr>
          <p:cNvSpPr>
            <a:spLocks noGrp="1"/>
          </p:cNvSpPr>
          <p:nvPr>
            <p:ph sz="quarter" idx="14" hasCustomPrompt="1"/>
          </p:nvPr>
        </p:nvSpPr>
        <p:spPr>
          <a:xfrm>
            <a:off x="0" y="2147561"/>
            <a:ext cx="18288000" cy="1098315"/>
          </a:xfrm>
        </p:spPr>
        <p:txBody>
          <a:bodyPr anchor="ctr" anchorCtr="0">
            <a:normAutofit/>
          </a:bodyPr>
          <a:lstStyle>
            <a:lvl1pPr marL="7145" indent="-7145" algn="ctr">
              <a:buNone/>
              <a:defRPr sz="9000" b="0">
                <a:solidFill>
                  <a:schemeClr val="bg1"/>
                </a:solidFill>
              </a:defRPr>
            </a:lvl1pPr>
          </a:lstStyle>
          <a:p>
            <a:pPr lvl="0"/>
            <a:r>
              <a:rPr lang="he-IL" dirty="0"/>
              <a:t>נושא</a:t>
            </a:r>
          </a:p>
        </p:txBody>
      </p:sp>
      <p:sp>
        <p:nvSpPr>
          <p:cNvPr id="2" name="TextBox 3">
            <a:extLst>
              <a:ext uri="{FF2B5EF4-FFF2-40B4-BE49-F238E27FC236}">
                <a16:creationId xmlns:a16="http://schemas.microsoft.com/office/drawing/2014/main" id="{C57705B5-BC13-48FA-902E-83466E4594A4}"/>
              </a:ext>
            </a:extLst>
          </p:cNvPr>
          <p:cNvSpPr txBox="1"/>
          <p:nvPr userDrawn="1"/>
        </p:nvSpPr>
        <p:spPr>
          <a:xfrm>
            <a:off x="876388" y="9594503"/>
            <a:ext cx="16535228" cy="1338828"/>
          </a:xfrm>
          <a:prstGeom prst="rect">
            <a:avLst/>
          </a:prstGeom>
          <a:noFill/>
        </p:spPr>
        <p:txBody>
          <a:bodyPr wrap="square" rtlCol="0">
            <a:spAutoFit/>
          </a:bodyPr>
          <a:lstStyle/>
          <a:p>
            <a:pPr algn="ctr"/>
            <a:r>
              <a:rPr lang="he-IL" sz="2700" dirty="0">
                <a:latin typeface="Arial Narrow" panose="020B0606020202030204" pitchFamily="34" charset="0"/>
                <a:cs typeface="Heebo" pitchFamily="2" charset="-79"/>
              </a:rPr>
              <a:t>הופק עבור משרד החינוך על ידי</a:t>
            </a:r>
            <a:r>
              <a:rPr lang="en-US" sz="2700" dirty="0">
                <a:latin typeface="Arial Narrow" panose="020B0606020202030204" pitchFamily="34" charset="0"/>
                <a:cs typeface="Heebo" pitchFamily="2" charset="-79"/>
              </a:rPr>
              <a:t> </a:t>
            </a:r>
            <a:r>
              <a:rPr lang="he-IL" sz="2700" dirty="0">
                <a:latin typeface="Arial Narrow" panose="020B0606020202030204" pitchFamily="34" charset="0"/>
                <a:cs typeface="Heebo" pitchFamily="2" charset="-79"/>
              </a:rPr>
              <a:t>אלנט טכנולוגיות בע"מ</a:t>
            </a:r>
          </a:p>
          <a:p>
            <a:br>
              <a:rPr lang="he-IL" sz="2700" dirty="0"/>
            </a:br>
            <a:endParaRPr lang="x-none" sz="2700" dirty="0"/>
          </a:p>
        </p:txBody>
      </p:sp>
    </p:spTree>
    <p:extLst>
      <p:ext uri="{BB962C8B-B14F-4D97-AF65-F5344CB8AC3E}">
        <p14:creationId xmlns:p14="http://schemas.microsoft.com/office/powerpoint/2010/main" val="2186056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תיאור פעילות">
    <p:spTree>
      <p:nvGrpSpPr>
        <p:cNvPr id="1" name=""/>
        <p:cNvGrpSpPr/>
        <p:nvPr/>
      </p:nvGrpSpPr>
      <p:grpSpPr>
        <a:xfrm>
          <a:off x="0" y="0"/>
          <a:ext cx="0" cy="0"/>
          <a:chOff x="0" y="0"/>
          <a:chExt cx="0" cy="0"/>
        </a:xfrm>
      </p:grpSpPr>
      <p:pic>
        <p:nvPicPr>
          <p:cNvPr id="7" name="גרפיקה 6">
            <a:extLst>
              <a:ext uri="{FF2B5EF4-FFF2-40B4-BE49-F238E27FC236}">
                <a16:creationId xmlns:a16="http://schemas.microsoft.com/office/drawing/2014/main" id="{6E470822-E55F-4D70-B5CC-61513C53E2A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28021"/>
            <a:ext cx="18288000" cy="10343042"/>
          </a:xfrm>
          <a:prstGeom prst="rect">
            <a:avLst/>
          </a:prstGeom>
        </p:spPr>
      </p:pic>
      <p:sp>
        <p:nvSpPr>
          <p:cNvPr id="8" name="כותרת 1">
            <a:extLst>
              <a:ext uri="{FF2B5EF4-FFF2-40B4-BE49-F238E27FC236}">
                <a16:creationId xmlns:a16="http://schemas.microsoft.com/office/drawing/2014/main" id="{8D36EF1A-5211-4C6E-B0B0-37479E4547DA}"/>
              </a:ext>
            </a:extLst>
          </p:cNvPr>
          <p:cNvSpPr>
            <a:spLocks noGrp="1"/>
          </p:cNvSpPr>
          <p:nvPr>
            <p:ph type="title" hasCustomPrompt="1"/>
          </p:nvPr>
        </p:nvSpPr>
        <p:spPr>
          <a:xfrm>
            <a:off x="1" y="547690"/>
            <a:ext cx="18287998" cy="1988345"/>
          </a:xfrm>
        </p:spPr>
        <p:txBody>
          <a:bodyPr/>
          <a:lstStyle>
            <a:lvl1pPr algn="ctr">
              <a:defRPr>
                <a:cs typeface="+mn-cs"/>
              </a:defRPr>
            </a:lvl1pPr>
          </a:lstStyle>
          <a:p>
            <a:pPr algn="ctr"/>
            <a:r>
              <a:rPr lang="he-IL" dirty="0">
                <a:cs typeface="+mn-cs"/>
              </a:rPr>
              <a:t>הצעה</a:t>
            </a:r>
          </a:p>
        </p:txBody>
      </p:sp>
      <p:pic>
        <p:nvPicPr>
          <p:cNvPr id="10" name="Picture 9" descr="A close up of a sign&#10;&#10;Description automatically generated">
            <a:extLst>
              <a:ext uri="{FF2B5EF4-FFF2-40B4-BE49-F238E27FC236}">
                <a16:creationId xmlns:a16="http://schemas.microsoft.com/office/drawing/2014/main" id="{C8486746-B137-4DD1-BE38-DA31C3AB67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3862" y="813806"/>
            <a:ext cx="1943104" cy="2783027"/>
          </a:xfrm>
          <a:prstGeom prst="rect">
            <a:avLst/>
          </a:prstGeom>
        </p:spPr>
      </p:pic>
      <p:cxnSp>
        <p:nvCxnSpPr>
          <p:cNvPr id="11" name="מחבר ישר 10">
            <a:extLst>
              <a:ext uri="{FF2B5EF4-FFF2-40B4-BE49-F238E27FC236}">
                <a16:creationId xmlns:a16="http://schemas.microsoft.com/office/drawing/2014/main" id="{4659812C-A219-4FE8-8DA4-2C8B0C8D5D3C}"/>
              </a:ext>
            </a:extLst>
          </p:cNvPr>
          <p:cNvCxnSpPr>
            <a:cxnSpLocks/>
          </p:cNvCxnSpPr>
          <p:nvPr userDrawn="1"/>
        </p:nvCxnSpPr>
        <p:spPr>
          <a:xfrm>
            <a:off x="5540463" y="3139039"/>
            <a:ext cx="7207078"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כותרת 1">
            <a:extLst>
              <a:ext uri="{FF2B5EF4-FFF2-40B4-BE49-F238E27FC236}">
                <a16:creationId xmlns:a16="http://schemas.microsoft.com/office/drawing/2014/main" id="{EE7A3D3C-31CD-454A-9398-89DCC108E658}"/>
              </a:ext>
            </a:extLst>
          </p:cNvPr>
          <p:cNvSpPr txBox="1">
            <a:spLocks/>
          </p:cNvSpPr>
          <p:nvPr userDrawn="1"/>
        </p:nvSpPr>
        <p:spPr>
          <a:xfrm>
            <a:off x="3" y="1695895"/>
            <a:ext cx="18287998" cy="1988345"/>
          </a:xfrm>
          <a:prstGeom prst="rect">
            <a:avLst/>
          </a:prstGeom>
        </p:spPr>
        <p:txBody>
          <a:bodyPr vert="horz" lIns="137160" tIns="68580" rIns="137160" bIns="6858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5250" b="1" dirty="0"/>
          </a:p>
        </p:txBody>
      </p:sp>
      <p:sp>
        <p:nvSpPr>
          <p:cNvPr id="17" name="מציין מיקום של תאריך 16">
            <a:extLst>
              <a:ext uri="{FF2B5EF4-FFF2-40B4-BE49-F238E27FC236}">
                <a16:creationId xmlns:a16="http://schemas.microsoft.com/office/drawing/2014/main" id="{13BFA6BE-2869-47C2-AEAD-897E558BF052}"/>
              </a:ext>
            </a:extLst>
          </p:cNvPr>
          <p:cNvSpPr>
            <a:spLocks noGrp="1"/>
          </p:cNvSpPr>
          <p:nvPr>
            <p:ph type="dt" sz="half" idx="10"/>
          </p:nvPr>
        </p:nvSpPr>
        <p:spPr/>
        <p:txBody>
          <a:bodyPr/>
          <a:lstStyle/>
          <a:p>
            <a:fld id="{6336A7D9-65C4-429B-8621-DC1821EF50E2}" type="datetimeFigureOut">
              <a:rPr lang="he-IL" smtClean="0"/>
              <a:t>י"ח/סיון/תשפ"ו</a:t>
            </a:fld>
            <a:endParaRPr lang="he-IL"/>
          </a:p>
        </p:txBody>
      </p:sp>
      <p:sp>
        <p:nvSpPr>
          <p:cNvPr id="18" name="מציין מיקום של כותרת תחתונה 17">
            <a:extLst>
              <a:ext uri="{FF2B5EF4-FFF2-40B4-BE49-F238E27FC236}">
                <a16:creationId xmlns:a16="http://schemas.microsoft.com/office/drawing/2014/main" id="{D251EB85-9BBD-4781-BAFC-BFEF38BC345D}"/>
              </a:ext>
            </a:extLst>
          </p:cNvPr>
          <p:cNvSpPr>
            <a:spLocks noGrp="1"/>
          </p:cNvSpPr>
          <p:nvPr>
            <p:ph type="ftr" sz="quarter" idx="11"/>
          </p:nvPr>
        </p:nvSpPr>
        <p:spPr/>
        <p:txBody>
          <a:bodyPr/>
          <a:lstStyle/>
          <a:p>
            <a:endParaRPr lang="he-IL"/>
          </a:p>
        </p:txBody>
      </p:sp>
      <p:sp>
        <p:nvSpPr>
          <p:cNvPr id="19" name="מציין מיקום של מספר שקופית 18">
            <a:extLst>
              <a:ext uri="{FF2B5EF4-FFF2-40B4-BE49-F238E27FC236}">
                <a16:creationId xmlns:a16="http://schemas.microsoft.com/office/drawing/2014/main" id="{BB2D7310-9215-4ED5-AB45-508DFECEFF68}"/>
              </a:ext>
            </a:extLst>
          </p:cNvPr>
          <p:cNvSpPr>
            <a:spLocks noGrp="1"/>
          </p:cNvSpPr>
          <p:nvPr>
            <p:ph type="sldNum" sz="quarter" idx="12"/>
          </p:nvPr>
        </p:nvSpPr>
        <p:spPr/>
        <p:txBody>
          <a:bodyPr/>
          <a:lstStyle/>
          <a:p>
            <a:fld id="{B7D81402-F4C4-4924-A8AE-7A3A310726D1}" type="slidenum">
              <a:rPr lang="he-IL" smtClean="0"/>
              <a:t>‹#›</a:t>
            </a:fld>
            <a:endParaRPr lang="he-IL"/>
          </a:p>
        </p:txBody>
      </p:sp>
      <p:sp>
        <p:nvSpPr>
          <p:cNvPr id="21" name="מציין מיקום תוכן 20">
            <a:extLst>
              <a:ext uri="{FF2B5EF4-FFF2-40B4-BE49-F238E27FC236}">
                <a16:creationId xmlns:a16="http://schemas.microsoft.com/office/drawing/2014/main" id="{63495393-0E71-432A-9E78-962853C1577B}"/>
              </a:ext>
            </a:extLst>
          </p:cNvPr>
          <p:cNvSpPr>
            <a:spLocks noGrp="1"/>
          </p:cNvSpPr>
          <p:nvPr>
            <p:ph sz="quarter" idx="13" hasCustomPrompt="1"/>
          </p:nvPr>
        </p:nvSpPr>
        <p:spPr>
          <a:xfrm>
            <a:off x="3052229" y="3418123"/>
            <a:ext cx="15226990" cy="5353346"/>
          </a:xfrm>
        </p:spPr>
        <p:txBody>
          <a:bodyPr>
            <a:normAutofit/>
          </a:bodyPr>
          <a:lstStyle>
            <a:lvl1pPr marL="2157413" indent="-7145">
              <a:lnSpc>
                <a:spcPts val="2700"/>
              </a:lnSpc>
              <a:buNone/>
              <a:defRPr sz="3000"/>
            </a:lvl1pPr>
          </a:lstStyle>
          <a:p>
            <a:pPr lvl="0"/>
            <a:r>
              <a:rPr lang="he-IL" dirty="0"/>
              <a:t>תכן</a:t>
            </a:r>
          </a:p>
        </p:txBody>
      </p:sp>
      <p:sp>
        <p:nvSpPr>
          <p:cNvPr id="23" name="כותרת 1">
            <a:extLst>
              <a:ext uri="{FF2B5EF4-FFF2-40B4-BE49-F238E27FC236}">
                <a16:creationId xmlns:a16="http://schemas.microsoft.com/office/drawing/2014/main" id="{8495A483-C8AF-4D1B-9E5D-C8321E598883}"/>
              </a:ext>
            </a:extLst>
          </p:cNvPr>
          <p:cNvSpPr txBox="1">
            <a:spLocks/>
          </p:cNvSpPr>
          <p:nvPr userDrawn="1"/>
        </p:nvSpPr>
        <p:spPr>
          <a:xfrm>
            <a:off x="-8779" y="-887529"/>
            <a:ext cx="18287998" cy="1988345"/>
          </a:xfrm>
          <a:prstGeom prst="rect">
            <a:avLst/>
          </a:prstGeom>
        </p:spPr>
        <p:txBody>
          <a:bodyPr vert="horz" lIns="137160" tIns="68580" rIns="137160" bIns="68580" rtlCol="1" anchor="ctr">
            <a:normAutofit/>
          </a:bodyPr>
          <a:lstStyle>
            <a:lvl1pPr algn="ctr" defTabSz="914400" rtl="1" eaLnBrk="1" latinLnBrk="0" hangingPunct="1">
              <a:lnSpc>
                <a:spcPct val="90000"/>
              </a:lnSpc>
              <a:spcBef>
                <a:spcPct val="0"/>
              </a:spcBef>
              <a:buNone/>
              <a:defRPr sz="4400" kern="1200">
                <a:solidFill>
                  <a:schemeClr val="tx1"/>
                </a:solidFill>
                <a:latin typeface="+mj-lt"/>
                <a:ea typeface="+mj-ea"/>
                <a:cs typeface="+mn-cs"/>
              </a:defRPr>
            </a:lvl1pPr>
          </a:lstStyle>
          <a:p>
            <a:endParaRPr lang="he-IL" sz="5250" b="1" dirty="0"/>
          </a:p>
        </p:txBody>
      </p:sp>
      <p:sp>
        <p:nvSpPr>
          <p:cNvPr id="24" name="מציין מיקום תוכן 20">
            <a:extLst>
              <a:ext uri="{FF2B5EF4-FFF2-40B4-BE49-F238E27FC236}">
                <a16:creationId xmlns:a16="http://schemas.microsoft.com/office/drawing/2014/main" id="{EC60D0E2-5612-464D-9087-6A72E127B04A}"/>
              </a:ext>
            </a:extLst>
          </p:cNvPr>
          <p:cNvSpPr>
            <a:spLocks noGrp="1"/>
          </p:cNvSpPr>
          <p:nvPr>
            <p:ph sz="quarter" idx="14"/>
          </p:nvPr>
        </p:nvSpPr>
        <p:spPr>
          <a:xfrm>
            <a:off x="1" y="2180265"/>
            <a:ext cx="18279218" cy="1098315"/>
          </a:xfrm>
        </p:spPr>
        <p:txBody>
          <a:bodyPr>
            <a:normAutofit/>
          </a:bodyPr>
          <a:lstStyle>
            <a:lvl1pPr marL="7145" indent="-7145" algn="ctr">
              <a:buNone/>
              <a:defRPr sz="5250" b="1"/>
            </a:lvl1pPr>
          </a:lstStyle>
          <a:p>
            <a:pPr lvl="0"/>
            <a:endParaRPr lang="he-IL" dirty="0"/>
          </a:p>
        </p:txBody>
      </p:sp>
    </p:spTree>
    <p:extLst>
      <p:ext uri="{BB962C8B-B14F-4D97-AF65-F5344CB8AC3E}">
        <p14:creationId xmlns:p14="http://schemas.microsoft.com/office/powerpoint/2010/main" val="978619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משובץ חלקית שמאל">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92165" y="185352"/>
            <a:ext cx="17953734" cy="9969300"/>
          </a:xfrm>
          <a:prstGeom prst="rect">
            <a:avLst/>
          </a:prstGeom>
        </p:spPr>
      </p:pic>
      <p:sp>
        <p:nvSpPr>
          <p:cNvPr id="2" name="מלבן 1">
            <a:extLst>
              <a:ext uri="{FF2B5EF4-FFF2-40B4-BE49-F238E27FC236}">
                <a16:creationId xmlns:a16="http://schemas.microsoft.com/office/drawing/2014/main" id="{E463800B-F5FF-4051-BA7B-DB8414251228}"/>
              </a:ext>
            </a:extLst>
          </p:cNvPr>
          <p:cNvSpPr/>
          <p:nvPr userDrawn="1"/>
        </p:nvSpPr>
        <p:spPr>
          <a:xfrm>
            <a:off x="6272536" y="2024940"/>
            <a:ext cx="11673112" cy="1821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grpSp>
        <p:nvGrpSpPr>
          <p:cNvPr id="15" name="קבוצה 14">
            <a:extLst>
              <a:ext uri="{FF2B5EF4-FFF2-40B4-BE49-F238E27FC236}">
                <a16:creationId xmlns:a16="http://schemas.microsoft.com/office/drawing/2014/main" id="{E9582EB2-5B19-4192-9D04-E7AA26AA55CC}"/>
              </a:ext>
            </a:extLst>
          </p:cNvPr>
          <p:cNvGrpSpPr/>
          <p:nvPr userDrawn="1"/>
        </p:nvGrpSpPr>
        <p:grpSpPr>
          <a:xfrm flipH="1">
            <a:off x="285533" y="2182856"/>
            <a:ext cx="16453746" cy="7860428"/>
            <a:chOff x="1187115" y="1357981"/>
            <a:chExt cx="10969164" cy="5240285"/>
          </a:xfrm>
        </p:grpSpPr>
        <p:grpSp>
          <p:nvGrpSpPr>
            <p:cNvPr id="17" name="קבוצה 16">
              <a:extLst>
                <a:ext uri="{FF2B5EF4-FFF2-40B4-BE49-F238E27FC236}">
                  <a16:creationId xmlns:a16="http://schemas.microsoft.com/office/drawing/2014/main" id="{488F68CA-B6D0-4159-9BAC-86914DFE0209}"/>
                </a:ext>
              </a:extLst>
            </p:cNvPr>
            <p:cNvGrpSpPr/>
            <p:nvPr userDrawn="1"/>
          </p:nvGrpSpPr>
          <p:grpSpPr>
            <a:xfrm>
              <a:off x="4440953" y="1420535"/>
              <a:ext cx="7648575" cy="5177731"/>
              <a:chOff x="4489479" y="1551682"/>
              <a:chExt cx="7648575" cy="5177731"/>
            </a:xfrm>
          </p:grpSpPr>
          <p:grpSp>
            <p:nvGrpSpPr>
              <p:cNvPr id="25" name="קבוצה 24">
                <a:extLst>
                  <a:ext uri="{FF2B5EF4-FFF2-40B4-BE49-F238E27FC236}">
                    <a16:creationId xmlns:a16="http://schemas.microsoft.com/office/drawing/2014/main" id="{F011AFC8-C45A-4EFC-9347-A9903C7C887E}"/>
                  </a:ext>
                </a:extLst>
              </p:cNvPr>
              <p:cNvGrpSpPr/>
              <p:nvPr/>
            </p:nvGrpSpPr>
            <p:grpSpPr>
              <a:xfrm>
                <a:off x="4489479" y="1551682"/>
                <a:ext cx="4564120" cy="5177731"/>
                <a:chOff x="5064305" y="1642170"/>
                <a:chExt cx="4564120" cy="5177731"/>
              </a:xfrm>
            </p:grpSpPr>
            <p:pic>
              <p:nvPicPr>
                <p:cNvPr id="33" name="Picture 2" descr="משובץ, נייר, דף, מחברת. וקטור, משובץ, sheet-, מחברת, דוגמה, נייר. | CanStock">
                  <a:extLst>
                    <a:ext uri="{FF2B5EF4-FFF2-40B4-BE49-F238E27FC236}">
                      <a16:creationId xmlns:a16="http://schemas.microsoft.com/office/drawing/2014/main" id="{E5F95FE7-3382-45A3-B10F-6C68502E89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2206" r="28918" b="13781"/>
                <a:stretch/>
              </p:blipFill>
              <p:spPr bwMode="auto">
                <a:xfrm rot="5400000">
                  <a:off x="5590191"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משובץ, נייר, דף, מחברת. וקטור, משובץ, sheet-, מחברת, דוגמה, נייר. | CanStock">
                  <a:extLst>
                    <a:ext uri="{FF2B5EF4-FFF2-40B4-BE49-F238E27FC236}">
                      <a16:creationId xmlns:a16="http://schemas.microsoft.com/office/drawing/2014/main" id="{104493BF-E3FD-42E9-A95B-9293E07C99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2206" r="49520" b="13781"/>
                <a:stretch/>
              </p:blipFill>
              <p:spPr bwMode="auto">
                <a:xfrm rot="5400000">
                  <a:off x="6281499" y="3472976"/>
                  <a:ext cx="2129731" cy="45641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קבוצה 25">
                <a:extLst>
                  <a:ext uri="{FF2B5EF4-FFF2-40B4-BE49-F238E27FC236}">
                    <a16:creationId xmlns:a16="http://schemas.microsoft.com/office/drawing/2014/main" id="{5C3F505C-62BB-40AF-8A30-965541C82123}"/>
                  </a:ext>
                </a:extLst>
              </p:cNvPr>
              <p:cNvGrpSpPr/>
              <p:nvPr/>
            </p:nvGrpSpPr>
            <p:grpSpPr>
              <a:xfrm>
                <a:off x="6019800" y="1551682"/>
                <a:ext cx="6118254" cy="5177731"/>
                <a:chOff x="782817" y="1642170"/>
                <a:chExt cx="6118254" cy="5177731"/>
              </a:xfrm>
            </p:grpSpPr>
            <p:grpSp>
              <p:nvGrpSpPr>
                <p:cNvPr id="27" name="קבוצה 26">
                  <a:extLst>
                    <a:ext uri="{FF2B5EF4-FFF2-40B4-BE49-F238E27FC236}">
                      <a16:creationId xmlns:a16="http://schemas.microsoft.com/office/drawing/2014/main" id="{DF7240EC-75E9-4D55-9F3C-CB2B93799E0D}"/>
                    </a:ext>
                  </a:extLst>
                </p:cNvPr>
                <p:cNvGrpSpPr/>
                <p:nvPr/>
              </p:nvGrpSpPr>
              <p:grpSpPr>
                <a:xfrm>
                  <a:off x="782817" y="1642170"/>
                  <a:ext cx="6118254" cy="3512348"/>
                  <a:chOff x="782817" y="1642170"/>
                  <a:chExt cx="6118254" cy="3512348"/>
                </a:xfrm>
              </p:grpSpPr>
              <p:pic>
                <p:nvPicPr>
                  <p:cNvPr id="31" name="Picture 2" descr="משובץ, נייר, דף, מחברת. וקטור, משובץ, sheet-, מחברת, דוגמה, נייר. | CanStock">
                    <a:extLst>
                      <a:ext uri="{FF2B5EF4-FFF2-40B4-BE49-F238E27FC236}">
                        <a16:creationId xmlns:a16="http://schemas.microsoft.com/office/drawing/2014/main" id="{EC335088-ED0E-428D-AF94-3B15674E6E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2206" r="28918" b="13781"/>
                  <a:stretch/>
                </p:blipFill>
                <p:spPr bwMode="auto">
                  <a:xfrm rot="5400000">
                    <a:off x="1308703" y="1116284"/>
                    <a:ext cx="3512348"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משובץ, נייר, דף, מחברת. וקטור, משובץ, sheet-, מחברת, דוגמה, נייר. | CanStock">
                    <a:extLst>
                      <a:ext uri="{FF2B5EF4-FFF2-40B4-BE49-F238E27FC236}">
                        <a16:creationId xmlns:a16="http://schemas.microsoft.com/office/drawing/2014/main" id="{D4C82D9C-65A8-4882-AEAF-895D5C3ABD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60458" r="28918" b="13781"/>
                  <a:stretch/>
                </p:blipFill>
                <p:spPr bwMode="auto">
                  <a:xfrm rot="5400000">
                    <a:off x="4226514" y="2479961"/>
                    <a:ext cx="3512348" cy="18367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קבוצה 27">
                  <a:extLst>
                    <a:ext uri="{FF2B5EF4-FFF2-40B4-BE49-F238E27FC236}">
                      <a16:creationId xmlns:a16="http://schemas.microsoft.com/office/drawing/2014/main" id="{AC8F6F71-BA63-4B17-B288-3F12897320BB}"/>
                    </a:ext>
                  </a:extLst>
                </p:cNvPr>
                <p:cNvGrpSpPr/>
                <p:nvPr/>
              </p:nvGrpSpPr>
              <p:grpSpPr>
                <a:xfrm>
                  <a:off x="782817" y="4394895"/>
                  <a:ext cx="6118254" cy="2425006"/>
                  <a:chOff x="782817" y="1642170"/>
                  <a:chExt cx="6118254" cy="2425006"/>
                </a:xfrm>
              </p:grpSpPr>
              <p:pic>
                <p:nvPicPr>
                  <p:cNvPr id="29" name="Picture 2" descr="משובץ, נייר, דף, מחברת. וקטור, משובץ, sheet-, מחברת, דוגמה, נייר. | CanStock">
                    <a:extLst>
                      <a:ext uri="{FF2B5EF4-FFF2-40B4-BE49-F238E27FC236}">
                        <a16:creationId xmlns:a16="http://schemas.microsoft.com/office/drawing/2014/main" id="{458C2FB4-F102-4F8F-8946-EDAB674C0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22206" r="45122" b="13781"/>
                  <a:stretch/>
                </p:blipFill>
                <p:spPr bwMode="auto">
                  <a:xfrm rot="5400000">
                    <a:off x="1852374" y="572613"/>
                    <a:ext cx="2425006" cy="45641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משובץ, נייר, דף, מחברת. וקטור, משובץ, sheet-, מחברת, דוגמה, נייר. | CanStock">
                    <a:extLst>
                      <a:ext uri="{FF2B5EF4-FFF2-40B4-BE49-F238E27FC236}">
                        <a16:creationId xmlns:a16="http://schemas.microsoft.com/office/drawing/2014/main" id="{4ECFD1BD-E481-4B99-A762-885D064E52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2" t="60458" r="45122" b="13781"/>
                  <a:stretch/>
                </p:blipFill>
                <p:spPr bwMode="auto">
                  <a:xfrm rot="5400000">
                    <a:off x="4770185" y="1936290"/>
                    <a:ext cx="2425006" cy="1836766"/>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9" name="מלבן 18">
              <a:extLst>
                <a:ext uri="{FF2B5EF4-FFF2-40B4-BE49-F238E27FC236}">
                  <a16:creationId xmlns:a16="http://schemas.microsoft.com/office/drawing/2014/main" id="{8364A40D-9C2F-4BB1-90A8-AB9DE1E50979}"/>
                </a:ext>
              </a:extLst>
            </p:cNvPr>
            <p:cNvSpPr/>
            <p:nvPr userDrawn="1"/>
          </p:nvSpPr>
          <p:spPr>
            <a:xfrm>
              <a:off x="4315190" y="1357981"/>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sp>
          <p:nvSpPr>
            <p:cNvPr id="20" name="מלבן 19">
              <a:extLst>
                <a:ext uri="{FF2B5EF4-FFF2-40B4-BE49-F238E27FC236}">
                  <a16:creationId xmlns:a16="http://schemas.microsoft.com/office/drawing/2014/main" id="{3D6CAA1F-2006-40AC-B458-7D6A8F8E8E54}"/>
                </a:ext>
              </a:extLst>
            </p:cNvPr>
            <p:cNvSpPr/>
            <p:nvPr userDrawn="1"/>
          </p:nvSpPr>
          <p:spPr>
            <a:xfrm>
              <a:off x="4374204" y="1989708"/>
              <a:ext cx="7782075"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grpSp>
          <p:nvGrpSpPr>
            <p:cNvPr id="21" name="קבוצה 20">
              <a:extLst>
                <a:ext uri="{FF2B5EF4-FFF2-40B4-BE49-F238E27FC236}">
                  <a16:creationId xmlns:a16="http://schemas.microsoft.com/office/drawing/2014/main" id="{D726CBF5-95D2-4B10-A4D4-B28CD41FCD50}"/>
                </a:ext>
              </a:extLst>
            </p:cNvPr>
            <p:cNvGrpSpPr/>
            <p:nvPr userDrawn="1"/>
          </p:nvGrpSpPr>
          <p:grpSpPr>
            <a:xfrm>
              <a:off x="1187115" y="3092844"/>
              <a:ext cx="6613631" cy="3505422"/>
              <a:chOff x="244641" y="3094353"/>
              <a:chExt cx="6613631" cy="3505422"/>
            </a:xfrm>
          </p:grpSpPr>
          <p:sp>
            <p:nvSpPr>
              <p:cNvPr id="22" name="מלבן 21">
                <a:extLst>
                  <a:ext uri="{FF2B5EF4-FFF2-40B4-BE49-F238E27FC236}">
                    <a16:creationId xmlns:a16="http://schemas.microsoft.com/office/drawing/2014/main" id="{FFA576CA-50A7-495D-8F12-C1F9A9EAC4F5}"/>
                  </a:ext>
                </a:extLst>
              </p:cNvPr>
              <p:cNvSpPr/>
              <p:nvPr userDrawn="1"/>
            </p:nvSpPr>
            <p:spPr>
              <a:xfrm>
                <a:off x="244642" y="4286008"/>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sp>
            <p:nvSpPr>
              <p:cNvPr id="23" name="מלבן 22">
                <a:extLst>
                  <a:ext uri="{FF2B5EF4-FFF2-40B4-BE49-F238E27FC236}">
                    <a16:creationId xmlns:a16="http://schemas.microsoft.com/office/drawing/2014/main" id="{8E607404-819F-4EC8-A88B-61846EEE8450}"/>
                  </a:ext>
                </a:extLst>
              </p:cNvPr>
              <p:cNvSpPr/>
              <p:nvPr userDrawn="1"/>
            </p:nvSpPr>
            <p:spPr>
              <a:xfrm>
                <a:off x="244642" y="309435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sp>
            <p:nvSpPr>
              <p:cNvPr id="24" name="מלבן 23">
                <a:extLst>
                  <a:ext uri="{FF2B5EF4-FFF2-40B4-BE49-F238E27FC236}">
                    <a16:creationId xmlns:a16="http://schemas.microsoft.com/office/drawing/2014/main" id="{A6F2135D-2A52-419B-A23C-016380BDB16E}"/>
                  </a:ext>
                </a:extLst>
              </p:cNvPr>
              <p:cNvSpPr/>
              <p:nvPr userDrawn="1"/>
            </p:nvSpPr>
            <p:spPr>
              <a:xfrm>
                <a:off x="244641" y="5385763"/>
                <a:ext cx="6613630" cy="1214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p>
            </p:txBody>
          </p:sp>
        </p:grpSp>
      </p:grpSp>
    </p:spTree>
    <p:extLst>
      <p:ext uri="{BB962C8B-B14F-4D97-AF65-F5344CB8AC3E}">
        <p14:creationId xmlns:p14="http://schemas.microsoft.com/office/powerpoint/2010/main" val="142034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13106400" y="9534526"/>
            <a:ext cx="42672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fld id="{73F2E6B7-AEDD-41AF-A76F-27A4EA2B5046}" type="datetimeFigureOut">
              <a:rPr lang="he-IL" smtClean="0"/>
              <a:t>י"ח/סיון/תשפ"ו</a:t>
            </a:fld>
            <a:endParaRPr lang="he-IL"/>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914400" y="9534526"/>
            <a:ext cx="42672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fld id="{C1D37978-963B-4C3E-B7F3-38197C114887}" type="slidenum">
              <a:rPr lang="he-IL" smtClean="0"/>
              <a:t>‹#›</a:t>
            </a:fld>
            <a:endParaRPr lang="he-IL"/>
          </a:p>
        </p:txBody>
      </p:sp>
    </p:spTree>
    <p:extLst>
      <p:ext uri="{BB962C8B-B14F-4D97-AF65-F5344CB8AC3E}">
        <p14:creationId xmlns:p14="http://schemas.microsoft.com/office/powerpoint/2010/main" val="4029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371600" rtl="1" eaLnBrk="1" latinLnBrk="0" hangingPunct="1">
        <a:spcBef>
          <a:spcPct val="0"/>
        </a:spcBef>
        <a:buNone/>
        <a:defRPr sz="6600" kern="1200">
          <a:solidFill>
            <a:schemeClr val="tx1"/>
          </a:solidFill>
          <a:latin typeface="+mj-lt"/>
          <a:ea typeface="+mj-ea"/>
          <a:cs typeface="+mj-cs"/>
        </a:defRPr>
      </a:lvl1pPr>
    </p:titleStyle>
    <p:bodyStyle>
      <a:lvl1pPr marL="514350" indent="-514350" algn="r" defTabSz="1371600" rtl="1"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r" defTabSz="1371600" rtl="1"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r" defTabSz="1371600" rtl="1"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r" defTabSz="1371600" rtl="1"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he-IL"/>
      </a:defPPr>
      <a:lvl1pPr marL="0" algn="r" defTabSz="1371600" rtl="1" eaLnBrk="1" latinLnBrk="0" hangingPunct="1">
        <a:defRPr sz="2700" kern="1200">
          <a:solidFill>
            <a:schemeClr val="tx1"/>
          </a:solidFill>
          <a:latin typeface="+mn-lt"/>
          <a:ea typeface="+mn-ea"/>
          <a:cs typeface="+mn-cs"/>
        </a:defRPr>
      </a:lvl1pPr>
      <a:lvl2pPr marL="685800" algn="r" defTabSz="1371600" rtl="1" eaLnBrk="1" latinLnBrk="0" hangingPunct="1">
        <a:defRPr sz="2700" kern="1200">
          <a:solidFill>
            <a:schemeClr val="tx1"/>
          </a:solidFill>
          <a:latin typeface="+mn-lt"/>
          <a:ea typeface="+mn-ea"/>
          <a:cs typeface="+mn-cs"/>
        </a:defRPr>
      </a:lvl2pPr>
      <a:lvl3pPr marL="1371600" algn="r" defTabSz="1371600" rtl="1" eaLnBrk="1" latinLnBrk="0" hangingPunct="1">
        <a:defRPr sz="2700" kern="1200">
          <a:solidFill>
            <a:schemeClr val="tx1"/>
          </a:solidFill>
          <a:latin typeface="+mn-lt"/>
          <a:ea typeface="+mn-ea"/>
          <a:cs typeface="+mn-cs"/>
        </a:defRPr>
      </a:lvl3pPr>
      <a:lvl4pPr marL="2057400" algn="r" defTabSz="1371600" rtl="1" eaLnBrk="1" latinLnBrk="0" hangingPunct="1">
        <a:defRPr sz="2700" kern="1200">
          <a:solidFill>
            <a:schemeClr val="tx1"/>
          </a:solidFill>
          <a:latin typeface="+mn-lt"/>
          <a:ea typeface="+mn-ea"/>
          <a:cs typeface="+mn-cs"/>
        </a:defRPr>
      </a:lvl4pPr>
      <a:lvl5pPr marL="2743200" algn="r" defTabSz="1371600" rtl="1" eaLnBrk="1" latinLnBrk="0" hangingPunct="1">
        <a:defRPr sz="2700" kern="1200">
          <a:solidFill>
            <a:schemeClr val="tx1"/>
          </a:solidFill>
          <a:latin typeface="+mn-lt"/>
          <a:ea typeface="+mn-ea"/>
          <a:cs typeface="+mn-cs"/>
        </a:defRPr>
      </a:lvl5pPr>
      <a:lvl6pPr marL="3429000" algn="r" defTabSz="1371600" rtl="1" eaLnBrk="1" latinLnBrk="0" hangingPunct="1">
        <a:defRPr sz="2700" kern="1200">
          <a:solidFill>
            <a:schemeClr val="tx1"/>
          </a:solidFill>
          <a:latin typeface="+mn-lt"/>
          <a:ea typeface="+mn-ea"/>
          <a:cs typeface="+mn-cs"/>
        </a:defRPr>
      </a:lvl6pPr>
      <a:lvl7pPr marL="4114800" algn="r" defTabSz="1371600" rtl="1" eaLnBrk="1" latinLnBrk="0" hangingPunct="1">
        <a:defRPr sz="2700" kern="1200">
          <a:solidFill>
            <a:schemeClr val="tx1"/>
          </a:solidFill>
          <a:latin typeface="+mn-lt"/>
          <a:ea typeface="+mn-ea"/>
          <a:cs typeface="+mn-cs"/>
        </a:defRPr>
      </a:lvl7pPr>
      <a:lvl8pPr marL="4800600" algn="r" defTabSz="1371600" rtl="1" eaLnBrk="1" latinLnBrk="0" hangingPunct="1">
        <a:defRPr sz="2700" kern="1200">
          <a:solidFill>
            <a:schemeClr val="tx1"/>
          </a:solidFill>
          <a:latin typeface="+mn-lt"/>
          <a:ea typeface="+mn-ea"/>
          <a:cs typeface="+mn-cs"/>
        </a:defRPr>
      </a:lvl8pPr>
      <a:lvl9pPr marL="5486400" algn="r" defTabSz="1371600"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pop.education.gov.il/tchumey_daat/matmatika/yesodi/noseem_nilmadim/mashmaot-mispar-easroni/"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pop.education.gov.il/tchumey_daat/matmatika/yesodi/noseem_nilmadim/mashmaot-mispar-easroni/"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4.xml"/><Relationship Id="rId5" Type="http://schemas.openxmlformats.org/officeDocument/2006/relationships/hyperlink" Target="https://pop.education.gov.il/tchumey_daat/matmatika/yesodi/noseem_nilmadim/mashmaot-mispar-easroni/" TargetMode="Externa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hyperlink" Target="https://pop.education.gov.il/tchumey_daat/matmatika/yesodi/noseem_nilmadim/mashmaot-mispar-easroni/" TargetMode="Externa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pop.education.gov.il/tchumey_daat/matmatika/yesodi/noseem_nilmadim/mashmaot-mispar-easroni/"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s://pop.education.gov.il/tchumey_daat/matmatika/yesodi/noseem_nilmadim/mashmaot-mispar-easron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op.education.gov.il/tchumey_daat/matmatika/yesodi/noseem_nilmadim/mashmaot-mispar-easroni/" TargetMode="External"/><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pop.education.gov.il/tchumey_daat/matmatika/yesodi/noseem_nilmadim/mashmaot-mispar-easroni/" TargetMode="Externa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pop.education.gov.il/tchumey_daat/matmatika/yesodi/noseem_nilmadim/mashmaot-mispar-easroni/"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0" y="-235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he-IL"/>
          </a:p>
        </p:txBody>
      </p:sp>
      <p:sp>
        <p:nvSpPr>
          <p:cNvPr id="6" name="TextBox 6"/>
          <p:cNvSpPr txBox="1"/>
          <p:nvPr/>
        </p:nvSpPr>
        <p:spPr>
          <a:xfrm>
            <a:off x="10058400" y="6569504"/>
            <a:ext cx="7980641" cy="1184940"/>
          </a:xfrm>
          <a:prstGeom prst="rect">
            <a:avLst/>
          </a:prstGeom>
        </p:spPr>
        <p:txBody>
          <a:bodyPr wrap="square" lIns="0" tIns="0" rIns="0" bIns="0" rtlCol="0" anchor="t">
            <a:spAutoFit/>
          </a:bodyPr>
          <a:lstStyle/>
          <a:p>
            <a:pPr marL="323850" lvl="0" indent="-323850" algn="ctr" rtl="1">
              <a:lnSpc>
                <a:spcPct val="200000"/>
              </a:lnSpc>
              <a:spcBef>
                <a:spcPts val="285"/>
              </a:spcBef>
              <a:spcAft>
                <a:spcPts val="285"/>
              </a:spcAft>
              <a:tabLst>
                <a:tab pos="323850" algn="l"/>
              </a:tabLst>
              <a:defRPr/>
            </a:pPr>
            <a:r>
              <a:rPr lang="ar-AE" sz="4400" dirty="0">
                <a:solidFill>
                  <a:srgbClr val="000000"/>
                </a:solidFill>
                <a:latin typeface="Calibri" panose="020F0502020204030204" pitchFamily="34" charset="0"/>
                <a:ea typeface="Calibri" panose="020F0502020204030204" pitchFamily="34" charset="0"/>
                <a:cs typeface="DecoType Naskh Special" panose="02010000000000000000" pitchFamily="2" charset="-78"/>
                <a:rtl/>
              </a:rPr>
              <a:t>العلاقة بين العدد العشري والكسر البسيط</a:t>
            </a:r>
            <a:endParaRPr lang="he-IL" sz="4400" dirty="0">
              <a:solidFill>
                <a:srgbClr val="000000"/>
              </a:solidFill>
              <a:latin typeface="Calibri" panose="020F0502020204030204" pitchFamily="34" charset="0"/>
              <a:ea typeface="Calibri" panose="020F0502020204030204" pitchFamily="34" charset="0"/>
              <a:cs typeface="Calibri" panose="020F0502020204030204" pitchFamily="34" charset="0"/>
              <a:rtl/>
            </a:endParaRPr>
          </a:p>
        </p:txBody>
      </p:sp>
      <p:sp>
        <p:nvSpPr>
          <p:cNvPr id="7" name="TextBox 3">
            <a:extLst>
              <a:ext uri="{FF2B5EF4-FFF2-40B4-BE49-F238E27FC236}">
                <a16:creationId xmlns:a16="http://schemas.microsoft.com/office/drawing/2014/main" id="{77E52C76-8C76-7FED-A785-DCDD70201E1C}"/>
              </a:ext>
            </a:extLst>
          </p:cNvPr>
          <p:cNvSpPr txBox="1"/>
          <p:nvPr/>
        </p:nvSpPr>
        <p:spPr>
          <a:xfrm>
            <a:off x="10307359" y="0"/>
            <a:ext cx="7980641" cy="1020279"/>
          </a:xfrm>
          <a:prstGeom prst="rect">
            <a:avLst/>
          </a:prstGeom>
        </p:spPr>
        <p:txBody>
          <a:bodyPr wrap="square" lIns="0" tIns="0" rIns="0" bIns="0" rtlCol="0" anchor="t">
            <a:spAutoFit/>
          </a:bodyPr>
          <a:lstStyle/>
          <a:p>
            <a:pPr algn="ctr" rtl="1">
              <a:lnSpc>
                <a:spcPts val="9240"/>
              </a:lnSpc>
            </a:pPr>
            <a:r>
              <a:rPr lang="ar-AE" sz="4000" dirty="0">
                <a:latin typeface="Calibri" panose="020F0502020204030204" pitchFamily="34" charset="0"/>
                <a:ea typeface="Calibri" panose="020F0502020204030204" pitchFamily="34" charset="0"/>
                <a:cs typeface="Calibri" panose="020F0502020204030204" pitchFamily="34" charset="0"/>
              </a:rPr>
              <a:t>مدرسة العطلة الصيفية</a:t>
            </a:r>
            <a:endParaRPr lang="he-IL" sz="40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mo Bold"/>
              <a:rtl/>
            </a:endParaRPr>
          </a:p>
        </p:txBody>
      </p:sp>
      <p:sp>
        <p:nvSpPr>
          <p:cNvPr id="8" name="TextBox 4">
            <a:extLst>
              <a:ext uri="{FF2B5EF4-FFF2-40B4-BE49-F238E27FC236}">
                <a16:creationId xmlns:a16="http://schemas.microsoft.com/office/drawing/2014/main" id="{CD5B577B-3A29-05D8-6F8E-F7B6D9B999A7}"/>
              </a:ext>
            </a:extLst>
          </p:cNvPr>
          <p:cNvSpPr txBox="1"/>
          <p:nvPr/>
        </p:nvSpPr>
        <p:spPr>
          <a:xfrm>
            <a:off x="11703064" y="1268122"/>
            <a:ext cx="5245075" cy="1552156"/>
          </a:xfrm>
          <a:prstGeom prst="rect">
            <a:avLst/>
          </a:prstGeom>
        </p:spPr>
        <p:txBody>
          <a:bodyPr lIns="0" tIns="0" rIns="0" bIns="0" rtlCol="0" anchor="t">
            <a:spAutoFit/>
          </a:bodyPr>
          <a:lstStyle/>
          <a:p>
            <a:pPr algn="ctr" rtl="1">
              <a:lnSpc>
                <a:spcPts val="12880"/>
              </a:lnSpc>
            </a:pPr>
            <a:r>
              <a:rPr lang="ar-AE" sz="9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mo Bold"/>
                <a:rtl/>
              </a:rPr>
              <a:t>رياضيات</a:t>
            </a:r>
            <a:endParaRPr lang="he-IL" sz="92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Arimo Bold"/>
              <a:rtl/>
            </a:endParaRPr>
          </a:p>
        </p:txBody>
      </p:sp>
      <p:sp>
        <p:nvSpPr>
          <p:cNvPr id="9" name="TextBox 5">
            <a:extLst>
              <a:ext uri="{FF2B5EF4-FFF2-40B4-BE49-F238E27FC236}">
                <a16:creationId xmlns:a16="http://schemas.microsoft.com/office/drawing/2014/main" id="{6A5A7B79-A248-EEDC-CB13-5D8BB853B67B}"/>
              </a:ext>
            </a:extLst>
          </p:cNvPr>
          <p:cNvSpPr txBox="1"/>
          <p:nvPr/>
        </p:nvSpPr>
        <p:spPr>
          <a:xfrm>
            <a:off x="11887200" y="2811863"/>
            <a:ext cx="5245075" cy="902170"/>
          </a:xfrm>
          <a:prstGeom prst="rect">
            <a:avLst/>
          </a:prstGeom>
        </p:spPr>
        <p:txBody>
          <a:bodyPr lIns="0" tIns="0" rIns="0" bIns="0" rtlCol="0" anchor="t">
            <a:spAutoFit/>
          </a:bodyPr>
          <a:lstStyle/>
          <a:p>
            <a:pPr algn="ctr" rtl="1">
              <a:lnSpc>
                <a:spcPts val="7279"/>
              </a:lnSpc>
            </a:pPr>
            <a:r>
              <a:rPr lang="ar-AE" sz="5199" dirty="0">
                <a:solidFill>
                  <a:srgbClr val="000000"/>
                </a:solidFill>
                <a:latin typeface="Calibri" panose="020F0502020204030204" pitchFamily="34" charset="0"/>
                <a:ea typeface="Calibri" panose="020F0502020204030204" pitchFamily="34" charset="0"/>
                <a:cs typeface="Calibri" panose="020F0502020204030204" pitchFamily="34" charset="0"/>
                <a:sym typeface="Alef Bold"/>
                <a:rtl/>
              </a:rPr>
              <a:t>الصّف السادس</a:t>
            </a:r>
            <a:endParaRPr lang="he-IL" sz="5199" dirty="0">
              <a:solidFill>
                <a:srgbClr val="000000"/>
              </a:solidFill>
              <a:latin typeface="Calibri" panose="020F0502020204030204" pitchFamily="34" charset="0"/>
              <a:ea typeface="Calibri" panose="020F0502020204030204" pitchFamily="34" charset="0"/>
              <a:cs typeface="Calibri" panose="020F0502020204030204" pitchFamily="34" charset="0"/>
              <a:sym typeface="Alef Bold"/>
              <a:rt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rtl="0"/>
            <a:r>
              <a:rPr lang="he-IL" sz="6600" dirty="0">
                <a:latin typeface="Calibri" panose="020F0502020204030204" pitchFamily="34" charset="0"/>
                <a:cs typeface="Calibri" panose="020F0502020204030204" pitchFamily="34" charset="0"/>
              </a:rPr>
              <a:t>0.61, 0.64, 0.69</a:t>
            </a:r>
            <a:endParaRPr lang="he-IL"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1439" y="4823528"/>
            <a:ext cx="6420443" cy="2959847"/>
            <a:chOff x="-2234486"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D576F36D-C464-4C09-BCCD-5AB1D2004B1C}"/>
                </a:ext>
              </a:extLst>
            </p:cNvPr>
            <p:cNvSpPr txBox="1"/>
            <p:nvPr/>
          </p:nvSpPr>
          <p:spPr>
            <a:xfrm>
              <a:off x="-2234486" y="1319532"/>
              <a:ext cx="4535503" cy="1072767"/>
            </a:xfrm>
            <a:prstGeom prst="rect">
              <a:avLst/>
            </a:prstGeom>
            <a:noFill/>
          </p:spPr>
          <p:txBody>
            <a:bodyPr wrap="square" rtlCol="1">
              <a:spAutoFit/>
            </a:bodyPr>
            <a:lstStyle/>
            <a:p>
              <a:pPr algn="ctr"/>
              <a:r>
                <a:rPr lang="ar-AE" sz="3600" dirty="0">
                  <a:solidFill>
                    <a:schemeClr val="bg1"/>
                  </a:solidFill>
                  <a:latin typeface="Calibri" panose="020F0502020204030204" pitchFamily="34" charset="0"/>
                  <a:ea typeface="Calibri" panose="020F0502020204030204" pitchFamily="34" charset="0"/>
                  <a:cs typeface="Calibri" panose="020F0502020204030204" pitchFamily="34" charset="0"/>
                </a:rPr>
                <a:t>أعطوا أمثلة لأعداد أكبر من 0.6 </a:t>
              </a:r>
            </a:p>
            <a:p>
              <a:pPr algn="ctr"/>
              <a:r>
                <a:rPr lang="ar-AE" sz="3600" dirty="0">
                  <a:solidFill>
                    <a:schemeClr val="bg1"/>
                  </a:solidFill>
                  <a:latin typeface="Calibri" panose="020F0502020204030204" pitchFamily="34" charset="0"/>
                  <a:ea typeface="Calibri" panose="020F0502020204030204" pitchFamily="34" charset="0"/>
                  <a:cs typeface="Calibri" panose="020F0502020204030204" pitchFamily="34" charset="0"/>
                </a:rPr>
                <a:t>وأصغر من 0.7</a:t>
              </a:r>
              <a:endParaRPr lang="he-IL" sz="3200" dirty="0">
                <a:solidFill>
                  <a:schemeClr val="bg1"/>
                </a:solidFill>
                <a:latin typeface="Calibri" panose="020F0502020204030204" pitchFamily="34" charset="0"/>
                <a:cs typeface="Calibri" panose="020F0502020204030204" pitchFamily="34" charset="0"/>
              </a:endParaRPr>
            </a:p>
          </p:txBody>
        </p:sp>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1905000" y="6439645"/>
            <a:ext cx="34705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32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BD293BF1-1683-9D55-317D-F5704B444BF7}"/>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3D4DD960-7CF9-10EC-C970-0E5F46FFC4FE}"/>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2"/>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7576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r>
              <a:rPr lang="he-IL" sz="10800" dirty="0">
                <a:latin typeface="Calibri" panose="020F0502020204030204" pitchFamily="34" charset="0"/>
                <a:cs typeface="Calibri" panose="020F0502020204030204" pitchFamily="34" charset="0"/>
              </a:rPr>
              <a:t>0.95</a:t>
            </a:r>
            <a:endParaRPr lang="he-IL" sz="3600"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2009" y="4825377"/>
            <a:ext cx="6420443" cy="2957997"/>
            <a:chOff x="-2234083" y="1321185"/>
            <a:chExt cx="4535503" cy="2643644"/>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p:sp>
          <p:nvSpPr>
            <p:cNvPr id="4" name="תיבת טקסט 3">
              <a:extLst>
                <a:ext uri="{FF2B5EF4-FFF2-40B4-BE49-F238E27FC236}">
                  <a16:creationId xmlns:a16="http://schemas.microsoft.com/office/drawing/2014/main" id="{D576F36D-C464-4C09-BCCD-5AB1D2004B1C}"/>
                </a:ext>
              </a:extLst>
            </p:cNvPr>
            <p:cNvSpPr txBox="1"/>
            <p:nvPr/>
          </p:nvSpPr>
          <p:spPr>
            <a:xfrm>
              <a:off x="-2234083" y="1477646"/>
              <a:ext cx="4535503" cy="962739"/>
            </a:xfrm>
            <a:prstGeom prst="rect">
              <a:avLst/>
            </a:prstGeom>
            <a:noFill/>
          </p:spPr>
          <p:txBody>
            <a:bodyPr wrap="square" rtlCol="1">
              <a:spAutoFit/>
            </a:bodyPr>
            <a:lstStyle/>
            <a:p>
              <a:pPr algn="ctr"/>
              <a:r>
                <a:rPr lang="ar-AE" sz="3200" dirty="0">
                  <a:solidFill>
                    <a:schemeClr val="bg1"/>
                  </a:solidFill>
                  <a:latin typeface="Calibri" panose="020F0502020204030204" pitchFamily="34" charset="0"/>
                  <a:ea typeface="Calibri" panose="020F0502020204030204" pitchFamily="34" charset="0"/>
                  <a:cs typeface="Calibri" panose="020F0502020204030204" pitchFamily="34" charset="0"/>
                </a:rPr>
                <a:t>أنا عدد يقع تمامًا في المنتصف </a:t>
              </a:r>
            </a:p>
            <a:p>
              <a:pPr algn="ctr"/>
              <a:r>
                <a:rPr lang="ar-AE" sz="3200" dirty="0">
                  <a:solidFill>
                    <a:schemeClr val="bg1"/>
                  </a:solidFill>
                  <a:latin typeface="Calibri" panose="020F0502020204030204" pitchFamily="34" charset="0"/>
                  <a:ea typeface="Calibri" panose="020F0502020204030204" pitchFamily="34" charset="0"/>
                  <a:cs typeface="Calibri" panose="020F0502020204030204" pitchFamily="34" charset="0"/>
                </a:rPr>
                <a:t>بين 0.9 و1.</a:t>
              </a:r>
              <a:endParaRPr lang="he-IL" sz="315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5" name="כותרת">
            <a:extLst>
              <a:ext uri="{FF2B5EF4-FFF2-40B4-BE49-F238E27FC236}">
                <a16:creationId xmlns:a16="http://schemas.microsoft.com/office/drawing/2014/main" id="{5D6F79D2-2EB4-8A11-3527-7D22BA2EDE18}"/>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73039D70-8F96-7CBD-C70C-0376B29853F5}"/>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2"/>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778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9F0B13-A65C-E0D2-EB84-A30DFC0DF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11" t="11438" r="27509" b="12766"/>
          <a:stretch>
            <a:fillRect/>
          </a:stretch>
        </p:blipFill>
        <p:spPr bwMode="auto">
          <a:xfrm>
            <a:off x="441896" y="114300"/>
            <a:ext cx="11902503" cy="101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תיבת טקסט 1">
            <a:extLst>
              <a:ext uri="{FF2B5EF4-FFF2-40B4-BE49-F238E27FC236}">
                <a16:creationId xmlns:a16="http://schemas.microsoft.com/office/drawing/2014/main" id="{86CF5CDE-B7C0-4779-0C79-F3948DC087DD}"/>
              </a:ext>
            </a:extLst>
          </p:cNvPr>
          <p:cNvSpPr txBox="1"/>
          <p:nvPr/>
        </p:nvSpPr>
        <p:spPr>
          <a:xfrm>
            <a:off x="14097000" y="3238500"/>
            <a:ext cx="3769231" cy="6124754"/>
          </a:xfrm>
          <a:prstGeom prst="rect">
            <a:avLst/>
          </a:prstGeom>
          <a:noFill/>
        </p:spPr>
        <p:txBody>
          <a:bodyPr wrap="square" rtlCol="1">
            <a:spAutoFit/>
          </a:bodyPr>
          <a:lstStyle/>
          <a:p>
            <a:pPr algn="r" rtl="1"/>
            <a:r>
              <a:rPr lang="ar-AE" sz="2800" b="1" noProof="0" dirty="0">
                <a:latin typeface="Calibri" panose="020F0502020204030204" pitchFamily="34" charset="0"/>
                <a:ea typeface="Calibri" panose="020F0502020204030204" pitchFamily="34" charset="0"/>
                <a:cs typeface="Calibri" panose="020F0502020204030204" pitchFamily="34" charset="0"/>
              </a:rPr>
              <a:t>التعليمات:</a:t>
            </a:r>
          </a:p>
          <a:p>
            <a:pPr algn="r" rtl="1"/>
            <a:r>
              <a:rPr lang="ar-AE" sz="2800" noProof="0" dirty="0">
                <a:latin typeface="Calibri" panose="020F0502020204030204" pitchFamily="34" charset="0"/>
                <a:ea typeface="Calibri" panose="020F0502020204030204" pitchFamily="34" charset="0"/>
                <a:cs typeface="Calibri" panose="020F0502020204030204" pitchFamily="34" charset="0"/>
              </a:rPr>
              <a:t>اختاروا مثلثًا واحدًا وضعوه على الطاولة. ابحثوا عن مثلث آخر له ضلع قيمته تساوي قيمة أحد أضلاع المثلث الأول. واصلوا وصل المثلثات بعضها ببعض. انتبهوا إلى أنه في كل مرة يجب أن يتلاءم المثلث مع مثلثين وُضعا على الطاولة مسبقًا في الوقت نفسه. إذا أنهيتم التركيب وحصلتم على مثلث كبير تكون فيه جميع الأضلاع الداخلية متطابقة، فقد نجحتم في المهمة!</a:t>
            </a:r>
          </a:p>
        </p:txBody>
      </p:sp>
      <p:sp>
        <p:nvSpPr>
          <p:cNvPr id="3" name="תיבת טקסט 2">
            <a:extLst>
              <a:ext uri="{FF2B5EF4-FFF2-40B4-BE49-F238E27FC236}">
                <a16:creationId xmlns:a16="http://schemas.microsoft.com/office/drawing/2014/main" id="{719D81C3-3905-DF49-7A4E-690FAE0EA950}"/>
              </a:ext>
            </a:extLst>
          </p:cNvPr>
          <p:cNvSpPr txBox="1"/>
          <p:nvPr/>
        </p:nvSpPr>
        <p:spPr>
          <a:xfrm>
            <a:off x="14243756" y="222499"/>
            <a:ext cx="3847221" cy="2246769"/>
          </a:xfrm>
          <a:prstGeom prst="rect">
            <a:avLst/>
          </a:prstGeom>
          <a:noFill/>
        </p:spPr>
        <p:txBody>
          <a:bodyPr wrap="square" rtlCol="1">
            <a:spAutoFit/>
          </a:bodyPr>
          <a:lstStyle/>
          <a:p>
            <a:pPr algn="r"/>
            <a:r>
              <a:rPr lang="ar-AE" sz="2800" b="1" dirty="0">
                <a:latin typeface="Calibri" panose="020F0502020204030204" pitchFamily="34" charset="0"/>
                <a:ea typeface="Calibri" panose="020F0502020204030204" pitchFamily="34" charset="0"/>
                <a:cs typeface="Calibri" panose="020F0502020204030204" pitchFamily="34" charset="0"/>
              </a:rPr>
              <a:t>للمعلّم/ة: </a:t>
            </a:r>
            <a:r>
              <a:rPr lang="ar-AE" sz="2800" dirty="0">
                <a:latin typeface="Calibri" panose="020F0502020204030204" pitchFamily="34" charset="0"/>
                <a:ea typeface="Calibri" panose="020F0502020204030204" pitchFamily="34" charset="0"/>
                <a:cs typeface="Calibri" panose="020F0502020204030204" pitchFamily="34" charset="0"/>
              </a:rPr>
              <a:t>يجب قصّ المثلثات قبل الحصة، وتوزيع مجموعة من المثلثات على كل مجموعة، بحيث تكون جميع المثلثات فيه مقصوصة.</a:t>
            </a:r>
            <a:endParaRPr lang="he-IL"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50CABC2-2ABE-6ED7-E501-3598AA6DD3BA}"/>
            </a:ext>
          </a:extLst>
        </p:cNvPr>
        <p:cNvGrpSpPr/>
        <p:nvPr/>
      </p:nvGrpSpPr>
      <p:grpSpPr>
        <a:xfrm>
          <a:off x="0" y="0"/>
          <a:ext cx="0" cy="0"/>
          <a:chOff x="0" y="0"/>
          <a:chExt cx="0" cy="0"/>
        </a:xfrm>
      </p:grpSpPr>
      <p:pic>
        <p:nvPicPr>
          <p:cNvPr id="7" name="תמונה 6">
            <a:extLst>
              <a:ext uri="{FF2B5EF4-FFF2-40B4-BE49-F238E27FC236}">
                <a16:creationId xmlns:a16="http://schemas.microsoft.com/office/drawing/2014/main" id="{749C1C5B-B189-0336-9197-514B77588048}"/>
              </a:ext>
            </a:extLst>
          </p:cNvPr>
          <p:cNvPicPr>
            <a:picLocks noChangeAspect="1"/>
          </p:cNvPicPr>
          <p:nvPr/>
        </p:nvPicPr>
        <p:blipFill>
          <a:blip r:embed="rId2"/>
          <a:stretch>
            <a:fillRect/>
          </a:stretch>
        </p:blipFill>
        <p:spPr>
          <a:xfrm>
            <a:off x="1419642" y="3738366"/>
            <a:ext cx="13659261" cy="3233934"/>
          </a:xfrm>
          <a:prstGeom prst="rect">
            <a:avLst/>
          </a:prstGeom>
        </p:spPr>
      </p:pic>
      <p:sp>
        <p:nvSpPr>
          <p:cNvPr id="4" name="תיבת טקסט 3">
            <a:extLst>
              <a:ext uri="{FF2B5EF4-FFF2-40B4-BE49-F238E27FC236}">
                <a16:creationId xmlns:a16="http://schemas.microsoft.com/office/drawing/2014/main" id="{B3255149-2377-8337-C130-E31C74967AC2}"/>
              </a:ext>
            </a:extLst>
          </p:cNvPr>
          <p:cNvSpPr txBox="1"/>
          <p:nvPr/>
        </p:nvSpPr>
        <p:spPr>
          <a:xfrm>
            <a:off x="6306172" y="5145189"/>
            <a:ext cx="3886200" cy="769441"/>
          </a:xfrm>
          <a:prstGeom prst="rect">
            <a:avLst/>
          </a:prstGeom>
          <a:noFill/>
        </p:spPr>
        <p:txBody>
          <a:bodyPr wrap="square" rtlCol="1">
            <a:spAutoFit/>
          </a:bodyPr>
          <a:lstStyle/>
          <a:p>
            <a:pPr algn="ctr"/>
            <a:r>
              <a:rPr lang="he-IL" sz="4400" dirty="0"/>
              <a:t> </a:t>
            </a:r>
            <a:r>
              <a:rPr lang="ar-AE" sz="4400" dirty="0">
                <a:latin typeface="Calibri" panose="020F0502020204030204" pitchFamily="34" charset="0"/>
                <a:ea typeface="Calibri" panose="020F0502020204030204" pitchFamily="34" charset="0"/>
                <a:cs typeface="Calibri" panose="020F0502020204030204" pitchFamily="34" charset="0"/>
              </a:rPr>
              <a:t>ألغاز داخل مغلّفات</a:t>
            </a:r>
            <a:endParaRPr lang="he-IL" sz="4400" dirty="0">
              <a:latin typeface="Calibri" panose="020F0502020204030204" pitchFamily="34" charset="0"/>
              <a:ea typeface="Calibri" panose="020F0502020204030204" pitchFamily="34" charset="0"/>
              <a:cs typeface="Calibri" panose="020F0502020204030204" pitchFamily="34" charset="0"/>
            </a:endParaRPr>
          </a:p>
        </p:txBody>
      </p:sp>
      <p:sp>
        <p:nvSpPr>
          <p:cNvPr id="5" name="תיבת טקסט 4">
            <a:extLst>
              <a:ext uri="{FF2B5EF4-FFF2-40B4-BE49-F238E27FC236}">
                <a16:creationId xmlns:a16="http://schemas.microsoft.com/office/drawing/2014/main" id="{71CFD97D-75B1-DE1E-3BB2-F1924FBA3A05}"/>
              </a:ext>
            </a:extLst>
          </p:cNvPr>
          <p:cNvSpPr txBox="1"/>
          <p:nvPr/>
        </p:nvSpPr>
        <p:spPr>
          <a:xfrm>
            <a:off x="1454760" y="5355333"/>
            <a:ext cx="3886200" cy="769441"/>
          </a:xfrm>
          <a:prstGeom prst="rect">
            <a:avLst/>
          </a:prstGeom>
          <a:noFill/>
        </p:spPr>
        <p:txBody>
          <a:bodyPr wrap="square" rtlCol="1">
            <a:spAutoFit/>
          </a:bodyPr>
          <a:lstStyle/>
          <a:p>
            <a:pPr algn="ctr"/>
            <a:r>
              <a:rPr lang="ar-AE" sz="4400" dirty="0">
                <a:latin typeface="Calibri" panose="020F0502020204030204" pitchFamily="34" charset="0"/>
                <a:ea typeface="Calibri" panose="020F0502020204030204" pitchFamily="34" charset="0"/>
                <a:cs typeface="Calibri" panose="020F0502020204030204" pitchFamily="34" charset="0"/>
              </a:rPr>
              <a:t>بازل المثلثات</a:t>
            </a:r>
            <a:endParaRPr lang="he-IL" sz="4400" dirty="0">
              <a:latin typeface="Calibri" panose="020F0502020204030204" pitchFamily="34" charset="0"/>
              <a:ea typeface="Calibri" panose="020F0502020204030204" pitchFamily="34" charset="0"/>
              <a:cs typeface="Calibri" panose="020F0502020204030204" pitchFamily="34" charset="0"/>
            </a:endParaRPr>
          </a:p>
        </p:txBody>
      </p:sp>
      <p:sp>
        <p:nvSpPr>
          <p:cNvPr id="2" name="Freeform 3">
            <a:extLst>
              <a:ext uri="{FF2B5EF4-FFF2-40B4-BE49-F238E27FC236}">
                <a16:creationId xmlns:a16="http://schemas.microsoft.com/office/drawing/2014/main" id="{D314C4B2-78F9-DA0B-A822-BE990A8BA0E3}"/>
              </a:ext>
            </a:extLst>
          </p:cNvPr>
          <p:cNvSpPr/>
          <p:nvPr/>
        </p:nvSpPr>
        <p:spPr>
          <a:xfrm>
            <a:off x="12496800" y="2832572"/>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endParaRPr lang="he-IL"/>
          </a:p>
        </p:txBody>
      </p:sp>
      <p:sp>
        <p:nvSpPr>
          <p:cNvPr id="8" name="תיבת טקסט 7">
            <a:extLst>
              <a:ext uri="{FF2B5EF4-FFF2-40B4-BE49-F238E27FC236}">
                <a16:creationId xmlns:a16="http://schemas.microsoft.com/office/drawing/2014/main" id="{FA8DAF47-D4E9-5E91-5694-E7116A582F4A}"/>
              </a:ext>
            </a:extLst>
          </p:cNvPr>
          <p:cNvSpPr txBox="1"/>
          <p:nvPr/>
        </p:nvSpPr>
        <p:spPr>
          <a:xfrm>
            <a:off x="11192220" y="5109713"/>
            <a:ext cx="3886200" cy="769441"/>
          </a:xfrm>
          <a:prstGeom prst="rect">
            <a:avLst/>
          </a:prstGeom>
          <a:noFill/>
        </p:spPr>
        <p:txBody>
          <a:bodyPr wrap="square" rtlCol="1">
            <a:spAutoFit/>
          </a:bodyPr>
          <a:lstStyle/>
          <a:p>
            <a:pPr algn="ctr"/>
            <a:r>
              <a:rPr lang="ar-AE" sz="4400" dirty="0">
                <a:latin typeface="Calibri" panose="020F0502020204030204" pitchFamily="34" charset="0"/>
                <a:ea typeface="Calibri" panose="020F0502020204030204" pitchFamily="34" charset="0"/>
                <a:cs typeface="Calibri" panose="020F0502020204030204" pitchFamily="34" charset="0"/>
              </a:rPr>
              <a:t>بين كسرين</a:t>
            </a:r>
            <a:endParaRPr lang="he-IL" sz="4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392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תיבת טקסט 1">
                <a:extLst>
                  <a:ext uri="{FF2B5EF4-FFF2-40B4-BE49-F238E27FC236}">
                    <a16:creationId xmlns:a16="http://schemas.microsoft.com/office/drawing/2014/main" id="{AF6E37BB-9C48-D16F-C4A9-2E1F33848B36}"/>
                  </a:ext>
                </a:extLst>
              </p:cNvPr>
              <p:cNvSpPr txBox="1"/>
              <p:nvPr/>
            </p:nvSpPr>
            <p:spPr>
              <a:xfrm>
                <a:off x="7191471" y="243731"/>
                <a:ext cx="8555547" cy="1691489"/>
              </a:xfrm>
              <a:prstGeom prst="rect">
                <a:avLst/>
              </a:prstGeom>
              <a:noFill/>
            </p:spPr>
            <p:txBody>
              <a:bodyPr wrap="none" rtlCol="1">
                <a:spAutoFit/>
              </a:bodyPr>
              <a:lstStyle/>
              <a:p>
                <a:pPr algn="r" defTabSz="1371600" rtl="1"/>
                <a:r>
                  <a:rPr lang="ar-AE" sz="4000" dirty="0"/>
                  <a:t>حدّدوا الأعداد العشرية الواقعة بين </a:t>
                </a:r>
                <a14:m>
                  <m:oMath xmlns:m="http://schemas.openxmlformats.org/officeDocument/2006/math">
                    <m:f>
                      <m:fPr>
                        <m:ctrlPr>
                          <a:rPr lang="en-US" sz="4000" i="1">
                            <a:solidFill>
                              <a:prstClr val="black"/>
                            </a:solidFill>
                            <a:latin typeface="Cambria Math" panose="02040503050406030204" pitchFamily="18" charset="0"/>
                          </a:rPr>
                        </m:ctrlPr>
                      </m:fPr>
                      <m:num>
                        <m:r>
                          <m:rPr>
                            <m:nor/>
                          </m:rPr>
                          <a:rPr lang="en-US" sz="4000">
                            <a:solidFill>
                              <a:prstClr val="black"/>
                            </a:solidFill>
                            <a:latin typeface="Cambria Math" panose="02040503050406030204" pitchFamily="18" charset="0"/>
                          </a:rPr>
                          <m:t>1</m:t>
                        </m:r>
                      </m:num>
                      <m:den>
                        <m:r>
                          <m:rPr>
                            <m:nor/>
                          </m:rPr>
                          <a:rPr lang="en-US" sz="4000">
                            <a:solidFill>
                              <a:prstClr val="black"/>
                            </a:solidFill>
                            <a:latin typeface="Cambria Math" panose="02040503050406030204" pitchFamily="18" charset="0"/>
                          </a:rPr>
                          <m:t>8</m:t>
                        </m:r>
                      </m:den>
                    </m:f>
                  </m:oMath>
                </a14:m>
                <a:r>
                  <a:rPr lang="he-IL" sz="4000" dirty="0">
                    <a:solidFill>
                      <a:prstClr val="black"/>
                    </a:solidFill>
                  </a:rPr>
                  <a:t> </a:t>
                </a:r>
                <a:r>
                  <a:rPr lang="ar-AE" sz="4000" dirty="0"/>
                  <a:t>و</a:t>
                </a:r>
                <a:r>
                  <a:rPr lang="he-IL" sz="4000" dirty="0">
                    <a:solidFill>
                      <a:prstClr val="black"/>
                    </a:solidFill>
                  </a:rPr>
                  <a:t> </a:t>
                </a:r>
                <a14:m>
                  <m:oMath xmlns:m="http://schemas.openxmlformats.org/officeDocument/2006/math">
                    <m:f>
                      <m:fPr>
                        <m:ctrlPr>
                          <a:rPr lang="en-US" sz="4000" i="1">
                            <a:solidFill>
                              <a:prstClr val="black"/>
                            </a:solidFill>
                            <a:latin typeface="Cambria Math" panose="02040503050406030204" pitchFamily="18" charset="0"/>
                          </a:rPr>
                        </m:ctrlPr>
                      </m:fPr>
                      <m:num>
                        <m:r>
                          <m:rPr>
                            <m:nor/>
                          </m:rPr>
                          <a:rPr lang="en-US" sz="4000">
                            <a:solidFill>
                              <a:prstClr val="black"/>
                            </a:solidFill>
                            <a:latin typeface="Cambria Math" panose="02040503050406030204" pitchFamily="18" charset="0"/>
                          </a:rPr>
                          <m:t>1</m:t>
                        </m:r>
                      </m:num>
                      <m:den>
                        <m:r>
                          <m:rPr>
                            <m:nor/>
                          </m:rPr>
                          <a:rPr lang="en-US" sz="4000">
                            <a:solidFill>
                              <a:prstClr val="black"/>
                            </a:solidFill>
                            <a:latin typeface="Cambria Math" panose="02040503050406030204" pitchFamily="18" charset="0"/>
                          </a:rPr>
                          <m:t>4</m:t>
                        </m:r>
                      </m:den>
                    </m:f>
                  </m:oMath>
                </a14:m>
                <a:r>
                  <a:rPr lang="he-IL" sz="4000" dirty="0">
                    <a:solidFill>
                      <a:prstClr val="black"/>
                    </a:solidFill>
                  </a:rPr>
                  <a:t>. </a:t>
                </a:r>
                <a:br>
                  <a:rPr lang="en-US" sz="4000" dirty="0">
                    <a:solidFill>
                      <a:prstClr val="black"/>
                    </a:solidFill>
                  </a:rPr>
                </a:br>
                <a:r>
                  <a:rPr lang="ar-AE" sz="4000" dirty="0"/>
                  <a:t>للتحقّق من الإجابة، اضغطوا على الأعداد المناسبة.</a:t>
                </a:r>
                <a:endParaRPr lang="he-IL" sz="4000" dirty="0">
                  <a:solidFill>
                    <a:prstClr val="black"/>
                  </a:solidFill>
                </a:endParaRPr>
              </a:p>
            </p:txBody>
          </p:sp>
        </mc:Choice>
        <mc:Fallback xmlns="">
          <p:sp>
            <p:nvSpPr>
              <p:cNvPr id="2" name="תיבת טקסט 1">
                <a:extLst>
                  <a:ext uri="{FF2B5EF4-FFF2-40B4-BE49-F238E27FC236}">
                    <a16:creationId xmlns:a16="http://schemas.microsoft.com/office/drawing/2014/main" id="{AF6E37BB-9C48-D16F-C4A9-2E1F33848B36}"/>
                  </a:ext>
                </a:extLst>
              </p:cNvPr>
              <p:cNvSpPr txBox="1">
                <a:spLocks noRot="1" noChangeAspect="1" noMove="1" noResize="1" noEditPoints="1" noAdjustHandles="1" noChangeArrowheads="1" noChangeShapeType="1" noTextEdit="1"/>
              </p:cNvSpPr>
              <p:nvPr/>
            </p:nvSpPr>
            <p:spPr>
              <a:xfrm>
                <a:off x="7191471" y="243731"/>
                <a:ext cx="8555547" cy="1691489"/>
              </a:xfrm>
              <a:prstGeom prst="rect">
                <a:avLst/>
              </a:prstGeom>
              <a:blipFill>
                <a:blip r:embed="rId2"/>
                <a:stretch>
                  <a:fillRect l="-2851" r="-2495" b="-14801"/>
                </a:stretch>
              </a:blipFill>
            </p:spPr>
            <p:txBody>
              <a:bodyPr/>
              <a:lstStyle/>
              <a:p>
                <a:r>
                  <a:rPr lang="he-IL">
                    <a:noFill/>
                  </a:rPr>
                  <a:t> </a:t>
                </a:r>
              </a:p>
            </p:txBody>
          </p:sp>
        </mc:Fallback>
      </mc:AlternateContent>
      <p:sp>
        <p:nvSpPr>
          <p:cNvPr id="3" name="לחצו עלי להמחשה">
            <a:extLst>
              <a:ext uri="{FF2B5EF4-FFF2-40B4-BE49-F238E27FC236}">
                <a16:creationId xmlns:a16="http://schemas.microsoft.com/office/drawing/2014/main" id="{AE565EB5-4319-5869-3D37-554BA77DACD8}"/>
              </a:ext>
            </a:extLst>
          </p:cNvPr>
          <p:cNvSpPr/>
          <p:nvPr/>
        </p:nvSpPr>
        <p:spPr>
          <a:xfrm>
            <a:off x="3547839" y="8119936"/>
            <a:ext cx="4081971" cy="1774541"/>
          </a:xfrm>
          <a:custGeom>
            <a:avLst/>
            <a:gdLst>
              <a:gd name="connsiteX0" fmla="*/ 254115 w 3369197"/>
              <a:gd name="connsiteY0" fmla="*/ 6913 h 1475174"/>
              <a:gd name="connsiteX1" fmla="*/ 171565 w 3369197"/>
              <a:gd name="connsiteY1" fmla="*/ 563 h 1475174"/>
              <a:gd name="connsiteX2" fmla="*/ 95365 w 3369197"/>
              <a:gd name="connsiteY2" fmla="*/ 19613 h 1475174"/>
              <a:gd name="connsiteX3" fmla="*/ 19165 w 3369197"/>
              <a:gd name="connsiteY3" fmla="*/ 64063 h 1475174"/>
              <a:gd name="connsiteX4" fmla="*/ 115 w 3369197"/>
              <a:gd name="connsiteY4" fmla="*/ 191063 h 1475174"/>
              <a:gd name="connsiteX5" fmla="*/ 12815 w 3369197"/>
              <a:gd name="connsiteY5" fmla="*/ 362513 h 1475174"/>
              <a:gd name="connsiteX6" fmla="*/ 44565 w 3369197"/>
              <a:gd name="connsiteY6" fmla="*/ 692713 h 1475174"/>
              <a:gd name="connsiteX7" fmla="*/ 95365 w 3369197"/>
              <a:gd name="connsiteY7" fmla="*/ 1162613 h 1475174"/>
              <a:gd name="connsiteX8" fmla="*/ 108065 w 3369197"/>
              <a:gd name="connsiteY8" fmla="*/ 1327713 h 1475174"/>
              <a:gd name="connsiteX9" fmla="*/ 120765 w 3369197"/>
              <a:gd name="connsiteY9" fmla="*/ 1410263 h 1475174"/>
              <a:gd name="connsiteX10" fmla="*/ 171565 w 3369197"/>
              <a:gd name="connsiteY10" fmla="*/ 1454713 h 1475174"/>
              <a:gd name="connsiteX11" fmla="*/ 355715 w 3369197"/>
              <a:gd name="connsiteY11" fmla="*/ 1473763 h 1475174"/>
              <a:gd name="connsiteX12" fmla="*/ 558915 w 3369197"/>
              <a:gd name="connsiteY12" fmla="*/ 1473763 h 1475174"/>
              <a:gd name="connsiteX13" fmla="*/ 1187565 w 3369197"/>
              <a:gd name="connsiteY13" fmla="*/ 1467413 h 1475174"/>
              <a:gd name="connsiteX14" fmla="*/ 2482965 w 3369197"/>
              <a:gd name="connsiteY14" fmla="*/ 1467413 h 1475174"/>
              <a:gd name="connsiteX15" fmla="*/ 3137015 w 3369197"/>
              <a:gd name="connsiteY15" fmla="*/ 1467413 h 1475174"/>
              <a:gd name="connsiteX16" fmla="*/ 3187815 w 3369197"/>
              <a:gd name="connsiteY16" fmla="*/ 1454713 h 1475174"/>
              <a:gd name="connsiteX17" fmla="*/ 3264015 w 3369197"/>
              <a:gd name="connsiteY17" fmla="*/ 1422963 h 1475174"/>
              <a:gd name="connsiteX18" fmla="*/ 3302115 w 3369197"/>
              <a:gd name="connsiteY18" fmla="*/ 1384863 h 1475174"/>
              <a:gd name="connsiteX19" fmla="*/ 3340215 w 3369197"/>
              <a:gd name="connsiteY19" fmla="*/ 1207063 h 1475174"/>
              <a:gd name="connsiteX20" fmla="*/ 3365615 w 3369197"/>
              <a:gd name="connsiteY20" fmla="*/ 260913 h 1475174"/>
              <a:gd name="connsiteX21" fmla="*/ 3365615 w 3369197"/>
              <a:gd name="connsiteY21" fmla="*/ 191063 h 1475174"/>
              <a:gd name="connsiteX22" fmla="*/ 3333865 w 3369197"/>
              <a:gd name="connsiteY22" fmla="*/ 70413 h 1475174"/>
              <a:gd name="connsiteX23" fmla="*/ 3308465 w 3369197"/>
              <a:gd name="connsiteY23" fmla="*/ 38663 h 1475174"/>
              <a:gd name="connsiteX24" fmla="*/ 3257665 w 3369197"/>
              <a:gd name="connsiteY24" fmla="*/ 19613 h 1475174"/>
              <a:gd name="connsiteX25" fmla="*/ 3225915 w 3369197"/>
              <a:gd name="connsiteY25" fmla="*/ 13263 h 1475174"/>
              <a:gd name="connsiteX26" fmla="*/ 3111615 w 3369197"/>
              <a:gd name="connsiteY26" fmla="*/ 6913 h 1475174"/>
              <a:gd name="connsiteX27" fmla="*/ 3041765 w 3369197"/>
              <a:gd name="connsiteY27" fmla="*/ 6913 h 1475174"/>
              <a:gd name="connsiteX28" fmla="*/ 254115 w 3369197"/>
              <a:gd name="connsiteY28" fmla="*/ 6913 h 1475174"/>
              <a:gd name="connsiteX0" fmla="*/ 254115 w 3366916"/>
              <a:gd name="connsiteY0" fmla="*/ 6913 h 1475174"/>
              <a:gd name="connsiteX1" fmla="*/ 171565 w 3366916"/>
              <a:gd name="connsiteY1" fmla="*/ 563 h 1475174"/>
              <a:gd name="connsiteX2" fmla="*/ 95365 w 3366916"/>
              <a:gd name="connsiteY2" fmla="*/ 19613 h 1475174"/>
              <a:gd name="connsiteX3" fmla="*/ 19165 w 3366916"/>
              <a:gd name="connsiteY3" fmla="*/ 64063 h 1475174"/>
              <a:gd name="connsiteX4" fmla="*/ 115 w 3366916"/>
              <a:gd name="connsiteY4" fmla="*/ 191063 h 1475174"/>
              <a:gd name="connsiteX5" fmla="*/ 12815 w 3366916"/>
              <a:gd name="connsiteY5" fmla="*/ 362513 h 1475174"/>
              <a:gd name="connsiteX6" fmla="*/ 44565 w 3366916"/>
              <a:gd name="connsiteY6" fmla="*/ 692713 h 1475174"/>
              <a:gd name="connsiteX7" fmla="*/ 95365 w 3366916"/>
              <a:gd name="connsiteY7" fmla="*/ 1162613 h 1475174"/>
              <a:gd name="connsiteX8" fmla="*/ 108065 w 3366916"/>
              <a:gd name="connsiteY8" fmla="*/ 1327713 h 1475174"/>
              <a:gd name="connsiteX9" fmla="*/ 120765 w 3366916"/>
              <a:gd name="connsiteY9" fmla="*/ 1410263 h 1475174"/>
              <a:gd name="connsiteX10" fmla="*/ 171565 w 3366916"/>
              <a:gd name="connsiteY10" fmla="*/ 1454713 h 1475174"/>
              <a:gd name="connsiteX11" fmla="*/ 355715 w 3366916"/>
              <a:gd name="connsiteY11" fmla="*/ 1473763 h 1475174"/>
              <a:gd name="connsiteX12" fmla="*/ 558915 w 3366916"/>
              <a:gd name="connsiteY12" fmla="*/ 1473763 h 1475174"/>
              <a:gd name="connsiteX13" fmla="*/ 1187565 w 3366916"/>
              <a:gd name="connsiteY13" fmla="*/ 1467413 h 1475174"/>
              <a:gd name="connsiteX14" fmla="*/ 2482965 w 3366916"/>
              <a:gd name="connsiteY14" fmla="*/ 1467413 h 1475174"/>
              <a:gd name="connsiteX15" fmla="*/ 3137015 w 3366916"/>
              <a:gd name="connsiteY15" fmla="*/ 1467413 h 1475174"/>
              <a:gd name="connsiteX16" fmla="*/ 3187815 w 3366916"/>
              <a:gd name="connsiteY16" fmla="*/ 1454713 h 1475174"/>
              <a:gd name="connsiteX17" fmla="*/ 3264015 w 3366916"/>
              <a:gd name="connsiteY17" fmla="*/ 1422963 h 1475174"/>
              <a:gd name="connsiteX18" fmla="*/ 3302115 w 3366916"/>
              <a:gd name="connsiteY18" fmla="*/ 1384863 h 1475174"/>
              <a:gd name="connsiteX19" fmla="*/ 3340215 w 3366916"/>
              <a:gd name="connsiteY19" fmla="*/ 1207063 h 1475174"/>
              <a:gd name="connsiteX20" fmla="*/ 3365615 w 3366916"/>
              <a:gd name="connsiteY20" fmla="*/ 260913 h 1475174"/>
              <a:gd name="connsiteX21" fmla="*/ 3360162 w 3366916"/>
              <a:gd name="connsiteY21" fmla="*/ 143441 h 1475174"/>
              <a:gd name="connsiteX22" fmla="*/ 3333865 w 3366916"/>
              <a:gd name="connsiteY22" fmla="*/ 70413 h 1475174"/>
              <a:gd name="connsiteX23" fmla="*/ 3308465 w 3366916"/>
              <a:gd name="connsiteY23" fmla="*/ 38663 h 1475174"/>
              <a:gd name="connsiteX24" fmla="*/ 3257665 w 3366916"/>
              <a:gd name="connsiteY24" fmla="*/ 19613 h 1475174"/>
              <a:gd name="connsiteX25" fmla="*/ 3225915 w 3366916"/>
              <a:gd name="connsiteY25" fmla="*/ 13263 h 1475174"/>
              <a:gd name="connsiteX26" fmla="*/ 3111615 w 3366916"/>
              <a:gd name="connsiteY26" fmla="*/ 6913 h 1475174"/>
              <a:gd name="connsiteX27" fmla="*/ 3041765 w 3366916"/>
              <a:gd name="connsiteY27" fmla="*/ 6913 h 1475174"/>
              <a:gd name="connsiteX28" fmla="*/ 254115 w 3366916"/>
              <a:gd name="connsiteY28" fmla="*/ 6913 h 1475174"/>
              <a:gd name="connsiteX0" fmla="*/ 254115 w 3368387"/>
              <a:gd name="connsiteY0" fmla="*/ 6913 h 1475174"/>
              <a:gd name="connsiteX1" fmla="*/ 171565 w 3368387"/>
              <a:gd name="connsiteY1" fmla="*/ 563 h 1475174"/>
              <a:gd name="connsiteX2" fmla="*/ 95365 w 3368387"/>
              <a:gd name="connsiteY2" fmla="*/ 19613 h 1475174"/>
              <a:gd name="connsiteX3" fmla="*/ 19165 w 3368387"/>
              <a:gd name="connsiteY3" fmla="*/ 64063 h 1475174"/>
              <a:gd name="connsiteX4" fmla="*/ 115 w 3368387"/>
              <a:gd name="connsiteY4" fmla="*/ 191063 h 1475174"/>
              <a:gd name="connsiteX5" fmla="*/ 12815 w 3368387"/>
              <a:gd name="connsiteY5" fmla="*/ 362513 h 1475174"/>
              <a:gd name="connsiteX6" fmla="*/ 44565 w 3368387"/>
              <a:gd name="connsiteY6" fmla="*/ 692713 h 1475174"/>
              <a:gd name="connsiteX7" fmla="*/ 95365 w 3368387"/>
              <a:gd name="connsiteY7" fmla="*/ 1162613 h 1475174"/>
              <a:gd name="connsiteX8" fmla="*/ 108065 w 3368387"/>
              <a:gd name="connsiteY8" fmla="*/ 1327713 h 1475174"/>
              <a:gd name="connsiteX9" fmla="*/ 120765 w 3368387"/>
              <a:gd name="connsiteY9" fmla="*/ 1410263 h 1475174"/>
              <a:gd name="connsiteX10" fmla="*/ 171565 w 3368387"/>
              <a:gd name="connsiteY10" fmla="*/ 1454713 h 1475174"/>
              <a:gd name="connsiteX11" fmla="*/ 355715 w 3368387"/>
              <a:gd name="connsiteY11" fmla="*/ 1473763 h 1475174"/>
              <a:gd name="connsiteX12" fmla="*/ 558915 w 3368387"/>
              <a:gd name="connsiteY12" fmla="*/ 1473763 h 1475174"/>
              <a:gd name="connsiteX13" fmla="*/ 1187565 w 3368387"/>
              <a:gd name="connsiteY13" fmla="*/ 1467413 h 1475174"/>
              <a:gd name="connsiteX14" fmla="*/ 2482965 w 3368387"/>
              <a:gd name="connsiteY14" fmla="*/ 1467413 h 1475174"/>
              <a:gd name="connsiteX15" fmla="*/ 3137015 w 3368387"/>
              <a:gd name="connsiteY15" fmla="*/ 1467413 h 1475174"/>
              <a:gd name="connsiteX16" fmla="*/ 3187815 w 3368387"/>
              <a:gd name="connsiteY16" fmla="*/ 1454713 h 1475174"/>
              <a:gd name="connsiteX17" fmla="*/ 3264015 w 3368387"/>
              <a:gd name="connsiteY17" fmla="*/ 1422963 h 1475174"/>
              <a:gd name="connsiteX18" fmla="*/ 3302115 w 3368387"/>
              <a:gd name="connsiteY18" fmla="*/ 1384863 h 1475174"/>
              <a:gd name="connsiteX19" fmla="*/ 3340215 w 3368387"/>
              <a:gd name="connsiteY19" fmla="*/ 1207063 h 1475174"/>
              <a:gd name="connsiteX20" fmla="*/ 3367306 w 3368387"/>
              <a:gd name="connsiteY20" fmla="*/ 326797 h 1475174"/>
              <a:gd name="connsiteX21" fmla="*/ 3360162 w 3368387"/>
              <a:gd name="connsiteY21" fmla="*/ 143441 h 1475174"/>
              <a:gd name="connsiteX22" fmla="*/ 3333865 w 3368387"/>
              <a:gd name="connsiteY22" fmla="*/ 70413 h 1475174"/>
              <a:gd name="connsiteX23" fmla="*/ 3308465 w 3368387"/>
              <a:gd name="connsiteY23" fmla="*/ 38663 h 1475174"/>
              <a:gd name="connsiteX24" fmla="*/ 3257665 w 3368387"/>
              <a:gd name="connsiteY24" fmla="*/ 19613 h 1475174"/>
              <a:gd name="connsiteX25" fmla="*/ 3225915 w 3368387"/>
              <a:gd name="connsiteY25" fmla="*/ 13263 h 1475174"/>
              <a:gd name="connsiteX26" fmla="*/ 3111615 w 3368387"/>
              <a:gd name="connsiteY26" fmla="*/ 6913 h 1475174"/>
              <a:gd name="connsiteX27" fmla="*/ 3041765 w 3368387"/>
              <a:gd name="connsiteY27" fmla="*/ 6913 h 1475174"/>
              <a:gd name="connsiteX28" fmla="*/ 254115 w 3368387"/>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02115 w 3368651"/>
              <a:gd name="connsiteY18" fmla="*/ 1384863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137015 w 3368651"/>
              <a:gd name="connsiteY15" fmla="*/ 1467413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254115 w 3368651"/>
              <a:gd name="connsiteY0" fmla="*/ 6913 h 1475174"/>
              <a:gd name="connsiteX1" fmla="*/ 171565 w 3368651"/>
              <a:gd name="connsiteY1" fmla="*/ 563 h 1475174"/>
              <a:gd name="connsiteX2" fmla="*/ 95365 w 3368651"/>
              <a:gd name="connsiteY2" fmla="*/ 19613 h 1475174"/>
              <a:gd name="connsiteX3" fmla="*/ 19165 w 3368651"/>
              <a:gd name="connsiteY3" fmla="*/ 64063 h 1475174"/>
              <a:gd name="connsiteX4" fmla="*/ 115 w 3368651"/>
              <a:gd name="connsiteY4" fmla="*/ 191063 h 1475174"/>
              <a:gd name="connsiteX5" fmla="*/ 12815 w 3368651"/>
              <a:gd name="connsiteY5" fmla="*/ 362513 h 1475174"/>
              <a:gd name="connsiteX6" fmla="*/ 44565 w 3368651"/>
              <a:gd name="connsiteY6" fmla="*/ 692713 h 1475174"/>
              <a:gd name="connsiteX7" fmla="*/ 95365 w 3368651"/>
              <a:gd name="connsiteY7" fmla="*/ 1162613 h 1475174"/>
              <a:gd name="connsiteX8" fmla="*/ 108065 w 3368651"/>
              <a:gd name="connsiteY8" fmla="*/ 1327713 h 1475174"/>
              <a:gd name="connsiteX9" fmla="*/ 120765 w 3368651"/>
              <a:gd name="connsiteY9" fmla="*/ 1410263 h 1475174"/>
              <a:gd name="connsiteX10" fmla="*/ 171565 w 3368651"/>
              <a:gd name="connsiteY10" fmla="*/ 1454713 h 1475174"/>
              <a:gd name="connsiteX11" fmla="*/ 355715 w 3368651"/>
              <a:gd name="connsiteY11" fmla="*/ 1473763 h 1475174"/>
              <a:gd name="connsiteX12" fmla="*/ 558915 w 3368651"/>
              <a:gd name="connsiteY12" fmla="*/ 1473763 h 1475174"/>
              <a:gd name="connsiteX13" fmla="*/ 1187565 w 3368651"/>
              <a:gd name="connsiteY13" fmla="*/ 1467413 h 1475174"/>
              <a:gd name="connsiteX14" fmla="*/ 2482965 w 3368651"/>
              <a:gd name="connsiteY14" fmla="*/ 1467413 h 1475174"/>
              <a:gd name="connsiteX15" fmla="*/ 3041074 w 3368651"/>
              <a:gd name="connsiteY15" fmla="*/ 1465035 h 1475174"/>
              <a:gd name="connsiteX16" fmla="*/ 3187815 w 3368651"/>
              <a:gd name="connsiteY16" fmla="*/ 1454713 h 1475174"/>
              <a:gd name="connsiteX17" fmla="*/ 3264015 w 3368651"/>
              <a:gd name="connsiteY17" fmla="*/ 1422963 h 1475174"/>
              <a:gd name="connsiteX18" fmla="*/ 3314918 w 3368651"/>
              <a:gd name="connsiteY18" fmla="*/ 1343591 h 1475174"/>
              <a:gd name="connsiteX19" fmla="*/ 3336349 w 3368651"/>
              <a:gd name="connsiteY19" fmla="*/ 1155472 h 1475174"/>
              <a:gd name="connsiteX20" fmla="*/ 3367306 w 3368651"/>
              <a:gd name="connsiteY20" fmla="*/ 326797 h 1475174"/>
              <a:gd name="connsiteX21" fmla="*/ 3360162 w 3368651"/>
              <a:gd name="connsiteY21" fmla="*/ 143441 h 1475174"/>
              <a:gd name="connsiteX22" fmla="*/ 3333865 w 3368651"/>
              <a:gd name="connsiteY22" fmla="*/ 70413 h 1475174"/>
              <a:gd name="connsiteX23" fmla="*/ 3308465 w 3368651"/>
              <a:gd name="connsiteY23" fmla="*/ 38663 h 1475174"/>
              <a:gd name="connsiteX24" fmla="*/ 3257665 w 3368651"/>
              <a:gd name="connsiteY24" fmla="*/ 19613 h 1475174"/>
              <a:gd name="connsiteX25" fmla="*/ 3225915 w 3368651"/>
              <a:gd name="connsiteY25" fmla="*/ 13263 h 1475174"/>
              <a:gd name="connsiteX26" fmla="*/ 3111615 w 3368651"/>
              <a:gd name="connsiteY26" fmla="*/ 6913 h 1475174"/>
              <a:gd name="connsiteX27" fmla="*/ 3041765 w 3368651"/>
              <a:gd name="connsiteY27" fmla="*/ 6913 h 1475174"/>
              <a:gd name="connsiteX28" fmla="*/ 254115 w 3368651"/>
              <a:gd name="connsiteY28" fmla="*/ 6913 h 1475174"/>
              <a:gd name="connsiteX0" fmla="*/ 304121 w 3368651"/>
              <a:gd name="connsiteY0" fmla="*/ 3518 h 1476542"/>
              <a:gd name="connsiteX1" fmla="*/ 171565 w 3368651"/>
              <a:gd name="connsiteY1" fmla="*/ 1931 h 1476542"/>
              <a:gd name="connsiteX2" fmla="*/ 95365 w 3368651"/>
              <a:gd name="connsiteY2" fmla="*/ 20981 h 1476542"/>
              <a:gd name="connsiteX3" fmla="*/ 19165 w 3368651"/>
              <a:gd name="connsiteY3" fmla="*/ 65431 h 1476542"/>
              <a:gd name="connsiteX4" fmla="*/ 115 w 3368651"/>
              <a:gd name="connsiteY4" fmla="*/ 192431 h 1476542"/>
              <a:gd name="connsiteX5" fmla="*/ 12815 w 3368651"/>
              <a:gd name="connsiteY5" fmla="*/ 363881 h 1476542"/>
              <a:gd name="connsiteX6" fmla="*/ 44565 w 3368651"/>
              <a:gd name="connsiteY6" fmla="*/ 694081 h 1476542"/>
              <a:gd name="connsiteX7" fmla="*/ 95365 w 3368651"/>
              <a:gd name="connsiteY7" fmla="*/ 1163981 h 1476542"/>
              <a:gd name="connsiteX8" fmla="*/ 108065 w 3368651"/>
              <a:gd name="connsiteY8" fmla="*/ 1329081 h 1476542"/>
              <a:gd name="connsiteX9" fmla="*/ 120765 w 3368651"/>
              <a:gd name="connsiteY9" fmla="*/ 1411631 h 1476542"/>
              <a:gd name="connsiteX10" fmla="*/ 171565 w 3368651"/>
              <a:gd name="connsiteY10" fmla="*/ 1456081 h 1476542"/>
              <a:gd name="connsiteX11" fmla="*/ 355715 w 3368651"/>
              <a:gd name="connsiteY11" fmla="*/ 1475131 h 1476542"/>
              <a:gd name="connsiteX12" fmla="*/ 558915 w 3368651"/>
              <a:gd name="connsiteY12" fmla="*/ 1475131 h 1476542"/>
              <a:gd name="connsiteX13" fmla="*/ 1187565 w 3368651"/>
              <a:gd name="connsiteY13" fmla="*/ 1468781 h 1476542"/>
              <a:gd name="connsiteX14" fmla="*/ 2482965 w 3368651"/>
              <a:gd name="connsiteY14" fmla="*/ 1468781 h 1476542"/>
              <a:gd name="connsiteX15" fmla="*/ 3041074 w 3368651"/>
              <a:gd name="connsiteY15" fmla="*/ 1466403 h 1476542"/>
              <a:gd name="connsiteX16" fmla="*/ 3187815 w 3368651"/>
              <a:gd name="connsiteY16" fmla="*/ 1456081 h 1476542"/>
              <a:gd name="connsiteX17" fmla="*/ 3264015 w 3368651"/>
              <a:gd name="connsiteY17" fmla="*/ 1424331 h 1476542"/>
              <a:gd name="connsiteX18" fmla="*/ 3314918 w 3368651"/>
              <a:gd name="connsiteY18" fmla="*/ 1344959 h 1476542"/>
              <a:gd name="connsiteX19" fmla="*/ 3336349 w 3368651"/>
              <a:gd name="connsiteY19" fmla="*/ 1156840 h 1476542"/>
              <a:gd name="connsiteX20" fmla="*/ 3367306 w 3368651"/>
              <a:gd name="connsiteY20" fmla="*/ 328165 h 1476542"/>
              <a:gd name="connsiteX21" fmla="*/ 3360162 w 3368651"/>
              <a:gd name="connsiteY21" fmla="*/ 144809 h 1476542"/>
              <a:gd name="connsiteX22" fmla="*/ 3333865 w 3368651"/>
              <a:gd name="connsiteY22" fmla="*/ 71781 h 1476542"/>
              <a:gd name="connsiteX23" fmla="*/ 3308465 w 3368651"/>
              <a:gd name="connsiteY23" fmla="*/ 40031 h 1476542"/>
              <a:gd name="connsiteX24" fmla="*/ 3257665 w 3368651"/>
              <a:gd name="connsiteY24" fmla="*/ 20981 h 1476542"/>
              <a:gd name="connsiteX25" fmla="*/ 3225915 w 3368651"/>
              <a:gd name="connsiteY25" fmla="*/ 14631 h 1476542"/>
              <a:gd name="connsiteX26" fmla="*/ 3111615 w 3368651"/>
              <a:gd name="connsiteY26" fmla="*/ 8281 h 1476542"/>
              <a:gd name="connsiteX27" fmla="*/ 3041765 w 3368651"/>
              <a:gd name="connsiteY27" fmla="*/ 8281 h 1476542"/>
              <a:gd name="connsiteX28" fmla="*/ 304121 w 3368651"/>
              <a:gd name="connsiteY28" fmla="*/ 3518 h 1476542"/>
              <a:gd name="connsiteX0" fmla="*/ 304121 w 3368651"/>
              <a:gd name="connsiteY0" fmla="*/ 7213 h 1480237"/>
              <a:gd name="connsiteX1" fmla="*/ 188234 w 3368651"/>
              <a:gd name="connsiteY1" fmla="*/ 864 h 1480237"/>
              <a:gd name="connsiteX2" fmla="*/ 95365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04121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04121 w 3368651"/>
              <a:gd name="connsiteY28" fmla="*/ 7213 h 1480237"/>
              <a:gd name="connsiteX0" fmla="*/ 325552 w 3368651"/>
              <a:gd name="connsiteY0" fmla="*/ 7213 h 1480237"/>
              <a:gd name="connsiteX1" fmla="*/ 188234 w 3368651"/>
              <a:gd name="connsiteY1" fmla="*/ 864 h 1480237"/>
              <a:gd name="connsiteX2" fmla="*/ 81078 w 3368651"/>
              <a:gd name="connsiteY2" fmla="*/ 24676 h 1480237"/>
              <a:gd name="connsiteX3" fmla="*/ 19165 w 3368651"/>
              <a:gd name="connsiteY3" fmla="*/ 69126 h 1480237"/>
              <a:gd name="connsiteX4" fmla="*/ 115 w 3368651"/>
              <a:gd name="connsiteY4" fmla="*/ 196126 h 1480237"/>
              <a:gd name="connsiteX5" fmla="*/ 12815 w 3368651"/>
              <a:gd name="connsiteY5" fmla="*/ 367576 h 1480237"/>
              <a:gd name="connsiteX6" fmla="*/ 44565 w 3368651"/>
              <a:gd name="connsiteY6" fmla="*/ 697776 h 1480237"/>
              <a:gd name="connsiteX7" fmla="*/ 95365 w 3368651"/>
              <a:gd name="connsiteY7" fmla="*/ 1167676 h 1480237"/>
              <a:gd name="connsiteX8" fmla="*/ 108065 w 3368651"/>
              <a:gd name="connsiteY8" fmla="*/ 1332776 h 1480237"/>
              <a:gd name="connsiteX9" fmla="*/ 120765 w 3368651"/>
              <a:gd name="connsiteY9" fmla="*/ 1415326 h 1480237"/>
              <a:gd name="connsiteX10" fmla="*/ 171565 w 3368651"/>
              <a:gd name="connsiteY10" fmla="*/ 1459776 h 1480237"/>
              <a:gd name="connsiteX11" fmla="*/ 355715 w 3368651"/>
              <a:gd name="connsiteY11" fmla="*/ 1478826 h 1480237"/>
              <a:gd name="connsiteX12" fmla="*/ 558915 w 3368651"/>
              <a:gd name="connsiteY12" fmla="*/ 1478826 h 1480237"/>
              <a:gd name="connsiteX13" fmla="*/ 1187565 w 3368651"/>
              <a:gd name="connsiteY13" fmla="*/ 1472476 h 1480237"/>
              <a:gd name="connsiteX14" fmla="*/ 2482965 w 3368651"/>
              <a:gd name="connsiteY14" fmla="*/ 1472476 h 1480237"/>
              <a:gd name="connsiteX15" fmla="*/ 3041074 w 3368651"/>
              <a:gd name="connsiteY15" fmla="*/ 1470098 h 1480237"/>
              <a:gd name="connsiteX16" fmla="*/ 3187815 w 3368651"/>
              <a:gd name="connsiteY16" fmla="*/ 1459776 h 1480237"/>
              <a:gd name="connsiteX17" fmla="*/ 3264015 w 3368651"/>
              <a:gd name="connsiteY17" fmla="*/ 1428026 h 1480237"/>
              <a:gd name="connsiteX18" fmla="*/ 3314918 w 3368651"/>
              <a:gd name="connsiteY18" fmla="*/ 1348654 h 1480237"/>
              <a:gd name="connsiteX19" fmla="*/ 3336349 w 3368651"/>
              <a:gd name="connsiteY19" fmla="*/ 1160535 h 1480237"/>
              <a:gd name="connsiteX20" fmla="*/ 3367306 w 3368651"/>
              <a:gd name="connsiteY20" fmla="*/ 331860 h 1480237"/>
              <a:gd name="connsiteX21" fmla="*/ 3360162 w 3368651"/>
              <a:gd name="connsiteY21" fmla="*/ 148504 h 1480237"/>
              <a:gd name="connsiteX22" fmla="*/ 3333865 w 3368651"/>
              <a:gd name="connsiteY22" fmla="*/ 75476 h 1480237"/>
              <a:gd name="connsiteX23" fmla="*/ 3308465 w 3368651"/>
              <a:gd name="connsiteY23" fmla="*/ 43726 h 1480237"/>
              <a:gd name="connsiteX24" fmla="*/ 3257665 w 3368651"/>
              <a:gd name="connsiteY24" fmla="*/ 24676 h 1480237"/>
              <a:gd name="connsiteX25" fmla="*/ 3225915 w 3368651"/>
              <a:gd name="connsiteY25" fmla="*/ 18326 h 1480237"/>
              <a:gd name="connsiteX26" fmla="*/ 3111615 w 3368651"/>
              <a:gd name="connsiteY26" fmla="*/ 11976 h 1480237"/>
              <a:gd name="connsiteX27" fmla="*/ 3041765 w 3368651"/>
              <a:gd name="connsiteY27" fmla="*/ 11976 h 1480237"/>
              <a:gd name="connsiteX28" fmla="*/ 325552 w 3368651"/>
              <a:gd name="connsiteY28" fmla="*/ 7213 h 1480237"/>
              <a:gd name="connsiteX0" fmla="*/ 325447 w 3368546"/>
              <a:gd name="connsiteY0" fmla="*/ 7213 h 1480237"/>
              <a:gd name="connsiteX1" fmla="*/ 188129 w 3368546"/>
              <a:gd name="connsiteY1" fmla="*/ 864 h 1480237"/>
              <a:gd name="connsiteX2" fmla="*/ 80973 w 3368546"/>
              <a:gd name="connsiteY2" fmla="*/ 24676 h 1480237"/>
              <a:gd name="connsiteX3" fmla="*/ 14297 w 3368546"/>
              <a:gd name="connsiteY3" fmla="*/ 81033 h 1480237"/>
              <a:gd name="connsiteX4" fmla="*/ 10 w 3368546"/>
              <a:gd name="connsiteY4" fmla="*/ 196126 h 1480237"/>
              <a:gd name="connsiteX5" fmla="*/ 12710 w 3368546"/>
              <a:gd name="connsiteY5" fmla="*/ 367576 h 1480237"/>
              <a:gd name="connsiteX6" fmla="*/ 44460 w 3368546"/>
              <a:gd name="connsiteY6" fmla="*/ 697776 h 1480237"/>
              <a:gd name="connsiteX7" fmla="*/ 95260 w 3368546"/>
              <a:gd name="connsiteY7" fmla="*/ 1167676 h 1480237"/>
              <a:gd name="connsiteX8" fmla="*/ 107960 w 3368546"/>
              <a:gd name="connsiteY8" fmla="*/ 1332776 h 1480237"/>
              <a:gd name="connsiteX9" fmla="*/ 120660 w 3368546"/>
              <a:gd name="connsiteY9" fmla="*/ 1415326 h 1480237"/>
              <a:gd name="connsiteX10" fmla="*/ 171460 w 3368546"/>
              <a:gd name="connsiteY10" fmla="*/ 1459776 h 1480237"/>
              <a:gd name="connsiteX11" fmla="*/ 355610 w 3368546"/>
              <a:gd name="connsiteY11" fmla="*/ 1478826 h 1480237"/>
              <a:gd name="connsiteX12" fmla="*/ 558810 w 3368546"/>
              <a:gd name="connsiteY12" fmla="*/ 1478826 h 1480237"/>
              <a:gd name="connsiteX13" fmla="*/ 1187460 w 3368546"/>
              <a:gd name="connsiteY13" fmla="*/ 1472476 h 1480237"/>
              <a:gd name="connsiteX14" fmla="*/ 2482860 w 3368546"/>
              <a:gd name="connsiteY14" fmla="*/ 1472476 h 1480237"/>
              <a:gd name="connsiteX15" fmla="*/ 3040969 w 3368546"/>
              <a:gd name="connsiteY15" fmla="*/ 1470098 h 1480237"/>
              <a:gd name="connsiteX16" fmla="*/ 3187710 w 3368546"/>
              <a:gd name="connsiteY16" fmla="*/ 1459776 h 1480237"/>
              <a:gd name="connsiteX17" fmla="*/ 3263910 w 3368546"/>
              <a:gd name="connsiteY17" fmla="*/ 1428026 h 1480237"/>
              <a:gd name="connsiteX18" fmla="*/ 3314813 w 3368546"/>
              <a:gd name="connsiteY18" fmla="*/ 1348654 h 1480237"/>
              <a:gd name="connsiteX19" fmla="*/ 3336244 w 3368546"/>
              <a:gd name="connsiteY19" fmla="*/ 1160535 h 1480237"/>
              <a:gd name="connsiteX20" fmla="*/ 3367201 w 3368546"/>
              <a:gd name="connsiteY20" fmla="*/ 331860 h 1480237"/>
              <a:gd name="connsiteX21" fmla="*/ 3360057 w 3368546"/>
              <a:gd name="connsiteY21" fmla="*/ 148504 h 1480237"/>
              <a:gd name="connsiteX22" fmla="*/ 3333760 w 3368546"/>
              <a:gd name="connsiteY22" fmla="*/ 75476 h 1480237"/>
              <a:gd name="connsiteX23" fmla="*/ 3308360 w 3368546"/>
              <a:gd name="connsiteY23" fmla="*/ 43726 h 1480237"/>
              <a:gd name="connsiteX24" fmla="*/ 3257560 w 3368546"/>
              <a:gd name="connsiteY24" fmla="*/ 24676 h 1480237"/>
              <a:gd name="connsiteX25" fmla="*/ 3225810 w 3368546"/>
              <a:gd name="connsiteY25" fmla="*/ 18326 h 1480237"/>
              <a:gd name="connsiteX26" fmla="*/ 3111510 w 3368546"/>
              <a:gd name="connsiteY26" fmla="*/ 11976 h 1480237"/>
              <a:gd name="connsiteX27" fmla="*/ 3041660 w 3368546"/>
              <a:gd name="connsiteY27" fmla="*/ 11976 h 1480237"/>
              <a:gd name="connsiteX28" fmla="*/ 325447 w 3368546"/>
              <a:gd name="connsiteY28" fmla="*/ 7213 h 1480237"/>
              <a:gd name="connsiteX0" fmla="*/ 325447 w 3368546"/>
              <a:gd name="connsiteY0" fmla="*/ 5196 h 1478220"/>
              <a:gd name="connsiteX1" fmla="*/ 173842 w 3368546"/>
              <a:gd name="connsiteY1" fmla="*/ 1228 h 1478220"/>
              <a:gd name="connsiteX2" fmla="*/ 80973 w 3368546"/>
              <a:gd name="connsiteY2" fmla="*/ 22659 h 1478220"/>
              <a:gd name="connsiteX3" fmla="*/ 14297 w 3368546"/>
              <a:gd name="connsiteY3" fmla="*/ 79016 h 1478220"/>
              <a:gd name="connsiteX4" fmla="*/ 10 w 3368546"/>
              <a:gd name="connsiteY4" fmla="*/ 194109 h 1478220"/>
              <a:gd name="connsiteX5" fmla="*/ 12710 w 3368546"/>
              <a:gd name="connsiteY5" fmla="*/ 365559 h 1478220"/>
              <a:gd name="connsiteX6" fmla="*/ 44460 w 3368546"/>
              <a:gd name="connsiteY6" fmla="*/ 695759 h 1478220"/>
              <a:gd name="connsiteX7" fmla="*/ 95260 w 3368546"/>
              <a:gd name="connsiteY7" fmla="*/ 1165659 h 1478220"/>
              <a:gd name="connsiteX8" fmla="*/ 107960 w 3368546"/>
              <a:gd name="connsiteY8" fmla="*/ 1330759 h 1478220"/>
              <a:gd name="connsiteX9" fmla="*/ 120660 w 3368546"/>
              <a:gd name="connsiteY9" fmla="*/ 1413309 h 1478220"/>
              <a:gd name="connsiteX10" fmla="*/ 171460 w 3368546"/>
              <a:gd name="connsiteY10" fmla="*/ 1457759 h 1478220"/>
              <a:gd name="connsiteX11" fmla="*/ 355610 w 3368546"/>
              <a:gd name="connsiteY11" fmla="*/ 1476809 h 1478220"/>
              <a:gd name="connsiteX12" fmla="*/ 558810 w 3368546"/>
              <a:gd name="connsiteY12" fmla="*/ 1476809 h 1478220"/>
              <a:gd name="connsiteX13" fmla="*/ 1187460 w 3368546"/>
              <a:gd name="connsiteY13" fmla="*/ 1470459 h 1478220"/>
              <a:gd name="connsiteX14" fmla="*/ 2482860 w 3368546"/>
              <a:gd name="connsiteY14" fmla="*/ 1470459 h 1478220"/>
              <a:gd name="connsiteX15" fmla="*/ 3040969 w 3368546"/>
              <a:gd name="connsiteY15" fmla="*/ 1468081 h 1478220"/>
              <a:gd name="connsiteX16" fmla="*/ 3187710 w 3368546"/>
              <a:gd name="connsiteY16" fmla="*/ 1457759 h 1478220"/>
              <a:gd name="connsiteX17" fmla="*/ 3263910 w 3368546"/>
              <a:gd name="connsiteY17" fmla="*/ 1426009 h 1478220"/>
              <a:gd name="connsiteX18" fmla="*/ 3314813 w 3368546"/>
              <a:gd name="connsiteY18" fmla="*/ 1346637 h 1478220"/>
              <a:gd name="connsiteX19" fmla="*/ 3336244 w 3368546"/>
              <a:gd name="connsiteY19" fmla="*/ 1158518 h 1478220"/>
              <a:gd name="connsiteX20" fmla="*/ 3367201 w 3368546"/>
              <a:gd name="connsiteY20" fmla="*/ 329843 h 1478220"/>
              <a:gd name="connsiteX21" fmla="*/ 3360057 w 3368546"/>
              <a:gd name="connsiteY21" fmla="*/ 146487 h 1478220"/>
              <a:gd name="connsiteX22" fmla="*/ 3333760 w 3368546"/>
              <a:gd name="connsiteY22" fmla="*/ 73459 h 1478220"/>
              <a:gd name="connsiteX23" fmla="*/ 3308360 w 3368546"/>
              <a:gd name="connsiteY23" fmla="*/ 41709 h 1478220"/>
              <a:gd name="connsiteX24" fmla="*/ 3257560 w 3368546"/>
              <a:gd name="connsiteY24" fmla="*/ 22659 h 1478220"/>
              <a:gd name="connsiteX25" fmla="*/ 3225810 w 3368546"/>
              <a:gd name="connsiteY25" fmla="*/ 16309 h 1478220"/>
              <a:gd name="connsiteX26" fmla="*/ 3111510 w 3368546"/>
              <a:gd name="connsiteY26" fmla="*/ 9959 h 1478220"/>
              <a:gd name="connsiteX27" fmla="*/ 3041660 w 3368546"/>
              <a:gd name="connsiteY27" fmla="*/ 9959 h 1478220"/>
              <a:gd name="connsiteX28" fmla="*/ 325447 w 3368546"/>
              <a:gd name="connsiteY28" fmla="*/ 5196 h 1478220"/>
              <a:gd name="connsiteX0" fmla="*/ 344497 w 3368546"/>
              <a:gd name="connsiteY0" fmla="*/ 1551 h 1484100"/>
              <a:gd name="connsiteX1" fmla="*/ 173842 w 3368546"/>
              <a:gd name="connsiteY1" fmla="*/ 7108 h 1484100"/>
              <a:gd name="connsiteX2" fmla="*/ 80973 w 3368546"/>
              <a:gd name="connsiteY2" fmla="*/ 28539 h 1484100"/>
              <a:gd name="connsiteX3" fmla="*/ 14297 w 3368546"/>
              <a:gd name="connsiteY3" fmla="*/ 84896 h 1484100"/>
              <a:gd name="connsiteX4" fmla="*/ 10 w 3368546"/>
              <a:gd name="connsiteY4" fmla="*/ 199989 h 1484100"/>
              <a:gd name="connsiteX5" fmla="*/ 12710 w 3368546"/>
              <a:gd name="connsiteY5" fmla="*/ 371439 h 1484100"/>
              <a:gd name="connsiteX6" fmla="*/ 44460 w 3368546"/>
              <a:gd name="connsiteY6" fmla="*/ 701639 h 1484100"/>
              <a:gd name="connsiteX7" fmla="*/ 95260 w 3368546"/>
              <a:gd name="connsiteY7" fmla="*/ 1171539 h 1484100"/>
              <a:gd name="connsiteX8" fmla="*/ 107960 w 3368546"/>
              <a:gd name="connsiteY8" fmla="*/ 1336639 h 1484100"/>
              <a:gd name="connsiteX9" fmla="*/ 120660 w 3368546"/>
              <a:gd name="connsiteY9" fmla="*/ 1419189 h 1484100"/>
              <a:gd name="connsiteX10" fmla="*/ 171460 w 3368546"/>
              <a:gd name="connsiteY10" fmla="*/ 1463639 h 1484100"/>
              <a:gd name="connsiteX11" fmla="*/ 355610 w 3368546"/>
              <a:gd name="connsiteY11" fmla="*/ 1482689 h 1484100"/>
              <a:gd name="connsiteX12" fmla="*/ 558810 w 3368546"/>
              <a:gd name="connsiteY12" fmla="*/ 1482689 h 1484100"/>
              <a:gd name="connsiteX13" fmla="*/ 1187460 w 3368546"/>
              <a:gd name="connsiteY13" fmla="*/ 1476339 h 1484100"/>
              <a:gd name="connsiteX14" fmla="*/ 2482860 w 3368546"/>
              <a:gd name="connsiteY14" fmla="*/ 1476339 h 1484100"/>
              <a:gd name="connsiteX15" fmla="*/ 3040969 w 3368546"/>
              <a:gd name="connsiteY15" fmla="*/ 1473961 h 1484100"/>
              <a:gd name="connsiteX16" fmla="*/ 3187710 w 3368546"/>
              <a:gd name="connsiteY16" fmla="*/ 1463639 h 1484100"/>
              <a:gd name="connsiteX17" fmla="*/ 3263910 w 3368546"/>
              <a:gd name="connsiteY17" fmla="*/ 1431889 h 1484100"/>
              <a:gd name="connsiteX18" fmla="*/ 3314813 w 3368546"/>
              <a:gd name="connsiteY18" fmla="*/ 1352517 h 1484100"/>
              <a:gd name="connsiteX19" fmla="*/ 3336244 w 3368546"/>
              <a:gd name="connsiteY19" fmla="*/ 1164398 h 1484100"/>
              <a:gd name="connsiteX20" fmla="*/ 3367201 w 3368546"/>
              <a:gd name="connsiteY20" fmla="*/ 335723 h 1484100"/>
              <a:gd name="connsiteX21" fmla="*/ 3360057 w 3368546"/>
              <a:gd name="connsiteY21" fmla="*/ 152367 h 1484100"/>
              <a:gd name="connsiteX22" fmla="*/ 3333760 w 3368546"/>
              <a:gd name="connsiteY22" fmla="*/ 79339 h 1484100"/>
              <a:gd name="connsiteX23" fmla="*/ 3308360 w 3368546"/>
              <a:gd name="connsiteY23" fmla="*/ 47589 h 1484100"/>
              <a:gd name="connsiteX24" fmla="*/ 3257560 w 3368546"/>
              <a:gd name="connsiteY24" fmla="*/ 28539 h 1484100"/>
              <a:gd name="connsiteX25" fmla="*/ 3225810 w 3368546"/>
              <a:gd name="connsiteY25" fmla="*/ 22189 h 1484100"/>
              <a:gd name="connsiteX26" fmla="*/ 3111510 w 3368546"/>
              <a:gd name="connsiteY26" fmla="*/ 15839 h 1484100"/>
              <a:gd name="connsiteX27" fmla="*/ 3041660 w 3368546"/>
              <a:gd name="connsiteY27" fmla="*/ 15839 h 1484100"/>
              <a:gd name="connsiteX28" fmla="*/ 344497 w 3368546"/>
              <a:gd name="connsiteY28" fmla="*/ 1551 h 148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68546" h="1484100">
                <a:moveTo>
                  <a:pt x="344497" y="1551"/>
                </a:moveTo>
                <a:cubicBezTo>
                  <a:pt x="316451" y="-2683"/>
                  <a:pt x="217763" y="2610"/>
                  <a:pt x="173842" y="7108"/>
                </a:cubicBezTo>
                <a:cubicBezTo>
                  <a:pt x="129921" y="11606"/>
                  <a:pt x="107564" y="15574"/>
                  <a:pt x="80973" y="28539"/>
                </a:cubicBezTo>
                <a:cubicBezTo>
                  <a:pt x="54382" y="41504"/>
                  <a:pt x="27791" y="56321"/>
                  <a:pt x="14297" y="84896"/>
                </a:cubicBezTo>
                <a:cubicBezTo>
                  <a:pt x="803" y="113471"/>
                  <a:pt x="274" y="152232"/>
                  <a:pt x="10" y="199989"/>
                </a:cubicBezTo>
                <a:cubicBezTo>
                  <a:pt x="-254" y="247746"/>
                  <a:pt x="5302" y="287831"/>
                  <a:pt x="12710" y="371439"/>
                </a:cubicBezTo>
                <a:cubicBezTo>
                  <a:pt x="20118" y="455047"/>
                  <a:pt x="30702" y="568289"/>
                  <a:pt x="44460" y="701639"/>
                </a:cubicBezTo>
                <a:cubicBezTo>
                  <a:pt x="58218" y="834989"/>
                  <a:pt x="84677" y="1065706"/>
                  <a:pt x="95260" y="1171539"/>
                </a:cubicBezTo>
                <a:cubicBezTo>
                  <a:pt x="105843" y="1277372"/>
                  <a:pt x="103727" y="1295364"/>
                  <a:pt x="107960" y="1336639"/>
                </a:cubicBezTo>
                <a:cubicBezTo>
                  <a:pt x="112193" y="1377914"/>
                  <a:pt x="110077" y="1398022"/>
                  <a:pt x="120660" y="1419189"/>
                </a:cubicBezTo>
                <a:cubicBezTo>
                  <a:pt x="131243" y="1440356"/>
                  <a:pt x="132302" y="1453056"/>
                  <a:pt x="171460" y="1463639"/>
                </a:cubicBezTo>
                <a:cubicBezTo>
                  <a:pt x="210618" y="1474222"/>
                  <a:pt x="291052" y="1479514"/>
                  <a:pt x="355610" y="1482689"/>
                </a:cubicBezTo>
                <a:cubicBezTo>
                  <a:pt x="420168" y="1485864"/>
                  <a:pt x="558810" y="1482689"/>
                  <a:pt x="558810" y="1482689"/>
                </a:cubicBezTo>
                <a:lnTo>
                  <a:pt x="1187460" y="1476339"/>
                </a:lnTo>
                <a:lnTo>
                  <a:pt x="2482860" y="1476339"/>
                </a:lnTo>
                <a:lnTo>
                  <a:pt x="3040969" y="1473961"/>
                </a:lnTo>
                <a:cubicBezTo>
                  <a:pt x="3158444" y="1471844"/>
                  <a:pt x="3150553" y="1470651"/>
                  <a:pt x="3187710" y="1463639"/>
                </a:cubicBezTo>
                <a:cubicBezTo>
                  <a:pt x="3224867" y="1456627"/>
                  <a:pt x="3242726" y="1450409"/>
                  <a:pt x="3263910" y="1431889"/>
                </a:cubicBezTo>
                <a:cubicBezTo>
                  <a:pt x="3285094" y="1413369"/>
                  <a:pt x="3302757" y="1397099"/>
                  <a:pt x="3314813" y="1352517"/>
                </a:cubicBezTo>
                <a:cubicBezTo>
                  <a:pt x="3326869" y="1307935"/>
                  <a:pt x="3327513" y="1333864"/>
                  <a:pt x="3336244" y="1164398"/>
                </a:cubicBezTo>
                <a:cubicBezTo>
                  <a:pt x="3344975" y="994932"/>
                  <a:pt x="3363232" y="504395"/>
                  <a:pt x="3367201" y="335723"/>
                </a:cubicBezTo>
                <a:cubicBezTo>
                  <a:pt x="3371170" y="167051"/>
                  <a:pt x="3365630" y="195097"/>
                  <a:pt x="3360057" y="152367"/>
                </a:cubicBezTo>
                <a:cubicBezTo>
                  <a:pt x="3354484" y="109637"/>
                  <a:pt x="3342376" y="96802"/>
                  <a:pt x="3333760" y="79339"/>
                </a:cubicBezTo>
                <a:cubicBezTo>
                  <a:pt x="3325144" y="61876"/>
                  <a:pt x="3321060" y="56056"/>
                  <a:pt x="3308360" y="47589"/>
                </a:cubicBezTo>
                <a:cubicBezTo>
                  <a:pt x="3295660" y="39122"/>
                  <a:pt x="3271318" y="32772"/>
                  <a:pt x="3257560" y="28539"/>
                </a:cubicBezTo>
                <a:cubicBezTo>
                  <a:pt x="3243802" y="24306"/>
                  <a:pt x="3250152" y="24306"/>
                  <a:pt x="3225810" y="22189"/>
                </a:cubicBezTo>
                <a:cubicBezTo>
                  <a:pt x="3201468" y="20072"/>
                  <a:pt x="3142202" y="16897"/>
                  <a:pt x="3111510" y="15839"/>
                </a:cubicBezTo>
                <a:cubicBezTo>
                  <a:pt x="3080818" y="14781"/>
                  <a:pt x="3041660" y="15839"/>
                  <a:pt x="3041660" y="15839"/>
                </a:cubicBezTo>
                <a:lnTo>
                  <a:pt x="344497" y="1551"/>
                </a:lnTo>
                <a:close/>
              </a:path>
            </a:pathLst>
          </a:custGeom>
          <a:solidFill>
            <a:srgbClr val="3E4F93"/>
          </a:solidFill>
          <a:ln w="57150" cap="rnd">
            <a:solidFill>
              <a:srgbClr val="33487A"/>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defTabSz="1371600" rtl="1"/>
            <a:r>
              <a:rPr lang="ar-AE" sz="4400" dirty="0"/>
              <a:t>اضغطوا عليَّ لعرض تلميح.</a:t>
            </a:r>
            <a:endParaRPr lang="x-none" sz="4200" dirty="0">
              <a:solidFill>
                <a:prstClr val="white"/>
              </a:solidFill>
              <a:latin typeface="Calibri"/>
              <a:cs typeface="Calibri"/>
            </a:endParaRPr>
          </a:p>
        </p:txBody>
      </p:sp>
      <p:sp>
        <p:nvSpPr>
          <p:cNvPr id="4" name="תיבת טקסט 3">
            <a:extLst>
              <a:ext uri="{FF2B5EF4-FFF2-40B4-BE49-F238E27FC236}">
                <a16:creationId xmlns:a16="http://schemas.microsoft.com/office/drawing/2014/main" id="{2902EBB0-8F79-6533-04D9-51160A5FA2B0}"/>
              </a:ext>
            </a:extLst>
          </p:cNvPr>
          <p:cNvSpPr txBox="1"/>
          <p:nvPr/>
        </p:nvSpPr>
        <p:spPr>
          <a:xfrm>
            <a:off x="2994881" y="8801100"/>
            <a:ext cx="9536585" cy="707886"/>
          </a:xfrm>
          <a:prstGeom prst="rect">
            <a:avLst/>
          </a:prstGeom>
          <a:noFill/>
        </p:spPr>
        <p:txBody>
          <a:bodyPr wrap="none" rtlCol="1">
            <a:spAutoFit/>
          </a:bodyPr>
          <a:lstStyle/>
          <a:p>
            <a:pPr algn="r" defTabSz="1371600" rtl="1"/>
            <a:r>
              <a:rPr lang="ar-AE" sz="4000" dirty="0"/>
              <a:t>يُستحسن التعبير عن الكسرين على صورة عددين عشريين.</a:t>
            </a:r>
            <a:endParaRPr lang="he-IL" sz="4000" dirty="0">
              <a:solidFill>
                <a:prstClr val="black"/>
              </a:solidFill>
              <a:latin typeface="Calibri"/>
              <a:cs typeface="Calibri"/>
            </a:endParaRPr>
          </a:p>
        </p:txBody>
      </p:sp>
      <p:sp>
        <p:nvSpPr>
          <p:cNvPr id="7" name="מלבן 6">
            <a:extLst>
              <a:ext uri="{FF2B5EF4-FFF2-40B4-BE49-F238E27FC236}">
                <a16:creationId xmlns:a16="http://schemas.microsoft.com/office/drawing/2014/main" id="{D60243D2-7CF4-0FC3-25C5-8C53EBE306FC}"/>
              </a:ext>
            </a:extLst>
          </p:cNvPr>
          <p:cNvSpPr/>
          <p:nvPr/>
        </p:nvSpPr>
        <p:spPr>
          <a:xfrm>
            <a:off x="2987316" y="2742924"/>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0.24</a:t>
            </a:r>
            <a:endParaRPr lang="he-IL" sz="4800" dirty="0">
              <a:solidFill>
                <a:srgbClr val="4F81BD">
                  <a:lumMod val="75000"/>
                </a:srgbClr>
              </a:solidFill>
              <a:latin typeface="Calibri"/>
              <a:cs typeface="Calibri"/>
            </a:endParaRPr>
          </a:p>
        </p:txBody>
      </p:sp>
      <p:sp>
        <p:nvSpPr>
          <p:cNvPr id="8" name="מלבן 7">
            <a:extLst>
              <a:ext uri="{FF2B5EF4-FFF2-40B4-BE49-F238E27FC236}">
                <a16:creationId xmlns:a16="http://schemas.microsoft.com/office/drawing/2014/main" id="{0CE630AC-4E41-FF40-55F9-4FAAAB090E73}"/>
              </a:ext>
            </a:extLst>
          </p:cNvPr>
          <p:cNvSpPr/>
          <p:nvPr/>
        </p:nvSpPr>
        <p:spPr>
          <a:xfrm>
            <a:off x="6277710" y="2742924"/>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0.120</a:t>
            </a:r>
            <a:endParaRPr lang="he-IL" sz="4800" dirty="0">
              <a:solidFill>
                <a:srgbClr val="4F81BD">
                  <a:lumMod val="75000"/>
                </a:srgbClr>
              </a:solidFill>
              <a:latin typeface="Calibri"/>
              <a:cs typeface="Calibri"/>
            </a:endParaRPr>
          </a:p>
        </p:txBody>
      </p:sp>
      <p:pic>
        <p:nvPicPr>
          <p:cNvPr id="10" name="גרפיקה 9" descr="סגור עם מילוי מלא">
            <a:extLst>
              <a:ext uri="{FF2B5EF4-FFF2-40B4-BE49-F238E27FC236}">
                <a16:creationId xmlns:a16="http://schemas.microsoft.com/office/drawing/2014/main" id="{A823C3BC-76C7-9202-32D3-3256B6C7375D}"/>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3534" y="3720692"/>
            <a:ext cx="1371600" cy="1371600"/>
          </a:xfrm>
          <a:prstGeom prst="rect">
            <a:avLst/>
          </a:prstGeom>
        </p:spPr>
      </p:pic>
      <p:pic>
        <p:nvPicPr>
          <p:cNvPr id="12" name="גרפיקה 11" descr="סימן ביקורת עם מילוי מלא">
            <a:extLst>
              <a:ext uri="{FF2B5EF4-FFF2-40B4-BE49-F238E27FC236}">
                <a16:creationId xmlns:a16="http://schemas.microsoft.com/office/drawing/2014/main" id="{C2475C27-9303-D7EB-349C-EB5801CAC1B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25" y="3720692"/>
            <a:ext cx="1371600" cy="1371600"/>
          </a:xfrm>
          <a:prstGeom prst="rect">
            <a:avLst/>
          </a:prstGeom>
        </p:spPr>
      </p:pic>
      <p:sp>
        <p:nvSpPr>
          <p:cNvPr id="13" name="מלבן 12">
            <a:extLst>
              <a:ext uri="{FF2B5EF4-FFF2-40B4-BE49-F238E27FC236}">
                <a16:creationId xmlns:a16="http://schemas.microsoft.com/office/drawing/2014/main" id="{191C6990-8242-69C6-2E70-6799E100A1A8}"/>
              </a:ext>
            </a:extLst>
          </p:cNvPr>
          <p:cNvSpPr/>
          <p:nvPr/>
        </p:nvSpPr>
        <p:spPr>
          <a:xfrm>
            <a:off x="9568104" y="2742924"/>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0.126</a:t>
            </a:r>
            <a:endParaRPr lang="he-IL" sz="4800" dirty="0">
              <a:solidFill>
                <a:srgbClr val="4F81BD">
                  <a:lumMod val="75000"/>
                </a:srgbClr>
              </a:solidFill>
              <a:latin typeface="Calibri"/>
              <a:cs typeface="Calibri"/>
            </a:endParaRPr>
          </a:p>
        </p:txBody>
      </p:sp>
      <p:sp>
        <p:nvSpPr>
          <p:cNvPr id="14" name="מלבן 13">
            <a:extLst>
              <a:ext uri="{FF2B5EF4-FFF2-40B4-BE49-F238E27FC236}">
                <a16:creationId xmlns:a16="http://schemas.microsoft.com/office/drawing/2014/main" id="{ABB7643A-FCB1-B50D-A645-C3FFD6164319}"/>
              </a:ext>
            </a:extLst>
          </p:cNvPr>
          <p:cNvSpPr/>
          <p:nvPr/>
        </p:nvSpPr>
        <p:spPr>
          <a:xfrm>
            <a:off x="12858500" y="2742924"/>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0.12</a:t>
            </a:r>
            <a:endParaRPr lang="he-IL" sz="4800" dirty="0">
              <a:solidFill>
                <a:srgbClr val="4F81BD">
                  <a:lumMod val="75000"/>
                </a:srgbClr>
              </a:solidFill>
              <a:latin typeface="Calibri"/>
              <a:cs typeface="Calibri"/>
            </a:endParaRPr>
          </a:p>
        </p:txBody>
      </p:sp>
      <p:pic>
        <p:nvPicPr>
          <p:cNvPr id="15" name="גרפיקה 14" descr="סגור עם מילוי מלא">
            <a:extLst>
              <a:ext uri="{FF2B5EF4-FFF2-40B4-BE49-F238E27FC236}">
                <a16:creationId xmlns:a16="http://schemas.microsoft.com/office/drawing/2014/main" id="{8D77239A-C204-B00E-0A46-39BCE001FF4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76153" y="3720692"/>
            <a:ext cx="1371600" cy="1371600"/>
          </a:xfrm>
          <a:prstGeom prst="rect">
            <a:avLst/>
          </a:prstGeom>
        </p:spPr>
      </p:pic>
      <p:pic>
        <p:nvPicPr>
          <p:cNvPr id="16" name="גרפיקה 15" descr="סימן ביקורת עם מילוי מלא">
            <a:extLst>
              <a:ext uri="{FF2B5EF4-FFF2-40B4-BE49-F238E27FC236}">
                <a16:creationId xmlns:a16="http://schemas.microsoft.com/office/drawing/2014/main" id="{274B6850-8220-ED5D-E69C-FC550FDCE8F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844" y="3720692"/>
            <a:ext cx="1371600" cy="1371600"/>
          </a:xfrm>
          <a:prstGeom prst="rect">
            <a:avLst/>
          </a:prstGeom>
        </p:spPr>
      </p:pic>
      <p:sp>
        <p:nvSpPr>
          <p:cNvPr id="17" name="מלבן 16">
            <a:extLst>
              <a:ext uri="{FF2B5EF4-FFF2-40B4-BE49-F238E27FC236}">
                <a16:creationId xmlns:a16="http://schemas.microsoft.com/office/drawing/2014/main" id="{9A683031-8E9B-12B1-3062-7D5537309296}"/>
              </a:ext>
            </a:extLst>
          </p:cNvPr>
          <p:cNvSpPr/>
          <p:nvPr/>
        </p:nvSpPr>
        <p:spPr>
          <a:xfrm>
            <a:off x="2987316" y="5388288"/>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0.19</a:t>
            </a:r>
            <a:endParaRPr lang="he-IL" sz="4800" dirty="0">
              <a:solidFill>
                <a:srgbClr val="4F81BD">
                  <a:lumMod val="75000"/>
                </a:srgbClr>
              </a:solidFill>
              <a:latin typeface="Calibri"/>
              <a:cs typeface="Calibri"/>
            </a:endParaRPr>
          </a:p>
        </p:txBody>
      </p:sp>
      <p:pic>
        <p:nvPicPr>
          <p:cNvPr id="18" name="גרפיקה 17" descr="סימן ביקורת עם מילוי מלא">
            <a:extLst>
              <a:ext uri="{FF2B5EF4-FFF2-40B4-BE49-F238E27FC236}">
                <a16:creationId xmlns:a16="http://schemas.microsoft.com/office/drawing/2014/main" id="{40FB2C65-1988-8519-EF95-FB5A10BF848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6321" y="6422909"/>
            <a:ext cx="1371600" cy="1371600"/>
          </a:xfrm>
          <a:prstGeom prst="rect">
            <a:avLst/>
          </a:prstGeom>
        </p:spPr>
      </p:pic>
      <p:sp>
        <p:nvSpPr>
          <p:cNvPr id="19" name="מלבן 18">
            <a:extLst>
              <a:ext uri="{FF2B5EF4-FFF2-40B4-BE49-F238E27FC236}">
                <a16:creationId xmlns:a16="http://schemas.microsoft.com/office/drawing/2014/main" id="{F3FB7AA6-B1F8-2421-7C2A-276C56425C4B}"/>
              </a:ext>
            </a:extLst>
          </p:cNvPr>
          <p:cNvSpPr/>
          <p:nvPr/>
        </p:nvSpPr>
        <p:spPr>
          <a:xfrm>
            <a:off x="6277710" y="5388288"/>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0.199</a:t>
            </a:r>
            <a:endParaRPr lang="he-IL" sz="4800" dirty="0">
              <a:solidFill>
                <a:srgbClr val="4F81BD">
                  <a:lumMod val="75000"/>
                </a:srgbClr>
              </a:solidFill>
              <a:latin typeface="Calibri"/>
              <a:cs typeface="Calibri"/>
            </a:endParaRPr>
          </a:p>
        </p:txBody>
      </p:sp>
      <p:pic>
        <p:nvPicPr>
          <p:cNvPr id="20" name="גרפיקה 19" descr="סימן ביקורת עם מילוי מלא">
            <a:extLst>
              <a:ext uri="{FF2B5EF4-FFF2-40B4-BE49-F238E27FC236}">
                <a16:creationId xmlns:a16="http://schemas.microsoft.com/office/drawing/2014/main" id="{85F30800-EA84-A2A7-07C6-938DDAD11460}"/>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9599" y="6422909"/>
            <a:ext cx="1371600" cy="1371600"/>
          </a:xfrm>
          <a:prstGeom prst="rect">
            <a:avLst/>
          </a:prstGeom>
        </p:spPr>
      </p:pic>
      <p:sp>
        <p:nvSpPr>
          <p:cNvPr id="21" name="מלבן 20">
            <a:extLst>
              <a:ext uri="{FF2B5EF4-FFF2-40B4-BE49-F238E27FC236}">
                <a16:creationId xmlns:a16="http://schemas.microsoft.com/office/drawing/2014/main" id="{FEC7E2AF-F323-C8FF-65EF-DDB498AD8B1E}"/>
              </a:ext>
            </a:extLst>
          </p:cNvPr>
          <p:cNvSpPr/>
          <p:nvPr/>
        </p:nvSpPr>
        <p:spPr>
          <a:xfrm>
            <a:off x="9568104" y="5388288"/>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0.124</a:t>
            </a:r>
            <a:endParaRPr lang="he-IL" sz="4800" dirty="0">
              <a:solidFill>
                <a:srgbClr val="4F81BD">
                  <a:lumMod val="75000"/>
                </a:srgbClr>
              </a:solidFill>
              <a:latin typeface="Calibri"/>
              <a:cs typeface="Calibri"/>
            </a:endParaRPr>
          </a:p>
        </p:txBody>
      </p:sp>
      <p:pic>
        <p:nvPicPr>
          <p:cNvPr id="22" name="גרפיקה 21" descr="סגור עם מילוי מלא">
            <a:extLst>
              <a:ext uri="{FF2B5EF4-FFF2-40B4-BE49-F238E27FC236}">
                <a16:creationId xmlns:a16="http://schemas.microsoft.com/office/drawing/2014/main" id="{404F6631-FF69-10BE-E6D6-03EDBA0191E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62877" y="6422909"/>
            <a:ext cx="1371600" cy="1371600"/>
          </a:xfrm>
          <a:prstGeom prst="rect">
            <a:avLst/>
          </a:prstGeom>
        </p:spPr>
      </p:pic>
      <p:sp>
        <p:nvSpPr>
          <p:cNvPr id="23" name="מלבן 22">
            <a:extLst>
              <a:ext uri="{FF2B5EF4-FFF2-40B4-BE49-F238E27FC236}">
                <a16:creationId xmlns:a16="http://schemas.microsoft.com/office/drawing/2014/main" id="{EFBDE5B0-6860-81D3-A405-A4BB1741181A}"/>
              </a:ext>
            </a:extLst>
          </p:cNvPr>
          <p:cNvSpPr/>
          <p:nvPr/>
        </p:nvSpPr>
        <p:spPr>
          <a:xfrm>
            <a:off x="12858500" y="5388288"/>
            <a:ext cx="1890000" cy="189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371600" rtl="1"/>
            <a:r>
              <a:rPr lang="en-US" sz="4800" dirty="0">
                <a:solidFill>
                  <a:srgbClr val="4F81BD">
                    <a:lumMod val="75000"/>
                  </a:srgbClr>
                </a:solidFill>
                <a:latin typeface="Calibri"/>
                <a:cs typeface="Calibri"/>
              </a:rPr>
              <a:t>0.2</a:t>
            </a:r>
            <a:endParaRPr lang="he-IL" sz="4800" dirty="0">
              <a:solidFill>
                <a:srgbClr val="4F81BD">
                  <a:lumMod val="75000"/>
                </a:srgbClr>
              </a:solidFill>
              <a:latin typeface="Calibri"/>
              <a:cs typeface="Calibri"/>
            </a:endParaRPr>
          </a:p>
        </p:txBody>
      </p:sp>
      <p:pic>
        <p:nvPicPr>
          <p:cNvPr id="24" name="גרפיקה 23" descr="סימן ביקורת עם מילוי מלא">
            <a:extLst>
              <a:ext uri="{FF2B5EF4-FFF2-40B4-BE49-F238E27FC236}">
                <a16:creationId xmlns:a16="http://schemas.microsoft.com/office/drawing/2014/main" id="{E1B6069B-D86F-21CF-F642-F4751645A2F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76153" y="6422909"/>
            <a:ext cx="1371600" cy="1371600"/>
          </a:xfrm>
          <a:prstGeom prst="rect">
            <a:avLst/>
          </a:prstGeom>
        </p:spPr>
      </p:pic>
      <p:sp>
        <p:nvSpPr>
          <p:cNvPr id="5" name="תיבת טקסט 4">
            <a:extLst>
              <a:ext uri="{FF2B5EF4-FFF2-40B4-BE49-F238E27FC236}">
                <a16:creationId xmlns:a16="http://schemas.microsoft.com/office/drawing/2014/main" id="{3E9CF4E6-932E-B88D-9A21-4CCD2E9335ED}"/>
              </a:ext>
            </a:extLst>
          </p:cNvPr>
          <p:cNvSpPr txBox="1"/>
          <p:nvPr/>
        </p:nvSpPr>
        <p:spPr>
          <a:xfrm>
            <a:off x="11561553" y="9510704"/>
            <a:ext cx="6400800" cy="523220"/>
          </a:xfrm>
          <a:prstGeom prst="rect">
            <a:avLst/>
          </a:prstGeom>
          <a:noFill/>
        </p:spPr>
        <p:txBody>
          <a:bodyPr wrap="square" rtlCol="1">
            <a:spAutoFit/>
          </a:bodyPr>
          <a:lstStyle/>
          <a:p>
            <a:r>
              <a:rPr lang="ar-AE" sz="2800" dirty="0">
                <a:hlinkClick r:id="rId5"/>
              </a:rPr>
              <a:t>من وحدة تعليمية محوسبة – كثافة الكسور</a:t>
            </a:r>
            <a:endParaRPr lang="he-IL" sz="2800" dirty="0"/>
          </a:p>
        </p:txBody>
      </p:sp>
    </p:spTree>
    <p:extLst>
      <p:ext uri="{BB962C8B-B14F-4D97-AF65-F5344CB8AC3E}">
        <p14:creationId xmlns:p14="http://schemas.microsoft.com/office/powerpoint/2010/main" val="307688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14"/>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endParaRPr lang="he-IL" sz="5400" dirty="0">
              <a:latin typeface="Calibri" panose="020F0502020204030204" pitchFamily="34" charset="0"/>
              <a:cs typeface="Calibri" panose="020F0502020204030204" pitchFamily="34" charset="0"/>
            </a:endParaRPr>
          </a:p>
          <a:p>
            <a:pPr algn="ctr"/>
            <a:r>
              <a:rPr lang="he-IL" sz="5400" dirty="0">
                <a:latin typeface="Calibri" panose="020F0502020204030204" pitchFamily="34" charset="0"/>
                <a:cs typeface="Calibri" panose="020F0502020204030204" pitchFamily="34" charset="0"/>
              </a:rPr>
              <a:t>0.25</a:t>
            </a:r>
            <a:endParaRPr lang="he-IL" sz="3600"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1" name="כותרת">
            <a:extLst>
              <a:ext uri="{FF2B5EF4-FFF2-40B4-BE49-F238E27FC236}">
                <a16:creationId xmlns:a16="http://schemas.microsoft.com/office/drawing/2014/main" id="{7C7939FA-F26C-40E8-8039-DFA24BD997DC}"/>
              </a:ext>
            </a:extLst>
          </p:cNvPr>
          <p:cNvSpPr txBox="1"/>
          <p:nvPr/>
        </p:nvSpPr>
        <p:spPr>
          <a:xfrm>
            <a:off x="4499485" y="390973"/>
            <a:ext cx="11336237" cy="769441"/>
          </a:xfrm>
          <a:prstGeom prst="rect">
            <a:avLst/>
          </a:prstGeom>
          <a:noFill/>
        </p:spPr>
        <p:txBody>
          <a:bodyPr wrap="square" rtlCol="1">
            <a:spAutoFit/>
          </a:bodyPr>
          <a:lstStyle/>
          <a:p>
            <a:r>
              <a:rPr lang="ar-AE" sz="44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200" dirty="0">
              <a:latin typeface="Calibri" panose="020F0502020204030204" pitchFamily="34" charset="0"/>
              <a:ea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7"/>
            <a:ext cx="6497202" cy="4135234"/>
            <a:chOff x="1287953" y="3068961"/>
            <a:chExt cx="4956741" cy="3675763"/>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1"/>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r>
                <a:rPr lang="he-IL" sz="3150" dirty="0">
                  <a:solidFill>
                    <a:schemeClr val="tx1"/>
                  </a:solidFill>
                  <a:latin typeface="Calibri" panose="020F0502020204030204" pitchFamily="34" charset="0"/>
                  <a:cs typeface="Calibri" panose="020F0502020204030204" pitchFamily="34" charset="0"/>
                </a:rPr>
                <a:t>.</a:t>
              </a: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1439" y="4823528"/>
            <a:ext cx="6420443" cy="2959847"/>
            <a:chOff x="-2234486"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234486" y="1319532"/>
                  <a:ext cx="4535503" cy="1333681"/>
                </a:xfrm>
                <a:prstGeom prst="rect">
                  <a:avLst/>
                </a:prstGeom>
                <a:noFill/>
              </p:spPr>
              <p:txBody>
                <a:bodyPr wrap="square" rtlCol="1">
                  <a:spAutoFit/>
                </a:bodyPr>
                <a:lstStyle/>
                <a:p>
                  <a:pPr algn="ctr"/>
                  <a:r>
                    <a:rPr lang="ar-AE" sz="3200" b="1" dirty="0">
                      <a:solidFill>
                        <a:schemeClr val="bg1"/>
                      </a:solidFill>
                      <a:latin typeface="Calibri" panose="020F0502020204030204" pitchFamily="34" charset="0"/>
                      <a:ea typeface="Calibri" panose="020F0502020204030204" pitchFamily="34" charset="0"/>
                      <a:cs typeface="Calibri" panose="020F0502020204030204" pitchFamily="34" charset="0"/>
                    </a:rPr>
                    <a:t>أنا عدد عشري يساوي</a:t>
                  </a:r>
                  <a:br>
                    <a:rPr lang="en-US" sz="3150" dirty="0">
                      <a:solidFill>
                        <a:schemeClr val="bg1"/>
                      </a:solidFill>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1</m:t>
                            </m:r>
                          </m:num>
                          <m:den>
                            <m:r>
                              <a:rPr lang="en-US" sz="3150" i="1">
                                <a:solidFill>
                                  <a:schemeClr val="bg1"/>
                                </a:solidFill>
                                <a:latin typeface="Cambria Math" panose="02040503050406030204" pitchFamily="18" charset="0"/>
                                <a:cs typeface="Calibri" panose="020F0502020204030204" pitchFamily="34" charset="0"/>
                              </a:rPr>
                              <m:t>4</m:t>
                            </m:r>
                          </m:den>
                        </m:f>
                      </m:oMath>
                    </m:oMathPara>
                  </a14:m>
                  <a:endParaRPr lang="he-IL" sz="3150" dirty="0">
                    <a:solidFill>
                      <a:schemeClr val="bg1"/>
                    </a:solidFill>
                    <a:latin typeface="Calibri" panose="020F0502020204030204" pitchFamily="34" charset="0"/>
                    <a:cs typeface="Calibri" panose="020F0502020204030204" pitchFamily="34" charset="0"/>
                  </a:endParaRPr>
                </a:p>
              </p:txBody>
            </p:sp>
          </mc:Choice>
          <mc:Fallback xmlns="">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234486" y="1319532"/>
                  <a:ext cx="4535503" cy="1333681"/>
                </a:xfrm>
                <a:prstGeom prst="rect">
                  <a:avLst/>
                </a:prstGeom>
                <a:blipFill>
                  <a:blip r:embed="rId2"/>
                  <a:stretch>
                    <a:fillRect t="-5306" b="-2041"/>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2447256" y="6439645"/>
            <a:ext cx="2928306"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28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6C621B04-8E2F-2204-E261-3A5E8DA95D87}"/>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3"/>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962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endParaRPr lang="he-IL" sz="5400" dirty="0">
              <a:latin typeface="Calibri" panose="020F0502020204030204" pitchFamily="34" charset="0"/>
              <a:cs typeface="Calibri" panose="020F0502020204030204" pitchFamily="34" charset="0"/>
            </a:endParaRPr>
          </a:p>
          <a:p>
            <a:pPr algn="ctr"/>
            <a:r>
              <a:rPr lang="he-IL" sz="5400" dirty="0">
                <a:latin typeface="Calibri" panose="020F0502020204030204" pitchFamily="34" charset="0"/>
                <a:cs typeface="Calibri" panose="020F0502020204030204" pitchFamily="34" charset="0"/>
              </a:rPr>
              <a:t>0.2</a:t>
            </a:r>
            <a:endParaRPr lang="he-IL" sz="3600"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1439" y="4823528"/>
            <a:ext cx="6420443" cy="2959847"/>
            <a:chOff x="-2234486"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234486" y="1319532"/>
                  <a:ext cx="4535503" cy="1769721"/>
                </a:xfrm>
                <a:prstGeom prst="rect">
                  <a:avLst/>
                </a:prstGeom>
                <a:noFill/>
              </p:spPr>
              <p:txBody>
                <a:bodyPr wrap="square" rtlCol="1">
                  <a:spAutoFit/>
                </a:bodyPr>
                <a:lstStyle/>
                <a:p>
                  <a:pPr algn="ctr"/>
                  <a:r>
                    <a:rPr lang="ar-AE" sz="3200" b="1" dirty="0">
                      <a:solidFill>
                        <a:schemeClr val="bg1"/>
                      </a:solidFill>
                      <a:latin typeface="Calibri" panose="020F0502020204030204" pitchFamily="34" charset="0"/>
                      <a:ea typeface="Calibri" panose="020F0502020204030204" pitchFamily="34" charset="0"/>
                      <a:cs typeface="Calibri" panose="020F0502020204030204" pitchFamily="34" charset="0"/>
                    </a:rPr>
                    <a:t>أنا عدد عشري يساوي</a:t>
                  </a:r>
                  <a:br>
                    <a:rPr lang="en-US" sz="2800" dirty="0">
                      <a:solidFill>
                        <a:schemeClr val="bg1"/>
                      </a:solidFill>
                      <a:latin typeface="Calibri" panose="020F0502020204030204" pitchFamily="34" charset="0"/>
                      <a:cs typeface="Calibri" panose="020F0502020204030204" pitchFamily="34" charset="0"/>
                    </a:rPr>
                  </a:br>
                  <a:br>
                    <a:rPr lang="en-US" sz="3150" dirty="0">
                      <a:solidFill>
                        <a:schemeClr val="bg1"/>
                      </a:solidFill>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1</m:t>
                            </m:r>
                          </m:num>
                          <m:den>
                            <m:r>
                              <a:rPr lang="en-US" sz="3150" i="1">
                                <a:solidFill>
                                  <a:schemeClr val="bg1"/>
                                </a:solidFill>
                                <a:latin typeface="Cambria Math" panose="02040503050406030204" pitchFamily="18" charset="0"/>
                                <a:cs typeface="Calibri" panose="020F0502020204030204" pitchFamily="34" charset="0"/>
                              </a:rPr>
                              <m:t>5</m:t>
                            </m:r>
                          </m:den>
                        </m:f>
                      </m:oMath>
                    </m:oMathPara>
                  </a14:m>
                  <a:endParaRPr lang="he-IL" sz="3150" dirty="0">
                    <a:solidFill>
                      <a:schemeClr val="bg1"/>
                    </a:solidFill>
                    <a:latin typeface="Calibri" panose="020F0502020204030204" pitchFamily="34" charset="0"/>
                    <a:cs typeface="Calibri" panose="020F0502020204030204" pitchFamily="34" charset="0"/>
                  </a:endParaRPr>
                </a:p>
              </p:txBody>
            </p:sp>
          </mc:Choice>
          <mc:Fallback xmlns="">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234486" y="1319532"/>
                  <a:ext cx="4535503" cy="1769721"/>
                </a:xfrm>
                <a:prstGeom prst="rect">
                  <a:avLst/>
                </a:prstGeom>
                <a:blipFill>
                  <a:blip r:embed="rId2"/>
                  <a:stretch>
                    <a:fillRect t="-4000" b="-923"/>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1905000" y="6439645"/>
            <a:ext cx="34705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32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9345BAB0-3436-B002-8212-66C8C42AA1C9}"/>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72BA2A8B-3D05-E391-24F3-79A613315A65}"/>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3"/>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092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7" name="מלבן 6">
                <a:extLst>
                  <a:ext uri="{FF2B5EF4-FFF2-40B4-BE49-F238E27FC236}">
                    <a16:creationId xmlns:a16="http://schemas.microsoft.com/office/drawing/2014/main" id="{FC41B69A-1461-4C3F-8121-23E82C952700}"/>
                  </a:ext>
                </a:extLst>
              </p:cNvPr>
              <p:cNvSpPr/>
              <p:nvPr/>
            </p:nvSpPr>
            <p:spPr>
              <a:xfrm>
                <a:off x="6511499" y="4878613"/>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14:m>
                  <m:oMath xmlns:m="http://schemas.openxmlformats.org/officeDocument/2006/math">
                    <m:f>
                      <m:fPr>
                        <m:ctrlPr>
                          <a:rPr lang="en-US" sz="3200" i="1" noProof="0" smtClean="0">
                            <a:latin typeface="Cambria Math" panose="02040503050406030204" pitchFamily="18" charset="0"/>
                            <a:cs typeface="Calibri" panose="020F0502020204030204" pitchFamily="34" charset="0"/>
                          </a:rPr>
                        </m:ctrlPr>
                      </m:fPr>
                      <m:num>
                        <m:r>
                          <a:rPr lang="en-US" sz="3200" i="1" noProof="0" smtClean="0">
                            <a:latin typeface="Cambria Math" panose="02040503050406030204" pitchFamily="18" charset="0"/>
                            <a:cs typeface="Calibri" panose="020F0502020204030204" pitchFamily="34" charset="0"/>
                          </a:rPr>
                          <m:t>1</m:t>
                        </m:r>
                      </m:num>
                      <m:den>
                        <m:r>
                          <a:rPr lang="en-US" sz="3200" i="1" noProof="0" smtClean="0">
                            <a:latin typeface="Cambria Math" panose="02040503050406030204" pitchFamily="18" charset="0"/>
                            <a:cs typeface="Calibri" panose="020F0502020204030204" pitchFamily="34" charset="0"/>
                          </a:rPr>
                          <m:t>4</m:t>
                        </m:r>
                      </m:den>
                    </m:f>
                  </m:oMath>
                </a14:m>
                <a:r>
                  <a:rPr lang="en-US" sz="3200" noProof="0" dirty="0">
                    <a:latin typeface="Calibri" panose="020F0502020204030204" pitchFamily="34" charset="0"/>
                    <a:cs typeface="Calibri" panose="020F0502020204030204" pitchFamily="34" charset="0"/>
                  </a:rPr>
                  <a:t>  وَ־</a:t>
                </a:r>
                <a14:m>
                  <m:oMath xmlns:m="http://schemas.openxmlformats.org/officeDocument/2006/math">
                    <m:f>
                      <m:fPr>
                        <m:ctrlPr>
                          <a:rPr lang="en-US" sz="3200" i="1" noProof="0" smtClean="0">
                            <a:latin typeface="Cambria Math" panose="02040503050406030204" pitchFamily="18" charset="0"/>
                            <a:cs typeface="Calibri" panose="020F0502020204030204" pitchFamily="34" charset="0"/>
                          </a:rPr>
                        </m:ctrlPr>
                      </m:fPr>
                      <m:num>
                        <m:r>
                          <a:rPr lang="en-US" sz="3200" i="1" noProof="0" smtClean="0">
                            <a:latin typeface="Cambria Math" panose="02040503050406030204" pitchFamily="18" charset="0"/>
                            <a:cs typeface="Calibri" panose="020F0502020204030204" pitchFamily="34" charset="0"/>
                          </a:rPr>
                          <m:t>1</m:t>
                        </m:r>
                      </m:num>
                      <m:den>
                        <m:r>
                          <a:rPr lang="en-US" sz="3200" i="1" noProof="0" smtClean="0">
                            <a:latin typeface="Cambria Math" panose="02040503050406030204" pitchFamily="18" charset="0"/>
                            <a:cs typeface="Calibri" panose="020F0502020204030204" pitchFamily="34" charset="0"/>
                          </a:rPr>
                          <m:t>5</m:t>
                        </m:r>
                      </m:den>
                    </m:f>
                  </m:oMath>
                </a14:m>
                <a:r>
                  <a:rPr lang="en-US" sz="3200" noProof="0" dirty="0">
                    <a:latin typeface="Calibri" panose="020F0502020204030204" pitchFamily="34" charset="0"/>
                    <a:cs typeface="Calibri" panose="020F0502020204030204" pitchFamily="34" charset="0"/>
                  </a:rPr>
                  <a:t>أمثلة لأعداد بين</a:t>
                </a:r>
                <a:r>
                  <a:rPr lang="ar-JO" sz="3200" noProof="0" dirty="0">
                    <a:latin typeface="Calibri" panose="020F0502020204030204" pitchFamily="34" charset="0"/>
                    <a:cs typeface="Calibri" panose="020F0502020204030204" pitchFamily="34" charset="0"/>
                  </a:rPr>
                  <a:t>:</a:t>
                </a:r>
                <a:endParaRPr lang="en-US" sz="3200" noProof="0" dirty="0">
                  <a:latin typeface="Calibri" panose="020F0502020204030204" pitchFamily="34" charset="0"/>
                  <a:cs typeface="Calibri" panose="020F0502020204030204" pitchFamily="34" charset="0"/>
                </a:endParaRPr>
              </a:p>
              <a:p>
                <a:pPr algn="ctr"/>
                <a:r>
                  <a:rPr lang="en-US" sz="3200" noProof="0" dirty="0">
                    <a:latin typeface="Calibri" panose="020F0502020204030204" pitchFamily="34" charset="0"/>
                    <a:cs typeface="Calibri" panose="020F0502020204030204" pitchFamily="34" charset="0"/>
                  </a:rPr>
                  <a:t>0.21, 0.22, 0.23,</a:t>
                </a:r>
              </a:p>
              <a:p>
                <a:pPr algn="ctr"/>
                <a:r>
                  <a:rPr lang="en-US" sz="3200" noProof="0" dirty="0">
                    <a:latin typeface="Calibri" panose="020F0502020204030204" pitchFamily="34" charset="0"/>
                    <a:cs typeface="Calibri" panose="020F0502020204030204" pitchFamily="34" charset="0"/>
                  </a:rPr>
                  <a:t>0.24, 0.222</a:t>
                </a:r>
              </a:p>
            </p:txBody>
          </p:sp>
        </mc:Choice>
        <mc:Fallback>
          <p:sp>
            <p:nvSpPr>
              <p:cNvPr id="7" name="מלבן 6">
                <a:extLst>
                  <a:ext uri="{FF2B5EF4-FFF2-40B4-BE49-F238E27FC236}">
                    <a16:creationId xmlns:a16="http://schemas.microsoft.com/office/drawing/2014/main" id="{FC41B69A-1461-4C3F-8121-23E82C952700}"/>
                  </a:ext>
                </a:extLst>
              </p:cNvPr>
              <p:cNvSpPr>
                <a:spLocks noRot="1" noChangeAspect="1" noMove="1" noResize="1" noEditPoints="1" noAdjustHandles="1" noChangeArrowheads="1" noChangeShapeType="1" noTextEdit="1"/>
              </p:cNvSpPr>
              <p:nvPr/>
            </p:nvSpPr>
            <p:spPr>
              <a:xfrm>
                <a:off x="6511499" y="4878613"/>
                <a:ext cx="5265000" cy="3116129"/>
              </a:xfrm>
              <a:prstGeom prst="rect">
                <a:avLst/>
              </a:prstGeom>
              <a:blipFill>
                <a:blip r:embed="rId2"/>
                <a:stretch>
                  <a:fillRect/>
                </a:stretch>
              </a:blipFill>
            </p:spPr>
            <p:txBody>
              <a:bodyPr/>
              <a:lstStyle/>
              <a:p>
                <a:r>
                  <a:rPr lang="he-IL">
                    <a:noFill/>
                  </a:rPr>
                  <a:t> </a:t>
                </a:r>
              </a:p>
            </p:txBody>
          </p:sp>
        </mc:Fallback>
      </mc:AlternateContent>
      <p:sp>
        <p:nvSpPr>
          <p:cNvPr id="5" name="משולש שווה-שוקיים 4">
            <a:extLst>
              <a:ext uri="{FF2B5EF4-FFF2-40B4-BE49-F238E27FC236}">
                <a16:creationId xmlns:a16="http://schemas.microsoft.com/office/drawing/2014/main" id="{24CB9ABF-82FD-4A6F-BD3C-C7FCB3E3C686}"/>
              </a:ext>
            </a:extLst>
          </p:cNvPr>
          <p:cNvSpPr/>
          <p:nvPr/>
        </p:nvSpPr>
        <p:spPr>
          <a:xfrm>
            <a:off x="6001862" y="2001229"/>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5990319" y="4825377"/>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5963180" y="4828950"/>
            <a:ext cx="6454302" cy="2957997"/>
            <a:chOff x="-2482493" y="2167552"/>
            <a:chExt cx="4559422" cy="2643644"/>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482493" y="2167552"/>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458574" y="2242042"/>
                  <a:ext cx="4535503" cy="1625253"/>
                </a:xfrm>
                <a:prstGeom prst="rect">
                  <a:avLst/>
                </a:prstGeom>
                <a:noFill/>
              </p:spPr>
              <p:txBody>
                <a:bodyPr wrap="square" rtlCol="1">
                  <a:spAutoFit/>
                </a:bodyPr>
                <a:lstStyle/>
                <a:p>
                  <a:pPr algn="ctr"/>
                  <a:r>
                    <a:rPr lang="ar-AE" sz="3200" dirty="0">
                      <a:solidFill>
                        <a:schemeClr val="bg1"/>
                      </a:solidFill>
                      <a:latin typeface="Calibri" panose="020F0502020204030204" pitchFamily="34" charset="0"/>
                      <a:ea typeface="Calibri" panose="020F0502020204030204" pitchFamily="34" charset="0"/>
                      <a:cs typeface="Calibri" panose="020F0502020204030204" pitchFamily="34" charset="0"/>
                    </a:rPr>
                    <a:t>أعطوا أمثلة لأعداد عشرية تقع بين</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br>
                    <a:rPr lang="en-US" sz="3150" dirty="0">
                      <a:solidFill>
                        <a:schemeClr val="bg1"/>
                      </a:solidFill>
                      <a:latin typeface="Calibri" panose="020F0502020204030204" pitchFamily="34" charset="0"/>
                      <a:cs typeface="Calibri" panose="020F0502020204030204" pitchFamily="34" charset="0"/>
                    </a:rPr>
                  </a:br>
                  <a:r>
                    <a:rPr lang="he-IL" sz="315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1</m:t>
                          </m:r>
                        </m:num>
                        <m:den>
                          <m:r>
                            <a:rPr lang="en-US" sz="3150" i="1">
                              <a:solidFill>
                                <a:schemeClr val="bg1"/>
                              </a:solidFill>
                              <a:latin typeface="Cambria Math" panose="02040503050406030204" pitchFamily="18" charset="0"/>
                              <a:cs typeface="Calibri" panose="020F0502020204030204" pitchFamily="34" charset="0"/>
                            </a:rPr>
                            <m:t>4</m:t>
                          </m:r>
                        </m:den>
                      </m:f>
                    </m:oMath>
                  </a14:m>
                  <a:r>
                    <a:rPr lang="he-IL" sz="3150" dirty="0">
                      <a:solidFill>
                        <a:schemeClr val="bg1"/>
                      </a:solidFill>
                      <a:latin typeface="Calibri" panose="020F0502020204030204" pitchFamily="34" charset="0"/>
                      <a:cs typeface="Calibri" panose="020F0502020204030204" pitchFamily="34" charset="0"/>
                    </a:rPr>
                    <a:t> </a:t>
                  </a:r>
                  <a:r>
                    <a:rPr lang="ar-AE" sz="3150" dirty="0">
                      <a:solidFill>
                        <a:schemeClr val="bg1"/>
                      </a:solidFill>
                      <a:latin typeface="Calibri" panose="020F0502020204030204" pitchFamily="34" charset="0"/>
                      <a:cs typeface="Calibri" panose="020F0502020204030204" pitchFamily="34" charset="0"/>
                    </a:rPr>
                    <a:t>و</a:t>
                  </a:r>
                  <a:r>
                    <a:rPr lang="he-IL" sz="315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1</m:t>
                          </m:r>
                        </m:num>
                        <m:den>
                          <m:r>
                            <a:rPr lang="en-US" sz="3150" i="1">
                              <a:solidFill>
                                <a:schemeClr val="bg1"/>
                              </a:solidFill>
                              <a:latin typeface="Cambria Math" panose="02040503050406030204" pitchFamily="18" charset="0"/>
                              <a:cs typeface="Calibri" panose="020F0502020204030204" pitchFamily="34" charset="0"/>
                            </a:rPr>
                            <m:t>5</m:t>
                          </m:r>
                        </m:den>
                      </m:f>
                    </m:oMath>
                  </a14:m>
                  <a:endParaRPr lang="he-IL" sz="3150" dirty="0">
                    <a:solidFill>
                      <a:schemeClr val="bg1"/>
                    </a:solidFill>
                    <a:latin typeface="Calibri" panose="020F0502020204030204" pitchFamily="34" charset="0"/>
                    <a:cs typeface="Calibri" panose="020F0502020204030204" pitchFamily="34" charset="0"/>
                  </a:endParaRPr>
                </a:p>
              </p:txBody>
            </p:sp>
          </mc:Choice>
          <mc:Fallback>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458574" y="2242042"/>
                  <a:ext cx="4535503" cy="1625253"/>
                </a:xfrm>
                <a:prstGeom prst="rect">
                  <a:avLst/>
                </a:prstGeom>
                <a:blipFill>
                  <a:blip r:embed="rId3"/>
                  <a:stretch>
                    <a:fillRect t="-4362" b="-1342"/>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1981200" y="6439645"/>
            <a:ext cx="33943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32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5BF7FEC3-B4C2-19A8-024B-F1DE08E90B44}"/>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63137D69-9570-B77B-8DCE-D70DE1FAE169}"/>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4"/>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1282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endParaRPr lang="he-IL" sz="5400" dirty="0">
              <a:latin typeface="Calibri" panose="020F0502020204030204" pitchFamily="34" charset="0"/>
              <a:cs typeface="Calibri" panose="020F0502020204030204" pitchFamily="34" charset="0"/>
            </a:endParaRPr>
          </a:p>
          <a:p>
            <a:pPr algn="ctr"/>
            <a:r>
              <a:rPr lang="he-IL" sz="5400" dirty="0">
                <a:latin typeface="Calibri" panose="020F0502020204030204" pitchFamily="34" charset="0"/>
                <a:cs typeface="Calibri" panose="020F0502020204030204" pitchFamily="34" charset="0"/>
              </a:rPr>
              <a:t>0.75</a:t>
            </a:r>
            <a:endParaRPr lang="he-IL" sz="3600"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1439" y="4823528"/>
            <a:ext cx="6420443" cy="2959847"/>
            <a:chOff x="-2234486"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234486" y="1319532"/>
                  <a:ext cx="4535503" cy="1326805"/>
                </a:xfrm>
                <a:prstGeom prst="rect">
                  <a:avLst/>
                </a:prstGeom>
                <a:noFill/>
              </p:spPr>
              <p:txBody>
                <a:bodyPr wrap="square" rtlCol="1">
                  <a:spAutoFit/>
                </a:bodyPr>
                <a:lstStyle/>
                <a:p>
                  <a:pPr algn="ctr"/>
                  <a:r>
                    <a:rPr lang="ar-AE" sz="3200" b="1" dirty="0">
                      <a:solidFill>
                        <a:prstClr val="white"/>
                      </a:solidFill>
                      <a:latin typeface="Calibri" panose="020F0502020204030204" pitchFamily="34" charset="0"/>
                      <a:ea typeface="Calibri" panose="020F0502020204030204" pitchFamily="34" charset="0"/>
                      <a:cs typeface="Calibri" panose="020F0502020204030204" pitchFamily="34" charset="0"/>
                    </a:rPr>
                    <a:t>أنا عدد عشري يساوي</a:t>
                  </a:r>
                  <a:br>
                    <a:rPr lang="en-US" sz="3150" dirty="0">
                      <a:solidFill>
                        <a:schemeClr val="bg1"/>
                      </a:solidFill>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3</m:t>
                            </m:r>
                          </m:num>
                          <m:den>
                            <m:r>
                              <a:rPr lang="en-US" sz="3150" i="1">
                                <a:solidFill>
                                  <a:schemeClr val="bg1"/>
                                </a:solidFill>
                                <a:latin typeface="Cambria Math" panose="02040503050406030204" pitchFamily="18" charset="0"/>
                                <a:cs typeface="Calibri" panose="020F0502020204030204" pitchFamily="34" charset="0"/>
                              </a:rPr>
                              <m:t>4</m:t>
                            </m:r>
                          </m:den>
                        </m:f>
                      </m:oMath>
                    </m:oMathPara>
                  </a14:m>
                  <a:endParaRPr lang="he-IL" sz="3150" dirty="0">
                    <a:solidFill>
                      <a:schemeClr val="bg1"/>
                    </a:solidFill>
                    <a:latin typeface="Calibri" panose="020F0502020204030204" pitchFamily="34" charset="0"/>
                    <a:cs typeface="Calibri" panose="020F0502020204030204" pitchFamily="34" charset="0"/>
                  </a:endParaRPr>
                </a:p>
              </p:txBody>
            </p:sp>
          </mc:Choice>
          <mc:Fallback xmlns="">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234486" y="1319532"/>
                  <a:ext cx="4535503" cy="1326805"/>
                </a:xfrm>
                <a:prstGeom prst="rect">
                  <a:avLst/>
                </a:prstGeom>
                <a:blipFill>
                  <a:blip r:embed="rId2"/>
                  <a:stretch>
                    <a:fillRect t="-5328" b="-2459"/>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2057400" y="6439645"/>
            <a:ext cx="33181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32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D2DAD8AC-908B-103E-C07F-319EDE30A706}"/>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7930A6A3-3A1F-AC06-F0DB-A0148DBC68CC}"/>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3"/>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160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a:endParaRPr lang="he-IL" sz="5400" dirty="0">
              <a:latin typeface="Calibri" panose="020F0502020204030204" pitchFamily="34" charset="0"/>
              <a:cs typeface="Calibri" panose="020F0502020204030204" pitchFamily="34" charset="0"/>
            </a:endParaRPr>
          </a:p>
          <a:p>
            <a:pPr algn="ctr"/>
            <a:r>
              <a:rPr lang="he-IL" sz="5400" dirty="0">
                <a:latin typeface="Calibri" panose="020F0502020204030204" pitchFamily="34" charset="0"/>
                <a:cs typeface="Calibri" panose="020F0502020204030204" pitchFamily="34" charset="0"/>
              </a:rPr>
              <a:t>0.125</a:t>
            </a:r>
            <a:endParaRPr lang="he-IL" sz="3600" dirty="0">
              <a:latin typeface="Calibri" panose="020F0502020204030204" pitchFamily="34" charset="0"/>
              <a:cs typeface="Calibri" panose="020F0502020204030204" pitchFamily="34" charset="0"/>
            </a:endParaRP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2800" dirty="0">
                  <a:solidFill>
                    <a:schemeClr val="tx1"/>
                  </a:solidFill>
                  <a:latin typeface="Calibri" panose="020F0502020204030204" pitchFamily="34" charset="0"/>
                  <a:cs typeface="Calibri" panose="020F0502020204030204" pitchFamily="34" charset="0"/>
                </a:rPr>
                <a:t>اضغطوا هنا لفتح المغلّف</a:t>
              </a:r>
              <a:endParaRPr lang="he-IL" sz="28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21439" y="4823528"/>
            <a:ext cx="6420443" cy="2959847"/>
            <a:chOff x="-2234486"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234486" y="1319532"/>
                  <a:ext cx="4535503" cy="1329612"/>
                </a:xfrm>
                <a:prstGeom prst="rect">
                  <a:avLst/>
                </a:prstGeom>
                <a:noFill/>
              </p:spPr>
              <p:txBody>
                <a:bodyPr wrap="square" rtlCol="1">
                  <a:spAutoFit/>
                </a:bodyPr>
                <a:lstStyle/>
                <a:p>
                  <a:pPr algn="ctr"/>
                  <a:r>
                    <a:rPr lang="ar-AE" sz="3200" b="1" dirty="0">
                      <a:solidFill>
                        <a:prstClr val="white"/>
                      </a:solidFill>
                      <a:latin typeface="Calibri" panose="020F0502020204030204" pitchFamily="34" charset="0"/>
                      <a:ea typeface="Calibri" panose="020F0502020204030204" pitchFamily="34" charset="0"/>
                      <a:cs typeface="Calibri" panose="020F0502020204030204" pitchFamily="34" charset="0"/>
                    </a:rPr>
                    <a:t>أنا عدد عشري يساوي</a:t>
                  </a:r>
                  <a:br>
                    <a:rPr lang="en-US" sz="3150" dirty="0">
                      <a:solidFill>
                        <a:schemeClr val="bg1"/>
                      </a:solidFill>
                      <a:latin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f>
                          <m:fPr>
                            <m:ctrlPr>
                              <a:rPr lang="en-US" sz="3150" i="1">
                                <a:solidFill>
                                  <a:schemeClr val="bg1"/>
                                </a:solidFill>
                                <a:latin typeface="Cambria Math" panose="02040503050406030204" pitchFamily="18" charset="0"/>
                                <a:cs typeface="Calibri" panose="020F0502020204030204" pitchFamily="34" charset="0"/>
                              </a:rPr>
                            </m:ctrlPr>
                          </m:fPr>
                          <m:num>
                            <m:r>
                              <a:rPr lang="en-US" sz="3150" i="1">
                                <a:solidFill>
                                  <a:schemeClr val="bg1"/>
                                </a:solidFill>
                                <a:latin typeface="Cambria Math" panose="02040503050406030204" pitchFamily="18" charset="0"/>
                                <a:cs typeface="Calibri" panose="020F0502020204030204" pitchFamily="34" charset="0"/>
                              </a:rPr>
                              <m:t>1</m:t>
                            </m:r>
                          </m:num>
                          <m:den>
                            <m:r>
                              <a:rPr lang="en-US" sz="3150" i="1">
                                <a:solidFill>
                                  <a:schemeClr val="bg1"/>
                                </a:solidFill>
                                <a:latin typeface="Cambria Math" panose="02040503050406030204" pitchFamily="18" charset="0"/>
                                <a:cs typeface="Calibri" panose="020F0502020204030204" pitchFamily="34" charset="0"/>
                              </a:rPr>
                              <m:t>8</m:t>
                            </m:r>
                          </m:den>
                        </m:f>
                      </m:oMath>
                    </m:oMathPara>
                  </a14:m>
                  <a:endParaRPr lang="he-IL" sz="3150" dirty="0">
                    <a:solidFill>
                      <a:schemeClr val="bg1"/>
                    </a:solidFill>
                    <a:latin typeface="Calibri" panose="020F0502020204030204" pitchFamily="34" charset="0"/>
                    <a:cs typeface="Calibri" panose="020F0502020204030204" pitchFamily="34" charset="0"/>
                  </a:endParaRPr>
                </a:p>
              </p:txBody>
            </p:sp>
          </mc:Choice>
          <mc:Fallback xmlns="">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234486" y="1319532"/>
                  <a:ext cx="4535503" cy="1329612"/>
                </a:xfrm>
                <a:prstGeom prst="rect">
                  <a:avLst/>
                </a:prstGeom>
                <a:blipFill>
                  <a:blip r:embed="rId2"/>
                  <a:stretch>
                    <a:fillRect t="-5328" b="-2459"/>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2057400" y="6439645"/>
            <a:ext cx="33181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32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365CD68A-10B9-3881-7DB3-14388374858B}"/>
              </a:ext>
            </a:extLst>
          </p:cNvPr>
          <p:cNvSpPr txBox="1"/>
          <p:nvPr/>
        </p:nvSpPr>
        <p:spPr>
          <a:xfrm>
            <a:off x="4499485" y="390973"/>
            <a:ext cx="11336237" cy="769441"/>
          </a:xfrm>
          <a:prstGeom prst="rect">
            <a:avLst/>
          </a:prstGeom>
          <a:noFill/>
        </p:spPr>
        <p:txBody>
          <a:bodyPr wrap="square" rtlCol="1">
            <a:spAutoFit/>
          </a:bodyPr>
          <a:lstStyle/>
          <a:p>
            <a:r>
              <a:rPr lang="ar-AE" sz="44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4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F57C2045-8F2E-72C2-72D0-8F233BC8CCAF}"/>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3"/>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528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a:extLst>
              <a:ext uri="{FF2B5EF4-FFF2-40B4-BE49-F238E27FC236}">
                <a16:creationId xmlns:a16="http://schemas.microsoft.com/office/drawing/2014/main" id="{1491CBC7-3E1B-4A6C-889B-42BA6AF277C7}"/>
              </a:ext>
            </a:extLst>
          </p:cNvPr>
          <p:cNvSpPr/>
          <p:nvPr/>
        </p:nvSpPr>
        <p:spPr>
          <a:xfrm>
            <a:off x="6039065" y="4821793"/>
            <a:ext cx="6399711" cy="3890276"/>
          </a:xfrm>
          <a:prstGeom prst="rect">
            <a:avLst/>
          </a:prstGeom>
          <a:solidFill>
            <a:srgbClr val="73BED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7" name="מלבן 6">
            <a:extLst>
              <a:ext uri="{FF2B5EF4-FFF2-40B4-BE49-F238E27FC236}">
                <a16:creationId xmlns:a16="http://schemas.microsoft.com/office/drawing/2014/main" id="{FC41B69A-1461-4C3F-8121-23E82C952700}"/>
              </a:ext>
            </a:extLst>
          </p:cNvPr>
          <p:cNvSpPr/>
          <p:nvPr/>
        </p:nvSpPr>
        <p:spPr>
          <a:xfrm>
            <a:off x="6592103" y="4836136"/>
            <a:ext cx="5265000" cy="3116129"/>
          </a:xfrm>
          <a:prstGeom prst="rect">
            <a:avLst/>
          </a:prstGeom>
          <a:solidFill>
            <a:srgbClr val="388398"/>
          </a:solidFill>
        </p:spPr>
        <p:style>
          <a:lnRef idx="2">
            <a:schemeClr val="accent1">
              <a:shade val="50000"/>
            </a:schemeClr>
          </a:lnRef>
          <a:fillRef idx="1">
            <a:schemeClr val="accent1"/>
          </a:fillRef>
          <a:effectRef idx="0">
            <a:schemeClr val="accent1"/>
          </a:effectRef>
          <a:fontRef idx="minor">
            <a:schemeClr val="lt1"/>
          </a:fontRef>
        </p:style>
        <p:txBody>
          <a:bodyPr rtlCol="1" anchor="t" anchorCtr="0"/>
          <a:lstStyle/>
          <a:p>
            <a:pPr algn="ctr" rtl="0"/>
            <a:r>
              <a:rPr lang="he-IL" sz="3600" dirty="0">
                <a:latin typeface="Calibri" panose="020F0502020204030204" pitchFamily="34" charset="0"/>
                <a:cs typeface="Calibri" panose="020F0502020204030204" pitchFamily="34" charset="0"/>
              </a:rPr>
              <a:t>0.2, 0.126, 0.15, 0.24</a:t>
            </a:r>
          </a:p>
        </p:txBody>
      </p:sp>
      <p:sp>
        <p:nvSpPr>
          <p:cNvPr id="5" name="משולש שווה-שוקיים 4">
            <a:extLst>
              <a:ext uri="{FF2B5EF4-FFF2-40B4-BE49-F238E27FC236}">
                <a16:creationId xmlns:a16="http://schemas.microsoft.com/office/drawing/2014/main" id="{24CB9ABF-82FD-4A6F-BD3C-C7FCB3E3C686}"/>
              </a:ext>
            </a:extLst>
          </p:cNvPr>
          <p:cNvSpPr/>
          <p:nvPr/>
        </p:nvSpPr>
        <p:spPr>
          <a:xfrm>
            <a:off x="6026832" y="1983513"/>
            <a:ext cx="6410799" cy="2835315"/>
          </a:xfrm>
          <a:prstGeom prst="triangle">
            <a:avLst>
              <a:gd name="adj" fmla="val 49555"/>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3" name="מלבן 2">
            <a:extLst>
              <a:ext uri="{FF2B5EF4-FFF2-40B4-BE49-F238E27FC236}">
                <a16:creationId xmlns:a16="http://schemas.microsoft.com/office/drawing/2014/main" id="{3B21FADA-7894-427E-A4E4-C7A67E0B0940}"/>
              </a:ext>
            </a:extLst>
          </p:cNvPr>
          <p:cNvSpPr/>
          <p:nvPr/>
        </p:nvSpPr>
        <p:spPr>
          <a:xfrm>
            <a:off x="7011173" y="7940919"/>
            <a:ext cx="5265585" cy="729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grpSp>
        <p:nvGrpSpPr>
          <p:cNvPr id="13" name="קבוצה 12">
            <a:extLst>
              <a:ext uri="{FF2B5EF4-FFF2-40B4-BE49-F238E27FC236}">
                <a16:creationId xmlns:a16="http://schemas.microsoft.com/office/drawing/2014/main" id="{60013127-5AB6-422F-847E-1D59FF08EE62}"/>
              </a:ext>
            </a:extLst>
          </p:cNvPr>
          <p:cNvGrpSpPr/>
          <p:nvPr/>
        </p:nvGrpSpPr>
        <p:grpSpPr>
          <a:xfrm>
            <a:off x="6022583" y="4825376"/>
            <a:ext cx="6497202" cy="4135235"/>
            <a:chOff x="1287953" y="3068960"/>
            <a:chExt cx="4956741" cy="3675764"/>
          </a:xfrm>
        </p:grpSpPr>
        <p:sp>
          <p:nvSpPr>
            <p:cNvPr id="2" name="מלבן 1">
              <a:extLst>
                <a:ext uri="{FF2B5EF4-FFF2-40B4-BE49-F238E27FC236}">
                  <a16:creationId xmlns:a16="http://schemas.microsoft.com/office/drawing/2014/main" id="{E67FBCF6-8C28-4F4F-8626-E1CFF21A8914}"/>
                </a:ext>
              </a:extLst>
            </p:cNvPr>
            <p:cNvSpPr/>
            <p:nvPr/>
          </p:nvSpPr>
          <p:spPr>
            <a:xfrm>
              <a:off x="1287953" y="3068960"/>
              <a:ext cx="4928359" cy="3472345"/>
            </a:xfrm>
            <a:custGeom>
              <a:avLst/>
              <a:gdLst>
                <a:gd name="connsiteX0" fmla="*/ 0 w 4752528"/>
                <a:gd name="connsiteY0" fmla="*/ 0 h 3456384"/>
                <a:gd name="connsiteX1" fmla="*/ 4752528 w 4752528"/>
                <a:gd name="connsiteY1" fmla="*/ 0 h 3456384"/>
                <a:gd name="connsiteX2" fmla="*/ 4752528 w 4752528"/>
                <a:gd name="connsiteY2" fmla="*/ 3456384 h 3456384"/>
                <a:gd name="connsiteX3" fmla="*/ 0 w 4752528"/>
                <a:gd name="connsiteY3" fmla="*/ 3456384 h 3456384"/>
                <a:gd name="connsiteX4" fmla="*/ 0 w 4752528"/>
                <a:gd name="connsiteY4" fmla="*/ 0 h 3456384"/>
                <a:gd name="connsiteX0" fmla="*/ 0 w 4752528"/>
                <a:gd name="connsiteY0" fmla="*/ 5913 h 3462297"/>
                <a:gd name="connsiteX1" fmla="*/ 3121 w 4752528"/>
                <a:gd name="connsiteY1" fmla="*/ 0 h 3462297"/>
                <a:gd name="connsiteX2" fmla="*/ 4752528 w 4752528"/>
                <a:gd name="connsiteY2" fmla="*/ 5913 h 3462297"/>
                <a:gd name="connsiteX3" fmla="*/ 4752528 w 4752528"/>
                <a:gd name="connsiteY3" fmla="*/ 3462297 h 3462297"/>
                <a:gd name="connsiteX4" fmla="*/ 0 w 4752528"/>
                <a:gd name="connsiteY4" fmla="*/ 3462297 h 3462297"/>
                <a:gd name="connsiteX5" fmla="*/ 0 w 4752528"/>
                <a:gd name="connsiteY5" fmla="*/ 5913 h 3462297"/>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52528 w 4752528"/>
                <a:gd name="connsiteY4" fmla="*/ 3472345 h 3472345"/>
                <a:gd name="connsiteX5" fmla="*/ 0 w 4752528"/>
                <a:gd name="connsiteY5" fmla="*/ 3472345 h 3472345"/>
                <a:gd name="connsiteX6" fmla="*/ 0 w 4752528"/>
                <a:gd name="connsiteY6"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52528 w 4752528"/>
                <a:gd name="connsiteY5" fmla="*/ 3472345 h 3472345"/>
                <a:gd name="connsiteX6" fmla="*/ 0 w 4752528"/>
                <a:gd name="connsiteY6" fmla="*/ 3472345 h 3472345"/>
                <a:gd name="connsiteX7" fmla="*/ 0 w 4752528"/>
                <a:gd name="connsiteY7"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52528 w 4752528"/>
                <a:gd name="connsiteY6" fmla="*/ 3472345 h 3472345"/>
                <a:gd name="connsiteX7" fmla="*/ 0 w 4752528"/>
                <a:gd name="connsiteY7" fmla="*/ 3472345 h 3472345"/>
                <a:gd name="connsiteX8" fmla="*/ 0 w 4752528"/>
                <a:gd name="connsiteY8" fmla="*/ 15961 h 3472345"/>
                <a:gd name="connsiteX0" fmla="*/ 0 w 4752528"/>
                <a:gd name="connsiteY0" fmla="*/ 15961 h 3472345"/>
                <a:gd name="connsiteX1" fmla="*/ 3121 w 4752528"/>
                <a:gd name="connsiteY1" fmla="*/ 0 h 3472345"/>
                <a:gd name="connsiteX2" fmla="*/ 3121 w 4752528"/>
                <a:gd name="connsiteY2" fmla="*/ 10048 h 3472345"/>
                <a:gd name="connsiteX3" fmla="*/ 4752528 w 4752528"/>
                <a:gd name="connsiteY3" fmla="*/ 15961 h 3472345"/>
                <a:gd name="connsiteX4" fmla="*/ 4700726 w 4752528"/>
                <a:gd name="connsiteY4" fmla="*/ 25121 h 3472345"/>
                <a:gd name="connsiteX5" fmla="*/ 4715798 w 4752528"/>
                <a:gd name="connsiteY5" fmla="*/ 0 h 3472345"/>
                <a:gd name="connsiteX6" fmla="*/ 4700726 w 4752528"/>
                <a:gd name="connsiteY6" fmla="*/ 15073 h 3472345"/>
                <a:gd name="connsiteX7" fmla="*/ 4752528 w 4752528"/>
                <a:gd name="connsiteY7" fmla="*/ 3472345 h 3472345"/>
                <a:gd name="connsiteX8" fmla="*/ 0 w 4752528"/>
                <a:gd name="connsiteY8" fmla="*/ 3472345 h 3472345"/>
                <a:gd name="connsiteX9" fmla="*/ 0 w 4752528"/>
                <a:gd name="connsiteY9" fmla="*/ 15961 h 3472345"/>
                <a:gd name="connsiteX0" fmla="*/ 0 w 4752528"/>
                <a:gd name="connsiteY0" fmla="*/ 41082 h 3497466"/>
                <a:gd name="connsiteX1" fmla="*/ 3121 w 4752528"/>
                <a:gd name="connsiteY1" fmla="*/ 25121 h 3497466"/>
                <a:gd name="connsiteX2" fmla="*/ 3121 w 4752528"/>
                <a:gd name="connsiteY2" fmla="*/ 35169 h 3497466"/>
                <a:gd name="connsiteX3" fmla="*/ 4752528 w 4752528"/>
                <a:gd name="connsiteY3" fmla="*/ 41082 h 3497466"/>
                <a:gd name="connsiteX4" fmla="*/ 4700726 w 4752528"/>
                <a:gd name="connsiteY4" fmla="*/ 50242 h 3497466"/>
                <a:gd name="connsiteX5" fmla="*/ 4715798 w 4752528"/>
                <a:gd name="connsiteY5" fmla="*/ 25121 h 3497466"/>
                <a:gd name="connsiteX6" fmla="*/ 4720822 w 4752528"/>
                <a:gd name="connsiteY6" fmla="*/ 0 h 3497466"/>
                <a:gd name="connsiteX7" fmla="*/ 4752528 w 4752528"/>
                <a:gd name="connsiteY7" fmla="*/ 3497466 h 3497466"/>
                <a:gd name="connsiteX8" fmla="*/ 0 w 4752528"/>
                <a:gd name="connsiteY8" fmla="*/ 3497466 h 3497466"/>
                <a:gd name="connsiteX9" fmla="*/ 0 w 4752528"/>
                <a:gd name="connsiteY9" fmla="*/ 41082 h 3497466"/>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4794624 w 4794624"/>
                <a:gd name="connsiteY4" fmla="*/ 56154 h 3512538"/>
                <a:gd name="connsiteX5" fmla="*/ 4742822 w 4794624"/>
                <a:gd name="connsiteY5" fmla="*/ 65314 h 3512538"/>
                <a:gd name="connsiteX6" fmla="*/ 4757894 w 4794624"/>
                <a:gd name="connsiteY6" fmla="*/ 40193 h 3512538"/>
                <a:gd name="connsiteX7" fmla="*/ 4762918 w 4794624"/>
                <a:gd name="connsiteY7" fmla="*/ 15072 h 3512538"/>
                <a:gd name="connsiteX8" fmla="*/ 4794624 w 4794624"/>
                <a:gd name="connsiteY8" fmla="*/ 3512538 h 3512538"/>
                <a:gd name="connsiteX9" fmla="*/ 42096 w 4794624"/>
                <a:gd name="connsiteY9" fmla="*/ 3512538 h 3512538"/>
                <a:gd name="connsiteX10" fmla="*/ 42096 w 4794624"/>
                <a:gd name="connsiteY10" fmla="*/ 56154 h 3512538"/>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2096 w 4794624"/>
                <a:gd name="connsiteY11"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4794624 w 4794624"/>
                <a:gd name="connsiteY5" fmla="*/ 106396 h 3562780"/>
                <a:gd name="connsiteX6" fmla="*/ 4742822 w 4794624"/>
                <a:gd name="connsiteY6" fmla="*/ 115556 h 3562780"/>
                <a:gd name="connsiteX7" fmla="*/ 4757894 w 4794624"/>
                <a:gd name="connsiteY7" fmla="*/ 90435 h 3562780"/>
                <a:gd name="connsiteX8" fmla="*/ 4762918 w 4794624"/>
                <a:gd name="connsiteY8" fmla="*/ 65314 h 3562780"/>
                <a:gd name="connsiteX9" fmla="*/ 4794624 w 4794624"/>
                <a:gd name="connsiteY9" fmla="*/ 3562780 h 3562780"/>
                <a:gd name="connsiteX10" fmla="*/ 42096 w 4794624"/>
                <a:gd name="connsiteY10" fmla="*/ 3562780 h 3562780"/>
                <a:gd name="connsiteX11" fmla="*/ 40193 w 4794624"/>
                <a:gd name="connsiteY11" fmla="*/ 2361363 h 3562780"/>
                <a:gd name="connsiteX12" fmla="*/ 42096 w 4794624"/>
                <a:gd name="connsiteY12"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3235569 w 4794624"/>
                <a:gd name="connsiteY5" fmla="*/ 100484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351169 w 4794624"/>
                <a:gd name="connsiteY5" fmla="*/ 82150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3235569 w 4794624"/>
                <a:gd name="connsiteY6" fmla="*/ 100484 h 3562780"/>
                <a:gd name="connsiteX7" fmla="*/ 4794624 w 4794624"/>
                <a:gd name="connsiteY7" fmla="*/ 106396 h 3562780"/>
                <a:gd name="connsiteX8" fmla="*/ 4742822 w 4794624"/>
                <a:gd name="connsiteY8" fmla="*/ 115556 h 3562780"/>
                <a:gd name="connsiteX9" fmla="*/ 4757894 w 4794624"/>
                <a:gd name="connsiteY9" fmla="*/ 90435 h 3562780"/>
                <a:gd name="connsiteX10" fmla="*/ 4762918 w 4794624"/>
                <a:gd name="connsiteY10" fmla="*/ 65314 h 3562780"/>
                <a:gd name="connsiteX11" fmla="*/ 4794624 w 4794624"/>
                <a:gd name="connsiteY11" fmla="*/ 3562780 h 3562780"/>
                <a:gd name="connsiteX12" fmla="*/ 42096 w 4794624"/>
                <a:gd name="connsiteY12" fmla="*/ 3562780 h 3562780"/>
                <a:gd name="connsiteX13" fmla="*/ 40193 w 4794624"/>
                <a:gd name="connsiteY13" fmla="*/ 2361363 h 3562780"/>
                <a:gd name="connsiteX14" fmla="*/ 42096 w 4794624"/>
                <a:gd name="connsiteY14" fmla="*/ 106396 h 3562780"/>
                <a:gd name="connsiteX0" fmla="*/ 42096 w 4794624"/>
                <a:gd name="connsiteY0" fmla="*/ 106396 h 3562780"/>
                <a:gd name="connsiteX1" fmla="*/ 0 w 4794624"/>
                <a:gd name="connsiteY1" fmla="*/ 50242 h 3562780"/>
                <a:gd name="connsiteX2" fmla="*/ 5024 w 4794624"/>
                <a:gd name="connsiteY2" fmla="*/ 0 h 3562780"/>
                <a:gd name="connsiteX3" fmla="*/ 45217 w 4794624"/>
                <a:gd name="connsiteY3" fmla="*/ 90435 h 3562780"/>
                <a:gd name="connsiteX4" fmla="*/ 45217 w 4794624"/>
                <a:gd name="connsiteY4" fmla="*/ 100483 h 3562780"/>
                <a:gd name="connsiteX5" fmla="*/ 2481798 w 4794624"/>
                <a:gd name="connsiteY5" fmla="*/ 2744963 h 3562780"/>
                <a:gd name="connsiteX6" fmla="*/ 4794624 w 4794624"/>
                <a:gd name="connsiteY6" fmla="*/ 106396 h 3562780"/>
                <a:gd name="connsiteX7" fmla="*/ 4742822 w 4794624"/>
                <a:gd name="connsiteY7" fmla="*/ 115556 h 3562780"/>
                <a:gd name="connsiteX8" fmla="*/ 4757894 w 4794624"/>
                <a:gd name="connsiteY8" fmla="*/ 90435 h 3562780"/>
                <a:gd name="connsiteX9" fmla="*/ 4762918 w 4794624"/>
                <a:gd name="connsiteY9" fmla="*/ 65314 h 3562780"/>
                <a:gd name="connsiteX10" fmla="*/ 4794624 w 4794624"/>
                <a:gd name="connsiteY10" fmla="*/ 3562780 h 3562780"/>
                <a:gd name="connsiteX11" fmla="*/ 42096 w 4794624"/>
                <a:gd name="connsiteY11" fmla="*/ 3562780 h 3562780"/>
                <a:gd name="connsiteX12" fmla="*/ 40193 w 4794624"/>
                <a:gd name="connsiteY12" fmla="*/ 2361363 h 3562780"/>
                <a:gd name="connsiteX13" fmla="*/ 42096 w 4794624"/>
                <a:gd name="connsiteY13" fmla="*/ 106396 h 3562780"/>
                <a:gd name="connsiteX0" fmla="*/ 42096 w 4794624"/>
                <a:gd name="connsiteY0" fmla="*/ 56154 h 3512538"/>
                <a:gd name="connsiteX1" fmla="*/ 0 w 4794624"/>
                <a:gd name="connsiteY1" fmla="*/ 0 h 3512538"/>
                <a:gd name="connsiteX2" fmla="*/ 45217 w 4794624"/>
                <a:gd name="connsiteY2" fmla="*/ 40193 h 3512538"/>
                <a:gd name="connsiteX3" fmla="*/ 45217 w 4794624"/>
                <a:gd name="connsiteY3" fmla="*/ 50241 h 3512538"/>
                <a:gd name="connsiteX4" fmla="*/ 2481798 w 4794624"/>
                <a:gd name="connsiteY4" fmla="*/ 2694721 h 3512538"/>
                <a:gd name="connsiteX5" fmla="*/ 4794624 w 4794624"/>
                <a:gd name="connsiteY5" fmla="*/ 56154 h 3512538"/>
                <a:gd name="connsiteX6" fmla="*/ 4742822 w 4794624"/>
                <a:gd name="connsiteY6" fmla="*/ 65314 h 3512538"/>
                <a:gd name="connsiteX7" fmla="*/ 4757894 w 4794624"/>
                <a:gd name="connsiteY7" fmla="*/ 40193 h 3512538"/>
                <a:gd name="connsiteX8" fmla="*/ 4762918 w 4794624"/>
                <a:gd name="connsiteY8" fmla="*/ 15072 h 3512538"/>
                <a:gd name="connsiteX9" fmla="*/ 4794624 w 4794624"/>
                <a:gd name="connsiteY9" fmla="*/ 3512538 h 3512538"/>
                <a:gd name="connsiteX10" fmla="*/ 42096 w 4794624"/>
                <a:gd name="connsiteY10" fmla="*/ 3512538 h 3512538"/>
                <a:gd name="connsiteX11" fmla="*/ 40193 w 4794624"/>
                <a:gd name="connsiteY11" fmla="*/ 2311121 h 3512538"/>
                <a:gd name="connsiteX12" fmla="*/ 42096 w 4794624"/>
                <a:gd name="connsiteY12" fmla="*/ 56154 h 3512538"/>
                <a:gd name="connsiteX0" fmla="*/ 1903 w 4754431"/>
                <a:gd name="connsiteY0" fmla="*/ 41082 h 3497466"/>
                <a:gd name="connsiteX1" fmla="*/ 5024 w 4754431"/>
                <a:gd name="connsiteY1" fmla="*/ 25121 h 3497466"/>
                <a:gd name="connsiteX2" fmla="*/ 5024 w 4754431"/>
                <a:gd name="connsiteY2" fmla="*/ 35169 h 3497466"/>
                <a:gd name="connsiteX3" fmla="*/ 2441605 w 4754431"/>
                <a:gd name="connsiteY3" fmla="*/ 2679649 h 3497466"/>
                <a:gd name="connsiteX4" fmla="*/ 4754431 w 4754431"/>
                <a:gd name="connsiteY4" fmla="*/ 41082 h 3497466"/>
                <a:gd name="connsiteX5" fmla="*/ 4702629 w 4754431"/>
                <a:gd name="connsiteY5" fmla="*/ 50242 h 3497466"/>
                <a:gd name="connsiteX6" fmla="*/ 4717701 w 4754431"/>
                <a:gd name="connsiteY6" fmla="*/ 25121 h 3497466"/>
                <a:gd name="connsiteX7" fmla="*/ 4722725 w 4754431"/>
                <a:gd name="connsiteY7" fmla="*/ 0 h 3497466"/>
                <a:gd name="connsiteX8" fmla="*/ 4754431 w 4754431"/>
                <a:gd name="connsiteY8" fmla="*/ 3497466 h 3497466"/>
                <a:gd name="connsiteX9" fmla="*/ 1903 w 4754431"/>
                <a:gd name="connsiteY9" fmla="*/ 3497466 h 3497466"/>
                <a:gd name="connsiteX10" fmla="*/ 0 w 4754431"/>
                <a:gd name="connsiteY10" fmla="*/ 2296049 h 3497466"/>
                <a:gd name="connsiteX11" fmla="*/ 1903 w 4754431"/>
                <a:gd name="connsiteY11" fmla="*/ 41082 h 3497466"/>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54431 w 4754431"/>
                <a:gd name="connsiteY4" fmla="*/ 15961 h 3472345"/>
                <a:gd name="connsiteX5" fmla="*/ 4702629 w 4754431"/>
                <a:gd name="connsiteY5" fmla="*/ 25121 h 3472345"/>
                <a:gd name="connsiteX6" fmla="*/ 4717701 w 4754431"/>
                <a:gd name="connsiteY6" fmla="*/ 0 h 3472345"/>
                <a:gd name="connsiteX7" fmla="*/ 4754431 w 4754431"/>
                <a:gd name="connsiteY7" fmla="*/ 3472345 h 3472345"/>
                <a:gd name="connsiteX8" fmla="*/ 1903 w 4754431"/>
                <a:gd name="connsiteY8" fmla="*/ 3472345 h 3472345"/>
                <a:gd name="connsiteX9" fmla="*/ 0 w 4754431"/>
                <a:gd name="connsiteY9" fmla="*/ 2270928 h 3472345"/>
                <a:gd name="connsiteX10" fmla="*/ 1903 w 4754431"/>
                <a:gd name="connsiteY10" fmla="*/ 15961 h 3472345"/>
                <a:gd name="connsiteX0" fmla="*/ 1903 w 4754431"/>
                <a:gd name="connsiteY0" fmla="*/ 15961 h 3472345"/>
                <a:gd name="connsiteX1" fmla="*/ 5024 w 4754431"/>
                <a:gd name="connsiteY1" fmla="*/ 0 h 3472345"/>
                <a:gd name="connsiteX2" fmla="*/ 5024 w 4754431"/>
                <a:gd name="connsiteY2" fmla="*/ 10048 h 3472345"/>
                <a:gd name="connsiteX3" fmla="*/ 2441605 w 4754431"/>
                <a:gd name="connsiteY3" fmla="*/ 2654528 h 3472345"/>
                <a:gd name="connsiteX4" fmla="*/ 4702629 w 4754431"/>
                <a:gd name="connsiteY4" fmla="*/ 25121 h 3472345"/>
                <a:gd name="connsiteX5" fmla="*/ 4717701 w 4754431"/>
                <a:gd name="connsiteY5" fmla="*/ 0 h 3472345"/>
                <a:gd name="connsiteX6" fmla="*/ 4754431 w 4754431"/>
                <a:gd name="connsiteY6" fmla="*/ 3472345 h 3472345"/>
                <a:gd name="connsiteX7" fmla="*/ 1903 w 4754431"/>
                <a:gd name="connsiteY7" fmla="*/ 3472345 h 3472345"/>
                <a:gd name="connsiteX8" fmla="*/ 0 w 4754431"/>
                <a:gd name="connsiteY8" fmla="*/ 2270928 h 3472345"/>
                <a:gd name="connsiteX9" fmla="*/ 1903 w 4754431"/>
                <a:gd name="connsiteY9" fmla="*/ 15961 h 347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431" h="3472345">
                  <a:moveTo>
                    <a:pt x="1903" y="15961"/>
                  </a:moveTo>
                  <a:lnTo>
                    <a:pt x="5024" y="0"/>
                  </a:lnTo>
                  <a:lnTo>
                    <a:pt x="5024" y="10048"/>
                  </a:lnTo>
                  <a:lnTo>
                    <a:pt x="2441605" y="2654528"/>
                  </a:lnTo>
                  <a:lnTo>
                    <a:pt x="4702629" y="25121"/>
                  </a:lnTo>
                  <a:lnTo>
                    <a:pt x="4717701" y="0"/>
                  </a:lnTo>
                  <a:lnTo>
                    <a:pt x="4754431" y="3472345"/>
                  </a:lnTo>
                  <a:lnTo>
                    <a:pt x="1903" y="3472345"/>
                  </a:lnTo>
                  <a:cubicBezTo>
                    <a:pt x="1269" y="3071873"/>
                    <a:pt x="634" y="2671400"/>
                    <a:pt x="0" y="2270928"/>
                  </a:cubicBezTo>
                  <a:cubicBezTo>
                    <a:pt x="634" y="1519272"/>
                    <a:pt x="1269" y="767617"/>
                    <a:pt x="1903" y="1596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a:latin typeface="Calibri" panose="020F0502020204030204" pitchFamily="34" charset="0"/>
                <a:cs typeface="Calibri" panose="020F0502020204030204" pitchFamily="34" charset="0"/>
              </a:endParaRPr>
            </a:p>
          </p:txBody>
        </p:sp>
        <p:sp>
          <p:nvSpPr>
            <p:cNvPr id="12" name="מלבן 11">
              <a:extLst>
                <a:ext uri="{FF2B5EF4-FFF2-40B4-BE49-F238E27FC236}">
                  <a16:creationId xmlns:a16="http://schemas.microsoft.com/office/drawing/2014/main" id="{391E918F-F2A5-47E8-B358-6B34D084FA9D}"/>
                </a:ext>
              </a:extLst>
            </p:cNvPr>
            <p:cNvSpPr/>
            <p:nvPr/>
          </p:nvSpPr>
          <p:spPr>
            <a:xfrm>
              <a:off x="1316335" y="5736612"/>
              <a:ext cx="492835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a:solidFill>
                    <a:schemeClr val="tx1"/>
                  </a:solidFill>
                  <a:latin typeface="Calibri" panose="020F0502020204030204" pitchFamily="34" charset="0"/>
                  <a:cs typeface="Calibri" panose="020F0502020204030204" pitchFamily="34" charset="0"/>
                </a:rPr>
                <a:t>اضغطوا هنا لفتح المغلّف</a:t>
              </a:r>
              <a:endParaRPr lang="he-IL" sz="3200" dirty="0">
                <a:solidFill>
                  <a:schemeClr val="tx1"/>
                </a:solidFill>
                <a:latin typeface="Calibri" panose="020F0502020204030204" pitchFamily="34" charset="0"/>
                <a:cs typeface="Calibri" panose="020F0502020204030204" pitchFamily="34" charset="0"/>
              </a:endParaRPr>
            </a:p>
          </p:txBody>
        </p:sp>
      </p:grpSp>
      <p:grpSp>
        <p:nvGrpSpPr>
          <p:cNvPr id="10" name="קבוצה 9">
            <a:extLst>
              <a:ext uri="{FF2B5EF4-FFF2-40B4-BE49-F238E27FC236}">
                <a16:creationId xmlns:a16="http://schemas.microsoft.com/office/drawing/2014/main" id="{5634BEC3-3C24-4F73-B19B-DAA49F958934}"/>
              </a:ext>
            </a:extLst>
          </p:cNvPr>
          <p:cNvGrpSpPr/>
          <p:nvPr/>
        </p:nvGrpSpPr>
        <p:grpSpPr>
          <a:xfrm>
            <a:off x="6039065" y="4836136"/>
            <a:ext cx="6420443" cy="2959847"/>
            <a:chOff x="-2234487" y="1319532"/>
            <a:chExt cx="4535503" cy="2645297"/>
          </a:xfrm>
        </p:grpSpPr>
        <p:sp>
          <p:nvSpPr>
            <p:cNvPr id="9" name="משולש שווה-שוקיים 8">
              <a:extLst>
                <a:ext uri="{FF2B5EF4-FFF2-40B4-BE49-F238E27FC236}">
                  <a16:creationId xmlns:a16="http://schemas.microsoft.com/office/drawing/2014/main" id="{75CF211B-A3C8-4036-84F8-BF3FE6496A9B}"/>
                </a:ext>
              </a:extLst>
            </p:cNvPr>
            <p:cNvSpPr/>
            <p:nvPr/>
          </p:nvSpPr>
          <p:spPr>
            <a:xfrm flipV="1">
              <a:off x="-2222034" y="1321185"/>
              <a:ext cx="4500631" cy="2643644"/>
            </a:xfrm>
            <a:prstGeom prst="triangle">
              <a:avLst>
                <a:gd name="adj" fmla="val 51798"/>
              </a:avLst>
            </a:prstGeom>
            <a:solidFill>
              <a:srgbClr val="5FB5CD"/>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025"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 name="תיבת טקסט 3">
                  <a:extLst>
                    <a:ext uri="{FF2B5EF4-FFF2-40B4-BE49-F238E27FC236}">
                      <a16:creationId xmlns:a16="http://schemas.microsoft.com/office/drawing/2014/main" id="{D576F36D-C464-4C09-BCCD-5AB1D2004B1C}"/>
                    </a:ext>
                  </a:extLst>
                </p:cNvPr>
                <p:cNvSpPr txBox="1"/>
                <p:nvPr/>
              </p:nvSpPr>
              <p:spPr>
                <a:xfrm>
                  <a:off x="-2234487" y="1319532"/>
                  <a:ext cx="4535503" cy="1625539"/>
                </a:xfrm>
                <a:prstGeom prst="rect">
                  <a:avLst/>
                </a:prstGeom>
                <a:noFill/>
              </p:spPr>
              <p:txBody>
                <a:bodyPr wrap="square" rtlCol="1">
                  <a:spAutoFit/>
                </a:bodyPr>
                <a:lstStyle/>
                <a:p>
                  <a:pPr algn="ctr"/>
                  <a:r>
                    <a:rPr lang="ar-AE" sz="3200" dirty="0">
                      <a:solidFill>
                        <a:schemeClr val="bg1"/>
                      </a:solidFill>
                      <a:latin typeface="Calibri" panose="020F0502020204030204" pitchFamily="34" charset="0"/>
                      <a:ea typeface="Calibri" panose="020F0502020204030204" pitchFamily="34" charset="0"/>
                      <a:cs typeface="Calibri" panose="020F0502020204030204" pitchFamily="34" charset="0"/>
                    </a:rPr>
                    <a:t>أعطوا أمثلة لأعداد عشرية تقع بين</a:t>
                  </a:r>
                  <a:endParaRPr lang="he-IL"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1"/>
                  <a:br>
                    <a:rPr lang="en-US" sz="3150" dirty="0">
                      <a:solidFill>
                        <a:schemeClr val="bg1"/>
                      </a:solidFill>
                      <a:latin typeface="Calibri" panose="020F0502020204030204" pitchFamily="34" charset="0"/>
                      <a:cs typeface="Calibri" panose="020F0502020204030204" pitchFamily="34" charset="0"/>
                    </a:rPr>
                  </a:br>
                  <a14:m>
                    <m:oMath xmlns:m="http://schemas.openxmlformats.org/officeDocument/2006/math">
                      <m:f>
                        <m:fPr>
                          <m:ctrlPr>
                            <a:rPr lang="he-IL" sz="3200" i="1">
                              <a:solidFill>
                                <a:schemeClr val="bg1"/>
                              </a:solidFill>
                              <a:latin typeface="Cambria Math" panose="02040503050406030204" pitchFamily="18" charset="0"/>
                              <a:cs typeface="Calibri" panose="020F0502020204030204" pitchFamily="34" charset="0"/>
                            </a:rPr>
                          </m:ctrlPr>
                        </m:fPr>
                        <m:num>
                          <m:r>
                            <a:rPr lang="he-IL" sz="3200" i="1">
                              <a:solidFill>
                                <a:schemeClr val="bg1"/>
                              </a:solidFill>
                              <a:latin typeface="Cambria Math" panose="02040503050406030204" pitchFamily="18" charset="0"/>
                              <a:cs typeface="Calibri" panose="020F0502020204030204" pitchFamily="34" charset="0"/>
                            </a:rPr>
                            <m:t>1</m:t>
                          </m:r>
                        </m:num>
                        <m:den>
                          <m:r>
                            <a:rPr lang="he-IL" sz="3200" i="1">
                              <a:solidFill>
                                <a:schemeClr val="bg1"/>
                              </a:solidFill>
                              <a:latin typeface="Cambria Math" panose="02040503050406030204" pitchFamily="18" charset="0"/>
                              <a:cs typeface="Calibri" panose="020F0502020204030204" pitchFamily="34" charset="0"/>
                            </a:rPr>
                            <m:t>8</m:t>
                          </m:r>
                        </m:den>
                      </m:f>
                      <m:r>
                        <a:rPr lang="he-IL" sz="3200" b="0" i="1" smtClean="0">
                          <a:solidFill>
                            <a:schemeClr val="bg1"/>
                          </a:solidFill>
                          <a:latin typeface="Cambria Math" panose="02040503050406030204" pitchFamily="18" charset="0"/>
                          <a:cs typeface="Calibri" panose="020F0502020204030204" pitchFamily="34" charset="0"/>
                        </a:rPr>
                        <m:t> </m:t>
                      </m:r>
                      <m:r>
                        <a:rPr lang="ar-AE" sz="3200" b="0" i="1" smtClean="0">
                          <a:solidFill>
                            <a:schemeClr val="bg1"/>
                          </a:solidFill>
                          <a:latin typeface="Cambria Math" panose="02040503050406030204" pitchFamily="18" charset="0"/>
                          <a:cs typeface="Calibri" panose="020F0502020204030204" pitchFamily="34" charset="0"/>
                        </a:rPr>
                        <m:t>و</m:t>
                      </m:r>
                      <m:r>
                        <a:rPr lang="he-IL" sz="3200" b="0" i="1" smtClean="0">
                          <a:solidFill>
                            <a:schemeClr val="bg1"/>
                          </a:solidFill>
                          <a:latin typeface="Cambria Math" panose="02040503050406030204" pitchFamily="18" charset="0"/>
                          <a:cs typeface="Calibri" panose="020F0502020204030204" pitchFamily="34" charset="0"/>
                        </a:rPr>
                        <m:t> </m:t>
                      </m:r>
                      <m:f>
                        <m:fPr>
                          <m:ctrlPr>
                            <a:rPr lang="he-IL" sz="3200" i="1">
                              <a:solidFill>
                                <a:schemeClr val="bg1"/>
                              </a:solidFill>
                              <a:latin typeface="Cambria Math" panose="02040503050406030204" pitchFamily="18" charset="0"/>
                              <a:cs typeface="Calibri" panose="020F0502020204030204" pitchFamily="34" charset="0"/>
                            </a:rPr>
                          </m:ctrlPr>
                        </m:fPr>
                        <m:num>
                          <m:r>
                            <a:rPr lang="he-IL" sz="3200" i="1">
                              <a:solidFill>
                                <a:schemeClr val="bg1"/>
                              </a:solidFill>
                              <a:latin typeface="Cambria Math" panose="02040503050406030204" pitchFamily="18" charset="0"/>
                              <a:cs typeface="Calibri" panose="020F0502020204030204" pitchFamily="34" charset="0"/>
                            </a:rPr>
                            <m:t>1</m:t>
                          </m:r>
                        </m:num>
                        <m:den>
                          <m:r>
                            <a:rPr lang="he-IL" sz="3200" i="1">
                              <a:solidFill>
                                <a:schemeClr val="bg1"/>
                              </a:solidFill>
                              <a:latin typeface="Cambria Math" panose="02040503050406030204" pitchFamily="18" charset="0"/>
                              <a:cs typeface="Calibri" panose="020F0502020204030204" pitchFamily="34" charset="0"/>
                            </a:rPr>
                            <m:t>4</m:t>
                          </m:r>
                        </m:den>
                      </m:f>
                    </m:oMath>
                  </a14:m>
                  <a:r>
                    <a:rPr lang="he-IL" sz="3150" dirty="0">
                      <a:solidFill>
                        <a:schemeClr val="bg1"/>
                      </a:solidFill>
                      <a:latin typeface="Calibri" panose="020F0502020204030204" pitchFamily="34" charset="0"/>
                      <a:cs typeface="Calibri" panose="020F0502020204030204" pitchFamily="34" charset="0"/>
                    </a:rPr>
                    <a:t>.</a:t>
                  </a:r>
                </a:p>
              </p:txBody>
            </p:sp>
          </mc:Choice>
          <mc:Fallback xmlns="">
            <p:sp>
              <p:nvSpPr>
                <p:cNvPr id="4" name="תיבת טקסט 3">
                  <a:extLst>
                    <a:ext uri="{FF2B5EF4-FFF2-40B4-BE49-F238E27FC236}">
                      <a16:creationId xmlns:a16="http://schemas.microsoft.com/office/drawing/2014/main" id="{D576F36D-C464-4C09-BCCD-5AB1D2004B1C}"/>
                    </a:ext>
                  </a:extLst>
                </p:cNvPr>
                <p:cNvSpPr txBox="1">
                  <a:spLocks noRot="1" noChangeAspect="1" noMove="1" noResize="1" noEditPoints="1" noAdjustHandles="1" noChangeArrowheads="1" noChangeShapeType="1" noTextEdit="1"/>
                </p:cNvSpPr>
                <p:nvPr/>
              </p:nvSpPr>
              <p:spPr>
                <a:xfrm>
                  <a:off x="-2234487" y="1319532"/>
                  <a:ext cx="4535503" cy="1625539"/>
                </a:xfrm>
                <a:prstGeom prst="rect">
                  <a:avLst/>
                </a:prstGeom>
                <a:blipFill>
                  <a:blip r:embed="rId2"/>
                  <a:stretch>
                    <a:fillRect t="-4348" b="-1672"/>
                  </a:stretch>
                </a:blipFill>
              </p:spPr>
              <p:txBody>
                <a:bodyPr/>
                <a:lstStyle/>
                <a:p>
                  <a:r>
                    <a:rPr lang="he-IL">
                      <a:noFill/>
                    </a:rPr>
                    <a:t> </a:t>
                  </a:r>
                </a:p>
              </p:txBody>
            </p:sp>
          </mc:Fallback>
        </mc:AlternateContent>
      </p:grpSp>
      <p:sp>
        <p:nvSpPr>
          <p:cNvPr id="15" name="המשך">
            <a:hlinkClick r:id="" action="ppaction://hlinkshowjump?jump=nextslide"/>
            <a:extLst>
              <a:ext uri="{FF2B5EF4-FFF2-40B4-BE49-F238E27FC236}">
                <a16:creationId xmlns:a16="http://schemas.microsoft.com/office/drawing/2014/main" id="{CE1E52BD-CCAF-4724-BAA9-4A9E17A97DB9}"/>
              </a:ext>
            </a:extLst>
          </p:cNvPr>
          <p:cNvSpPr/>
          <p:nvPr/>
        </p:nvSpPr>
        <p:spPr>
          <a:xfrm>
            <a:off x="2209800" y="6439645"/>
            <a:ext cx="3165762" cy="2277008"/>
          </a:xfrm>
          <a:custGeom>
            <a:avLst/>
            <a:gdLst>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304930 w 7251398"/>
              <a:gd name="connsiteY27" fmla="*/ 2485208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895504"/>
              <a:gd name="connsiteX1" fmla="*/ 7251398 w 7251398"/>
              <a:gd name="connsiteY1" fmla="*/ 1475014 h 3895504"/>
              <a:gd name="connsiteX2" fmla="*/ 7242690 w 7251398"/>
              <a:gd name="connsiteY2" fmla="*/ 1318259 h 3895504"/>
              <a:gd name="connsiteX3" fmla="*/ 7199147 w 7251398"/>
              <a:gd name="connsiteY3" fmla="*/ 1239882 h 3895504"/>
              <a:gd name="connsiteX4" fmla="*/ 7155604 w 7251398"/>
              <a:gd name="connsiteY4" fmla="*/ 1187631 h 3895504"/>
              <a:gd name="connsiteX5" fmla="*/ 7120770 w 7251398"/>
              <a:gd name="connsiteY5" fmla="*/ 1170214 h 3895504"/>
              <a:gd name="connsiteX6" fmla="*/ 7042393 w 7251398"/>
              <a:gd name="connsiteY6" fmla="*/ 1152796 h 3895504"/>
              <a:gd name="connsiteX7" fmla="*/ 6894347 w 7251398"/>
              <a:gd name="connsiteY7" fmla="*/ 1152796 h 3895504"/>
              <a:gd name="connsiteX8" fmla="*/ 2522644 w 7251398"/>
              <a:gd name="connsiteY8" fmla="*/ 1387928 h 3895504"/>
              <a:gd name="connsiteX9" fmla="*/ 2444267 w 7251398"/>
              <a:gd name="connsiteY9" fmla="*/ 1387928 h 3895504"/>
              <a:gd name="connsiteX10" fmla="*/ 2339764 w 7251398"/>
              <a:gd name="connsiteY10" fmla="*/ 1361802 h 3895504"/>
              <a:gd name="connsiteX11" fmla="*/ 2270096 w 7251398"/>
              <a:gd name="connsiteY11" fmla="*/ 1335676 h 3895504"/>
              <a:gd name="connsiteX12" fmla="*/ 2252678 w 7251398"/>
              <a:gd name="connsiteY12" fmla="*/ 1135379 h 3895504"/>
              <a:gd name="connsiteX13" fmla="*/ 2252678 w 7251398"/>
              <a:gd name="connsiteY13" fmla="*/ 377734 h 3895504"/>
              <a:gd name="connsiteX14" fmla="*/ 2226553 w 7251398"/>
              <a:gd name="connsiteY14" fmla="*/ 160019 h 3895504"/>
              <a:gd name="connsiteX15" fmla="*/ 2200427 w 7251398"/>
              <a:gd name="connsiteY15" fmla="*/ 116476 h 3895504"/>
              <a:gd name="connsiteX16" fmla="*/ 2156884 w 7251398"/>
              <a:gd name="connsiteY16" fmla="*/ 64225 h 3895504"/>
              <a:gd name="connsiteX17" fmla="*/ 2113341 w 7251398"/>
              <a:gd name="connsiteY17" fmla="*/ 29391 h 3895504"/>
              <a:gd name="connsiteX18" fmla="*/ 2043673 w 7251398"/>
              <a:gd name="connsiteY18" fmla="*/ 3265 h 3895504"/>
              <a:gd name="connsiteX19" fmla="*/ 1991421 w 7251398"/>
              <a:gd name="connsiteY19" fmla="*/ 3265 h 3895504"/>
              <a:gd name="connsiteX20" fmla="*/ 1886918 w 7251398"/>
              <a:gd name="connsiteY20" fmla="*/ 29391 h 3895504"/>
              <a:gd name="connsiteX21" fmla="*/ 1808541 w 7251398"/>
              <a:gd name="connsiteY21" fmla="*/ 90351 h 3895504"/>
              <a:gd name="connsiteX22" fmla="*/ 214873 w 7251398"/>
              <a:gd name="connsiteY22" fmla="*/ 1675311 h 3895504"/>
              <a:gd name="connsiteX23" fmla="*/ 188747 w 7251398"/>
              <a:gd name="connsiteY23" fmla="*/ 2311036 h 3895504"/>
              <a:gd name="connsiteX24" fmla="*/ 1817250 w 7251398"/>
              <a:gd name="connsiteY24" fmla="*/ 3817619 h 3895504"/>
              <a:gd name="connsiteX25" fmla="*/ 2235261 w 7251398"/>
              <a:gd name="connsiteY25" fmla="*/ 3582488 h 3895504"/>
              <a:gd name="connsiteX26" fmla="*/ 2270096 w 7251398"/>
              <a:gd name="connsiteY26" fmla="*/ 2746465 h 3895504"/>
              <a:gd name="connsiteX27" fmla="*/ 2282705 w 7251398"/>
              <a:gd name="connsiteY27" fmla="*/ 2520133 h 3895504"/>
              <a:gd name="connsiteX28" fmla="*/ 3837638 w 7251398"/>
              <a:gd name="connsiteY28" fmla="*/ 2589711 h 3895504"/>
              <a:gd name="connsiteX29" fmla="*/ 6502461 w 7251398"/>
              <a:gd name="connsiteY29" fmla="*/ 2737756 h 3895504"/>
              <a:gd name="connsiteX30" fmla="*/ 7024976 w 7251398"/>
              <a:gd name="connsiteY30" fmla="*/ 2763882 h 3895504"/>
              <a:gd name="connsiteX31" fmla="*/ 7173021 w 7251398"/>
              <a:gd name="connsiteY31" fmla="*/ 2729048 h 3895504"/>
              <a:gd name="connsiteX32" fmla="*/ 7233981 w 7251398"/>
              <a:gd name="connsiteY32" fmla="*/ 2633254 h 3895504"/>
              <a:gd name="connsiteX33" fmla="*/ 7233981 w 7251398"/>
              <a:gd name="connsiteY33" fmla="*/ 2406831 h 3895504"/>
              <a:gd name="connsiteX34" fmla="*/ 7242690 w 7251398"/>
              <a:gd name="connsiteY34" fmla="*/ 1805939 h 3895504"/>
              <a:gd name="connsiteX35" fmla="*/ 7242690 w 7251398"/>
              <a:gd name="connsiteY35" fmla="*/ 1988819 h 3895504"/>
              <a:gd name="connsiteX0" fmla="*/ 7242690 w 7251398"/>
              <a:gd name="connsiteY0" fmla="*/ 1988819 h 3912421"/>
              <a:gd name="connsiteX1" fmla="*/ 7251398 w 7251398"/>
              <a:gd name="connsiteY1" fmla="*/ 1475014 h 3912421"/>
              <a:gd name="connsiteX2" fmla="*/ 7242690 w 7251398"/>
              <a:gd name="connsiteY2" fmla="*/ 1318259 h 3912421"/>
              <a:gd name="connsiteX3" fmla="*/ 7199147 w 7251398"/>
              <a:gd name="connsiteY3" fmla="*/ 1239882 h 3912421"/>
              <a:gd name="connsiteX4" fmla="*/ 7155604 w 7251398"/>
              <a:gd name="connsiteY4" fmla="*/ 1187631 h 3912421"/>
              <a:gd name="connsiteX5" fmla="*/ 7120770 w 7251398"/>
              <a:gd name="connsiteY5" fmla="*/ 1170214 h 3912421"/>
              <a:gd name="connsiteX6" fmla="*/ 7042393 w 7251398"/>
              <a:gd name="connsiteY6" fmla="*/ 1152796 h 3912421"/>
              <a:gd name="connsiteX7" fmla="*/ 6894347 w 7251398"/>
              <a:gd name="connsiteY7" fmla="*/ 1152796 h 3912421"/>
              <a:gd name="connsiteX8" fmla="*/ 2522644 w 7251398"/>
              <a:gd name="connsiteY8" fmla="*/ 1387928 h 3912421"/>
              <a:gd name="connsiteX9" fmla="*/ 2444267 w 7251398"/>
              <a:gd name="connsiteY9" fmla="*/ 1387928 h 3912421"/>
              <a:gd name="connsiteX10" fmla="*/ 2339764 w 7251398"/>
              <a:gd name="connsiteY10" fmla="*/ 1361802 h 3912421"/>
              <a:gd name="connsiteX11" fmla="*/ 2270096 w 7251398"/>
              <a:gd name="connsiteY11" fmla="*/ 1335676 h 3912421"/>
              <a:gd name="connsiteX12" fmla="*/ 2252678 w 7251398"/>
              <a:gd name="connsiteY12" fmla="*/ 1135379 h 3912421"/>
              <a:gd name="connsiteX13" fmla="*/ 2252678 w 7251398"/>
              <a:gd name="connsiteY13" fmla="*/ 377734 h 3912421"/>
              <a:gd name="connsiteX14" fmla="*/ 2226553 w 7251398"/>
              <a:gd name="connsiteY14" fmla="*/ 160019 h 3912421"/>
              <a:gd name="connsiteX15" fmla="*/ 2200427 w 7251398"/>
              <a:gd name="connsiteY15" fmla="*/ 116476 h 3912421"/>
              <a:gd name="connsiteX16" fmla="*/ 2156884 w 7251398"/>
              <a:gd name="connsiteY16" fmla="*/ 64225 h 3912421"/>
              <a:gd name="connsiteX17" fmla="*/ 2113341 w 7251398"/>
              <a:gd name="connsiteY17" fmla="*/ 29391 h 3912421"/>
              <a:gd name="connsiteX18" fmla="*/ 2043673 w 7251398"/>
              <a:gd name="connsiteY18" fmla="*/ 3265 h 3912421"/>
              <a:gd name="connsiteX19" fmla="*/ 1991421 w 7251398"/>
              <a:gd name="connsiteY19" fmla="*/ 3265 h 3912421"/>
              <a:gd name="connsiteX20" fmla="*/ 1886918 w 7251398"/>
              <a:gd name="connsiteY20" fmla="*/ 29391 h 3912421"/>
              <a:gd name="connsiteX21" fmla="*/ 1808541 w 7251398"/>
              <a:gd name="connsiteY21" fmla="*/ 90351 h 3912421"/>
              <a:gd name="connsiteX22" fmla="*/ 214873 w 7251398"/>
              <a:gd name="connsiteY22" fmla="*/ 1675311 h 3912421"/>
              <a:gd name="connsiteX23" fmla="*/ 188747 w 7251398"/>
              <a:gd name="connsiteY23" fmla="*/ 2311036 h 3912421"/>
              <a:gd name="connsiteX24" fmla="*/ 1817250 w 7251398"/>
              <a:gd name="connsiteY24" fmla="*/ 3817619 h 3912421"/>
              <a:gd name="connsiteX25" fmla="*/ 2279711 w 7251398"/>
              <a:gd name="connsiteY25" fmla="*/ 3645988 h 3912421"/>
              <a:gd name="connsiteX26" fmla="*/ 2270096 w 7251398"/>
              <a:gd name="connsiteY26" fmla="*/ 2746465 h 3912421"/>
              <a:gd name="connsiteX27" fmla="*/ 2282705 w 7251398"/>
              <a:gd name="connsiteY27" fmla="*/ 2520133 h 3912421"/>
              <a:gd name="connsiteX28" fmla="*/ 3837638 w 7251398"/>
              <a:gd name="connsiteY28" fmla="*/ 2589711 h 3912421"/>
              <a:gd name="connsiteX29" fmla="*/ 6502461 w 7251398"/>
              <a:gd name="connsiteY29" fmla="*/ 2737756 h 3912421"/>
              <a:gd name="connsiteX30" fmla="*/ 7024976 w 7251398"/>
              <a:gd name="connsiteY30" fmla="*/ 2763882 h 3912421"/>
              <a:gd name="connsiteX31" fmla="*/ 7173021 w 7251398"/>
              <a:gd name="connsiteY31" fmla="*/ 2729048 h 3912421"/>
              <a:gd name="connsiteX32" fmla="*/ 7233981 w 7251398"/>
              <a:gd name="connsiteY32" fmla="*/ 2633254 h 3912421"/>
              <a:gd name="connsiteX33" fmla="*/ 7233981 w 7251398"/>
              <a:gd name="connsiteY33" fmla="*/ 2406831 h 3912421"/>
              <a:gd name="connsiteX34" fmla="*/ 7242690 w 7251398"/>
              <a:gd name="connsiteY34" fmla="*/ 1805939 h 3912421"/>
              <a:gd name="connsiteX35" fmla="*/ 7242690 w 7251398"/>
              <a:gd name="connsiteY35" fmla="*/ 1988819 h 3912421"/>
              <a:gd name="connsiteX0" fmla="*/ 7242690 w 7251398"/>
              <a:gd name="connsiteY0" fmla="*/ 1988819 h 3916201"/>
              <a:gd name="connsiteX1" fmla="*/ 7251398 w 7251398"/>
              <a:gd name="connsiteY1" fmla="*/ 1475014 h 3916201"/>
              <a:gd name="connsiteX2" fmla="*/ 7242690 w 7251398"/>
              <a:gd name="connsiteY2" fmla="*/ 1318259 h 3916201"/>
              <a:gd name="connsiteX3" fmla="*/ 7199147 w 7251398"/>
              <a:gd name="connsiteY3" fmla="*/ 1239882 h 3916201"/>
              <a:gd name="connsiteX4" fmla="*/ 7155604 w 7251398"/>
              <a:gd name="connsiteY4" fmla="*/ 1187631 h 3916201"/>
              <a:gd name="connsiteX5" fmla="*/ 7120770 w 7251398"/>
              <a:gd name="connsiteY5" fmla="*/ 1170214 h 3916201"/>
              <a:gd name="connsiteX6" fmla="*/ 7042393 w 7251398"/>
              <a:gd name="connsiteY6" fmla="*/ 1152796 h 3916201"/>
              <a:gd name="connsiteX7" fmla="*/ 6894347 w 7251398"/>
              <a:gd name="connsiteY7" fmla="*/ 1152796 h 3916201"/>
              <a:gd name="connsiteX8" fmla="*/ 2522644 w 7251398"/>
              <a:gd name="connsiteY8" fmla="*/ 1387928 h 3916201"/>
              <a:gd name="connsiteX9" fmla="*/ 2444267 w 7251398"/>
              <a:gd name="connsiteY9" fmla="*/ 1387928 h 3916201"/>
              <a:gd name="connsiteX10" fmla="*/ 2339764 w 7251398"/>
              <a:gd name="connsiteY10" fmla="*/ 1361802 h 3916201"/>
              <a:gd name="connsiteX11" fmla="*/ 2270096 w 7251398"/>
              <a:gd name="connsiteY11" fmla="*/ 1335676 h 3916201"/>
              <a:gd name="connsiteX12" fmla="*/ 2252678 w 7251398"/>
              <a:gd name="connsiteY12" fmla="*/ 1135379 h 3916201"/>
              <a:gd name="connsiteX13" fmla="*/ 2252678 w 7251398"/>
              <a:gd name="connsiteY13" fmla="*/ 377734 h 3916201"/>
              <a:gd name="connsiteX14" fmla="*/ 2226553 w 7251398"/>
              <a:gd name="connsiteY14" fmla="*/ 160019 h 3916201"/>
              <a:gd name="connsiteX15" fmla="*/ 2200427 w 7251398"/>
              <a:gd name="connsiteY15" fmla="*/ 116476 h 3916201"/>
              <a:gd name="connsiteX16" fmla="*/ 2156884 w 7251398"/>
              <a:gd name="connsiteY16" fmla="*/ 64225 h 3916201"/>
              <a:gd name="connsiteX17" fmla="*/ 2113341 w 7251398"/>
              <a:gd name="connsiteY17" fmla="*/ 29391 h 3916201"/>
              <a:gd name="connsiteX18" fmla="*/ 2043673 w 7251398"/>
              <a:gd name="connsiteY18" fmla="*/ 3265 h 3916201"/>
              <a:gd name="connsiteX19" fmla="*/ 1991421 w 7251398"/>
              <a:gd name="connsiteY19" fmla="*/ 3265 h 3916201"/>
              <a:gd name="connsiteX20" fmla="*/ 1886918 w 7251398"/>
              <a:gd name="connsiteY20" fmla="*/ 29391 h 3916201"/>
              <a:gd name="connsiteX21" fmla="*/ 1808541 w 7251398"/>
              <a:gd name="connsiteY21" fmla="*/ 90351 h 3916201"/>
              <a:gd name="connsiteX22" fmla="*/ 214873 w 7251398"/>
              <a:gd name="connsiteY22" fmla="*/ 1675311 h 3916201"/>
              <a:gd name="connsiteX23" fmla="*/ 188747 w 7251398"/>
              <a:gd name="connsiteY23" fmla="*/ 2311036 h 3916201"/>
              <a:gd name="connsiteX24" fmla="*/ 1817250 w 7251398"/>
              <a:gd name="connsiteY24" fmla="*/ 3817619 h 3916201"/>
              <a:gd name="connsiteX25" fmla="*/ 2279711 w 7251398"/>
              <a:gd name="connsiteY25" fmla="*/ 3645988 h 3916201"/>
              <a:gd name="connsiteX26" fmla="*/ 2270096 w 7251398"/>
              <a:gd name="connsiteY26" fmla="*/ 2746465 h 3916201"/>
              <a:gd name="connsiteX27" fmla="*/ 2282705 w 7251398"/>
              <a:gd name="connsiteY27" fmla="*/ 2520133 h 3916201"/>
              <a:gd name="connsiteX28" fmla="*/ 3837638 w 7251398"/>
              <a:gd name="connsiteY28" fmla="*/ 2589711 h 3916201"/>
              <a:gd name="connsiteX29" fmla="*/ 6502461 w 7251398"/>
              <a:gd name="connsiteY29" fmla="*/ 2737756 h 3916201"/>
              <a:gd name="connsiteX30" fmla="*/ 7024976 w 7251398"/>
              <a:gd name="connsiteY30" fmla="*/ 2763882 h 3916201"/>
              <a:gd name="connsiteX31" fmla="*/ 7173021 w 7251398"/>
              <a:gd name="connsiteY31" fmla="*/ 2729048 h 3916201"/>
              <a:gd name="connsiteX32" fmla="*/ 7233981 w 7251398"/>
              <a:gd name="connsiteY32" fmla="*/ 2633254 h 3916201"/>
              <a:gd name="connsiteX33" fmla="*/ 7233981 w 7251398"/>
              <a:gd name="connsiteY33" fmla="*/ 2406831 h 3916201"/>
              <a:gd name="connsiteX34" fmla="*/ 7242690 w 7251398"/>
              <a:gd name="connsiteY34" fmla="*/ 1805939 h 3916201"/>
              <a:gd name="connsiteX35" fmla="*/ 7242690 w 7251398"/>
              <a:gd name="connsiteY35" fmla="*/ 1988819 h 391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51398" h="3916201">
                <a:moveTo>
                  <a:pt x="7242690" y="1988819"/>
                </a:moveTo>
                <a:cubicBezTo>
                  <a:pt x="7244141" y="1933665"/>
                  <a:pt x="7251398" y="1586774"/>
                  <a:pt x="7251398" y="1475014"/>
                </a:cubicBezTo>
                <a:cubicBezTo>
                  <a:pt x="7251398" y="1363254"/>
                  <a:pt x="7251398" y="1357448"/>
                  <a:pt x="7242690" y="1318259"/>
                </a:cubicBezTo>
                <a:cubicBezTo>
                  <a:pt x="7233982" y="1279070"/>
                  <a:pt x="7213661" y="1261653"/>
                  <a:pt x="7199147" y="1239882"/>
                </a:cubicBezTo>
                <a:cubicBezTo>
                  <a:pt x="7184633" y="1218111"/>
                  <a:pt x="7155604" y="1187631"/>
                  <a:pt x="7155604" y="1187631"/>
                </a:cubicBezTo>
                <a:cubicBezTo>
                  <a:pt x="7142541" y="1176020"/>
                  <a:pt x="7139638" y="1176020"/>
                  <a:pt x="7120770" y="1170214"/>
                </a:cubicBezTo>
                <a:cubicBezTo>
                  <a:pt x="7101902" y="1164408"/>
                  <a:pt x="7080130" y="1155699"/>
                  <a:pt x="7042393" y="1152796"/>
                </a:cubicBezTo>
                <a:cubicBezTo>
                  <a:pt x="7004656" y="1149893"/>
                  <a:pt x="6894347" y="1152796"/>
                  <a:pt x="6894347" y="1152796"/>
                </a:cubicBezTo>
                <a:lnTo>
                  <a:pt x="2522644" y="1387928"/>
                </a:lnTo>
                <a:cubicBezTo>
                  <a:pt x="1780964" y="1427117"/>
                  <a:pt x="2417597" y="1382757"/>
                  <a:pt x="2444267" y="1387928"/>
                </a:cubicBezTo>
                <a:cubicBezTo>
                  <a:pt x="2470937" y="1393099"/>
                  <a:pt x="2368792" y="1370511"/>
                  <a:pt x="2339764" y="1361802"/>
                </a:cubicBezTo>
                <a:cubicBezTo>
                  <a:pt x="2310736" y="1353093"/>
                  <a:pt x="2284610" y="1373413"/>
                  <a:pt x="2270096" y="1335676"/>
                </a:cubicBezTo>
                <a:cubicBezTo>
                  <a:pt x="2255582" y="1297939"/>
                  <a:pt x="2255581" y="1295036"/>
                  <a:pt x="2252678" y="1135379"/>
                </a:cubicBezTo>
                <a:cubicBezTo>
                  <a:pt x="2249775" y="975722"/>
                  <a:pt x="2257032" y="540294"/>
                  <a:pt x="2252678" y="377734"/>
                </a:cubicBezTo>
                <a:cubicBezTo>
                  <a:pt x="2248324" y="215174"/>
                  <a:pt x="2235261" y="203562"/>
                  <a:pt x="2226553" y="160019"/>
                </a:cubicBezTo>
                <a:cubicBezTo>
                  <a:pt x="2217845" y="116476"/>
                  <a:pt x="2212038" y="132442"/>
                  <a:pt x="2200427" y="116476"/>
                </a:cubicBezTo>
                <a:cubicBezTo>
                  <a:pt x="2188816" y="100510"/>
                  <a:pt x="2171398" y="78739"/>
                  <a:pt x="2156884" y="64225"/>
                </a:cubicBezTo>
                <a:cubicBezTo>
                  <a:pt x="2142370" y="49711"/>
                  <a:pt x="2132209" y="39551"/>
                  <a:pt x="2113341" y="29391"/>
                </a:cubicBezTo>
                <a:cubicBezTo>
                  <a:pt x="2094472" y="19231"/>
                  <a:pt x="2063993" y="7619"/>
                  <a:pt x="2043673" y="3265"/>
                </a:cubicBezTo>
                <a:cubicBezTo>
                  <a:pt x="2023353" y="-1089"/>
                  <a:pt x="2017547" y="-1089"/>
                  <a:pt x="1991421" y="3265"/>
                </a:cubicBezTo>
                <a:cubicBezTo>
                  <a:pt x="1965295" y="7619"/>
                  <a:pt x="1917398" y="14877"/>
                  <a:pt x="1886918" y="29391"/>
                </a:cubicBezTo>
                <a:cubicBezTo>
                  <a:pt x="1856438" y="43905"/>
                  <a:pt x="1808541" y="90351"/>
                  <a:pt x="1808541" y="90351"/>
                </a:cubicBezTo>
                <a:cubicBezTo>
                  <a:pt x="1529867" y="364671"/>
                  <a:pt x="484839" y="1305197"/>
                  <a:pt x="214873" y="1675311"/>
                </a:cubicBezTo>
                <a:cubicBezTo>
                  <a:pt x="-55093" y="2045425"/>
                  <a:pt x="-78316" y="1953985"/>
                  <a:pt x="188747" y="2311036"/>
                </a:cubicBezTo>
                <a:cubicBezTo>
                  <a:pt x="455810" y="2668087"/>
                  <a:pt x="1468756" y="3595127"/>
                  <a:pt x="1817250" y="3817619"/>
                </a:cubicBezTo>
                <a:cubicBezTo>
                  <a:pt x="2165744" y="4040111"/>
                  <a:pt x="2261387" y="3843564"/>
                  <a:pt x="2279711" y="3645988"/>
                </a:cubicBezTo>
                <a:cubicBezTo>
                  <a:pt x="2298035" y="3448412"/>
                  <a:pt x="2269597" y="2934107"/>
                  <a:pt x="2270096" y="2746465"/>
                </a:cubicBezTo>
                <a:cubicBezTo>
                  <a:pt x="2270595" y="2558823"/>
                  <a:pt x="2265923" y="2689134"/>
                  <a:pt x="2282705" y="2520133"/>
                </a:cubicBezTo>
                <a:cubicBezTo>
                  <a:pt x="2299487" y="2351132"/>
                  <a:pt x="3837638" y="2589711"/>
                  <a:pt x="3837638" y="2589711"/>
                </a:cubicBezTo>
                <a:lnTo>
                  <a:pt x="6502461" y="2737756"/>
                </a:lnTo>
                <a:cubicBezTo>
                  <a:pt x="7033684" y="2766784"/>
                  <a:pt x="6913216" y="2765333"/>
                  <a:pt x="7024976" y="2763882"/>
                </a:cubicBezTo>
                <a:cubicBezTo>
                  <a:pt x="7136736" y="2762431"/>
                  <a:pt x="7138187" y="2750819"/>
                  <a:pt x="7173021" y="2729048"/>
                </a:cubicBezTo>
                <a:cubicBezTo>
                  <a:pt x="7207855" y="2707277"/>
                  <a:pt x="7223821" y="2686957"/>
                  <a:pt x="7233981" y="2633254"/>
                </a:cubicBezTo>
                <a:cubicBezTo>
                  <a:pt x="7244141" y="2579551"/>
                  <a:pt x="7232529" y="2544717"/>
                  <a:pt x="7233981" y="2406831"/>
                </a:cubicBezTo>
                <a:cubicBezTo>
                  <a:pt x="7235432" y="2268945"/>
                  <a:pt x="7242690" y="1878510"/>
                  <a:pt x="7242690" y="1805939"/>
                </a:cubicBezTo>
                <a:cubicBezTo>
                  <a:pt x="7242690" y="1733368"/>
                  <a:pt x="7241239" y="2043973"/>
                  <a:pt x="7242690" y="1988819"/>
                </a:cubicBezTo>
                <a:close/>
              </a:path>
            </a:pathLst>
          </a:custGeom>
          <a:solidFill>
            <a:srgbClr val="A4568E"/>
          </a:solidFill>
          <a:ln w="57150" cap="rnd">
            <a:solidFill>
              <a:srgbClr val="7E426D"/>
            </a:solidFill>
            <a:round/>
          </a:ln>
          <a:effectLst>
            <a:outerShdw blurRad="63500" sx="102000" sy="102000" algn="ctr" rotWithShape="0">
              <a:schemeClr val="bg2">
                <a:lumMod val="25000"/>
                <a:alpha val="40000"/>
              </a:schemeClr>
            </a:outerShdw>
          </a:effectLst>
          <a:scene3d>
            <a:camera prst="orthographicFront"/>
            <a:lightRig rig="threePt" dir="t"/>
          </a:scene3d>
          <a:sp3d extrusionH="6350" contourW="38100">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lIns="720090" tIns="0" rIns="40500" bIns="102870" rtlCol="0" anchor="ctr"/>
          <a:lstStyle/>
          <a:p>
            <a:pPr algn="ctr"/>
            <a:r>
              <a:rPr lang="ar-AE" sz="2800" dirty="0">
                <a:latin typeface="Calibri" panose="020F0502020204030204" pitchFamily="34" charset="0"/>
                <a:ea typeface="Calibri" panose="020F0502020204030204" pitchFamily="34" charset="0"/>
                <a:cs typeface="Calibri" panose="020F0502020204030204" pitchFamily="34" charset="0"/>
              </a:rPr>
              <a:t>اضغطوا للمتابعة.</a:t>
            </a:r>
            <a:endParaRPr lang="he-IL" sz="2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כותרת">
            <a:extLst>
              <a:ext uri="{FF2B5EF4-FFF2-40B4-BE49-F238E27FC236}">
                <a16:creationId xmlns:a16="http://schemas.microsoft.com/office/drawing/2014/main" id="{D24A89CB-A6FE-1AFF-87D3-45D29D5642E8}"/>
              </a:ext>
            </a:extLst>
          </p:cNvPr>
          <p:cNvSpPr txBox="1"/>
          <p:nvPr/>
        </p:nvSpPr>
        <p:spPr>
          <a:xfrm>
            <a:off x="4499485" y="390973"/>
            <a:ext cx="11336237" cy="707886"/>
          </a:xfrm>
          <a:prstGeom prst="rect">
            <a:avLst/>
          </a:prstGeom>
          <a:noFill/>
        </p:spPr>
        <p:txBody>
          <a:bodyPr wrap="square" rtlCol="1">
            <a:spAutoFit/>
          </a:bodyPr>
          <a:lstStyle/>
          <a:p>
            <a:r>
              <a:rPr lang="ar-AE" sz="4000" dirty="0">
                <a:latin typeface="Calibri" panose="020F0502020204030204" pitchFamily="34" charset="0"/>
                <a:ea typeface="Calibri" panose="020F0502020204030204" pitchFamily="34" charset="0"/>
                <a:cs typeface="Calibri" panose="020F0502020204030204" pitchFamily="34" charset="0"/>
              </a:rPr>
              <a:t>حلّوا اللغز واكتشفوا الإجابة المختبئة داخل المغلّف.</a:t>
            </a:r>
            <a:endParaRPr lang="he-IL" sz="4000" dirty="0">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614B73CC-17DD-426B-C91C-E06A94642C11}"/>
              </a:ext>
            </a:extLst>
          </p:cNvPr>
          <p:cNvSpPr txBox="1"/>
          <p:nvPr/>
        </p:nvSpPr>
        <p:spPr>
          <a:xfrm>
            <a:off x="10972800" y="9510704"/>
            <a:ext cx="6989553" cy="523220"/>
          </a:xfrm>
          <a:prstGeom prst="rect">
            <a:avLst/>
          </a:prstGeom>
          <a:noFill/>
        </p:spPr>
        <p:txBody>
          <a:bodyPr wrap="square" rtlCol="1">
            <a:spAutoFit/>
          </a:bodyPr>
          <a:lstStyle/>
          <a:p>
            <a:pPr algn="ctr" rtl="1"/>
            <a:r>
              <a:rPr lang="ar-AE" sz="2800" dirty="0">
                <a:latin typeface="Calibri" panose="020F0502020204030204" pitchFamily="34" charset="0"/>
                <a:ea typeface="Calibri" panose="020F0502020204030204" pitchFamily="34" charset="0"/>
                <a:cs typeface="Calibri" panose="020F0502020204030204" pitchFamily="34" charset="0"/>
                <a:hlinkClick r:id="rId3"/>
              </a:rPr>
              <a:t>من وحدة تعليمية محوسبة – كثافة الكسور</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992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5"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התאמה אישית 5">
      <a:majorFont>
        <a:latin typeface="Calibri Light"/>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1684</TotalTime>
  <Words>435</Words>
  <Application>Microsoft Office PowerPoint</Application>
  <PresentationFormat>מותאם אישית</PresentationFormat>
  <Paragraphs>79</Paragraphs>
  <Slides>12</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12</vt:i4>
      </vt:variant>
    </vt:vector>
  </HeadingPairs>
  <TitlesOfParts>
    <vt:vector size="20" baseType="lpstr">
      <vt:lpstr>Arial</vt:lpstr>
      <vt:lpstr>Cambria Math</vt:lpstr>
      <vt:lpstr>Calibri</vt:lpstr>
      <vt:lpstr>Aptos</vt:lpstr>
      <vt:lpstr>Calibri Light</vt:lpstr>
      <vt:lpstr>Arial Narrow</vt:lpstr>
      <vt:lpstr>Office Theme</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ראיד שיח אחמד</cp:lastModifiedBy>
  <cp:revision>17</cp:revision>
  <dcterms:created xsi:type="dcterms:W3CDTF">2006-08-16T00:00:00Z</dcterms:created>
  <dcterms:modified xsi:type="dcterms:W3CDTF">2026-06-03T11:48:59Z</dcterms:modified>
  <dc:identifier>DAHG5W1gSCg</dc:identifier>
</cp:coreProperties>
</file>