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900" r:id="rId4"/>
    <p:sldId id="320" r:id="rId5"/>
    <p:sldId id="903" r:id="rId6"/>
    <p:sldId id="898" r:id="rId7"/>
    <p:sldId id="901" r:id="rId8"/>
    <p:sldId id="904" r:id="rId9"/>
    <p:sldId id="902" r:id="rId10"/>
    <p:sldId id="899" r:id="rId11"/>
    <p:sldId id="905" r:id="rId12"/>
    <p:sldId id="907" r:id="rId13"/>
    <p:sldId id="908" r:id="rId14"/>
  </p:sldIdLst>
  <p:sldSz cx="18288000" cy="10287000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3426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5148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3526022"/>
            <a:ext cx="7558106" cy="5462717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>
                <a:latin typeface="Arial" panose="020B0604020202020204" pitchFamily="34" charset="0"/>
              </a:rPr>
            </a:br>
            <a:endParaRPr lang="x-none" sz="27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2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80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07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גרפיקה 7">
            <a:extLst>
              <a:ext uri="{FF2B5EF4-FFF2-40B4-BE49-F238E27FC236}">
                <a16:creationId xmlns:a16="http://schemas.microsoft.com/office/drawing/2014/main" id="{28C0AB45-3B1A-413E-813C-8E8F5FAC3C2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0F82382F-B613-4A78-8A3F-AADA2D7219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2084" y="8552560"/>
            <a:ext cx="1757363" cy="1528763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7CBF0CD4-94C6-4BFD-9B64-AE84F4EA21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842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54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70794" y="9213041"/>
            <a:ext cx="1361520" cy="1184412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86899" y="7657124"/>
            <a:ext cx="1117997" cy="11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57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2084" y="8552560"/>
            <a:ext cx="1757363" cy="152876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842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94056" y="8552560"/>
            <a:ext cx="1757363" cy="152876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40814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50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גרפיקה 7">
            <a:extLst>
              <a:ext uri="{FF2B5EF4-FFF2-40B4-BE49-F238E27FC236}">
                <a16:creationId xmlns:a16="http://schemas.microsoft.com/office/drawing/2014/main" id="{62621745-C71F-46D4-B4FB-04F4AA0E83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350615" y="327468"/>
            <a:ext cx="4050780" cy="3045927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A55BA2DF-04D3-472A-B235-32046ED9B58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085" y="839717"/>
            <a:ext cx="1728788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25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0BFA445E-B0AA-4F89-8766-DB7A591A4E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56041"/>
            <a:ext cx="18288000" cy="103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66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88316BEC-4B99-4C42-97EB-91B0D4C143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" y="9444824"/>
            <a:ext cx="18288000" cy="1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4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35B246A-F88F-4239-BB9A-3199336F82C8}" type="datetimeFigureOut">
              <a:rPr lang="he-IL" smtClean="0"/>
              <a:pPr/>
              <a:t>י"ח/סיון/תשפ"ו</a:t>
            </a:fld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96521F-DA1E-481C-B10F-4227867CC9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650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pop.education.gov.il/tchumey_daat/matmatika/yesodi/noseem_nilmadim/peolot-shvarim-pshoti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op.education.gov.il/tchumey_daat/matmatika/yesodi/noseem_nilmadim/peolot-shvarim-pshotim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pop.education.gov.il/tchumey_daat/matmatika/yesodi/noseem_nilmadim/peolot-shvarim-pshoti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/>
          <p:nvPr/>
        </p:nvSpPr>
        <p:spPr>
          <a:xfrm>
            <a:off x="9957253" y="6572968"/>
            <a:ext cx="7980641" cy="1454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ar-AE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 Special" panose="02010000000000000000" pitchFamily="2" charset="-78"/>
                <a:rtl/>
              </a:rPr>
              <a:t>قسمة</a:t>
            </a:r>
            <a:r>
              <a:rPr lang="ar-JO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 Special" panose="02010000000000000000" pitchFamily="2" charset="-78"/>
                <a:rtl/>
              </a:rPr>
              <a:t> </a:t>
            </a:r>
            <a:r>
              <a:rPr lang="ar-AE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ecoType Naskh Special" panose="02010000000000000000" pitchFamily="2" charset="-78"/>
                <a:rtl/>
              </a:rPr>
              <a:t> كسور  بسيطة</a:t>
            </a:r>
            <a:endParaRPr lang="he-IL" sz="5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rtl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5AE61C9-22BD-2DD2-AC4C-AE848989615B}"/>
              </a:ext>
            </a:extLst>
          </p:cNvPr>
          <p:cNvSpPr txBox="1"/>
          <p:nvPr/>
        </p:nvSpPr>
        <p:spPr>
          <a:xfrm>
            <a:off x="10307359" y="0"/>
            <a:ext cx="7980641" cy="102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مدرسة العطلة الصيفية</a:t>
            </a:r>
            <a:endParaRPr lang="he-IL" sz="4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752F77A-BB6F-DB4B-1A7C-BC470A870C10}"/>
              </a:ext>
            </a:extLst>
          </p:cNvPr>
          <p:cNvSpPr txBox="1"/>
          <p:nvPr/>
        </p:nvSpPr>
        <p:spPr>
          <a:xfrm>
            <a:off x="11703064" y="1268122"/>
            <a:ext cx="5245075" cy="155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ar-AE" sz="9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mo Bold"/>
                <a:rtl/>
              </a:rPr>
              <a:t>رياضيات</a:t>
            </a:r>
            <a:endParaRPr lang="he-IL" sz="9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B82BC51-A860-3FD5-32B9-CC367F3DDB84}"/>
              </a:ext>
            </a:extLst>
          </p:cNvPr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AE" sz="519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lef Bold"/>
                <a:rtl/>
              </a:rPr>
              <a:t>الصّف السادس</a:t>
            </a:r>
            <a:endParaRPr lang="he-IL" sz="519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  <a:rtl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A7CA90-6051-F24E-362B-4B62CF9BA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D668EDCE-178E-D59C-902D-1D5B12F8EABE}"/>
                  </a:ext>
                </a:extLst>
              </p:cNvPr>
              <p:cNvSpPr txBox="1"/>
              <p:nvPr/>
            </p:nvSpPr>
            <p:spPr>
              <a:xfrm>
                <a:off x="1447800" y="1638300"/>
                <a:ext cx="14630400" cy="49394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ar-SA" sz="54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رسمت تسنيم مستطيلاً مساحته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5400" dirty="0"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ar-JO" sz="5400" dirty="0"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ar-SA" sz="5400" dirty="0">
                    <a:latin typeface="Calibri" panose="020F0502020204030204" pitchFamily="34" charset="0"/>
                    <a:ea typeface="Aptos" panose="020B0004020202020204" pitchFamily="34" charset="0"/>
                  </a:rPr>
                  <a:t>م²</a:t>
                </a:r>
                <a:r>
                  <a:rPr lang="en-US" sz="5400" dirty="0"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5400" dirty="0"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</a:br>
                <a:r>
                  <a:rPr lang="ar-SA" sz="54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مجموع طولي ضلعين متقابلين فيه هو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ar-JO" sz="54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 </a:t>
                </a:r>
                <a:r>
                  <a:rPr lang="ar-SA" sz="54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م</a:t>
                </a:r>
                <a:r>
                  <a:rPr lang="en-US" sz="5400" dirty="0"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lvl="0"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ar-SA" sz="54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احسبوا طول كل واحد من الضلع</a:t>
                </a:r>
                <a:r>
                  <a:rPr lang="ar-AE" sz="54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َ</a:t>
                </a:r>
                <a:r>
                  <a:rPr lang="ar-SA" sz="54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ين الآخر</a:t>
                </a:r>
                <a:r>
                  <a:rPr lang="ar-AE" sz="54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َ</a:t>
                </a:r>
                <a:r>
                  <a:rPr lang="ar-SA" sz="54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ين</a:t>
                </a:r>
                <a:r>
                  <a:rPr lang="en-US" sz="5400" dirty="0"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D668EDCE-178E-D59C-902D-1D5B12F8E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638300"/>
                <a:ext cx="14630400" cy="4939494"/>
              </a:xfrm>
              <a:prstGeom prst="rect">
                <a:avLst/>
              </a:prstGeom>
              <a:blipFill>
                <a:blip r:embed="rId2"/>
                <a:stretch>
                  <a:fillRect r="-2208" b="-65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35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3AF4C6-9553-0C1D-88E4-5483BBA67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45633B3-CB83-2595-7744-8D08B1F2F803}"/>
                  </a:ext>
                </a:extLst>
              </p:cNvPr>
              <p:cNvSpPr txBox="1"/>
              <p:nvPr/>
            </p:nvSpPr>
            <p:spPr>
              <a:xfrm>
                <a:off x="914400" y="1257300"/>
                <a:ext cx="16078200" cy="7498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SA" altLang="he-IL" sz="4400" dirty="0"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أمامكم تمرين قسمة ينقصه عدد:   </a:t>
                </a:r>
                <a:endParaRPr lang="en-US" altLang="he-IL" sz="4400" dirty="0">
                  <a:latin typeface="Calibri" panose="020F0502020204030204" pitchFamily="34" charset="0"/>
                  <a:ea typeface="Aptos" panose="020B0004020202020204" pitchFamily="34" charset="0"/>
                  <a:cs typeface="Calibri" panose="020F0502020204030204" pitchFamily="34" charset="0"/>
                </a:endParaRPr>
              </a:p>
              <a:p>
                <a:pPr lvl="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 altLang="he-IL" sz="4400" dirty="0">
                  <a:latin typeface="Calibri" panose="020F0502020204030204" pitchFamily="34" charset="0"/>
                  <a:ea typeface="Aptos" panose="020B0004020202020204" pitchFamily="34" charset="0"/>
                  <a:cs typeface="Calibri" panose="020F0502020204030204" pitchFamily="34" charset="0"/>
                </a:endParaRPr>
              </a:p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he-IL" sz="4400" b="1" dirty="0"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0.6:               =</a:t>
                </a:r>
                <a:endParaRPr lang="he-IL" altLang="he-IL" sz="4400" b="1" dirty="0">
                  <a:latin typeface="Calibri" panose="020F0502020204030204" pitchFamily="34" charset="0"/>
                  <a:ea typeface="Aptos" panose="020B0004020202020204" pitchFamily="34" charset="0"/>
                  <a:cs typeface="Calibri" panose="020F0502020204030204" pitchFamily="34" charset="0"/>
                </a:endParaRPr>
              </a:p>
              <a:p>
                <a:pPr lvl="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he-IL" sz="4800" dirty="0"/>
              </a:p>
              <a:p>
                <a:pPr marL="571500" lvl="0" indent="-571500" algn="r" rtl="1" eaLnBrk="0" fontAlgn="ctr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r>
                  <a:rPr lang="ar-JO" altLang="he-IL" sz="4400" dirty="0"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أشيروا إلى</a:t>
                </a:r>
                <a:r>
                  <a:rPr lang="ar-SA" altLang="he-IL" sz="4400" dirty="0"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 الكسر الذي إذا كتبناه في الم</a:t>
                </a:r>
                <a:r>
                  <a:rPr lang="ar-JO" altLang="he-IL" sz="4400" dirty="0"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ستطيل</a:t>
                </a:r>
                <a:r>
                  <a:rPr lang="ar-SA" altLang="he-IL" sz="4400" dirty="0"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 الفارغ كان ناتج القسمة </a:t>
                </a:r>
                <a:r>
                  <a:rPr lang="ar-SA" altLang="he-IL" sz="4400" b="1" dirty="0"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عددًا صحيحًا</a:t>
                </a:r>
                <a:endParaRPr lang="en-US" altLang="he-IL" sz="4800" b="1" dirty="0"/>
              </a:p>
              <a:p>
                <a:pPr lvl="0" algn="r" rtl="1" fontAlgn="ctr">
                  <a:lnSpc>
                    <a:spcPct val="150000"/>
                  </a:lnSpc>
                </a:pPr>
                <a:r>
                  <a:rPr lang="he-IL" sz="4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ar-AE" sz="4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أ</a:t>
                </a:r>
                <a:r>
                  <a:rPr lang="he-IL" sz="4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he-IL" sz="4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     </a:t>
                </a:r>
                <a:r>
                  <a:rPr lang="ar-AE" sz="4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ب</a:t>
                </a:r>
                <a:r>
                  <a:rPr lang="he-IL" sz="4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4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     </a:t>
                </a:r>
                <a:r>
                  <a:rPr lang="ar-AE" sz="4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ج</a:t>
                </a:r>
                <a:r>
                  <a:rPr lang="he-IL" sz="4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4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    </a:t>
                </a:r>
                <a:r>
                  <a:rPr lang="ar-AE" sz="4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د</a:t>
                </a:r>
                <a:r>
                  <a:rPr lang="he-IL" sz="4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51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26695" algn="r" rtl="1" fontAlgn="ctr">
                  <a:lnSpc>
                    <a:spcPct val="150000"/>
                  </a:lnSpc>
                  <a:buNone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 </a:t>
                </a:r>
                <a:endParaRPr lang="en-US" sz="44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571500" lvl="0" indent="-571500" algn="r" rtl="1" eaLnBrk="0" fontAlgn="ctr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</a:pPr>
                <a:r>
                  <a:rPr lang="ar-SA" altLang="he-IL" sz="4400" dirty="0"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اكتبوا كسرًا بسيطًا آخر، إذا كتبناه في الم</a:t>
                </a:r>
                <a:r>
                  <a:rPr lang="ar-JO" altLang="he-IL" sz="4400" dirty="0"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ستطيل</a:t>
                </a:r>
                <a:r>
                  <a:rPr lang="ar-SA" altLang="he-IL" sz="4400" dirty="0"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 الفارغ </a:t>
                </a:r>
                <a:r>
                  <a:rPr lang="ar-JO" altLang="he-IL" sz="4400" dirty="0"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يكون</a:t>
                </a:r>
                <a:r>
                  <a:rPr lang="ar-SA" altLang="he-IL" sz="4400" dirty="0"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 ناتج القسمة </a:t>
                </a:r>
                <a:r>
                  <a:rPr lang="ar-SA" altLang="he-IL" sz="4400" b="1" dirty="0"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عددًا صحيحًا</a:t>
                </a:r>
                <a:r>
                  <a:rPr lang="en-US" altLang="he-IL" sz="4400" b="1" dirty="0">
                    <a:latin typeface="Calibri" panose="020F050202020403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.</a:t>
                </a:r>
                <a:endParaRPr lang="en-US" altLang="he-IL" sz="5400" b="1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45633B3-CB83-2595-7744-8D08B1F2F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57300"/>
                <a:ext cx="16078200" cy="7498912"/>
              </a:xfrm>
              <a:prstGeom prst="rect">
                <a:avLst/>
              </a:prstGeom>
              <a:blipFill>
                <a:blip r:embed="rId2"/>
                <a:stretch>
                  <a:fillRect t="-1626" r="-1668" b="-29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8">
            <a:extLst>
              <a:ext uri="{FF2B5EF4-FFF2-40B4-BE49-F238E27FC236}">
                <a16:creationId xmlns:a16="http://schemas.microsoft.com/office/drawing/2014/main" id="{7B333B8A-1290-F4FF-4325-ED247A827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3269" y="-9456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0ED2FCF7-96F3-BE13-8C30-E7BE64353133}"/>
              </a:ext>
            </a:extLst>
          </p:cNvPr>
          <p:cNvSpPr/>
          <p:nvPr/>
        </p:nvSpPr>
        <p:spPr>
          <a:xfrm>
            <a:off x="8458200" y="2628900"/>
            <a:ext cx="1676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 sz="3600"/>
          </a:p>
        </p:txBody>
      </p:sp>
    </p:spTree>
    <p:extLst>
      <p:ext uri="{BB962C8B-B14F-4D97-AF65-F5344CB8AC3E}">
        <p14:creationId xmlns:p14="http://schemas.microsoft.com/office/powerpoint/2010/main" val="220573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BB7662-BE1E-C157-9C88-058E0FCFC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2E865B65-6C1D-E8E5-3C8D-7659BCD77DD2}"/>
                  </a:ext>
                </a:extLst>
              </p:cNvPr>
              <p:cNvSpPr txBox="1"/>
              <p:nvPr/>
            </p:nvSpPr>
            <p:spPr>
              <a:xfrm>
                <a:off x="304800" y="1943100"/>
                <a:ext cx="14554200" cy="53140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ar-SA" sz="48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تقاسَمَ عدد من الأصدقاء </a:t>
                </a:r>
                <a:r>
                  <a:rPr lang="ar-JO" sz="48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قرصَي بيتسا كاملين ونصف قرص</a:t>
                </a:r>
                <a:br>
                  <a:rPr lang="en-US" sz="4800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</a:br>
                <a:r>
                  <a:rPr lang="ar-SA" sz="48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حصل كلّ ولد على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sz="4800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ar-JO" sz="4800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قرص بيتسا</a:t>
                </a:r>
                <a:r>
                  <a:rPr lang="en-US" sz="4800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lvl="0"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ar-SA" sz="44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كم صديقًا تقاسموا </a:t>
                </a:r>
                <a:r>
                  <a:rPr lang="ar-JO" sz="44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أقراص البيتسا</a:t>
                </a:r>
                <a:r>
                  <a:rPr lang="ar-SA" sz="44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؟</a:t>
                </a:r>
                <a:endParaRPr lang="en-US" sz="44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lvl="0"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ar-SA" sz="4400" u="sng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اعرضوا طريقة الحل</a:t>
                </a:r>
                <a:r>
                  <a:rPr lang="en-US" sz="4400" u="sng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u="sng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2E865B65-6C1D-E8E5-3C8D-7659BCD77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43100"/>
                <a:ext cx="14554200" cy="5314019"/>
              </a:xfrm>
              <a:prstGeom prst="rect">
                <a:avLst/>
              </a:prstGeom>
              <a:blipFill>
                <a:blip r:embed="rId2"/>
                <a:stretch>
                  <a:fillRect r="-1843" b="-12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91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B78E251C-26A3-E57F-CF0B-594D7E39A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369" y="3423673"/>
            <a:ext cx="13659261" cy="3233934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2072844" y="4420225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مهمة افتتاحية – في مختبر </a:t>
            </a:r>
            <a:r>
              <a:rPr lang="ar-JO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مريم</a:t>
            </a:r>
            <a:endParaRPr lang="he-IL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7200899" y="4389220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</a:t>
            </a:r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سكب العصير في الأكواب.</a:t>
            </a:r>
            <a:r>
              <a:rPr lang="he-I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3642302" y="2339981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F7F233C-1AB8-AF2D-2714-AA9C5550773C}"/>
              </a:ext>
            </a:extLst>
          </p:cNvPr>
          <p:cNvSpPr txBox="1"/>
          <p:nvPr/>
        </p:nvSpPr>
        <p:spPr>
          <a:xfrm>
            <a:off x="-1356652" y="9715500"/>
            <a:ext cx="101196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مرفقة أيضًا مهامّ على شكل ورقة عمل يمكن توزيعها على التلاميذ.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8649C8A-ACA1-A857-0CE9-01626E5F991B}"/>
              </a:ext>
            </a:extLst>
          </p:cNvPr>
          <p:cNvSpPr txBox="1"/>
          <p:nvPr/>
        </p:nvSpPr>
        <p:spPr>
          <a:xfrm>
            <a:off x="2291364" y="4389220"/>
            <a:ext cx="38862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مجموعة مهام في موضوع قسمة الكسور*</a:t>
            </a:r>
            <a:r>
              <a:rPr lang="he-I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30A5F014-DA26-4A95-B9B9-C70D0DCF7C61}"/>
              </a:ext>
            </a:extLst>
          </p:cNvPr>
          <p:cNvGrpSpPr/>
          <p:nvPr/>
        </p:nvGrpSpPr>
        <p:grpSpPr>
          <a:xfrm>
            <a:off x="1397259" y="4748653"/>
            <a:ext cx="3048024" cy="3460334"/>
            <a:chOff x="4773940" y="3319460"/>
            <a:chExt cx="2032016" cy="2306889"/>
          </a:xfrm>
        </p:grpSpPr>
        <p:sp>
          <p:nvSpPr>
            <p:cNvPr id="72" name="מלבן 71">
              <a:extLst>
                <a:ext uri="{FF2B5EF4-FFF2-40B4-BE49-F238E27FC236}">
                  <a16:creationId xmlns:a16="http://schemas.microsoft.com/office/drawing/2014/main" id="{ACD68415-7D96-4747-AEF8-1240C91221CB}"/>
                </a:ext>
              </a:extLst>
            </p:cNvPr>
            <p:cNvSpPr/>
            <p:nvPr/>
          </p:nvSpPr>
          <p:spPr>
            <a:xfrm>
              <a:off x="4773940" y="3319460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3" name="מלבן 72">
              <a:extLst>
                <a:ext uri="{FF2B5EF4-FFF2-40B4-BE49-F238E27FC236}">
                  <a16:creationId xmlns:a16="http://schemas.microsoft.com/office/drawing/2014/main" id="{5FB2096B-CBFD-4B08-9692-9CF0DE3450B6}"/>
                </a:ext>
              </a:extLst>
            </p:cNvPr>
            <p:cNvSpPr/>
            <p:nvPr/>
          </p:nvSpPr>
          <p:spPr>
            <a:xfrm>
              <a:off x="4773940" y="3789130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4" name="מלבן 73">
              <a:extLst>
                <a:ext uri="{FF2B5EF4-FFF2-40B4-BE49-F238E27FC236}">
                  <a16:creationId xmlns:a16="http://schemas.microsoft.com/office/drawing/2014/main" id="{18B142F5-645B-4E6A-99B8-3B6EBC77F7BD}"/>
                </a:ext>
              </a:extLst>
            </p:cNvPr>
            <p:cNvSpPr/>
            <p:nvPr/>
          </p:nvSpPr>
          <p:spPr>
            <a:xfrm>
              <a:off x="4773940" y="421733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5" name="מלבן 74">
              <a:extLst>
                <a:ext uri="{FF2B5EF4-FFF2-40B4-BE49-F238E27FC236}">
                  <a16:creationId xmlns:a16="http://schemas.microsoft.com/office/drawing/2014/main" id="{DA1F4A8D-6CF5-4A9D-B14D-1691A05135F6}"/>
                </a:ext>
              </a:extLst>
            </p:cNvPr>
            <p:cNvSpPr/>
            <p:nvPr/>
          </p:nvSpPr>
          <p:spPr>
            <a:xfrm>
              <a:off x="4773940" y="468700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6" name="מלבן 75">
              <a:extLst>
                <a:ext uri="{FF2B5EF4-FFF2-40B4-BE49-F238E27FC236}">
                  <a16:creationId xmlns:a16="http://schemas.microsoft.com/office/drawing/2014/main" id="{0770FE96-437A-4FF2-BABF-9BCBD7257EEE}"/>
                </a:ext>
              </a:extLst>
            </p:cNvPr>
            <p:cNvSpPr/>
            <p:nvPr/>
          </p:nvSpPr>
          <p:spPr>
            <a:xfrm>
              <a:off x="4773940" y="515667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7" name="מלבן 76">
              <a:extLst>
                <a:ext uri="{FF2B5EF4-FFF2-40B4-BE49-F238E27FC236}">
                  <a16:creationId xmlns:a16="http://schemas.microsoft.com/office/drawing/2014/main" id="{1379CAD8-E379-400A-BC15-C02F3D33DF1E}"/>
                </a:ext>
              </a:extLst>
            </p:cNvPr>
            <p:cNvSpPr/>
            <p:nvPr/>
          </p:nvSpPr>
          <p:spPr>
            <a:xfrm>
              <a:off x="5373693" y="3319460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8" name="מלבן 77">
              <a:extLst>
                <a:ext uri="{FF2B5EF4-FFF2-40B4-BE49-F238E27FC236}">
                  <a16:creationId xmlns:a16="http://schemas.microsoft.com/office/drawing/2014/main" id="{37E52404-AD78-4E4E-AF5A-763C671DD084}"/>
                </a:ext>
              </a:extLst>
            </p:cNvPr>
            <p:cNvSpPr/>
            <p:nvPr/>
          </p:nvSpPr>
          <p:spPr>
            <a:xfrm>
              <a:off x="5373693" y="3789130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9" name="מלבן 78">
              <a:extLst>
                <a:ext uri="{FF2B5EF4-FFF2-40B4-BE49-F238E27FC236}">
                  <a16:creationId xmlns:a16="http://schemas.microsoft.com/office/drawing/2014/main" id="{D3AD4700-6411-48DB-A3AE-4E8FB89164E8}"/>
                </a:ext>
              </a:extLst>
            </p:cNvPr>
            <p:cNvSpPr/>
            <p:nvPr/>
          </p:nvSpPr>
          <p:spPr>
            <a:xfrm>
              <a:off x="5373693" y="421733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0" name="מלבן 79">
              <a:extLst>
                <a:ext uri="{FF2B5EF4-FFF2-40B4-BE49-F238E27FC236}">
                  <a16:creationId xmlns:a16="http://schemas.microsoft.com/office/drawing/2014/main" id="{8679EDF9-1D00-4634-AC0C-CCA8BEFA1952}"/>
                </a:ext>
              </a:extLst>
            </p:cNvPr>
            <p:cNvSpPr/>
            <p:nvPr/>
          </p:nvSpPr>
          <p:spPr>
            <a:xfrm>
              <a:off x="5373693" y="468700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1" name="מלבן 80">
              <a:extLst>
                <a:ext uri="{FF2B5EF4-FFF2-40B4-BE49-F238E27FC236}">
                  <a16:creationId xmlns:a16="http://schemas.microsoft.com/office/drawing/2014/main" id="{90CB631B-0917-4789-AD8B-3CFE174221BF}"/>
                </a:ext>
              </a:extLst>
            </p:cNvPr>
            <p:cNvSpPr/>
            <p:nvPr/>
          </p:nvSpPr>
          <p:spPr>
            <a:xfrm>
              <a:off x="5373693" y="515667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2" name="מלבן 81">
              <a:extLst>
                <a:ext uri="{FF2B5EF4-FFF2-40B4-BE49-F238E27FC236}">
                  <a16:creationId xmlns:a16="http://schemas.microsoft.com/office/drawing/2014/main" id="{2890818E-DB31-45DD-9F66-9676801E5FDB}"/>
                </a:ext>
              </a:extLst>
            </p:cNvPr>
            <p:cNvSpPr/>
            <p:nvPr/>
          </p:nvSpPr>
          <p:spPr>
            <a:xfrm>
              <a:off x="5973446" y="3319460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3" name="מלבן 82">
              <a:extLst>
                <a:ext uri="{FF2B5EF4-FFF2-40B4-BE49-F238E27FC236}">
                  <a16:creationId xmlns:a16="http://schemas.microsoft.com/office/drawing/2014/main" id="{31AA6EF8-4EAF-488A-81C2-3C8149A11FB2}"/>
                </a:ext>
              </a:extLst>
            </p:cNvPr>
            <p:cNvSpPr/>
            <p:nvPr/>
          </p:nvSpPr>
          <p:spPr>
            <a:xfrm>
              <a:off x="5973446" y="3789130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4" name="מלבן 83">
              <a:extLst>
                <a:ext uri="{FF2B5EF4-FFF2-40B4-BE49-F238E27FC236}">
                  <a16:creationId xmlns:a16="http://schemas.microsoft.com/office/drawing/2014/main" id="{5C2B505E-FFEA-457C-9B51-378342BC8167}"/>
                </a:ext>
              </a:extLst>
            </p:cNvPr>
            <p:cNvSpPr/>
            <p:nvPr/>
          </p:nvSpPr>
          <p:spPr>
            <a:xfrm>
              <a:off x="5973446" y="421733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5" name="מלבן 84">
              <a:extLst>
                <a:ext uri="{FF2B5EF4-FFF2-40B4-BE49-F238E27FC236}">
                  <a16:creationId xmlns:a16="http://schemas.microsoft.com/office/drawing/2014/main" id="{DB1E797D-FE0F-4482-8A4B-C84C155A6011}"/>
                </a:ext>
              </a:extLst>
            </p:cNvPr>
            <p:cNvSpPr/>
            <p:nvPr/>
          </p:nvSpPr>
          <p:spPr>
            <a:xfrm>
              <a:off x="5973446" y="468700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6" name="מלבן 85">
              <a:extLst>
                <a:ext uri="{FF2B5EF4-FFF2-40B4-BE49-F238E27FC236}">
                  <a16:creationId xmlns:a16="http://schemas.microsoft.com/office/drawing/2014/main" id="{FFEB7CE2-F910-4672-9709-A5B96CFD83E4}"/>
                </a:ext>
              </a:extLst>
            </p:cNvPr>
            <p:cNvSpPr/>
            <p:nvPr/>
          </p:nvSpPr>
          <p:spPr>
            <a:xfrm>
              <a:off x="5973446" y="515667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7" name="מלבן 86">
              <a:extLst>
                <a:ext uri="{FF2B5EF4-FFF2-40B4-BE49-F238E27FC236}">
                  <a16:creationId xmlns:a16="http://schemas.microsoft.com/office/drawing/2014/main" id="{2AB13570-2BE4-4D6F-9436-31B61096C778}"/>
                </a:ext>
              </a:extLst>
            </p:cNvPr>
            <p:cNvSpPr/>
            <p:nvPr/>
          </p:nvSpPr>
          <p:spPr>
            <a:xfrm>
              <a:off x="6573200" y="3319460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8" name="מלבן 87">
              <a:extLst>
                <a:ext uri="{FF2B5EF4-FFF2-40B4-BE49-F238E27FC236}">
                  <a16:creationId xmlns:a16="http://schemas.microsoft.com/office/drawing/2014/main" id="{F56A9EE4-86FC-475B-AEFD-163DE6B9140F}"/>
                </a:ext>
              </a:extLst>
            </p:cNvPr>
            <p:cNvSpPr/>
            <p:nvPr/>
          </p:nvSpPr>
          <p:spPr>
            <a:xfrm>
              <a:off x="6573200" y="3789130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9" name="מלבן 88">
              <a:extLst>
                <a:ext uri="{FF2B5EF4-FFF2-40B4-BE49-F238E27FC236}">
                  <a16:creationId xmlns:a16="http://schemas.microsoft.com/office/drawing/2014/main" id="{711E0E93-F6CC-451C-B603-FF3632C08DA4}"/>
                </a:ext>
              </a:extLst>
            </p:cNvPr>
            <p:cNvSpPr/>
            <p:nvPr/>
          </p:nvSpPr>
          <p:spPr>
            <a:xfrm>
              <a:off x="6573200" y="421733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0" name="מלבן 89">
              <a:extLst>
                <a:ext uri="{FF2B5EF4-FFF2-40B4-BE49-F238E27FC236}">
                  <a16:creationId xmlns:a16="http://schemas.microsoft.com/office/drawing/2014/main" id="{8A2A35B6-1738-4532-BB6E-DD78F501CEC6}"/>
                </a:ext>
              </a:extLst>
            </p:cNvPr>
            <p:cNvSpPr/>
            <p:nvPr/>
          </p:nvSpPr>
          <p:spPr>
            <a:xfrm>
              <a:off x="6573200" y="468700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1E1E1"/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1" name="מלבן 90">
              <a:extLst>
                <a:ext uri="{FF2B5EF4-FFF2-40B4-BE49-F238E27FC236}">
                  <a16:creationId xmlns:a16="http://schemas.microsoft.com/office/drawing/2014/main" id="{CF36C426-5A74-42AC-88AD-4654AFA853E2}"/>
                </a:ext>
              </a:extLst>
            </p:cNvPr>
            <p:cNvSpPr/>
            <p:nvPr/>
          </p:nvSpPr>
          <p:spPr>
            <a:xfrm>
              <a:off x="6573200" y="5156679"/>
              <a:ext cx="232756" cy="4696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1E1E1"/>
              </a:solidFill>
              <a:prstDash val="dash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F453F9-0100-4E19-8072-A5571C6CA2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8288000" cy="1988345"/>
          </a:xfrm>
        </p:spPr>
        <p:txBody>
          <a:bodyPr>
            <a:noAutofit/>
          </a:bodyPr>
          <a:lstStyle/>
          <a:p>
            <a:pPr marL="1071563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حلّوا المسألة. اكتبوا تمرين قسمة مناسبًا.</a:t>
            </a:r>
            <a:endParaRPr lang="he-IL" sz="4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מלבן: פינות מעוגלות 7">
                <a:extLst>
                  <a:ext uri="{FF2B5EF4-FFF2-40B4-BE49-F238E27FC236}">
                    <a16:creationId xmlns:a16="http://schemas.microsoft.com/office/drawing/2014/main" id="{EE2E9C70-F52B-4036-A063-E4A1B8AA1DF3}"/>
                  </a:ext>
                </a:extLst>
              </p:cNvPr>
              <p:cNvSpPr/>
              <p:nvPr/>
            </p:nvSpPr>
            <p:spPr>
              <a:xfrm>
                <a:off x="8801100" y="1425627"/>
                <a:ext cx="8969406" cy="332302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r>
                  <a:rPr lang="ar-AE" sz="3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كان في القارورة </a:t>
                </a:r>
                <a14:m>
                  <m:oMath xmlns:m="http://schemas.openxmlformats.org/officeDocument/2006/math">
                    <m:r>
                      <a:rPr lang="ar-AE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ar-AE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ar-AE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ar-AE" sz="3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سم³ من سائل.</a:t>
                </a:r>
                <a:br>
                  <a:rPr lang="ar-AE" sz="3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ar-AE" sz="3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نقلت </a:t>
                </a:r>
                <a:r>
                  <a:rPr lang="ar-JO" sz="3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مريم </a:t>
                </a:r>
                <a:r>
                  <a:rPr lang="ar-AE" sz="3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كلَّ السائل إلى أنابيب اختبار.</a:t>
                </a:r>
                <a:br>
                  <a:rPr lang="ar-AE" sz="3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ar-AE" sz="3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وضعت في كل أنبوب اختبار  </a:t>
                </a:r>
                <a14:m>
                  <m:oMath xmlns:m="http://schemas.openxmlformats.org/officeDocument/2006/math">
                    <m:r>
                      <a:rPr lang="ar-AE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AE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ar-AE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ar-AE" sz="3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سم³ من السائل.</a:t>
                </a:r>
              </a:p>
              <a:p>
                <a:pPr algn="r" rtl="1"/>
                <a:r>
                  <a:rPr lang="ar-AE" sz="3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كم أنبوب اختبار استخدمت </a:t>
                </a:r>
                <a:r>
                  <a:rPr lang="ar-JO" sz="3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مريم</a:t>
                </a:r>
                <a:r>
                  <a:rPr lang="ar-AE" sz="36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؟</a:t>
                </a:r>
              </a:p>
            </p:txBody>
          </p:sp>
        </mc:Choice>
        <mc:Fallback>
          <p:sp>
            <p:nvSpPr>
              <p:cNvPr id="8" name="מלבן: פינות מעוגלות 7">
                <a:extLst>
                  <a:ext uri="{FF2B5EF4-FFF2-40B4-BE49-F238E27FC236}">
                    <a16:creationId xmlns:a16="http://schemas.microsoft.com/office/drawing/2014/main" id="{EE2E9C70-F52B-4036-A063-E4A1B8AA1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0" y="1425627"/>
                <a:ext cx="8969406" cy="3323025"/>
              </a:xfrm>
              <a:prstGeom prst="roundRect">
                <a:avLst/>
              </a:prstGeom>
              <a:blipFill>
                <a:blip r:embed="rId2"/>
                <a:stretch>
                  <a:fillRect r="-272" b="-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BAB3A808-A3B8-45C0-872B-4CE73A489E0A}"/>
              </a:ext>
            </a:extLst>
          </p:cNvPr>
          <p:cNvSpPr/>
          <p:nvPr/>
        </p:nvSpPr>
        <p:spPr>
          <a:xfrm>
            <a:off x="11020506" y="8830548"/>
            <a:ext cx="6750000" cy="12078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اضغطوا عليَّ للحصول على تلميح.</a:t>
            </a:r>
            <a:endParaRPr lang="he-IL" sz="4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בועת דיבור: אליפסה 15">
                <a:extLst>
                  <a:ext uri="{FF2B5EF4-FFF2-40B4-BE49-F238E27FC236}">
                    <a16:creationId xmlns:a16="http://schemas.microsoft.com/office/drawing/2014/main" id="{A8ADE290-D10C-4C7D-AC69-9715B485EB2F}"/>
                  </a:ext>
                </a:extLst>
              </p:cNvPr>
              <p:cNvSpPr/>
              <p:nvPr/>
            </p:nvSpPr>
            <p:spPr>
              <a:xfrm>
                <a:off x="1" y="951264"/>
                <a:ext cx="9895115" cy="3323025"/>
              </a:xfrm>
              <a:prstGeom prst="wedgeEllipseCallout">
                <a:avLst>
                  <a:gd name="adj1" fmla="val -51574"/>
                  <a:gd name="adj2" fmla="val 51155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algn="ctr" defTabSz="1371600" rtl="1"/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كم مرة يحتوي </a:t>
                </a:r>
                <a14:m>
                  <m:oMath xmlns:m="http://schemas.openxmlformats.org/officeDocument/2006/math">
                    <m:r>
                      <a:rPr lang="ar-AE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  <m:f>
                      <m:fPr>
                        <m:ctrlPr>
                          <a:rPr lang="ar-AE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على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؟</a:t>
                </a:r>
                <a:b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وكم مرة يحتوي </a:t>
                </a:r>
                <a14:m>
                  <m:oMath xmlns:m="http://schemas.openxmlformats.org/officeDocument/2006/math">
                    <m:r>
                      <a:rPr lang="ar-AE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  <m:f>
                      <m:fPr>
                        <m:ctrlPr>
                          <a:rPr lang="ar-AE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على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؟</a:t>
                </a:r>
                <a:endParaRPr lang="he-IL" sz="4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בועת דיבור: אליפסה 15">
                <a:extLst>
                  <a:ext uri="{FF2B5EF4-FFF2-40B4-BE49-F238E27FC236}">
                    <a16:creationId xmlns:a16="http://schemas.microsoft.com/office/drawing/2014/main" id="{A8ADE290-D10C-4C7D-AC69-9715B485E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51264"/>
                <a:ext cx="9895115" cy="3323025"/>
              </a:xfrm>
              <a:prstGeom prst="wedgeEllipseCallout">
                <a:avLst>
                  <a:gd name="adj1" fmla="val -51574"/>
                  <a:gd name="adj2" fmla="val 5115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A1DEECFC-9AEE-47B9-BB39-AB5C76AB8351}"/>
              </a:ext>
            </a:extLst>
          </p:cNvPr>
          <p:cNvSpPr/>
          <p:nvPr/>
        </p:nvSpPr>
        <p:spPr>
          <a:xfrm>
            <a:off x="10738887" y="8834108"/>
            <a:ext cx="6750000" cy="12078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انقروا عليَّ لعرض توضيح.</a:t>
            </a:r>
            <a:endParaRPr lang="he-IL" sz="48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מלבן: פינות מעוגלות 57">
            <a:extLst>
              <a:ext uri="{FF2B5EF4-FFF2-40B4-BE49-F238E27FC236}">
                <a16:creationId xmlns:a16="http://schemas.microsoft.com/office/drawing/2014/main" id="{2F92EACB-9AEE-41A1-A394-336D550D4EB7}"/>
              </a:ext>
            </a:extLst>
          </p:cNvPr>
          <p:cNvSpPr/>
          <p:nvPr/>
        </p:nvSpPr>
        <p:spPr>
          <a:xfrm>
            <a:off x="10777020" y="8779721"/>
            <a:ext cx="6750000" cy="12078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انقروا عليَّ لعرض التمرين.</a:t>
            </a:r>
            <a:endParaRPr lang="he-IL" sz="48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9F636168-BDBD-4268-872F-D6534D0F9A9B}"/>
                  </a:ext>
                </a:extLst>
              </p:cNvPr>
              <p:cNvSpPr txBox="1"/>
              <p:nvPr/>
            </p:nvSpPr>
            <p:spPr>
              <a:xfrm>
                <a:off x="11316396" y="5143500"/>
                <a:ext cx="4293375" cy="1534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1371600" rtl="1"/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e-IL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9F636168-BDBD-4268-872F-D6534D0F9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396" y="5143500"/>
                <a:ext cx="4293375" cy="1534972"/>
              </a:xfrm>
              <a:prstGeom prst="rect">
                <a:avLst/>
              </a:prstGeom>
              <a:blipFill>
                <a:blip r:embed="rId4"/>
                <a:stretch>
                  <a:fillRect l="-426" t="-2381" r="-9645" b="-134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36762B44-F9C6-4904-8ACD-C2DD91F83B41}"/>
              </a:ext>
            </a:extLst>
          </p:cNvPr>
          <p:cNvSpPr/>
          <p:nvPr/>
        </p:nvSpPr>
        <p:spPr>
          <a:xfrm>
            <a:off x="11013579" y="8779721"/>
            <a:ext cx="6750000" cy="12078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اضغطوا عليَّ لعرض الإجابة.</a:t>
            </a:r>
            <a:endParaRPr lang="he-IL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89F4F895-12C4-4960-A2C2-BDFB224842B4}"/>
                  </a:ext>
                </a:extLst>
              </p:cNvPr>
              <p:cNvSpPr txBox="1"/>
              <p:nvPr/>
            </p:nvSpPr>
            <p:spPr>
              <a:xfrm>
                <a:off x="11984134" y="5116372"/>
                <a:ext cx="7004958" cy="1534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371600" rtl="1"/>
                <a14:m>
                  <m:oMath xmlns:m="http://schemas.openxmlformats.org/officeDocument/2006/math">
                    <m:r>
                      <a:rPr lang="he-IL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e-IL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89F4F895-12C4-4960-A2C2-BDFB22484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134" y="5116372"/>
                <a:ext cx="7004958" cy="1534972"/>
              </a:xfrm>
              <a:prstGeom prst="rect">
                <a:avLst/>
              </a:prstGeom>
              <a:blipFill>
                <a:blip r:embed="rId5"/>
                <a:stretch>
                  <a:fillRect l="-9312" t="-1984" b="-134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>
            <a:extLst>
              <a:ext uri="{FF2B5EF4-FFF2-40B4-BE49-F238E27FC236}">
                <a16:creationId xmlns:a16="http://schemas.microsoft.com/office/drawing/2014/main" id="{7DD48608-9D38-499C-A095-12FC474834E0}"/>
              </a:ext>
            </a:extLst>
          </p:cNvPr>
          <p:cNvSpPr txBox="1">
            <a:spLocks/>
          </p:cNvSpPr>
          <p:nvPr/>
        </p:nvSpPr>
        <p:spPr>
          <a:xfrm>
            <a:off x="11496011" y="7642550"/>
            <a:ext cx="7493081" cy="947097"/>
          </a:xfrm>
          <a:prstGeom prst="rect">
            <a:avLst/>
          </a:prstGeom>
        </p:spPr>
        <p:txBody>
          <a:bodyPr vert="horz" lIns="137160" tIns="68580" rIns="137160" bIns="6858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1563" defTabSz="1371600"/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استخدمت </a:t>
            </a: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مريم</a:t>
            </a: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أنابيب اختبار. </a:t>
            </a:r>
            <a:endParaRPr lang="he-IL" sz="4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2182AEB4-A53D-43EC-A93B-8F8D458B120A}"/>
              </a:ext>
            </a:extLst>
          </p:cNvPr>
          <p:cNvSpPr/>
          <p:nvPr/>
        </p:nvSpPr>
        <p:spPr>
          <a:xfrm>
            <a:off x="1398771" y="4748652"/>
            <a:ext cx="349134" cy="704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14EA7D81-C8F6-43FA-B148-FF4CCDA520C8}"/>
              </a:ext>
            </a:extLst>
          </p:cNvPr>
          <p:cNvSpPr/>
          <p:nvPr/>
        </p:nvSpPr>
        <p:spPr>
          <a:xfrm>
            <a:off x="1398771" y="5453157"/>
            <a:ext cx="349134" cy="704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3C61802-71C4-42F2-A16A-71C12242DC0A}"/>
              </a:ext>
            </a:extLst>
          </p:cNvPr>
          <p:cNvSpPr/>
          <p:nvPr/>
        </p:nvSpPr>
        <p:spPr>
          <a:xfrm>
            <a:off x="1398771" y="6095471"/>
            <a:ext cx="349134" cy="704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CCBC58AE-7E87-4E62-94F9-1F5E4119EBA5}"/>
              </a:ext>
            </a:extLst>
          </p:cNvPr>
          <p:cNvSpPr/>
          <p:nvPr/>
        </p:nvSpPr>
        <p:spPr>
          <a:xfrm>
            <a:off x="1398771" y="6799976"/>
            <a:ext cx="349134" cy="704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A5D7C786-3B55-42B4-BE12-E479239D7EB2}"/>
              </a:ext>
            </a:extLst>
          </p:cNvPr>
          <p:cNvSpPr/>
          <p:nvPr/>
        </p:nvSpPr>
        <p:spPr>
          <a:xfrm>
            <a:off x="1407683" y="7504481"/>
            <a:ext cx="349134" cy="704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772A33AB-0B50-40DA-AA4E-580BDEC0D85D}"/>
              </a:ext>
            </a:extLst>
          </p:cNvPr>
          <p:cNvSpPr/>
          <p:nvPr/>
        </p:nvSpPr>
        <p:spPr>
          <a:xfrm>
            <a:off x="2298401" y="4748652"/>
            <a:ext cx="349134" cy="70450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FE5D1261-BB32-4A23-8EE0-0FB79E63BC3B}"/>
              </a:ext>
            </a:extLst>
          </p:cNvPr>
          <p:cNvSpPr/>
          <p:nvPr/>
        </p:nvSpPr>
        <p:spPr>
          <a:xfrm>
            <a:off x="2298401" y="5453157"/>
            <a:ext cx="349134" cy="70450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0207BBAD-3DDC-42A3-894A-BF3C335A1B46}"/>
              </a:ext>
            </a:extLst>
          </p:cNvPr>
          <p:cNvSpPr/>
          <p:nvPr/>
        </p:nvSpPr>
        <p:spPr>
          <a:xfrm>
            <a:off x="2298401" y="6095471"/>
            <a:ext cx="349134" cy="70450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44D3D021-8FB0-4CF6-9A7E-8B3779C14316}"/>
              </a:ext>
            </a:extLst>
          </p:cNvPr>
          <p:cNvSpPr/>
          <p:nvPr/>
        </p:nvSpPr>
        <p:spPr>
          <a:xfrm>
            <a:off x="2298401" y="6799976"/>
            <a:ext cx="349134" cy="70450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4B99EFE6-8500-415F-9830-F2CBC48B36D5}"/>
              </a:ext>
            </a:extLst>
          </p:cNvPr>
          <p:cNvSpPr/>
          <p:nvPr/>
        </p:nvSpPr>
        <p:spPr>
          <a:xfrm>
            <a:off x="2298401" y="7504481"/>
            <a:ext cx="349134" cy="70450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C8D15EAA-2764-48E2-A49C-99EE27333778}"/>
              </a:ext>
            </a:extLst>
          </p:cNvPr>
          <p:cNvSpPr/>
          <p:nvPr/>
        </p:nvSpPr>
        <p:spPr>
          <a:xfrm>
            <a:off x="3198030" y="4748652"/>
            <a:ext cx="349134" cy="704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EAE31704-A216-4F87-9EC1-141F3E42F7EB}"/>
              </a:ext>
            </a:extLst>
          </p:cNvPr>
          <p:cNvSpPr/>
          <p:nvPr/>
        </p:nvSpPr>
        <p:spPr>
          <a:xfrm>
            <a:off x="3198030" y="5453157"/>
            <a:ext cx="349134" cy="704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F5A5F032-FE8F-4D70-B55F-FD31BBAD7BC3}"/>
              </a:ext>
            </a:extLst>
          </p:cNvPr>
          <p:cNvSpPr/>
          <p:nvPr/>
        </p:nvSpPr>
        <p:spPr>
          <a:xfrm>
            <a:off x="3198030" y="6095471"/>
            <a:ext cx="349134" cy="704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1056DDAB-9311-4773-B514-AEF712101A17}"/>
              </a:ext>
            </a:extLst>
          </p:cNvPr>
          <p:cNvSpPr/>
          <p:nvPr/>
        </p:nvSpPr>
        <p:spPr>
          <a:xfrm>
            <a:off x="3198030" y="6799976"/>
            <a:ext cx="349134" cy="704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374106E0-D71A-4692-97E8-B657C24B088F}"/>
              </a:ext>
            </a:extLst>
          </p:cNvPr>
          <p:cNvSpPr/>
          <p:nvPr/>
        </p:nvSpPr>
        <p:spPr>
          <a:xfrm>
            <a:off x="3198030" y="7504481"/>
            <a:ext cx="349134" cy="7045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6F7D64FD-6B67-44FA-A562-163FD3B46A89}"/>
              </a:ext>
            </a:extLst>
          </p:cNvPr>
          <p:cNvSpPr/>
          <p:nvPr/>
        </p:nvSpPr>
        <p:spPr>
          <a:xfrm>
            <a:off x="4097661" y="4748652"/>
            <a:ext cx="349134" cy="704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42C1EBDF-EF72-428F-A803-326A819AD716}"/>
              </a:ext>
            </a:extLst>
          </p:cNvPr>
          <p:cNvSpPr/>
          <p:nvPr/>
        </p:nvSpPr>
        <p:spPr>
          <a:xfrm>
            <a:off x="4097661" y="5453157"/>
            <a:ext cx="349134" cy="704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620EA91A-508D-4BA4-880F-148D7E5BD397}"/>
              </a:ext>
            </a:extLst>
          </p:cNvPr>
          <p:cNvSpPr/>
          <p:nvPr/>
        </p:nvSpPr>
        <p:spPr>
          <a:xfrm>
            <a:off x="4097661" y="6095471"/>
            <a:ext cx="349134" cy="704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6" name="מלבן 45">
            <a:extLst>
              <a:ext uri="{FF2B5EF4-FFF2-40B4-BE49-F238E27FC236}">
                <a16:creationId xmlns:a16="http://schemas.microsoft.com/office/drawing/2014/main" id="{0C39E4D7-EF34-45F2-A618-2B49AC9B3A7B}"/>
              </a:ext>
            </a:extLst>
          </p:cNvPr>
          <p:cNvSpPr/>
          <p:nvPr/>
        </p:nvSpPr>
        <p:spPr>
          <a:xfrm>
            <a:off x="4097661" y="6799976"/>
            <a:ext cx="349134" cy="704505"/>
          </a:xfrm>
          <a:prstGeom prst="rect">
            <a:avLst/>
          </a:prstGeom>
          <a:solidFill>
            <a:schemeClr val="bg1"/>
          </a:solidFill>
          <a:ln>
            <a:solidFill>
              <a:srgbClr val="E1E1E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C508E4E1-8AF8-4AF2-B9CF-18D8E5516F79}"/>
              </a:ext>
            </a:extLst>
          </p:cNvPr>
          <p:cNvSpPr/>
          <p:nvPr/>
        </p:nvSpPr>
        <p:spPr>
          <a:xfrm>
            <a:off x="4097661" y="7504481"/>
            <a:ext cx="349134" cy="704505"/>
          </a:xfrm>
          <a:prstGeom prst="rect">
            <a:avLst/>
          </a:prstGeom>
          <a:solidFill>
            <a:schemeClr val="bg1"/>
          </a:solidFill>
          <a:ln>
            <a:solidFill>
              <a:srgbClr val="E1E1E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בועת דיבור: אליפסה 53">
                <a:extLst>
                  <a:ext uri="{FF2B5EF4-FFF2-40B4-BE49-F238E27FC236}">
                    <a16:creationId xmlns:a16="http://schemas.microsoft.com/office/drawing/2014/main" id="{CE0237ED-43FF-4E77-9D09-F86DA7612951}"/>
                  </a:ext>
                </a:extLst>
              </p:cNvPr>
              <p:cNvSpPr/>
              <p:nvPr/>
            </p:nvSpPr>
            <p:spPr>
              <a:xfrm>
                <a:off x="-1" y="982275"/>
                <a:ext cx="9895115" cy="3323025"/>
              </a:xfrm>
              <a:prstGeom prst="wedgeEllipseCallout">
                <a:avLst>
                  <a:gd name="adj1" fmla="val -51574"/>
                  <a:gd name="adj2" fmla="val 51155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algn="ctr" defTabSz="1371600" rtl="1"/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في </a:t>
                </a:r>
                <a14:m>
                  <m:oMath xmlns:m="http://schemas.openxmlformats.org/officeDocument/2006/math">
                    <m:r>
                      <a:rPr lang="ar-AE" sz="4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  <m:f>
                      <m:fPr>
                        <m:ctrlPr>
                          <a:rPr lang="ar-AE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AE" sz="4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ar-AE" sz="4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يوجد 18 مرة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AE" sz="4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ar-AE" sz="4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فكم مرة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ar-AE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ar-JO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موجود في</a:t>
                </a:r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AE" sz="4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  <m:f>
                      <m:fPr>
                        <m:ctrlPr>
                          <a:rPr lang="ar-AE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AE" sz="4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ar-AE" sz="4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؟</a:t>
                </a:r>
                <a:endParaRPr lang="he-IL" sz="4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4" name="בועת דיבור: אליפסה 53">
                <a:extLst>
                  <a:ext uri="{FF2B5EF4-FFF2-40B4-BE49-F238E27FC236}">
                    <a16:creationId xmlns:a16="http://schemas.microsoft.com/office/drawing/2014/main" id="{CE0237ED-43FF-4E77-9D09-F86DA7612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982275"/>
                <a:ext cx="9895115" cy="3323025"/>
              </a:xfrm>
              <a:prstGeom prst="wedgeEllipseCallout">
                <a:avLst>
                  <a:gd name="adj1" fmla="val -51574"/>
                  <a:gd name="adj2" fmla="val 51155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מלבן: פינות מעוגלות 54">
            <a:extLst>
              <a:ext uri="{FF2B5EF4-FFF2-40B4-BE49-F238E27FC236}">
                <a16:creationId xmlns:a16="http://schemas.microsoft.com/office/drawing/2014/main" id="{CE6D97B2-E124-4BD4-A2E4-30A8F669589A}"/>
              </a:ext>
            </a:extLst>
          </p:cNvPr>
          <p:cNvSpPr/>
          <p:nvPr/>
        </p:nvSpPr>
        <p:spPr>
          <a:xfrm>
            <a:off x="10933399" y="8779722"/>
            <a:ext cx="6750000" cy="12078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اضغطوا عليَّ للمتابعة.</a:t>
            </a:r>
            <a:endParaRPr lang="he-IL" sz="48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8BFB4E6E-4A55-C059-6D8E-512CCAF8D2EB}"/>
              </a:ext>
            </a:extLst>
          </p:cNvPr>
          <p:cNvSpPr txBox="1"/>
          <p:nvPr/>
        </p:nvSpPr>
        <p:spPr>
          <a:xfrm>
            <a:off x="762000" y="9440516"/>
            <a:ext cx="9592572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  <a:spcAft>
                <a:spcPts val="800"/>
              </a:spcAft>
            </a:pPr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وحدة تعليمية محوسبة –</a:t>
            </a:r>
            <a:r>
              <a:rPr lang="ar-A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قسمة الكسور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5 -3.33333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5 -1.85185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5 -1.85185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25 -3.33333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5 -1.85185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5 -1.85185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5001 -3.33333E-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5001 -1.85185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5001 -1.85185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25 -3.33333E-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25 -1.85185E-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25 -1.85185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125 1.11111E-6 C 0.18099 1.11111E-6 0.25 0.04583 0.25 0.0831 L 0.25 0.1662 " pathEditMode="relative" rAng="0" ptsTypes="AAAA">
                                      <p:cBhvr>
                                        <p:cTn id="1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831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125 2.59259E-6 C 0.18099 2.59259E-6 0.25 0.04583 0.25 0.0831 L 0.25 0.1662 " pathEditMode="relative" rAng="0" ptsTypes="AAAA">
                                      <p:cBhvr>
                                        <p:cTn id="1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1 1.11111E-6 C 0.14492 1.11111E-6 0.20052 0.02546 0.20052 0.04768 L 0.20052 0.09676 " pathEditMode="relative" rAng="0" ptsTypes="AAAA">
                                      <p:cBhvr>
                                        <p:cTn id="1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14635 2.59259E-6 C 0.21198 2.59259E-6 0.29283 0.04583 0.29283 0.08356 L 0.29283 0.16736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2188 1.11111E-6 C 0.17644 1.11111E-6 0.24376 0.02662 0.24376 0.04884 L 0.24376 0.09768 " pathEditMode="relative" rAng="0" ptsTypes="AAAA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488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2188 2.59259E-6 C 0.17644 2.59259E-6 0.24376 0.02662 0.24376 0.04884 L 0.24376 0.09768 " pathEditMode="relative" rAng="0" ptsTypes="AAAA">
                                      <p:cBhvr>
                                        <p:cTn id="1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6" grpId="0" animBg="1"/>
      <p:bldP spid="16" grpId="1" animBg="1"/>
      <p:bldP spid="16" grpId="2" animBg="1"/>
      <p:bldP spid="10" grpId="0" animBg="1"/>
      <p:bldP spid="10" grpId="1" animBg="1"/>
      <p:bldP spid="58" grpId="0" animBg="1"/>
      <p:bldP spid="32" grpId="0"/>
      <p:bldP spid="32" grpId="1"/>
      <p:bldP spid="33" grpId="0" animBg="1"/>
      <p:bldP spid="33" grpId="1" animBg="1"/>
      <p:bldP spid="33" grpId="2" animBg="1"/>
      <p:bldP spid="34" grpId="0"/>
      <p:bldP spid="35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54" grpId="0" animBg="1"/>
      <p:bldP spid="54" grpId="1" animBg="1"/>
      <p:bldP spid="55" grpId="0" animBg="1"/>
      <p:bldP spid="55" grpId="1" animBg="1"/>
      <p:bldP spid="55" grpId="2" animBg="1"/>
      <p:bldP spid="55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53F9-0100-4E19-8072-A5571C6CA2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8288000" cy="1988345"/>
          </a:xfrm>
        </p:spPr>
        <p:txBody>
          <a:bodyPr>
            <a:noAutofit/>
          </a:bodyPr>
          <a:lstStyle/>
          <a:p>
            <a:pPr marL="1071563"/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حلّوا المسألة. اكتبوا تمرين قسمة مناسبًا.</a:t>
            </a:r>
            <a:endParaRPr lang="he-IL" sz="4200" dirty="0"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מלבן: פינות מעוגלות 7">
                <a:extLst>
                  <a:ext uri="{FF2B5EF4-FFF2-40B4-BE49-F238E27FC236}">
                    <a16:creationId xmlns:a16="http://schemas.microsoft.com/office/drawing/2014/main" id="{EE2E9C70-F52B-4036-A063-E4A1B8AA1DF3}"/>
                  </a:ext>
                </a:extLst>
              </p:cNvPr>
              <p:cNvSpPr/>
              <p:nvPr/>
            </p:nvSpPr>
            <p:spPr>
              <a:xfrm>
                <a:off x="9399464" y="1513609"/>
                <a:ext cx="8071335" cy="374039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توجد في زجاجة شراب </a:t>
                </a:r>
                <a14:m>
                  <m:oMath xmlns:m="http://schemas.openxmlformats.org/officeDocument/2006/math">
                    <m:r>
                      <a:rPr lang="ar-AE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f>
                      <m:fPr>
                        <m:ctrlPr>
                          <a:rPr lang="ar-AE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لتر من العصير.</a:t>
                </a:r>
                <a:b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سكبت </a:t>
                </a:r>
                <a:r>
                  <a:rPr lang="ar-JO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مريم</a:t>
                </a:r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كلَّ العصير في </a:t>
                </a:r>
                <a:r>
                  <a:rPr lang="ar-JO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كؤوس</a:t>
                </a:r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كبيرة. </a:t>
                </a:r>
              </a:p>
              <a:p>
                <a:pPr algn="r" rtl="1"/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في كل </a:t>
                </a:r>
                <a:r>
                  <a:rPr lang="ar-JO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كأس</a:t>
                </a:r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AE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ar-AE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لتر من العصير.</a:t>
                </a:r>
              </a:p>
              <a:p>
                <a:pPr algn="r" rtl="1"/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كم </a:t>
                </a:r>
                <a:r>
                  <a:rPr lang="ar-JO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كأسًا</a:t>
                </a:r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ar-JO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استخدمت لسكب كل</a:t>
                </a:r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العصير؟ </a:t>
                </a:r>
              </a:p>
            </p:txBody>
          </p:sp>
        </mc:Choice>
        <mc:Fallback>
          <p:sp>
            <p:nvSpPr>
              <p:cNvPr id="8" name="מלבן: פינות מעוגלות 7">
                <a:extLst>
                  <a:ext uri="{FF2B5EF4-FFF2-40B4-BE49-F238E27FC236}">
                    <a16:creationId xmlns:a16="http://schemas.microsoft.com/office/drawing/2014/main" id="{EE2E9C70-F52B-4036-A063-E4A1B8AA1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464" y="1513609"/>
                <a:ext cx="8071335" cy="3740396"/>
              </a:xfrm>
              <a:prstGeom prst="roundRect">
                <a:avLst/>
              </a:prstGeom>
              <a:blipFill>
                <a:blip r:embed="rId2"/>
                <a:stretch>
                  <a:fillRect l="-680" r="-755" b="-22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BAB3A808-A3B8-45C0-872B-4CE73A489E0A}"/>
              </a:ext>
            </a:extLst>
          </p:cNvPr>
          <p:cNvSpPr/>
          <p:nvPr/>
        </p:nvSpPr>
        <p:spPr>
          <a:xfrm>
            <a:off x="5769000" y="8616218"/>
            <a:ext cx="6750000" cy="1207857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اضغطوا عليَّ للحصول على تلميح.</a:t>
            </a:r>
            <a:endParaRPr lang="he-IL" sz="48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בועת דיבור: אליפסה 15">
                <a:extLst>
                  <a:ext uri="{FF2B5EF4-FFF2-40B4-BE49-F238E27FC236}">
                    <a16:creationId xmlns:a16="http://schemas.microsoft.com/office/drawing/2014/main" id="{A8ADE290-D10C-4C7D-AC69-9715B485EB2F}"/>
                  </a:ext>
                </a:extLst>
              </p:cNvPr>
              <p:cNvSpPr/>
              <p:nvPr/>
            </p:nvSpPr>
            <p:spPr>
              <a:xfrm>
                <a:off x="1" y="956793"/>
                <a:ext cx="9053894" cy="2668962"/>
              </a:xfrm>
              <a:prstGeom prst="wedgeEllipseCallout">
                <a:avLst>
                  <a:gd name="adj1" fmla="val -47711"/>
                  <a:gd name="adj2" fmla="val -75109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كم مرة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ar-AE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ar-JO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موجود في</a:t>
                </a:r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AE" sz="4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  <m:f>
                      <m:fPr>
                        <m:ctrlPr>
                          <a:rPr lang="ar-AE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ar-AE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4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؟</a:t>
                </a:r>
                <a:endParaRPr lang="he-IL" sz="4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בועת דיבור: אליפסה 15">
                <a:extLst>
                  <a:ext uri="{FF2B5EF4-FFF2-40B4-BE49-F238E27FC236}">
                    <a16:creationId xmlns:a16="http://schemas.microsoft.com/office/drawing/2014/main" id="{A8ADE290-D10C-4C7D-AC69-9715B485E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56793"/>
                <a:ext cx="9053894" cy="2668962"/>
              </a:xfrm>
              <a:prstGeom prst="wedgeEllipseCallout">
                <a:avLst>
                  <a:gd name="adj1" fmla="val -47711"/>
                  <a:gd name="adj2" fmla="val -7510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A1DEECFC-9AEE-47B9-BB39-AB5C76AB8351}"/>
              </a:ext>
            </a:extLst>
          </p:cNvPr>
          <p:cNvSpPr/>
          <p:nvPr/>
        </p:nvSpPr>
        <p:spPr>
          <a:xfrm>
            <a:off x="5711963" y="8637154"/>
            <a:ext cx="6750000" cy="1207857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4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انقروا عليَّ لعرض توضيح.</a:t>
            </a:r>
            <a:endParaRPr lang="he-IL" sz="48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4237F258-F149-4D51-B52D-1A855E7CBD8B}"/>
              </a:ext>
            </a:extLst>
          </p:cNvPr>
          <p:cNvSpPr/>
          <p:nvPr/>
        </p:nvSpPr>
        <p:spPr>
          <a:xfrm>
            <a:off x="869949" y="3872411"/>
            <a:ext cx="4041453" cy="40414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03DB8B15-A1F7-4A1D-BE59-6B76A66C1752}"/>
              </a:ext>
            </a:extLst>
          </p:cNvPr>
          <p:cNvCxnSpPr>
            <a:cxnSpLocks/>
          </p:cNvCxnSpPr>
          <p:nvPr/>
        </p:nvCxnSpPr>
        <p:spPr>
          <a:xfrm>
            <a:off x="2891553" y="3872411"/>
            <a:ext cx="0" cy="205200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8C779852-F75F-47C9-8473-3A24A8A97413}"/>
              </a:ext>
            </a:extLst>
          </p:cNvPr>
          <p:cNvCxnSpPr>
            <a:cxnSpLocks/>
          </p:cNvCxnSpPr>
          <p:nvPr/>
        </p:nvCxnSpPr>
        <p:spPr>
          <a:xfrm rot="16200000">
            <a:off x="3887756" y="4883166"/>
            <a:ext cx="0" cy="2052000"/>
          </a:xfrm>
          <a:prstGeom prst="line">
            <a:avLst/>
          </a:prstGeom>
          <a:ln w="28575">
            <a:solidFill>
              <a:srgbClr val="9A9A9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124F1D97-BD09-4F00-81F6-CA39375685BD}"/>
              </a:ext>
            </a:extLst>
          </p:cNvPr>
          <p:cNvCxnSpPr>
            <a:cxnSpLocks/>
          </p:cNvCxnSpPr>
          <p:nvPr/>
        </p:nvCxnSpPr>
        <p:spPr>
          <a:xfrm rot="2700000">
            <a:off x="3595584" y="4172652"/>
            <a:ext cx="0" cy="2052000"/>
          </a:xfrm>
          <a:prstGeom prst="line">
            <a:avLst/>
          </a:prstGeom>
          <a:ln w="28575">
            <a:solidFill>
              <a:srgbClr val="9A9A9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B54D7264-CD14-4A15-9F30-8BA831E53097}"/>
              </a:ext>
            </a:extLst>
          </p:cNvPr>
          <p:cNvCxnSpPr>
            <a:cxnSpLocks/>
          </p:cNvCxnSpPr>
          <p:nvPr/>
        </p:nvCxnSpPr>
        <p:spPr>
          <a:xfrm rot="8100000">
            <a:off x="3603921" y="5592629"/>
            <a:ext cx="0" cy="205200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E2602A7D-803B-43C1-9C17-F59576E1F118}"/>
              </a:ext>
            </a:extLst>
          </p:cNvPr>
          <p:cNvCxnSpPr>
            <a:cxnSpLocks/>
          </p:cNvCxnSpPr>
          <p:nvPr/>
        </p:nvCxnSpPr>
        <p:spPr>
          <a:xfrm rot="2700000">
            <a:off x="2180396" y="5592629"/>
            <a:ext cx="0" cy="2052000"/>
          </a:xfrm>
          <a:prstGeom prst="line">
            <a:avLst/>
          </a:prstGeom>
          <a:ln w="28575">
            <a:solidFill>
              <a:srgbClr val="9A9A9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68A461F5-8141-4C81-A933-D128B060F38C}"/>
              </a:ext>
            </a:extLst>
          </p:cNvPr>
          <p:cNvCxnSpPr>
            <a:cxnSpLocks/>
          </p:cNvCxnSpPr>
          <p:nvPr/>
        </p:nvCxnSpPr>
        <p:spPr>
          <a:xfrm>
            <a:off x="2888082" y="5886131"/>
            <a:ext cx="0" cy="2052000"/>
          </a:xfrm>
          <a:prstGeom prst="line">
            <a:avLst/>
          </a:prstGeom>
          <a:ln w="28575">
            <a:solidFill>
              <a:srgbClr val="9A9A9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ADBC40BD-B1D1-41F5-86AB-43B5D055C97C}"/>
              </a:ext>
            </a:extLst>
          </p:cNvPr>
          <p:cNvCxnSpPr>
            <a:cxnSpLocks/>
          </p:cNvCxnSpPr>
          <p:nvPr/>
        </p:nvCxnSpPr>
        <p:spPr>
          <a:xfrm rot="16200000">
            <a:off x="1873890" y="4886151"/>
            <a:ext cx="0" cy="205200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9A82A470-7439-4C79-A531-EC98175A584D}"/>
              </a:ext>
            </a:extLst>
          </p:cNvPr>
          <p:cNvCxnSpPr>
            <a:cxnSpLocks/>
          </p:cNvCxnSpPr>
          <p:nvPr/>
        </p:nvCxnSpPr>
        <p:spPr>
          <a:xfrm rot="8100000">
            <a:off x="2183070" y="4172786"/>
            <a:ext cx="0" cy="2052000"/>
          </a:xfrm>
          <a:prstGeom prst="line">
            <a:avLst/>
          </a:prstGeom>
          <a:ln w="28575">
            <a:solidFill>
              <a:srgbClr val="9A9A9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מעגל חלקי 40">
            <a:extLst>
              <a:ext uri="{FF2B5EF4-FFF2-40B4-BE49-F238E27FC236}">
                <a16:creationId xmlns:a16="http://schemas.microsoft.com/office/drawing/2014/main" id="{D62D331D-EF09-4F29-9554-46A2A3F49C67}"/>
              </a:ext>
            </a:extLst>
          </p:cNvPr>
          <p:cNvSpPr/>
          <p:nvPr/>
        </p:nvSpPr>
        <p:spPr>
          <a:xfrm>
            <a:off x="5243192" y="3748937"/>
            <a:ext cx="4079097" cy="4092752"/>
          </a:xfrm>
          <a:prstGeom prst="pie">
            <a:avLst>
              <a:gd name="adj1" fmla="val 5380434"/>
              <a:gd name="adj2" fmla="val 16200000"/>
            </a:avLst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2BEC1EAC-2B3A-4A67-910F-171910A80DF0}"/>
              </a:ext>
            </a:extLst>
          </p:cNvPr>
          <p:cNvCxnSpPr>
            <a:cxnSpLocks/>
          </p:cNvCxnSpPr>
          <p:nvPr/>
        </p:nvCxnSpPr>
        <p:spPr>
          <a:xfrm flipH="1">
            <a:off x="5827571" y="5761221"/>
            <a:ext cx="1455171" cy="1422765"/>
          </a:xfrm>
          <a:prstGeom prst="line">
            <a:avLst/>
          </a:prstGeom>
          <a:ln w="28575">
            <a:solidFill>
              <a:srgbClr val="9A9A9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FE28F148-F885-4ED4-A21F-E81F3BD8D641}"/>
              </a:ext>
            </a:extLst>
          </p:cNvPr>
          <p:cNvCxnSpPr>
            <a:cxnSpLocks/>
          </p:cNvCxnSpPr>
          <p:nvPr/>
        </p:nvCxnSpPr>
        <p:spPr>
          <a:xfrm>
            <a:off x="5270210" y="5795312"/>
            <a:ext cx="1980789" cy="0"/>
          </a:xfrm>
          <a:prstGeom prst="line">
            <a:avLst/>
          </a:prstGeom>
          <a:ln w="28575">
            <a:solidFill>
              <a:srgbClr val="9A9A9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5B481FBD-7828-4C27-A98F-6F71D82585E4}"/>
              </a:ext>
            </a:extLst>
          </p:cNvPr>
          <p:cNvCxnSpPr>
            <a:cxnSpLocks/>
          </p:cNvCxnSpPr>
          <p:nvPr/>
        </p:nvCxnSpPr>
        <p:spPr>
          <a:xfrm flipH="1" flipV="1">
            <a:off x="5827571" y="4303657"/>
            <a:ext cx="1408983" cy="145733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מעגל חלקי 48">
            <a:extLst>
              <a:ext uri="{FF2B5EF4-FFF2-40B4-BE49-F238E27FC236}">
                <a16:creationId xmlns:a16="http://schemas.microsoft.com/office/drawing/2014/main" id="{7965A9D7-1E69-44FE-A844-29208AC9BA3D}"/>
              </a:ext>
            </a:extLst>
          </p:cNvPr>
          <p:cNvSpPr/>
          <p:nvPr/>
        </p:nvSpPr>
        <p:spPr>
          <a:xfrm>
            <a:off x="899681" y="3952900"/>
            <a:ext cx="4003593" cy="3960965"/>
          </a:xfrm>
          <a:prstGeom prst="pie">
            <a:avLst>
              <a:gd name="adj1" fmla="val 2594241"/>
              <a:gd name="adj2" fmla="val 10858835"/>
            </a:avLst>
          </a:prstGeom>
          <a:solidFill>
            <a:srgbClr val="4472C4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מעגל חלקי 50">
            <a:extLst>
              <a:ext uri="{FF2B5EF4-FFF2-40B4-BE49-F238E27FC236}">
                <a16:creationId xmlns:a16="http://schemas.microsoft.com/office/drawing/2014/main" id="{B612AEFB-89B2-4AD7-B954-9B78E774B4F1}"/>
              </a:ext>
            </a:extLst>
          </p:cNvPr>
          <p:cNvSpPr/>
          <p:nvPr/>
        </p:nvSpPr>
        <p:spPr>
          <a:xfrm rot="16200000">
            <a:off x="908271" y="3857887"/>
            <a:ext cx="4003593" cy="4079849"/>
          </a:xfrm>
          <a:prstGeom prst="pie">
            <a:avLst>
              <a:gd name="adj1" fmla="val 36526"/>
              <a:gd name="adj2" fmla="val 8091265"/>
            </a:avLst>
          </a:prstGeom>
          <a:solidFill>
            <a:srgbClr val="FF00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מעגל חלקי 52">
            <a:extLst>
              <a:ext uri="{FF2B5EF4-FFF2-40B4-BE49-F238E27FC236}">
                <a16:creationId xmlns:a16="http://schemas.microsoft.com/office/drawing/2014/main" id="{F9B06634-4379-4570-A66C-A1F70285DACC}"/>
              </a:ext>
            </a:extLst>
          </p:cNvPr>
          <p:cNvSpPr/>
          <p:nvPr/>
        </p:nvSpPr>
        <p:spPr>
          <a:xfrm rot="10800000">
            <a:off x="878205" y="3877541"/>
            <a:ext cx="4003593" cy="4093209"/>
          </a:xfrm>
          <a:prstGeom prst="pie">
            <a:avLst>
              <a:gd name="adj1" fmla="val 0"/>
              <a:gd name="adj2" fmla="val 5429836"/>
            </a:avLst>
          </a:prstGeom>
          <a:solidFill>
            <a:srgbClr val="FFFF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מעגל חלקי 53">
            <a:extLst>
              <a:ext uri="{FF2B5EF4-FFF2-40B4-BE49-F238E27FC236}">
                <a16:creationId xmlns:a16="http://schemas.microsoft.com/office/drawing/2014/main" id="{AD3D8E05-B2D2-4AD2-BFF8-6E072596DBF6}"/>
              </a:ext>
            </a:extLst>
          </p:cNvPr>
          <p:cNvSpPr/>
          <p:nvPr/>
        </p:nvSpPr>
        <p:spPr>
          <a:xfrm rot="10800000">
            <a:off x="5244780" y="3748937"/>
            <a:ext cx="4003593" cy="4041453"/>
          </a:xfrm>
          <a:prstGeom prst="pie">
            <a:avLst>
              <a:gd name="adj1" fmla="val 2653922"/>
              <a:gd name="adj2" fmla="val 5465163"/>
            </a:avLst>
          </a:prstGeom>
          <a:solidFill>
            <a:srgbClr val="FFFF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מעגל חלקי 56">
            <a:extLst>
              <a:ext uri="{FF2B5EF4-FFF2-40B4-BE49-F238E27FC236}">
                <a16:creationId xmlns:a16="http://schemas.microsoft.com/office/drawing/2014/main" id="{0A0769DA-3A92-41B8-BF80-5BDF86EC566F}"/>
              </a:ext>
            </a:extLst>
          </p:cNvPr>
          <p:cNvSpPr/>
          <p:nvPr/>
        </p:nvSpPr>
        <p:spPr>
          <a:xfrm rot="5400000">
            <a:off x="5239721" y="3774585"/>
            <a:ext cx="4041453" cy="4041453"/>
          </a:xfrm>
          <a:prstGeom prst="pie">
            <a:avLst>
              <a:gd name="adj1" fmla="val 21526019"/>
              <a:gd name="adj2" fmla="val 8125853"/>
            </a:avLst>
          </a:prstGeom>
          <a:solidFill>
            <a:srgbClr val="00B0F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מלבן: פינות מעוגלות 57">
            <a:extLst>
              <a:ext uri="{FF2B5EF4-FFF2-40B4-BE49-F238E27FC236}">
                <a16:creationId xmlns:a16="http://schemas.microsoft.com/office/drawing/2014/main" id="{2F92EACB-9AEE-41A1-A394-336D550D4EB7}"/>
              </a:ext>
            </a:extLst>
          </p:cNvPr>
          <p:cNvSpPr/>
          <p:nvPr/>
        </p:nvSpPr>
        <p:spPr>
          <a:xfrm>
            <a:off x="5727712" y="8628907"/>
            <a:ext cx="6750000" cy="1207857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4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انقروا عليَّ لعرض التمرين.</a:t>
            </a:r>
            <a:endParaRPr lang="he-IL" sz="48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9F636168-BDBD-4268-872F-D6534D0F9A9B}"/>
                  </a:ext>
                </a:extLst>
              </p:cNvPr>
              <p:cNvSpPr txBox="1"/>
              <p:nvPr/>
            </p:nvSpPr>
            <p:spPr>
              <a:xfrm>
                <a:off x="10099112" y="5666201"/>
                <a:ext cx="4293375" cy="1535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1371600" rtl="1"/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he-IL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9F636168-BDBD-4268-872F-D6534D0F9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112" y="5666201"/>
                <a:ext cx="4293375" cy="1535549"/>
              </a:xfrm>
              <a:prstGeom prst="rect">
                <a:avLst/>
              </a:prstGeom>
              <a:blipFill>
                <a:blip r:embed="rId4"/>
                <a:stretch>
                  <a:fillRect l="-568" t="-1984" r="-9659" b="-134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מלבן: פינות מעוגלות 32">
            <a:extLst>
              <a:ext uri="{FF2B5EF4-FFF2-40B4-BE49-F238E27FC236}">
                <a16:creationId xmlns:a16="http://schemas.microsoft.com/office/drawing/2014/main" id="{36762B44-F9C6-4904-8ACD-C2DD91F83B41}"/>
              </a:ext>
            </a:extLst>
          </p:cNvPr>
          <p:cNvSpPr/>
          <p:nvPr/>
        </p:nvSpPr>
        <p:spPr>
          <a:xfrm>
            <a:off x="5727712" y="8628908"/>
            <a:ext cx="6750000" cy="1207857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48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اضغطوا عليَّ لعرض الإجابة.</a:t>
            </a:r>
            <a:endParaRPr lang="he-IL" sz="48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89F4F895-12C4-4960-A2C2-BDFB224842B4}"/>
                  </a:ext>
                </a:extLst>
              </p:cNvPr>
              <p:cNvSpPr txBox="1"/>
              <p:nvPr/>
            </p:nvSpPr>
            <p:spPr>
              <a:xfrm>
                <a:off x="10625438" y="5691296"/>
                <a:ext cx="7004958" cy="1535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371600" rtl="1"/>
                <a14:m>
                  <m:oMath xmlns:m="http://schemas.openxmlformats.org/officeDocument/2006/math">
                    <m:r>
                      <a:rPr lang="he-IL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he-IL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6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89F4F895-12C4-4960-A2C2-BDFB22484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438" y="5691296"/>
                <a:ext cx="7004958" cy="1535549"/>
              </a:xfrm>
              <a:prstGeom prst="rect">
                <a:avLst/>
              </a:prstGeom>
              <a:blipFill>
                <a:blip r:embed="rId5"/>
                <a:stretch>
                  <a:fillRect l="-9225" t="-2381" b="-134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>
            <a:extLst>
              <a:ext uri="{FF2B5EF4-FFF2-40B4-BE49-F238E27FC236}">
                <a16:creationId xmlns:a16="http://schemas.microsoft.com/office/drawing/2014/main" id="{7DD48608-9D38-499C-A095-12FC474834E0}"/>
              </a:ext>
            </a:extLst>
          </p:cNvPr>
          <p:cNvSpPr txBox="1">
            <a:spLocks/>
          </p:cNvSpPr>
          <p:nvPr/>
        </p:nvSpPr>
        <p:spPr>
          <a:xfrm>
            <a:off x="8875714" y="6891415"/>
            <a:ext cx="9053894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1563" defTabSz="1371600"/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سكبت </a:t>
            </a: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مريم</a:t>
            </a: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العصير في 4 أكواب.</a:t>
            </a:r>
            <a:endParaRPr lang="he-IL" sz="4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F6409CC-5E60-BA41-C7ED-316AB0192AE6}"/>
              </a:ext>
            </a:extLst>
          </p:cNvPr>
          <p:cNvSpPr txBox="1"/>
          <p:nvPr/>
        </p:nvSpPr>
        <p:spPr>
          <a:xfrm>
            <a:off x="663408" y="9483104"/>
            <a:ext cx="4576313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  <a:spcAft>
                <a:spcPts val="800"/>
              </a:spcAft>
            </a:pPr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وحدة تعليمية محوسبة –</a:t>
            </a:r>
            <a:r>
              <a:rPr lang="ar-A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قسمة الكسور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6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25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75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250"/>
                            </p:stCondLst>
                            <p:childTnLst>
                              <p:par>
                                <p:cTn id="88" presetID="1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6" grpId="0" animBg="1"/>
      <p:bldP spid="16" grpId="1" animBg="1"/>
      <p:bldP spid="10" grpId="0" animBg="1"/>
      <p:bldP spid="10" grpId="1" animBg="1"/>
      <p:bldP spid="14" grpId="0" animBg="1"/>
      <p:bldP spid="41" grpId="0" animBg="1"/>
      <p:bldP spid="49" grpId="0" animBg="1"/>
      <p:bldP spid="51" grpId="0" animBg="1"/>
      <p:bldP spid="53" grpId="0" animBg="1"/>
      <p:bldP spid="54" grpId="0" animBg="1"/>
      <p:bldP spid="57" grpId="0" animBg="1"/>
      <p:bldP spid="58" grpId="0" animBg="1"/>
      <p:bldP spid="32" grpId="0"/>
      <p:bldP spid="32" grpId="1"/>
      <p:bldP spid="33" grpId="0" animBg="1"/>
      <p:bldP spid="33" grpId="1" animBg="1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A4FAD6-2B16-0C9D-DD13-64E7FF04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23">
                <a:extLst>
                  <a:ext uri="{FF2B5EF4-FFF2-40B4-BE49-F238E27FC236}">
                    <a16:creationId xmlns:a16="http://schemas.microsoft.com/office/drawing/2014/main" id="{2A26EDC3-BDD4-41B4-A6AD-827797F3F238}"/>
                  </a:ext>
                </a:extLst>
              </p:cNvPr>
              <p:cNvSpPr txBox="1"/>
              <p:nvPr/>
            </p:nvSpPr>
            <p:spPr>
              <a:xfrm>
                <a:off x="1600200" y="1866900"/>
                <a:ext cx="2057400" cy="12634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5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5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:</m:t>
                    </m:r>
                    <m:f>
                      <m:fPr>
                        <m:ctrlPr>
                          <a:rPr lang="en-US" sz="5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e-IL" sz="5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he-IL" sz="5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5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5400" i="1" kern="12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i="1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4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תיבת טקסט 23">
                <a:extLst>
                  <a:ext uri="{FF2B5EF4-FFF2-40B4-BE49-F238E27FC236}">
                    <a16:creationId xmlns:a16="http://schemas.microsoft.com/office/drawing/2014/main" id="{2A26EDC3-BDD4-41B4-A6AD-827797F3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66900"/>
                <a:ext cx="2057400" cy="12634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8">
                <a:extLst>
                  <a:ext uri="{FF2B5EF4-FFF2-40B4-BE49-F238E27FC236}">
                    <a16:creationId xmlns:a16="http://schemas.microsoft.com/office/drawing/2014/main" id="{496D1B3E-D307-4F12-8C7D-8CE329248055}"/>
                  </a:ext>
                </a:extLst>
              </p:cNvPr>
              <p:cNvSpPr txBox="1"/>
              <p:nvPr/>
            </p:nvSpPr>
            <p:spPr>
              <a:xfrm>
                <a:off x="1600200" y="3429000"/>
                <a:ext cx="2720975" cy="126297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5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5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:</m:t>
                    </m:r>
                    <m:f>
                      <m:fPr>
                        <m:ctrlPr>
                          <a:rPr lang="en-US" sz="5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e-IL" sz="5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he-IL" sz="5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5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5400" i="1" kern="1200" dirty="0">
                    <a:solidFill>
                      <a:srgbClr val="000000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54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תיבת טקסט 28">
                <a:extLst>
                  <a:ext uri="{FF2B5EF4-FFF2-40B4-BE49-F238E27FC236}">
                    <a16:creationId xmlns:a16="http://schemas.microsoft.com/office/drawing/2014/main" id="{496D1B3E-D307-4F12-8C7D-8CE329248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29000"/>
                <a:ext cx="2720975" cy="1262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9">
                <a:extLst>
                  <a:ext uri="{FF2B5EF4-FFF2-40B4-BE49-F238E27FC236}">
                    <a16:creationId xmlns:a16="http://schemas.microsoft.com/office/drawing/2014/main" id="{54DCDF80-D4F4-42AE-9015-97E158FAFA5B}"/>
                  </a:ext>
                </a:extLst>
              </p:cNvPr>
              <p:cNvSpPr txBox="1"/>
              <p:nvPr/>
            </p:nvSpPr>
            <p:spPr>
              <a:xfrm>
                <a:off x="1317625" y="5374220"/>
                <a:ext cx="2339975" cy="17730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5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sz="5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en-US" sz="54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תיבת טקסט 9">
                <a:extLst>
                  <a:ext uri="{FF2B5EF4-FFF2-40B4-BE49-F238E27FC236}">
                    <a16:creationId xmlns:a16="http://schemas.microsoft.com/office/drawing/2014/main" id="{54DCDF80-D4F4-42AE-9015-97E158FAF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625" y="5374220"/>
                <a:ext cx="2339975" cy="17730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7">
                <a:extLst>
                  <a:ext uri="{FF2B5EF4-FFF2-40B4-BE49-F238E27FC236}">
                    <a16:creationId xmlns:a16="http://schemas.microsoft.com/office/drawing/2014/main" id="{C50ADDF1-B0FF-4169-9F32-D11AA7FEBDEE}"/>
                  </a:ext>
                </a:extLst>
              </p:cNvPr>
              <p:cNvSpPr txBox="1"/>
              <p:nvPr/>
            </p:nvSpPr>
            <p:spPr>
              <a:xfrm>
                <a:off x="8686800" y="1797093"/>
                <a:ext cx="3844925" cy="17672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e-IL" sz="54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3</m:t>
                      </m:r>
                      <m:f>
                        <m:fPr>
                          <m:ctrlPr>
                            <a:rPr lang="en-US" sz="5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5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sz="5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5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54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תיבת טקסט 7">
                <a:extLst>
                  <a:ext uri="{FF2B5EF4-FFF2-40B4-BE49-F238E27FC236}">
                    <a16:creationId xmlns:a16="http://schemas.microsoft.com/office/drawing/2014/main" id="{C50ADDF1-B0FF-4169-9F32-D11AA7FEB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797093"/>
                <a:ext cx="3844925" cy="17672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23">
                <a:extLst>
                  <a:ext uri="{FF2B5EF4-FFF2-40B4-BE49-F238E27FC236}">
                    <a16:creationId xmlns:a16="http://schemas.microsoft.com/office/drawing/2014/main" id="{5D184BB7-3041-2C8B-DA9B-83429331AA4C}"/>
                  </a:ext>
                </a:extLst>
              </p:cNvPr>
              <p:cNvSpPr txBox="1"/>
              <p:nvPr/>
            </p:nvSpPr>
            <p:spPr>
              <a:xfrm>
                <a:off x="8715555" y="3805449"/>
                <a:ext cx="3603625" cy="17730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e-IL" sz="5400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5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5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sz="54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he-IL" sz="54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54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54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תיבת טקסט 23">
                <a:extLst>
                  <a:ext uri="{FF2B5EF4-FFF2-40B4-BE49-F238E27FC236}">
                    <a16:creationId xmlns:a16="http://schemas.microsoft.com/office/drawing/2014/main" id="{5D184BB7-3041-2C8B-DA9B-83429331A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555" y="3805449"/>
                <a:ext cx="3603625" cy="17730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10">
                <a:extLst>
                  <a:ext uri="{FF2B5EF4-FFF2-40B4-BE49-F238E27FC236}">
                    <a16:creationId xmlns:a16="http://schemas.microsoft.com/office/drawing/2014/main" id="{DAC9ED4B-4CBC-4AD7-8A7D-427BDEAE83A5}"/>
                  </a:ext>
                </a:extLst>
              </p:cNvPr>
              <p:cNvSpPr txBox="1"/>
              <p:nvPr/>
            </p:nvSpPr>
            <p:spPr>
              <a:xfrm>
                <a:off x="9344505" y="5891732"/>
                <a:ext cx="2971800" cy="12555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he-IL" sz="5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6</m:t>
                    </m:r>
                    <m:f>
                      <m:fPr>
                        <m:ctrlPr>
                          <a:rPr lang="en-US" sz="5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e-IL" sz="5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he-IL" sz="5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5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he-IL" sz="5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1</m:t>
                    </m:r>
                    <m:f>
                      <m:fPr>
                        <m:ctrlPr>
                          <a:rPr lang="en-US" sz="5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e-IL" sz="5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he-IL" sz="5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5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5400" i="1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4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תיבת טקסט 10">
                <a:extLst>
                  <a:ext uri="{FF2B5EF4-FFF2-40B4-BE49-F238E27FC236}">
                    <a16:creationId xmlns:a16="http://schemas.microsoft.com/office/drawing/2014/main" id="{DAC9ED4B-4CBC-4AD7-8A7D-427BDEAE8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505" y="5891732"/>
                <a:ext cx="2971800" cy="12555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19B1CEA-3312-A613-97EC-9DFFF80012FC}"/>
              </a:ext>
            </a:extLst>
          </p:cNvPr>
          <p:cNvSpPr txBox="1"/>
          <p:nvPr/>
        </p:nvSpPr>
        <p:spPr>
          <a:xfrm>
            <a:off x="8686800" y="486315"/>
            <a:ext cx="8915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حلّوا التمارين التالية:</a:t>
            </a:r>
            <a:endParaRPr lang="ar-A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4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E50CB0-7DB1-13C4-7F37-76C12F15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BCB39802-B6AE-77C8-3BB2-2FDE2D2E52AD}"/>
                  </a:ext>
                </a:extLst>
              </p:cNvPr>
              <p:cNvSpPr txBox="1"/>
              <p:nvPr/>
            </p:nvSpPr>
            <p:spPr>
              <a:xfrm>
                <a:off x="3657600" y="1485900"/>
                <a:ext cx="12192000" cy="3862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r" rtl="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ar-SA" sz="54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طول مسار سباق التتابع هو </a:t>
                </a:r>
                <a14:m>
                  <m:oMath xmlns:m="http://schemas.openxmlformats.org/officeDocument/2006/math">
                    <m:r>
                      <a:rPr lang="en-US" sz="5400" b="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Calibri" panose="020F0502020204030204" pitchFamily="34" charset="0"/>
                      </a:rPr>
                      <m:t>3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400" b="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ar-SA" sz="54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كم</a:t>
                </a:r>
                <a:r>
                  <a:rPr lang="en-US" sz="5400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5400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</a:br>
                <a:r>
                  <a:rPr lang="ar-SA" sz="54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ركض كلّ </a:t>
                </a:r>
                <a:r>
                  <a:rPr lang="ar-AE" sz="54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ولد</a:t>
                </a:r>
                <a:r>
                  <a:rPr lang="ar-SA" sz="54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 مقطعًا من المسار طوله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400" b="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ar-JO" sz="5400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ar-SA" sz="54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كم</a:t>
                </a:r>
                <a:r>
                  <a:rPr lang="en-US" sz="5400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lvl="0" algn="r" rtl="1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ar-SA" sz="54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كم ولدًا شارك في السباق؟</a:t>
                </a:r>
                <a:endParaRPr lang="en-US" sz="44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BCB39802-B6AE-77C8-3BB2-2FDE2D2E5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485900"/>
                <a:ext cx="12192000" cy="3862019"/>
              </a:xfrm>
              <a:prstGeom prst="rect">
                <a:avLst/>
              </a:prstGeom>
              <a:blipFill>
                <a:blip r:embed="rId2"/>
                <a:stretch>
                  <a:fillRect r="-2650" b="-74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13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DCAF2A-8CE7-DEFA-9E5C-2FEBE3496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A9E1538D-09AD-A920-5F17-D522269F7AF4}"/>
                  </a:ext>
                </a:extLst>
              </p:cNvPr>
              <p:cNvSpPr txBox="1"/>
              <p:nvPr/>
            </p:nvSpPr>
            <p:spPr>
              <a:xfrm>
                <a:off x="-381000" y="1257300"/>
                <a:ext cx="15697200" cy="4366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ar-SA" sz="54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بقي في القالب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400" b="0" i="1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ar-JO" sz="54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 </a:t>
                </a:r>
                <a:r>
                  <a:rPr lang="ar-SA" sz="54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من الكعكة</a:t>
                </a:r>
                <a:r>
                  <a:rPr lang="en-US" sz="54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</a:br>
                <a:r>
                  <a:rPr lang="ar-SA" sz="54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قسّمت ناي الجزء المتبقي من الكعكة إلى 3 أجزاء متساوية</a:t>
                </a:r>
                <a:r>
                  <a:rPr lang="en-US" sz="54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0"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ar-SA" sz="54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أيّ جزء من الكعكة الكاملة يمثّل كل واحد من الأجزاء؟</a:t>
                </a:r>
                <a:endParaRPr lang="en-US" sz="5400" dirty="0">
                  <a:latin typeface="Aptos" panose="020B0004020202020204" pitchFamily="34" charset="0"/>
                  <a:ea typeface="Aptos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A9E1538D-09AD-A920-5F17-D522269F7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1257300"/>
                <a:ext cx="15697200" cy="4366516"/>
              </a:xfrm>
              <a:prstGeom prst="rect">
                <a:avLst/>
              </a:prstGeom>
              <a:blipFill>
                <a:blip r:embed="rId2"/>
                <a:stretch>
                  <a:fillRect r="-2057" b="-65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37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2931B-1D4E-3AE4-DFD7-E1B0F914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D727296-3E34-9302-F5B1-0E8C123C850D}"/>
              </a:ext>
            </a:extLst>
          </p:cNvPr>
          <p:cNvSpPr txBox="1"/>
          <p:nvPr/>
        </p:nvSpPr>
        <p:spPr>
          <a:xfrm>
            <a:off x="3848392" y="942294"/>
            <a:ext cx="11430000" cy="8309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SA" sz="4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رتّبوا التمارين من أصغر نتيجة إلى أكبر نتيجة</a:t>
            </a:r>
            <a:r>
              <a:rPr lang="en-US" sz="4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BF3AA21-C170-5958-830C-1727144FE6C1}"/>
              </a:ext>
            </a:extLst>
          </p:cNvPr>
          <p:cNvSpPr txBox="1"/>
          <p:nvPr/>
        </p:nvSpPr>
        <p:spPr>
          <a:xfrm>
            <a:off x="663408" y="9483104"/>
            <a:ext cx="9152626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  <a:spcAft>
                <a:spcPts val="800"/>
              </a:spcAft>
            </a:pPr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وحدة تعليمية محوسبة –</a:t>
            </a:r>
            <a:r>
              <a:rPr lang="ar-A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قسمة الكسور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B2797D29-F5A3-8832-2B77-DF85CB63B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69710"/>
            <a:ext cx="15012611" cy="41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2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DEF5B-3E13-634A-E3D7-85E9484AD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5878E9F2-B63D-1ADE-A7FC-689A5A1908E5}"/>
                  </a:ext>
                </a:extLst>
              </p:cNvPr>
              <p:cNvSpPr txBox="1"/>
              <p:nvPr/>
            </p:nvSpPr>
            <p:spPr>
              <a:xfrm>
                <a:off x="2362200" y="1181100"/>
                <a:ext cx="12954000" cy="74087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ar-SA" sz="48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رسم مُعاذ مستطيلاً مساحته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ar-JO" sz="4800" dirty="0"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ar-SA" sz="48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م². </a:t>
                </a:r>
                <a:endParaRPr lang="he-IL" sz="4800" dirty="0">
                  <a:latin typeface="Aptos" panose="020B0004020202020204" pitchFamily="34" charset="0"/>
                  <a:ea typeface="Aptos" panose="020B0004020202020204" pitchFamily="34" charset="0"/>
                  <a:cs typeface="Calibri" panose="020F0502020204030204" pitchFamily="34" charset="0"/>
                </a:endParaRPr>
              </a:p>
              <a:p>
                <a:pPr lvl="0"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sz="48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	</a:t>
                </a:r>
                <a:r>
                  <a:rPr lang="ar-SA" sz="48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ما</a:t>
                </a:r>
                <a:r>
                  <a:rPr lang="ar-JO" sz="48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ذا يمكن ان تكون </a:t>
                </a:r>
                <a:r>
                  <a:rPr lang="ar-SA" sz="48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أطوال ضلعي</a:t>
                </a:r>
                <a:r>
                  <a:rPr lang="ar-JO" sz="48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ن متجاورين فيه</a:t>
                </a:r>
                <a:r>
                  <a:rPr lang="ar-SA" sz="48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؟</a:t>
                </a:r>
                <a:endParaRPr lang="en-US" sz="40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685800" algn="r" rtl="1">
                  <a:lnSpc>
                    <a:spcPct val="200000"/>
                  </a:lnSpc>
                  <a:spcAft>
                    <a:spcPts val="800"/>
                  </a:spcAft>
                  <a:buNone/>
                </a:pPr>
                <a:r>
                  <a:rPr lang="ar-SA" sz="48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الضلع الأول: _______ م الضلع الثاني: _______ م</a:t>
                </a:r>
                <a:endParaRPr lang="en-US" sz="40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685800" algn="r" rtl="1">
                  <a:lnSpc>
                    <a:spcPct val="200000"/>
                  </a:lnSpc>
                  <a:spcAft>
                    <a:spcPts val="800"/>
                  </a:spcAft>
                  <a:buNone/>
                </a:pPr>
                <a:r>
                  <a:rPr lang="ar-SA" sz="48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اكتبوا إمكانية أخرى</a:t>
                </a:r>
                <a:r>
                  <a:rPr lang="en-US" sz="4800" dirty="0">
                    <a:latin typeface="Calibri" panose="020F050202020403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685800" algn="r" rtl="1">
                  <a:lnSpc>
                    <a:spcPct val="200000"/>
                  </a:lnSpc>
                  <a:spcAft>
                    <a:spcPts val="800"/>
                  </a:spcAft>
                  <a:buNone/>
                </a:pPr>
                <a:r>
                  <a:rPr lang="ar-SA" sz="4800" dirty="0">
                    <a:latin typeface="Aptos" panose="020B0004020202020204" pitchFamily="34" charset="0"/>
                    <a:ea typeface="Aptos" panose="020B0004020202020204" pitchFamily="34" charset="0"/>
                    <a:cs typeface="Calibri" panose="020F0502020204030204" pitchFamily="34" charset="0"/>
                  </a:rPr>
                  <a:t>الضلع الأول: _______ م الضلع الثاني: _______ م</a:t>
                </a:r>
                <a:endParaRPr lang="en-US" sz="40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5878E9F2-B63D-1ADE-A7FC-689A5A19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181100"/>
                <a:ext cx="12954000" cy="7408759"/>
              </a:xfrm>
              <a:prstGeom prst="rect">
                <a:avLst/>
              </a:prstGeom>
              <a:blipFill>
                <a:blip r:embed="rId2"/>
                <a:stretch>
                  <a:fillRect r="-2118" b="-33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927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536</Words>
  <Application>Microsoft Office PowerPoint</Application>
  <PresentationFormat>מותאם אישית</PresentationFormat>
  <Paragraphs>66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12</vt:i4>
      </vt:variant>
    </vt:vector>
  </HeadingPairs>
  <TitlesOfParts>
    <vt:vector size="21" baseType="lpstr">
      <vt:lpstr>Calibri</vt:lpstr>
      <vt:lpstr>Aptos</vt:lpstr>
      <vt:lpstr>Arial</vt:lpstr>
      <vt:lpstr>Arial Narrow</vt:lpstr>
      <vt:lpstr>Calibri Light</vt:lpstr>
      <vt:lpstr>Cambria Math</vt:lpstr>
      <vt:lpstr>Wingdings</vt:lpstr>
      <vt:lpstr>Office Theme</vt:lpstr>
      <vt:lpstr>ערכת נושא Office</vt:lpstr>
      <vt:lpstr>מצגת של PowerPoint‏</vt:lpstr>
      <vt:lpstr>מצגת של PowerPoint‏</vt:lpstr>
      <vt:lpstr>حلّوا المسألة. اكتبوا تمرين قسمة مناسبًا.</vt:lpstr>
      <vt:lpstr>حلّوا المسألة. اكتبوا تمرين قسمة مناسبًا.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32</cp:revision>
  <dcterms:created xsi:type="dcterms:W3CDTF">2006-08-16T00:00:00Z</dcterms:created>
  <dcterms:modified xsi:type="dcterms:W3CDTF">2026-06-03T11:21:56Z</dcterms:modified>
  <dc:identifier>DAHG5W1gSCg</dc:identifier>
</cp:coreProperties>
</file>