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4" r:id="rId4"/>
    <p:sldMasterId id="2147483695" r:id="rId5"/>
    <p:sldMasterId id="2147483707" r:id="rId6"/>
    <p:sldMasterId id="2147483719" r:id="rId7"/>
    <p:sldMasterId id="2147483731" r:id="rId8"/>
    <p:sldMasterId id="2147483743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47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2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048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8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3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23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1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3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7061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82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67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899509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9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092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01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914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27413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77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932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900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473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391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7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41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798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619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4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06575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89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39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042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076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82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3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83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2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3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84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5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757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7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9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94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0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39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94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2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57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504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06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15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5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02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16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34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95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65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50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81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75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876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75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3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9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72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17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6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010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282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03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73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50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624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8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39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3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00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0038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7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341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59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8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45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824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30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083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918D-31D6-48D2-8F10-F3B477B81C50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E1D0-C68A-4722-B9B7-841985290B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09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6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12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85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TextBox 3"/>
          <p:cNvSpPr txBox="1"/>
          <p:nvPr/>
        </p:nvSpPr>
        <p:spPr>
          <a:xfrm>
            <a:off x="4826000" y="1"/>
            <a:ext cx="8944766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ar-SA" sz="2667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مدرسة العطلة الصيفية </a:t>
            </a:r>
            <a:endParaRPr lang="he-IL" sz="2667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02043" y="845415"/>
            <a:ext cx="349671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ar-SA" sz="6134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رياضيات </a:t>
            </a:r>
            <a:endParaRPr lang="he-IL" sz="6134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24800" y="1874576"/>
            <a:ext cx="3496717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ar-SA" sz="3466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الصف السادس </a:t>
            </a:r>
            <a:endParaRPr lang="he-IL" sz="3466" dirty="0">
              <a:solidFill>
                <a:srgbClr val="00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38169" y="4381979"/>
            <a:ext cx="5320427" cy="1955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indent="-215911" algn="ctr">
              <a:lnSpc>
                <a:spcPct val="200000"/>
              </a:lnSpc>
              <a:spcBef>
                <a:spcPts val="190"/>
              </a:spcBef>
              <a:spcAft>
                <a:spcPts val="190"/>
              </a:spcAft>
              <a:tabLst>
                <a:tab pos="215911" algn="l"/>
              </a:tabLst>
            </a:pPr>
            <a:r>
              <a:rPr lang="ar-SA" sz="33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مساحات </a:t>
            </a:r>
          </a:p>
          <a:p>
            <a:pPr marL="215911" indent="-215911" algn="ctr">
              <a:lnSpc>
                <a:spcPct val="200000"/>
              </a:lnSpc>
              <a:spcBef>
                <a:spcPts val="190"/>
              </a:spcBef>
              <a:spcAft>
                <a:spcPts val="190"/>
              </a:spcAft>
              <a:tabLst>
                <a:tab pos="215911" algn="l"/>
              </a:tabLst>
            </a:pPr>
            <a:r>
              <a:rPr lang="ar-SA" sz="33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المضلعات المركّبة</a:t>
            </a:r>
            <a:endParaRPr lang="he-IL" sz="3300" b="1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10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28A67-B38F-8303-A07E-BBE78B2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29">
            <a:extLst>
              <a:ext uri="{FF2B5EF4-FFF2-40B4-BE49-F238E27FC236}">
                <a16:creationId xmlns:a16="http://schemas.microsoft.com/office/drawing/2014/main" id="{ADB4F157-E067-41E9-C3FB-FB82385A7D0F}"/>
              </a:ext>
            </a:extLst>
          </p:cNvPr>
          <p:cNvSpPr txBox="1"/>
          <p:nvPr/>
        </p:nvSpPr>
        <p:spPr>
          <a:xfrm>
            <a:off x="6494163" y="2048000"/>
            <a:ext cx="4521200" cy="1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3" tIns="30483" rIns="30483" bIns="304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118539" algn="r" defTabSz="609630" rtl="1">
              <a:lnSpc>
                <a:spcPct val="150000"/>
              </a:lnSpc>
              <a:spcBef>
                <a:spcPts val="133"/>
              </a:spcBef>
            </a:pPr>
            <a:r>
              <a:rPr lang="ar-SA" sz="2933" dirty="0"/>
              <a:t>أمامكم رسم مصغر لقطعة ارض.</a:t>
            </a:r>
          </a:p>
          <a:p>
            <a:pPr marR="118539" algn="r" defTabSz="609630" rtl="1">
              <a:lnSpc>
                <a:spcPct val="150000"/>
              </a:lnSpc>
              <a:spcBef>
                <a:spcPts val="133"/>
              </a:spcBef>
            </a:pPr>
            <a:r>
              <a:rPr lang="ar-SA" sz="2933" dirty="0"/>
              <a:t>ما هي مساحة قطعة</a:t>
            </a:r>
            <a:r>
              <a:rPr lang="ar-JO" sz="2933" dirty="0"/>
              <a:t> الأرض</a:t>
            </a:r>
            <a:r>
              <a:rPr lang="ar-SA" sz="2933" dirty="0"/>
              <a:t>؟</a:t>
            </a:r>
          </a:p>
          <a:p>
            <a:pPr marR="118539" algn="r" defTabSz="609630" rtl="1">
              <a:lnSpc>
                <a:spcPct val="150000"/>
              </a:lnSpc>
              <a:spcBef>
                <a:spcPts val="133"/>
              </a:spcBef>
            </a:pPr>
            <a:r>
              <a:rPr lang="ar-SA" sz="2933" dirty="0"/>
              <a:t>اعرضوا طريقة الحل.</a:t>
            </a:r>
            <a:endParaRPr sz="2933" dirty="0">
              <a:latin typeface="David"/>
              <a:ea typeface="David"/>
              <a:cs typeface="David"/>
              <a:sym typeface="David"/>
            </a:endParaRP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9BE3E7C-62C3-21F3-B9CE-2DF72AA5B144}"/>
              </a:ext>
            </a:extLst>
          </p:cNvPr>
          <p:cNvGrpSpPr/>
          <p:nvPr/>
        </p:nvGrpSpPr>
        <p:grpSpPr>
          <a:xfrm>
            <a:off x="2020077" y="1063146"/>
            <a:ext cx="4558061" cy="3209497"/>
            <a:chOff x="1936102" y="1128460"/>
            <a:chExt cx="4558061" cy="3209497"/>
          </a:xfrm>
        </p:grpSpPr>
        <p:pic>
          <p:nvPicPr>
            <p:cNvPr id="2" name="Google Shape;192;p29">
              <a:extLst>
                <a:ext uri="{FF2B5EF4-FFF2-40B4-BE49-F238E27FC236}">
                  <a16:creationId xmlns:a16="http://schemas.microsoft.com/office/drawing/2014/main" id="{6036B405-12B0-8374-34D2-AE3A4F568A94}"/>
                </a:ext>
              </a:extLst>
            </p:cNvPr>
            <p:cNvPicPr/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1936102" y="1213757"/>
              <a:ext cx="4419600" cy="312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תיבת טקסט 2">
              <a:extLst>
                <a:ext uri="{FF2B5EF4-FFF2-40B4-BE49-F238E27FC236}">
                  <a16:creationId xmlns:a16="http://schemas.microsoft.com/office/drawing/2014/main" id="{3203A812-0F42-8E92-9462-71407C16BAA9}"/>
                </a:ext>
              </a:extLst>
            </p:cNvPr>
            <p:cNvSpPr txBox="1"/>
            <p:nvPr/>
          </p:nvSpPr>
          <p:spPr>
            <a:xfrm>
              <a:off x="2648339" y="1128460"/>
              <a:ext cx="457200" cy="327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ar-JO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5 م</a:t>
              </a:r>
              <a:endPara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תיבת טקסט 2">
              <a:extLst>
                <a:ext uri="{FF2B5EF4-FFF2-40B4-BE49-F238E27FC236}">
                  <a16:creationId xmlns:a16="http://schemas.microsoft.com/office/drawing/2014/main" id="{EEBBF90E-38EC-870E-A03B-6EE50791C029}"/>
                </a:ext>
              </a:extLst>
            </p:cNvPr>
            <p:cNvSpPr txBox="1"/>
            <p:nvPr/>
          </p:nvSpPr>
          <p:spPr>
            <a:xfrm>
              <a:off x="1936102" y="2612027"/>
              <a:ext cx="457200" cy="327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ar-JO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10 م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תיבת טקסט 2">
              <a:extLst>
                <a:ext uri="{FF2B5EF4-FFF2-40B4-BE49-F238E27FC236}">
                  <a16:creationId xmlns:a16="http://schemas.microsoft.com/office/drawing/2014/main" id="{098C6747-C5E7-B622-9EFF-0D7EE0CEAB29}"/>
                </a:ext>
              </a:extLst>
            </p:cNvPr>
            <p:cNvSpPr txBox="1"/>
            <p:nvPr/>
          </p:nvSpPr>
          <p:spPr>
            <a:xfrm>
              <a:off x="3996612" y="4010297"/>
              <a:ext cx="457200" cy="327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ar-JO" sz="12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19 م</a:t>
              </a:r>
              <a:endPara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תיבת טקסט 2">
              <a:extLst>
                <a:ext uri="{FF2B5EF4-FFF2-40B4-BE49-F238E27FC236}">
                  <a16:creationId xmlns:a16="http://schemas.microsoft.com/office/drawing/2014/main" id="{D4A54ED9-E92D-8954-D51F-839FD77B7967}"/>
                </a:ext>
              </a:extLst>
            </p:cNvPr>
            <p:cNvSpPr txBox="1"/>
            <p:nvPr/>
          </p:nvSpPr>
          <p:spPr>
            <a:xfrm>
              <a:off x="6036963" y="3265170"/>
              <a:ext cx="457200" cy="327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1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ar-JO" sz="12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5 م</a:t>
              </a:r>
              <a:endPara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4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446" y="2286000"/>
            <a:ext cx="6746435" cy="21844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7010400" y="2921000"/>
            <a:ext cx="2590800" cy="9950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293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مهمة افتتاحية – ح</a:t>
            </a:r>
            <a:r>
              <a:rPr lang="ar-JO" sz="293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د</a:t>
            </a:r>
            <a:r>
              <a:rPr lang="ar-SA" sz="2933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ائق</a:t>
            </a:r>
            <a:r>
              <a:rPr lang="ar-SA" sz="293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في المنتزه </a:t>
            </a:r>
            <a:endParaRPr lang="he-IL" sz="2933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3251200" y="2695297"/>
            <a:ext cx="2590800" cy="1734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2667" dirty="0">
                <a:solidFill>
                  <a:prstClr val="black"/>
                </a:solidFill>
              </a:rPr>
              <a:t>مجموعة مهام في موضوع المساحات والمحيطات للمضلعات المركبة*</a:t>
            </a:r>
            <a:endParaRPr lang="he-IL" sz="2933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7670800" y="1726172"/>
            <a:ext cx="1086080" cy="1196782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904435" y="6477000"/>
            <a:ext cx="67464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1200" dirty="0">
                <a:solidFill>
                  <a:prstClr val="black"/>
                </a:solidFill>
              </a:rPr>
              <a:t>*المهام مرفقة أيضًا كورقة عمل يمكن توزيعها على الطلاب</a:t>
            </a:r>
            <a:endParaRPr lang="he-IL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22FF789-53B7-450F-AA82-C9C951486945}"/>
              </a:ext>
            </a:extLst>
          </p:cNvPr>
          <p:cNvSpPr txBox="1"/>
          <p:nvPr/>
        </p:nvSpPr>
        <p:spPr>
          <a:xfrm>
            <a:off x="195264" y="193365"/>
            <a:ext cx="1176337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  <a:cs typeface="Calibri"/>
              </a:rPr>
              <a:t>قام عمّال البلدية بتحديد حديقتين </a:t>
            </a:r>
            <a:r>
              <a:rPr lang="ar-JO" sz="2800" dirty="0">
                <a:solidFill>
                  <a:prstClr val="black"/>
                </a:solidFill>
                <a:cs typeface="Calibri"/>
              </a:rPr>
              <a:t>على شكل أشكال رباعية</a:t>
            </a:r>
            <a:r>
              <a:rPr lang="ar-SA" sz="2800" dirty="0">
                <a:solidFill>
                  <a:prstClr val="black"/>
                </a:solidFill>
                <a:cs typeface="Calibri"/>
              </a:rPr>
              <a:t> في متنزّهٍ بلدي باستخدام سياج (انظروا إلى الرسومات المصغّرة). في إحدى الحديقتين يخطّطون لزراعة العشب</a:t>
            </a:r>
            <a:r>
              <a:rPr lang="ar-JO" sz="2800" dirty="0">
                <a:solidFill>
                  <a:prstClr val="black"/>
                </a:solidFill>
                <a:cs typeface="Calibri"/>
              </a:rPr>
              <a:t> الأخضر</a:t>
            </a:r>
            <a:r>
              <a:rPr lang="ar-SA" sz="2800" dirty="0">
                <a:solidFill>
                  <a:prstClr val="black"/>
                </a:solidFill>
                <a:cs typeface="Calibri"/>
              </a:rPr>
              <a:t>، وفي الأخرى لزراعة الأزهار. احسبوا مساحة الحديقة المخصّصة للأزهار ومساحة الحديقة المخصّصة للعشب</a:t>
            </a:r>
            <a:r>
              <a:rPr lang="ar-JO" sz="2800" dirty="0">
                <a:solidFill>
                  <a:prstClr val="black"/>
                </a:solidFill>
                <a:cs typeface="Calibri"/>
              </a:rPr>
              <a:t> الأخضر</a:t>
            </a:r>
            <a:r>
              <a:rPr lang="ar-SA" sz="2800" dirty="0">
                <a:solidFill>
                  <a:prstClr val="black"/>
                </a:solidFill>
                <a:cs typeface="Calibri"/>
              </a:rPr>
              <a:t>.</a:t>
            </a:r>
          </a:p>
          <a:p>
            <a:pPr defTabSz="914446"/>
            <a:r>
              <a:rPr lang="ar-SA" sz="2800" dirty="0">
                <a:solidFill>
                  <a:prstClr val="black"/>
                </a:solidFill>
                <a:cs typeface="Calibri"/>
              </a:rPr>
              <a:t>انتبهوا: طول ضلع كل مربّع في الرسم يساوي مترًا واحدًا.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1E81100-A73A-41F4-AE5E-0444372D3F66}"/>
              </a:ext>
            </a:extLst>
          </p:cNvPr>
          <p:cNvGrpSpPr/>
          <p:nvPr/>
        </p:nvGrpSpPr>
        <p:grpSpPr>
          <a:xfrm>
            <a:off x="6419374" y="2036601"/>
            <a:ext cx="5279270" cy="3866712"/>
            <a:chOff x="6357115" y="1828888"/>
            <a:chExt cx="5279270" cy="3866712"/>
          </a:xfrm>
        </p:grpSpPr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6FE71E6C-7C59-45F3-8FDF-7D5666E6F14D}"/>
                </a:ext>
              </a:extLst>
            </p:cNvPr>
            <p:cNvGrpSpPr/>
            <p:nvPr/>
          </p:nvGrpSpPr>
          <p:grpSpPr>
            <a:xfrm>
              <a:off x="6357115" y="2104675"/>
              <a:ext cx="4564120" cy="3590925"/>
              <a:chOff x="650937" y="2327659"/>
              <a:chExt cx="4564120" cy="3590925"/>
            </a:xfrm>
          </p:grpSpPr>
          <p:pic>
            <p:nvPicPr>
              <p:cNvPr id="57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438A9F3C-B68C-42C7-8AD1-6F5FBEC35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22206" r="27723" b="13781"/>
              <a:stretch/>
            </p:blipFill>
            <p:spPr bwMode="auto">
              <a:xfrm rot="5400000">
                <a:off x="1137534" y="1841062"/>
                <a:ext cx="3590925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קבוצה 51">
                <a:extLst>
                  <a:ext uri="{FF2B5EF4-FFF2-40B4-BE49-F238E27FC236}">
                    <a16:creationId xmlns:a16="http://schemas.microsoft.com/office/drawing/2014/main" id="{A7D91EA3-C112-47AD-AA6E-5DEF41AF2FE8}"/>
                  </a:ext>
                </a:extLst>
              </p:cNvPr>
              <p:cNvGrpSpPr/>
              <p:nvPr/>
            </p:nvGrpSpPr>
            <p:grpSpPr>
              <a:xfrm>
                <a:off x="1238250" y="2609850"/>
                <a:ext cx="2757339" cy="3028950"/>
                <a:chOff x="1238250" y="1800225"/>
                <a:chExt cx="2757339" cy="3028950"/>
              </a:xfrm>
            </p:grpSpPr>
            <p:cxnSp>
              <p:nvCxnSpPr>
                <p:cNvPr id="53" name="מחבר ישר 52">
                  <a:extLst>
                    <a:ext uri="{FF2B5EF4-FFF2-40B4-BE49-F238E27FC236}">
                      <a16:creationId xmlns:a16="http://schemas.microsoft.com/office/drawing/2014/main" id="{18B9EFE5-9233-4EF8-B0DE-D20A750DF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2420953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מחבר ישר 53">
                  <a:extLst>
                    <a:ext uri="{FF2B5EF4-FFF2-40B4-BE49-F238E27FC236}">
                      <a16:creationId xmlns:a16="http://schemas.microsoft.com/office/drawing/2014/main" id="{39C90DB6-EDAA-4E7A-9AB2-288752D5B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0" cy="30289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מחבר ישר 54">
                  <a:extLst>
                    <a:ext uri="{FF2B5EF4-FFF2-40B4-BE49-F238E27FC236}">
                      <a16:creationId xmlns:a16="http://schemas.microsoft.com/office/drawing/2014/main" id="{1E1E6562-BB7F-486E-83E7-06175FC56C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9203" y="1800225"/>
                  <a:ext cx="336386" cy="180498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מחבר ישר 55">
                  <a:extLst>
                    <a:ext uri="{FF2B5EF4-FFF2-40B4-BE49-F238E27FC236}">
                      <a16:creationId xmlns:a16="http://schemas.microsoft.com/office/drawing/2014/main" id="{D5BF93CC-1F75-4D6B-B92B-85DCBAD0C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8250" y="3613173"/>
                  <a:ext cx="2757339" cy="121600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A0287D05-CFBC-43A0-BB7D-BC1ECA5132BB}"/>
                </a:ext>
              </a:extLst>
            </p:cNvPr>
            <p:cNvSpPr txBox="1"/>
            <p:nvPr/>
          </p:nvSpPr>
          <p:spPr>
            <a:xfrm>
              <a:off x="7882876" y="1828888"/>
              <a:ext cx="10191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عشب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DB03F9F9-035F-495D-A815-7784E07BFA27}"/>
                </a:ext>
              </a:extLst>
            </p:cNvPr>
            <p:cNvGrpSpPr/>
            <p:nvPr/>
          </p:nvGrpSpPr>
          <p:grpSpPr>
            <a:xfrm>
              <a:off x="10921235" y="2350071"/>
              <a:ext cx="715150" cy="369332"/>
              <a:chOff x="10921235" y="2350071"/>
              <a:chExt cx="715150" cy="369332"/>
            </a:xfrm>
          </p:grpSpPr>
          <p:sp>
            <p:nvSpPr>
              <p:cNvPr id="7" name="סוגר מרובע ימני 6">
                <a:extLst>
                  <a:ext uri="{FF2B5EF4-FFF2-40B4-BE49-F238E27FC236}">
                    <a16:creationId xmlns:a16="http://schemas.microsoft.com/office/drawing/2014/main" id="{55E193F4-A868-49E6-90DF-B26E1FA380E2}"/>
                  </a:ext>
                </a:extLst>
              </p:cNvPr>
              <p:cNvSpPr/>
              <p:nvPr/>
            </p:nvSpPr>
            <p:spPr>
              <a:xfrm>
                <a:off x="10921235" y="2385446"/>
                <a:ext cx="90066" cy="298582"/>
              </a:xfrm>
              <a:prstGeom prst="righ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914446"/>
                <a:endParaRPr lang="he-IL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11EB2BD-D9A7-445B-897E-FE2390EB4EF6}"/>
                  </a:ext>
                </a:extLst>
              </p:cNvPr>
              <p:cNvSpPr txBox="1"/>
              <p:nvPr/>
            </p:nvSpPr>
            <p:spPr>
              <a:xfrm>
                <a:off x="10929103" y="2350071"/>
                <a:ext cx="70728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defTabSz="914446"/>
                <a:r>
                  <a:rPr lang="he-IL" dirty="0">
                    <a:solidFill>
                      <a:prstClr val="black"/>
                    </a:solidFill>
                    <a:latin typeface="Calibri"/>
                    <a:cs typeface="Calibri"/>
                  </a:rPr>
                  <a:t>1 </a:t>
                </a:r>
                <a:r>
                  <a:rPr lang="ar-SA" dirty="0">
                    <a:solidFill>
                      <a:prstClr val="black"/>
                    </a:solidFill>
                    <a:latin typeface="Calibri"/>
                    <a:cs typeface="Calibri"/>
                  </a:rPr>
                  <a:t>م</a:t>
                </a:r>
                <a:endParaRPr lang="he-IL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384B4607-83C7-4F4A-A762-420188579FC5}"/>
              </a:ext>
            </a:extLst>
          </p:cNvPr>
          <p:cNvGrpSpPr/>
          <p:nvPr/>
        </p:nvGrpSpPr>
        <p:grpSpPr>
          <a:xfrm>
            <a:off x="787798" y="2013554"/>
            <a:ext cx="5146990" cy="3889758"/>
            <a:chOff x="1126321" y="1921392"/>
            <a:chExt cx="5146990" cy="3889758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4B94A546-374F-4F85-9817-5AADE87F8EE8}"/>
                </a:ext>
              </a:extLst>
            </p:cNvPr>
            <p:cNvSpPr txBox="1"/>
            <p:nvPr/>
          </p:nvSpPr>
          <p:spPr>
            <a:xfrm>
              <a:off x="2780363" y="1921392"/>
              <a:ext cx="101917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أزهار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E3CD20A2-4D0F-47FA-BE2E-433A5D1F45E1}"/>
                </a:ext>
              </a:extLst>
            </p:cNvPr>
            <p:cNvGrpSpPr/>
            <p:nvPr/>
          </p:nvGrpSpPr>
          <p:grpSpPr>
            <a:xfrm>
              <a:off x="1126321" y="2220225"/>
              <a:ext cx="4564120" cy="3590925"/>
              <a:chOff x="650937" y="2327659"/>
              <a:chExt cx="4564120" cy="3590925"/>
            </a:xfrm>
          </p:grpSpPr>
          <p:pic>
            <p:nvPicPr>
              <p:cNvPr id="9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89A7479C-7695-4FE3-86F6-1A77D762A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22206" r="27723" b="13781"/>
              <a:stretch/>
            </p:blipFill>
            <p:spPr bwMode="auto">
              <a:xfrm rot="5400000">
                <a:off x="1137534" y="1841062"/>
                <a:ext cx="3590925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A814BE6B-57A4-46F1-B2A6-D46189E12FD8}"/>
                  </a:ext>
                </a:extLst>
              </p:cNvPr>
              <p:cNvGrpSpPr/>
              <p:nvPr/>
            </p:nvGrpSpPr>
            <p:grpSpPr>
              <a:xfrm>
                <a:off x="1238250" y="2609850"/>
                <a:ext cx="3067050" cy="3028950"/>
                <a:chOff x="1238250" y="1800225"/>
                <a:chExt cx="3067050" cy="3028950"/>
              </a:xfrm>
            </p:grpSpPr>
            <p:cxnSp>
              <p:nvCxnSpPr>
                <p:cNvPr id="3" name="מחבר ישר 2">
                  <a:extLst>
                    <a:ext uri="{FF2B5EF4-FFF2-40B4-BE49-F238E27FC236}">
                      <a16:creationId xmlns:a16="http://schemas.microsoft.com/office/drawing/2014/main" id="{0485028A-4D4F-45A7-B248-CC90D5E6A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2504929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>
                  <a:extLst>
                    <a:ext uri="{FF2B5EF4-FFF2-40B4-BE49-F238E27FC236}">
                      <a16:creationId xmlns:a16="http://schemas.microsoft.com/office/drawing/2014/main" id="{4E952F8A-A132-4EF6-BC34-3D6C1B89E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0" cy="30289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מחבר ישר 18">
                  <a:extLst>
                    <a:ext uri="{FF2B5EF4-FFF2-40B4-BE49-F238E27FC236}">
                      <a16:creationId xmlns:a16="http://schemas.microsoft.com/office/drawing/2014/main" id="{96ADE563-70AD-4940-8877-FBFE54271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3179" y="1800225"/>
                  <a:ext cx="562121" cy="58102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מחבר ישר 20">
                  <a:extLst>
                    <a:ext uri="{FF2B5EF4-FFF2-40B4-BE49-F238E27FC236}">
                      <a16:creationId xmlns:a16="http://schemas.microsoft.com/office/drawing/2014/main" id="{91552CCB-3F3C-4050-93CE-3EF5EB28C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8250" y="2381250"/>
                  <a:ext cx="3067050" cy="244792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1942BDAC-6141-4591-B42E-2B72DFACA88B}"/>
                </a:ext>
              </a:extLst>
            </p:cNvPr>
            <p:cNvSpPr txBox="1"/>
            <p:nvPr/>
          </p:nvSpPr>
          <p:spPr>
            <a:xfrm>
              <a:off x="5566029" y="2452821"/>
              <a:ext cx="7072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م</a:t>
              </a:r>
              <a:endParaRPr lang="he-IL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סוגר מרובע ימני 61">
              <a:extLst>
                <a:ext uri="{FF2B5EF4-FFF2-40B4-BE49-F238E27FC236}">
                  <a16:creationId xmlns:a16="http://schemas.microsoft.com/office/drawing/2014/main" id="{D6F3FCD9-AAA6-4A54-B6CA-5BCA2FA9993C}"/>
                </a:ext>
              </a:extLst>
            </p:cNvPr>
            <p:cNvSpPr/>
            <p:nvPr/>
          </p:nvSpPr>
          <p:spPr>
            <a:xfrm>
              <a:off x="5654081" y="248819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50A261-89AB-452C-A05E-E0E81CF73A1F}"/>
              </a:ext>
            </a:extLst>
          </p:cNvPr>
          <p:cNvSpPr txBox="1"/>
          <p:nvPr/>
        </p:nvSpPr>
        <p:spPr>
          <a:xfrm>
            <a:off x="2166934" y="6104764"/>
            <a:ext cx="23326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  <a:cs typeface="Calibri"/>
              </a:rPr>
              <a:t>هناك أكثر من حل.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914249E-B2E4-6F59-0BAD-C2B56E02EA42}"/>
              </a:ext>
            </a:extLst>
          </p:cNvPr>
          <p:cNvSpPr txBox="1"/>
          <p:nvPr/>
        </p:nvSpPr>
        <p:spPr>
          <a:xfrm>
            <a:off x="6705600" y="6375400"/>
            <a:ext cx="4724400" cy="4205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33" dirty="0">
                <a:solidFill>
                  <a:schemeClr val="accent1"/>
                </a:solidFill>
              </a:rPr>
              <a:t>من وحدة تعليمية إلكترونية – مساحة المثلثات</a:t>
            </a:r>
            <a:endParaRPr lang="he-IL" sz="2133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8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F460EC-0399-4601-8D8D-D157FFF24133}"/>
              </a:ext>
            </a:extLst>
          </p:cNvPr>
          <p:cNvSpPr txBox="1"/>
          <p:nvPr/>
        </p:nvSpPr>
        <p:spPr>
          <a:xfrm>
            <a:off x="390521" y="95166"/>
            <a:ext cx="11630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أمامكم مثال </a:t>
            </a:r>
            <a:r>
              <a:rPr lang="ar-JO" sz="2800" dirty="0">
                <a:solidFill>
                  <a:prstClr val="black"/>
                </a:solidFill>
              </a:rPr>
              <a:t>لطريقة </a:t>
            </a:r>
            <a:r>
              <a:rPr lang="ar-SA" sz="2800" dirty="0">
                <a:solidFill>
                  <a:prstClr val="black"/>
                </a:solidFill>
              </a:rPr>
              <a:t>حساب</a:t>
            </a:r>
            <a:r>
              <a:rPr lang="ar-JO" sz="2800" dirty="0">
                <a:solidFill>
                  <a:prstClr val="black"/>
                </a:solidFill>
              </a:rPr>
              <a:t> مِساحة</a:t>
            </a:r>
            <a:r>
              <a:rPr lang="ar-SA" sz="2800" dirty="0">
                <a:solidFill>
                  <a:prstClr val="black"/>
                </a:solidFill>
              </a:rPr>
              <a:t> حديقة العشب</a:t>
            </a:r>
            <a:r>
              <a:rPr lang="ar-JO" sz="2800" dirty="0">
                <a:solidFill>
                  <a:prstClr val="black"/>
                </a:solidFill>
              </a:rPr>
              <a:t> الأخضر</a:t>
            </a:r>
            <a:r>
              <a:rPr lang="ar-SA" sz="2800" dirty="0">
                <a:solidFill>
                  <a:prstClr val="black"/>
                </a:solidFill>
              </a:rPr>
              <a:t>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659F8C7-2C1D-4212-8153-FE8D86420137}"/>
              </a:ext>
            </a:extLst>
          </p:cNvPr>
          <p:cNvSpPr txBox="1"/>
          <p:nvPr/>
        </p:nvSpPr>
        <p:spPr>
          <a:xfrm>
            <a:off x="3965857" y="1195958"/>
            <a:ext cx="7453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نُ</a:t>
            </a:r>
            <a:r>
              <a:rPr lang="ar-SA" sz="2800" dirty="0">
                <a:solidFill>
                  <a:prstClr val="black"/>
                </a:solidFill>
              </a:rPr>
              <a:t>قسّم </a:t>
            </a:r>
            <a:r>
              <a:rPr lang="ar-JO" sz="2800" dirty="0">
                <a:solidFill>
                  <a:prstClr val="black"/>
                </a:solidFill>
              </a:rPr>
              <a:t>الشكل الرباعي</a:t>
            </a:r>
            <a:r>
              <a:rPr lang="ar-SA" sz="2800" dirty="0">
                <a:solidFill>
                  <a:prstClr val="black"/>
                </a:solidFill>
              </a:rPr>
              <a:t> إلى مستطيل وإلى مثلثين قائمي الزاوية.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3554335A-1682-4AB3-8565-D836E692FB34}"/>
              </a:ext>
            </a:extLst>
          </p:cNvPr>
          <p:cNvSpPr/>
          <p:nvPr/>
        </p:nvSpPr>
        <p:spPr>
          <a:xfrm>
            <a:off x="11495171" y="1179177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5FBAE49-385B-42E2-A129-2E1A3AC18E5D}"/>
              </a:ext>
            </a:extLst>
          </p:cNvPr>
          <p:cNvSpPr txBox="1"/>
          <p:nvPr/>
        </p:nvSpPr>
        <p:spPr>
          <a:xfrm>
            <a:off x="4677272" y="1994384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</a:t>
            </a:r>
            <a:r>
              <a:rPr lang="ar-SA" sz="2800" dirty="0">
                <a:solidFill>
                  <a:prstClr val="black"/>
                </a:solidFill>
              </a:rPr>
              <a:t>حسب مساحة المستطيل.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עיגול 1">
            <a:extLst>
              <a:ext uri="{FF2B5EF4-FFF2-40B4-BE49-F238E27FC236}">
                <a16:creationId xmlns:a16="http://schemas.microsoft.com/office/drawing/2014/main" id="{987CDF89-3971-401C-A5BA-128B08DF9E37}"/>
              </a:ext>
            </a:extLst>
          </p:cNvPr>
          <p:cNvSpPr/>
          <p:nvPr/>
        </p:nvSpPr>
        <p:spPr>
          <a:xfrm>
            <a:off x="11495171" y="2035191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/>
              <p:nvPr/>
            </p:nvSpPr>
            <p:spPr>
              <a:xfrm>
                <a:off x="9147724" y="2534457"/>
                <a:ext cx="18122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8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48</a:t>
                </a:r>
              </a:p>
            </p:txBody>
          </p:sp>
        </mc:Choice>
        <mc:Fallback xmlns="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724" y="2534457"/>
                <a:ext cx="1812219" cy="523220"/>
              </a:xfrm>
              <a:prstGeom prst="rect">
                <a:avLst/>
              </a:prstGeom>
              <a:blipFill>
                <a:blip r:embed="rId2"/>
                <a:stretch>
                  <a:fillRect t="-11628" r="-7071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4E4DD5A-CAF7-4655-96CC-36E508E1A4C7}"/>
              </a:ext>
            </a:extLst>
          </p:cNvPr>
          <p:cNvSpPr txBox="1"/>
          <p:nvPr/>
        </p:nvSpPr>
        <p:spPr>
          <a:xfrm>
            <a:off x="7325984" y="2534456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48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82E8322-D155-4C9D-8360-8BDDFE39DCCD}"/>
              </a:ext>
            </a:extLst>
          </p:cNvPr>
          <p:cNvSpPr txBox="1"/>
          <p:nvPr/>
        </p:nvSpPr>
        <p:spPr>
          <a:xfrm>
            <a:off x="4683393" y="3153670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نكمل المثلث الصغير إلى مستطيل ونحسب مساحته.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עיגול 1">
            <a:extLst>
              <a:ext uri="{FF2B5EF4-FFF2-40B4-BE49-F238E27FC236}">
                <a16:creationId xmlns:a16="http://schemas.microsoft.com/office/drawing/2014/main" id="{E0613767-9E66-4F7A-B619-D5898256894E}"/>
              </a:ext>
            </a:extLst>
          </p:cNvPr>
          <p:cNvSpPr/>
          <p:nvPr/>
        </p:nvSpPr>
        <p:spPr>
          <a:xfrm>
            <a:off x="11495171" y="3153669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/>
              <p:nvPr/>
            </p:nvSpPr>
            <p:spPr>
              <a:xfrm>
                <a:off x="9588740" y="3730620"/>
                <a:ext cx="1812219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3</a:t>
                </a: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40" y="3730620"/>
                <a:ext cx="1812219" cy="765915"/>
              </a:xfrm>
              <a:prstGeom prst="rect">
                <a:avLst/>
              </a:prstGeom>
              <a:blipFill>
                <a:blip r:embed="rId3"/>
                <a:stretch>
                  <a:fillRect r="-7071" b="-103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C8A9622E-273D-41A9-85D7-C9454B89C2A5}"/>
              </a:ext>
            </a:extLst>
          </p:cNvPr>
          <p:cNvSpPr txBox="1"/>
          <p:nvPr/>
        </p:nvSpPr>
        <p:spPr>
          <a:xfrm>
            <a:off x="7618893" y="3845362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3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7C11F05A-A40A-4168-A8E6-091A3FB9BC0B}"/>
              </a:ext>
            </a:extLst>
          </p:cNvPr>
          <p:cNvSpPr txBox="1"/>
          <p:nvPr/>
        </p:nvSpPr>
        <p:spPr>
          <a:xfrm>
            <a:off x="4633593" y="5759200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</a:t>
            </a:r>
            <a:r>
              <a:rPr lang="ar-SA" sz="2800" dirty="0">
                <a:solidFill>
                  <a:prstClr val="black"/>
                </a:solidFill>
              </a:rPr>
              <a:t>حسب مساحة الحديقة.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עיגול 1">
            <a:extLst>
              <a:ext uri="{FF2B5EF4-FFF2-40B4-BE49-F238E27FC236}">
                <a16:creationId xmlns:a16="http://schemas.microsoft.com/office/drawing/2014/main" id="{C64AB351-7523-4A92-97E3-F59CA1D2F0C0}"/>
              </a:ext>
            </a:extLst>
          </p:cNvPr>
          <p:cNvSpPr/>
          <p:nvPr/>
        </p:nvSpPr>
        <p:spPr>
          <a:xfrm>
            <a:off x="11495171" y="5768748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9595073-9FA5-43C0-8CB1-33821001E66A}"/>
              </a:ext>
            </a:extLst>
          </p:cNvPr>
          <p:cNvSpPr txBox="1"/>
          <p:nvPr/>
        </p:nvSpPr>
        <p:spPr>
          <a:xfrm>
            <a:off x="8802614" y="6239615"/>
            <a:ext cx="2548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18+3+48=69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AD5869C8-F7A6-4F01-A84B-323E525BE5BF}"/>
              </a:ext>
            </a:extLst>
          </p:cNvPr>
          <p:cNvSpPr txBox="1"/>
          <p:nvPr/>
        </p:nvSpPr>
        <p:spPr>
          <a:xfrm>
            <a:off x="7067049" y="6239615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69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سم2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B7CEE5FD-D69B-4BFC-A24C-41F3B4119C1D}"/>
              </a:ext>
            </a:extLst>
          </p:cNvPr>
          <p:cNvSpPr txBox="1"/>
          <p:nvPr/>
        </p:nvSpPr>
        <p:spPr>
          <a:xfrm>
            <a:off x="6762666" y="510978"/>
            <a:ext cx="522931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لعرض كل خطوة، انقر </a:t>
            </a:r>
            <a:r>
              <a:rPr lang="ar-JO" sz="2800" dirty="0">
                <a:solidFill>
                  <a:prstClr val="black"/>
                </a:solidFill>
              </a:rPr>
              <a:t>وا </a:t>
            </a:r>
            <a:r>
              <a:rPr lang="ar-SA" sz="2800" dirty="0">
                <a:solidFill>
                  <a:prstClr val="black"/>
                </a:solidFill>
              </a:rPr>
              <a:t>على الدائرة الزرقاء.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A6814C44-A39C-4906-B9DE-9357817F3651}"/>
              </a:ext>
            </a:extLst>
          </p:cNvPr>
          <p:cNvSpPr txBox="1"/>
          <p:nvPr/>
        </p:nvSpPr>
        <p:spPr>
          <a:xfrm>
            <a:off x="4042864" y="4535408"/>
            <a:ext cx="7376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نكمل المثلث الكبير إلى مستطيل ونحسب مساحته.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עיגול 1">
            <a:extLst>
              <a:ext uri="{FF2B5EF4-FFF2-40B4-BE49-F238E27FC236}">
                <a16:creationId xmlns:a16="http://schemas.microsoft.com/office/drawing/2014/main" id="{0AD1D459-825C-4859-8C9D-6E18F04AAE09}"/>
              </a:ext>
            </a:extLst>
          </p:cNvPr>
          <p:cNvSpPr/>
          <p:nvPr/>
        </p:nvSpPr>
        <p:spPr>
          <a:xfrm>
            <a:off x="11495171" y="4535407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/>
              <p:nvPr/>
            </p:nvSpPr>
            <p:spPr>
              <a:xfrm>
                <a:off x="9538941" y="5058627"/>
                <a:ext cx="1812219" cy="76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18</a:t>
                </a:r>
              </a:p>
            </p:txBody>
          </p:sp>
        </mc:Choice>
        <mc:Fallback xmlns="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41" y="5058627"/>
                <a:ext cx="1812219" cy="766044"/>
              </a:xfrm>
              <a:prstGeom prst="rect">
                <a:avLst/>
              </a:prstGeom>
              <a:blipFill>
                <a:blip r:embed="rId4"/>
                <a:stretch>
                  <a:fillRect r="-7071" b="-112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42B0EA19-F9A8-48CD-AC11-D5F2EDCA1D71}"/>
              </a:ext>
            </a:extLst>
          </p:cNvPr>
          <p:cNvSpPr txBox="1"/>
          <p:nvPr/>
        </p:nvSpPr>
        <p:spPr>
          <a:xfrm>
            <a:off x="7488597" y="5130560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18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pic>
        <p:nvPicPr>
          <p:cNvPr id="65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2A231EEE-0674-4536-A6AF-120D428B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22206" r="27723" b="13781"/>
          <a:stretch/>
        </p:blipFill>
        <p:spPr bwMode="auto">
          <a:xfrm rot="5400000">
            <a:off x="643427" y="1927141"/>
            <a:ext cx="3590925" cy="45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מלבן 65">
            <a:extLst>
              <a:ext uri="{FF2B5EF4-FFF2-40B4-BE49-F238E27FC236}">
                <a16:creationId xmlns:a16="http://schemas.microsoft.com/office/drawing/2014/main" id="{4362D40D-695E-4D66-BC2D-57691319CBDF}"/>
              </a:ext>
            </a:extLst>
          </p:cNvPr>
          <p:cNvSpPr/>
          <p:nvPr/>
        </p:nvSpPr>
        <p:spPr>
          <a:xfrm>
            <a:off x="744135" y="2676010"/>
            <a:ext cx="2428868" cy="1820908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B66BCB34-2667-4CB1-8BAB-0F0D16148D85}"/>
              </a:ext>
            </a:extLst>
          </p:cNvPr>
          <p:cNvSpPr/>
          <p:nvPr/>
        </p:nvSpPr>
        <p:spPr>
          <a:xfrm>
            <a:off x="3191775" y="2695929"/>
            <a:ext cx="281545" cy="1789063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4C8139B3-2023-48FC-B687-A11EC9CD58DA}"/>
              </a:ext>
            </a:extLst>
          </p:cNvPr>
          <p:cNvSpPr/>
          <p:nvPr/>
        </p:nvSpPr>
        <p:spPr>
          <a:xfrm>
            <a:off x="744142" y="4516839"/>
            <a:ext cx="2757334" cy="1208041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2E7D4EC7-8FBF-45F8-A336-F962EEFE7BD3}"/>
              </a:ext>
            </a:extLst>
          </p:cNvPr>
          <p:cNvCxnSpPr>
            <a:cxnSpLocks/>
          </p:cNvCxnSpPr>
          <p:nvPr/>
        </p:nvCxnSpPr>
        <p:spPr>
          <a:xfrm>
            <a:off x="744143" y="2695929"/>
            <a:ext cx="2504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5F10E889-8733-4825-AA86-1D403603FCA4}"/>
              </a:ext>
            </a:extLst>
          </p:cNvPr>
          <p:cNvCxnSpPr>
            <a:cxnSpLocks/>
          </p:cNvCxnSpPr>
          <p:nvPr/>
        </p:nvCxnSpPr>
        <p:spPr>
          <a:xfrm>
            <a:off x="744142" y="2695930"/>
            <a:ext cx="0" cy="302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FE3372C0-7B6D-42A5-84F7-2724BFB618ED}"/>
              </a:ext>
            </a:extLst>
          </p:cNvPr>
          <p:cNvCxnSpPr>
            <a:cxnSpLocks/>
          </p:cNvCxnSpPr>
          <p:nvPr/>
        </p:nvCxnSpPr>
        <p:spPr>
          <a:xfrm>
            <a:off x="3249072" y="2711852"/>
            <a:ext cx="252410" cy="1789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38B054B7-9D80-41CC-8B3B-7BAB2DE7FC0A}"/>
              </a:ext>
            </a:extLst>
          </p:cNvPr>
          <p:cNvCxnSpPr>
            <a:cxnSpLocks/>
          </p:cNvCxnSpPr>
          <p:nvPr/>
        </p:nvCxnSpPr>
        <p:spPr>
          <a:xfrm flipV="1">
            <a:off x="744143" y="4508878"/>
            <a:ext cx="2757339" cy="12160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4FC5ADF6-E5A7-4DCE-83F6-97D895C85CA2}"/>
              </a:ext>
            </a:extLst>
          </p:cNvPr>
          <p:cNvCxnSpPr>
            <a:cxnSpLocks/>
          </p:cNvCxnSpPr>
          <p:nvPr/>
        </p:nvCxnSpPr>
        <p:spPr>
          <a:xfrm flipH="1">
            <a:off x="3173010" y="2680277"/>
            <a:ext cx="9386" cy="18049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F9733D9A-032D-46BD-B963-BF5D70DB6C23}"/>
              </a:ext>
            </a:extLst>
          </p:cNvPr>
          <p:cNvCxnSpPr>
            <a:cxnSpLocks/>
          </p:cNvCxnSpPr>
          <p:nvPr/>
        </p:nvCxnSpPr>
        <p:spPr>
          <a:xfrm flipV="1">
            <a:off x="744136" y="4485264"/>
            <a:ext cx="2757346" cy="112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7677EFC2-8BF4-44FF-8EDC-BBBE0E567630}"/>
              </a:ext>
            </a:extLst>
          </p:cNvPr>
          <p:cNvSpPr txBox="1"/>
          <p:nvPr/>
        </p:nvSpPr>
        <p:spPr>
          <a:xfrm>
            <a:off x="1613221" y="2017214"/>
            <a:ext cx="10191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عشب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18118301-1761-4498-AC4B-74658D1BBC32}"/>
              </a:ext>
            </a:extLst>
          </p:cNvPr>
          <p:cNvGrpSpPr/>
          <p:nvPr/>
        </p:nvGrpSpPr>
        <p:grpSpPr>
          <a:xfrm>
            <a:off x="4704206" y="2640638"/>
            <a:ext cx="715150" cy="369332"/>
            <a:chOff x="10921235" y="2350071"/>
            <a:chExt cx="715150" cy="369332"/>
          </a:xfrm>
        </p:grpSpPr>
        <p:sp>
          <p:nvSpPr>
            <p:cNvPr id="77" name="סוגר מרובע ימני 76">
              <a:extLst>
                <a:ext uri="{FF2B5EF4-FFF2-40B4-BE49-F238E27FC236}">
                  <a16:creationId xmlns:a16="http://schemas.microsoft.com/office/drawing/2014/main" id="{5B606AE7-1523-44DD-A5AA-6467F15B53B0}"/>
                </a:ext>
              </a:extLst>
            </p:cNvPr>
            <p:cNvSpPr/>
            <p:nvPr/>
          </p:nvSpPr>
          <p:spPr>
            <a:xfrm>
              <a:off x="10921235" y="238544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8E9809DF-9111-46C5-A1AC-72A4D3906131}"/>
                </a:ext>
              </a:extLst>
            </p:cNvPr>
            <p:cNvSpPr txBox="1"/>
            <p:nvPr/>
          </p:nvSpPr>
          <p:spPr>
            <a:xfrm>
              <a:off x="10929103" y="2350071"/>
              <a:ext cx="7072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9" name="חץ: שמאלה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589474-4923-4A92-A856-2743FFD026BF}"/>
              </a:ext>
            </a:extLst>
          </p:cNvPr>
          <p:cNvSpPr/>
          <p:nvPr/>
        </p:nvSpPr>
        <p:spPr>
          <a:xfrm>
            <a:off x="441532" y="6173209"/>
            <a:ext cx="2407640" cy="706004"/>
          </a:xfrm>
          <a:prstGeom prst="leftArrow">
            <a:avLst/>
          </a:prstGeom>
          <a:solidFill>
            <a:srgbClr val="98B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ar-SA" dirty="0">
                <a:solidFill>
                  <a:prstClr val="white"/>
                </a:solidFill>
              </a:rPr>
              <a:t>انقر للمتابعة</a:t>
            </a:r>
            <a:endParaRPr lang="he-IL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1646467-1734-8C86-C0FE-76AD1BE61355}"/>
              </a:ext>
            </a:extLst>
          </p:cNvPr>
          <p:cNvSpPr txBox="1"/>
          <p:nvPr/>
        </p:nvSpPr>
        <p:spPr>
          <a:xfrm>
            <a:off x="3028614" y="6331286"/>
            <a:ext cx="4724400" cy="4205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609630" rtl="0"/>
            <a:r>
              <a:rPr lang="ar-SA" sz="2133" dirty="0">
                <a:solidFill>
                  <a:prstClr val="black"/>
                </a:solidFill>
                <a:hlinkClick r:id="rId6"/>
              </a:rPr>
              <a:t>من وحدة تعليمية </a:t>
            </a:r>
            <a:r>
              <a:rPr lang="ar-JO" sz="2133" dirty="0">
                <a:solidFill>
                  <a:prstClr val="black"/>
                </a:solidFill>
                <a:hlinkClick r:id="rId6"/>
              </a:rPr>
              <a:t>محوسبة</a:t>
            </a:r>
            <a:r>
              <a:rPr lang="ar-SA" sz="2133" dirty="0">
                <a:solidFill>
                  <a:prstClr val="black"/>
                </a:solidFill>
                <a:hlinkClick r:id="rId6"/>
              </a:rPr>
              <a:t> - مساحة المثلثات</a:t>
            </a:r>
            <a:endParaRPr lang="he-IL" sz="213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5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61" grpId="0"/>
      <p:bldP spid="62" grpId="0" animBg="1"/>
      <p:bldP spid="63" grpId="0"/>
      <p:bldP spid="64" grpId="0"/>
      <p:bldP spid="66" grpId="0" animBg="1"/>
      <p:bldP spid="67" grpId="0" animBg="1"/>
      <p:bldP spid="6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F460EC-0399-4601-8D8D-D157FFF24133}"/>
              </a:ext>
            </a:extLst>
          </p:cNvPr>
          <p:cNvSpPr txBox="1"/>
          <p:nvPr/>
        </p:nvSpPr>
        <p:spPr>
          <a:xfrm>
            <a:off x="390521" y="95166"/>
            <a:ext cx="11630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أمامكم مثال ل</a:t>
            </a:r>
            <a:r>
              <a:rPr lang="ar-JO" sz="2800" dirty="0">
                <a:solidFill>
                  <a:prstClr val="black"/>
                </a:solidFill>
              </a:rPr>
              <a:t>طريقة </a:t>
            </a:r>
            <a:r>
              <a:rPr lang="ar-SA" sz="2800" dirty="0">
                <a:solidFill>
                  <a:prstClr val="black"/>
                </a:solidFill>
              </a:rPr>
              <a:t>حساب</a:t>
            </a:r>
            <a:r>
              <a:rPr lang="ar-JO" sz="2800" dirty="0">
                <a:solidFill>
                  <a:prstClr val="black"/>
                </a:solidFill>
              </a:rPr>
              <a:t> مِساحة</a:t>
            </a:r>
            <a:r>
              <a:rPr lang="ar-SA" sz="2800" dirty="0">
                <a:solidFill>
                  <a:prstClr val="black"/>
                </a:solidFill>
              </a:rPr>
              <a:t> حديقة الزهور.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659F8C7-2C1D-4212-8153-FE8D86420137}"/>
              </a:ext>
            </a:extLst>
          </p:cNvPr>
          <p:cNvSpPr txBox="1"/>
          <p:nvPr/>
        </p:nvSpPr>
        <p:spPr>
          <a:xfrm>
            <a:off x="4243312" y="1235574"/>
            <a:ext cx="71761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</a:t>
            </a:r>
            <a:r>
              <a:rPr lang="ar-SA" sz="2800" dirty="0">
                <a:solidFill>
                  <a:prstClr val="black"/>
                </a:solidFill>
              </a:rPr>
              <a:t>قسّم </a:t>
            </a:r>
            <a:r>
              <a:rPr lang="ar-JO" sz="2800" dirty="0">
                <a:solidFill>
                  <a:prstClr val="black"/>
                </a:solidFill>
              </a:rPr>
              <a:t>الشكل الرباعي</a:t>
            </a:r>
            <a:r>
              <a:rPr lang="ar-SA" sz="2800" dirty="0">
                <a:solidFill>
                  <a:prstClr val="black"/>
                </a:solidFill>
              </a:rPr>
              <a:t> إلى مستطيل وإلى مثلثين قائمي الزاوية.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3554335A-1682-4AB3-8565-D836E692FB34}"/>
              </a:ext>
            </a:extLst>
          </p:cNvPr>
          <p:cNvSpPr/>
          <p:nvPr/>
        </p:nvSpPr>
        <p:spPr>
          <a:xfrm>
            <a:off x="11495171" y="1191901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5FBAE49-385B-42E2-A129-2E1A3AC18E5D}"/>
              </a:ext>
            </a:extLst>
          </p:cNvPr>
          <p:cNvSpPr txBox="1"/>
          <p:nvPr/>
        </p:nvSpPr>
        <p:spPr>
          <a:xfrm>
            <a:off x="4683392" y="1980625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</a:t>
            </a:r>
            <a:r>
              <a:rPr lang="ar-SA" sz="2800" dirty="0">
                <a:solidFill>
                  <a:prstClr val="black"/>
                </a:solidFill>
              </a:rPr>
              <a:t>حسب مساحة المستطيل العلوي: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עיגול 1">
            <a:extLst>
              <a:ext uri="{FF2B5EF4-FFF2-40B4-BE49-F238E27FC236}">
                <a16:creationId xmlns:a16="http://schemas.microsoft.com/office/drawing/2014/main" id="{987CDF89-3971-401C-A5BA-128B08DF9E37}"/>
              </a:ext>
            </a:extLst>
          </p:cNvPr>
          <p:cNvSpPr/>
          <p:nvPr/>
        </p:nvSpPr>
        <p:spPr>
          <a:xfrm>
            <a:off x="11495171" y="2049620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/>
              <p:nvPr/>
            </p:nvSpPr>
            <p:spPr>
              <a:xfrm>
                <a:off x="9147724" y="2534457"/>
                <a:ext cx="18122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8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16</a:t>
                </a:r>
              </a:p>
            </p:txBody>
          </p:sp>
        </mc:Choice>
        <mc:Fallback xmlns="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724" y="2534457"/>
                <a:ext cx="1812219" cy="523220"/>
              </a:xfrm>
              <a:prstGeom prst="rect">
                <a:avLst/>
              </a:prstGeom>
              <a:blipFill>
                <a:blip r:embed="rId2"/>
                <a:stretch>
                  <a:fillRect t="-11628" r="-7071" b="-3255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4E4DD5A-CAF7-4655-96CC-36E508E1A4C7}"/>
              </a:ext>
            </a:extLst>
          </p:cNvPr>
          <p:cNvSpPr txBox="1"/>
          <p:nvPr/>
        </p:nvSpPr>
        <p:spPr>
          <a:xfrm>
            <a:off x="7325984" y="2534456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16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82E8322-D155-4C9D-8360-8BDDFE39DCCD}"/>
              </a:ext>
            </a:extLst>
          </p:cNvPr>
          <p:cNvSpPr txBox="1"/>
          <p:nvPr/>
        </p:nvSpPr>
        <p:spPr>
          <a:xfrm>
            <a:off x="4683393" y="3153670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نكمل المثلث الصغير إلى مربع ونحسب مساحته.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עיגול 1">
            <a:extLst>
              <a:ext uri="{FF2B5EF4-FFF2-40B4-BE49-F238E27FC236}">
                <a16:creationId xmlns:a16="http://schemas.microsoft.com/office/drawing/2014/main" id="{E0613767-9E66-4F7A-B619-D5898256894E}"/>
              </a:ext>
            </a:extLst>
          </p:cNvPr>
          <p:cNvSpPr/>
          <p:nvPr/>
        </p:nvSpPr>
        <p:spPr>
          <a:xfrm>
            <a:off x="11495171" y="3141576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/>
              <p:nvPr/>
            </p:nvSpPr>
            <p:spPr>
              <a:xfrm>
                <a:off x="9588740" y="3730619"/>
                <a:ext cx="1812219" cy="76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2</a:t>
                </a: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40" y="3730619"/>
                <a:ext cx="1812219" cy="766044"/>
              </a:xfrm>
              <a:prstGeom prst="rect">
                <a:avLst/>
              </a:prstGeom>
              <a:blipFill>
                <a:blip r:embed="rId3"/>
                <a:stretch>
                  <a:fillRect r="-7071" b="-103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C8A9622E-273D-41A9-85D7-C9454B89C2A5}"/>
              </a:ext>
            </a:extLst>
          </p:cNvPr>
          <p:cNvSpPr txBox="1"/>
          <p:nvPr/>
        </p:nvSpPr>
        <p:spPr>
          <a:xfrm>
            <a:off x="7767000" y="3730620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2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7C11F05A-A40A-4168-A8E6-091A3FB9BC0B}"/>
              </a:ext>
            </a:extLst>
          </p:cNvPr>
          <p:cNvSpPr txBox="1"/>
          <p:nvPr/>
        </p:nvSpPr>
        <p:spPr>
          <a:xfrm>
            <a:off x="4633593" y="5759200"/>
            <a:ext cx="6717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JO" sz="2800" dirty="0">
                <a:solidFill>
                  <a:prstClr val="black"/>
                </a:solidFill>
              </a:rPr>
              <a:t>ن</a:t>
            </a:r>
            <a:r>
              <a:rPr lang="ar-SA" sz="2800" dirty="0">
                <a:solidFill>
                  <a:prstClr val="black"/>
                </a:solidFill>
              </a:rPr>
              <a:t>حسب مساحة الحديقة.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עיגול 1">
            <a:extLst>
              <a:ext uri="{FF2B5EF4-FFF2-40B4-BE49-F238E27FC236}">
                <a16:creationId xmlns:a16="http://schemas.microsoft.com/office/drawing/2014/main" id="{C64AB351-7523-4A92-97E3-F59CA1D2F0C0}"/>
              </a:ext>
            </a:extLst>
          </p:cNvPr>
          <p:cNvSpPr/>
          <p:nvPr/>
        </p:nvSpPr>
        <p:spPr>
          <a:xfrm>
            <a:off x="11480545" y="5807022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9595073-9FA5-43C0-8CB1-33821001E66A}"/>
              </a:ext>
            </a:extLst>
          </p:cNvPr>
          <p:cNvSpPr txBox="1"/>
          <p:nvPr/>
        </p:nvSpPr>
        <p:spPr>
          <a:xfrm>
            <a:off x="8787988" y="6239615"/>
            <a:ext cx="2548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16+2+40=58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AD5869C8-F7A6-4F01-A84B-323E525BE5BF}"/>
              </a:ext>
            </a:extLst>
          </p:cNvPr>
          <p:cNvSpPr txBox="1"/>
          <p:nvPr/>
        </p:nvSpPr>
        <p:spPr>
          <a:xfrm>
            <a:off x="7052423" y="6239615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58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B7CEE5FD-D69B-4BFC-A24C-41F3B4119C1D}"/>
              </a:ext>
            </a:extLst>
          </p:cNvPr>
          <p:cNvSpPr txBox="1"/>
          <p:nvPr/>
        </p:nvSpPr>
        <p:spPr>
          <a:xfrm>
            <a:off x="7039986" y="510978"/>
            <a:ext cx="49519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لعرض كل خطوة، انقر على الدائرة الزرقاء.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FA94B39E-25E6-4C48-BA5F-DB84723EE0D2}"/>
              </a:ext>
            </a:extLst>
          </p:cNvPr>
          <p:cNvSpPr txBox="1"/>
          <p:nvPr/>
        </p:nvSpPr>
        <p:spPr>
          <a:xfrm>
            <a:off x="1638429" y="1814086"/>
            <a:ext cx="10191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أزهار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7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24300BDA-C7F6-4A30-9E56-7679B7DB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22206" r="27723" b="13781"/>
          <a:stretch/>
        </p:blipFill>
        <p:spPr bwMode="auto">
          <a:xfrm rot="5400000">
            <a:off x="605870" y="1673349"/>
            <a:ext cx="3590925" cy="45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מלבן 47">
            <a:extLst>
              <a:ext uri="{FF2B5EF4-FFF2-40B4-BE49-F238E27FC236}">
                <a16:creationId xmlns:a16="http://schemas.microsoft.com/office/drawing/2014/main" id="{94A969D6-B6D9-4EAB-814B-36DDAB6A7BD9}"/>
              </a:ext>
            </a:extLst>
          </p:cNvPr>
          <p:cNvSpPr/>
          <p:nvPr/>
        </p:nvSpPr>
        <p:spPr>
          <a:xfrm>
            <a:off x="706585" y="2442137"/>
            <a:ext cx="2428868" cy="56510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322239A7-910F-4032-A0FF-5BB461EB7773}"/>
              </a:ext>
            </a:extLst>
          </p:cNvPr>
          <p:cNvSpPr/>
          <p:nvPr/>
        </p:nvSpPr>
        <p:spPr>
          <a:xfrm>
            <a:off x="3154218" y="2442138"/>
            <a:ext cx="619415" cy="596946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77D0815B-8030-4F8E-A9FF-B5A836EFC135}"/>
              </a:ext>
            </a:extLst>
          </p:cNvPr>
          <p:cNvSpPr/>
          <p:nvPr/>
        </p:nvSpPr>
        <p:spPr>
          <a:xfrm>
            <a:off x="722098" y="3023163"/>
            <a:ext cx="3067043" cy="2447925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39B54DF-4C31-4B9C-8C92-C31F91D3381F}"/>
              </a:ext>
            </a:extLst>
          </p:cNvPr>
          <p:cNvCxnSpPr>
            <a:cxnSpLocks/>
          </p:cNvCxnSpPr>
          <p:nvPr/>
        </p:nvCxnSpPr>
        <p:spPr>
          <a:xfrm>
            <a:off x="706586" y="2442137"/>
            <a:ext cx="25049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3868CDB8-8EEE-4D5B-B9C1-F0FF662AEC79}"/>
              </a:ext>
            </a:extLst>
          </p:cNvPr>
          <p:cNvCxnSpPr>
            <a:cxnSpLocks/>
          </p:cNvCxnSpPr>
          <p:nvPr/>
        </p:nvCxnSpPr>
        <p:spPr>
          <a:xfrm>
            <a:off x="706585" y="2442138"/>
            <a:ext cx="0" cy="3028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2B2DA97D-13B4-493B-A34C-C29978E4D0FF}"/>
              </a:ext>
            </a:extLst>
          </p:cNvPr>
          <p:cNvCxnSpPr>
            <a:cxnSpLocks/>
          </p:cNvCxnSpPr>
          <p:nvPr/>
        </p:nvCxnSpPr>
        <p:spPr>
          <a:xfrm>
            <a:off x="3211515" y="2442138"/>
            <a:ext cx="562121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9572D19F-7CBE-4BCA-AA0E-01EFF893D6AF}"/>
              </a:ext>
            </a:extLst>
          </p:cNvPr>
          <p:cNvCxnSpPr>
            <a:cxnSpLocks/>
          </p:cNvCxnSpPr>
          <p:nvPr/>
        </p:nvCxnSpPr>
        <p:spPr>
          <a:xfrm flipV="1">
            <a:off x="706586" y="3023163"/>
            <a:ext cx="3067050" cy="2447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5374D8A2-BFD9-4807-A398-B63EB6A1E096}"/>
              </a:ext>
            </a:extLst>
          </p:cNvPr>
          <p:cNvCxnSpPr>
            <a:cxnSpLocks/>
          </p:cNvCxnSpPr>
          <p:nvPr/>
        </p:nvCxnSpPr>
        <p:spPr>
          <a:xfrm>
            <a:off x="3144839" y="2442138"/>
            <a:ext cx="0" cy="5810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11170721-5110-49F0-8115-F1CC2957EACB}"/>
              </a:ext>
            </a:extLst>
          </p:cNvPr>
          <p:cNvCxnSpPr>
            <a:cxnSpLocks/>
          </p:cNvCxnSpPr>
          <p:nvPr/>
        </p:nvCxnSpPr>
        <p:spPr>
          <a:xfrm>
            <a:off x="715965" y="3023162"/>
            <a:ext cx="24288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4A152DA6-234A-4E71-BD58-FA0B153BA7D1}"/>
              </a:ext>
            </a:extLst>
          </p:cNvPr>
          <p:cNvCxnSpPr>
            <a:cxnSpLocks/>
          </p:cNvCxnSpPr>
          <p:nvPr/>
        </p:nvCxnSpPr>
        <p:spPr>
          <a:xfrm flipH="1" flipV="1">
            <a:off x="3154218" y="3007240"/>
            <a:ext cx="619418" cy="159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C9750948-B0C9-42B0-9D45-188FB70B86FF}"/>
              </a:ext>
            </a:extLst>
          </p:cNvPr>
          <p:cNvGrpSpPr/>
          <p:nvPr/>
        </p:nvGrpSpPr>
        <p:grpSpPr>
          <a:xfrm>
            <a:off x="4683392" y="2398608"/>
            <a:ext cx="715150" cy="369332"/>
            <a:chOff x="10921235" y="2350071"/>
            <a:chExt cx="715150" cy="369332"/>
          </a:xfrm>
        </p:grpSpPr>
        <p:sp>
          <p:nvSpPr>
            <p:cNvPr id="59" name="סוגר מרובע ימני 58">
              <a:extLst>
                <a:ext uri="{FF2B5EF4-FFF2-40B4-BE49-F238E27FC236}">
                  <a16:creationId xmlns:a16="http://schemas.microsoft.com/office/drawing/2014/main" id="{B84E8AC1-6679-49E9-9D41-65E120B57709}"/>
                </a:ext>
              </a:extLst>
            </p:cNvPr>
            <p:cNvSpPr/>
            <p:nvPr/>
          </p:nvSpPr>
          <p:spPr>
            <a:xfrm>
              <a:off x="10921235" y="238544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5A6A549C-18B5-43C3-AF82-6E20BAD0D98E}"/>
                </a:ext>
              </a:extLst>
            </p:cNvPr>
            <p:cNvSpPr txBox="1"/>
            <p:nvPr/>
          </p:nvSpPr>
          <p:spPr>
            <a:xfrm>
              <a:off x="10929103" y="2350071"/>
              <a:ext cx="70728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A6814C44-A39C-4906-B9DE-9357817F3651}"/>
              </a:ext>
            </a:extLst>
          </p:cNvPr>
          <p:cNvSpPr txBox="1"/>
          <p:nvPr/>
        </p:nvSpPr>
        <p:spPr>
          <a:xfrm>
            <a:off x="4042864" y="4535408"/>
            <a:ext cx="7376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نكمل المثلث الكبير إلى مستطيل ونحسب مساحته.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עיגול 1">
            <a:extLst>
              <a:ext uri="{FF2B5EF4-FFF2-40B4-BE49-F238E27FC236}">
                <a16:creationId xmlns:a16="http://schemas.microsoft.com/office/drawing/2014/main" id="{0AD1D459-825C-4859-8C9D-6E18F04AAE09}"/>
              </a:ext>
            </a:extLst>
          </p:cNvPr>
          <p:cNvSpPr/>
          <p:nvPr/>
        </p:nvSpPr>
        <p:spPr>
          <a:xfrm>
            <a:off x="11495171" y="4551420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r>
              <a:rPr lang="he-IL" sz="24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/>
              <p:nvPr/>
            </p:nvSpPr>
            <p:spPr>
              <a:xfrm>
                <a:off x="9538941" y="5058627"/>
                <a:ext cx="1812219" cy="766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46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40</a:t>
                </a:r>
              </a:p>
            </p:txBody>
          </p:sp>
        </mc:Choice>
        <mc:Fallback xmlns="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41" y="5058627"/>
                <a:ext cx="1812219" cy="766044"/>
              </a:xfrm>
              <a:prstGeom prst="rect">
                <a:avLst/>
              </a:prstGeom>
              <a:blipFill>
                <a:blip r:embed="rId5"/>
                <a:stretch>
                  <a:fillRect r="-7071" b="-1120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42B0EA19-F9A8-48CD-AC11-D5F2EDCA1D71}"/>
              </a:ext>
            </a:extLst>
          </p:cNvPr>
          <p:cNvSpPr txBox="1"/>
          <p:nvPr/>
        </p:nvSpPr>
        <p:spPr>
          <a:xfrm>
            <a:off x="7488597" y="5130560"/>
            <a:ext cx="1812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en-US" sz="2800" dirty="0">
                <a:solidFill>
                  <a:srgbClr val="4472C4"/>
                </a:solidFill>
                <a:latin typeface="Calibri"/>
                <a:cs typeface="Calibri"/>
              </a:rPr>
              <a:t>40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lang="ar-SA" sz="2800" dirty="0">
                <a:solidFill>
                  <a:srgbClr val="4472C4"/>
                </a:solidFill>
                <a:latin typeface="Calibri"/>
                <a:cs typeface="Calibri"/>
              </a:rPr>
              <a:t>م2</a:t>
            </a:r>
            <a:endParaRPr lang="en-US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1B61F41-3C80-A6B4-CAC6-D602DD0DA011}"/>
              </a:ext>
            </a:extLst>
          </p:cNvPr>
          <p:cNvSpPr txBox="1"/>
          <p:nvPr/>
        </p:nvSpPr>
        <p:spPr>
          <a:xfrm>
            <a:off x="171455" y="6305199"/>
            <a:ext cx="4724400" cy="4205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609630" rtl="0"/>
            <a:r>
              <a:rPr lang="ar-SA" sz="2133" b="1" u="sng" dirty="0">
                <a:solidFill>
                  <a:schemeClr val="accent1"/>
                </a:solidFill>
                <a:hlinkClick r:id="rId6"/>
              </a:rPr>
              <a:t>من وحدة تعليمية </a:t>
            </a:r>
            <a:r>
              <a:rPr lang="ar-JO" sz="2133" b="1" u="sng" dirty="0">
                <a:solidFill>
                  <a:schemeClr val="accent1"/>
                </a:solidFill>
                <a:hlinkClick r:id="rId6"/>
              </a:rPr>
              <a:t>محوسبة</a:t>
            </a:r>
            <a:r>
              <a:rPr lang="ar-SA" sz="2133" b="1" u="sng" dirty="0">
                <a:solidFill>
                  <a:schemeClr val="accent1"/>
                </a:solidFill>
                <a:hlinkClick r:id="rId6"/>
              </a:rPr>
              <a:t> - مساحة المثلثات</a:t>
            </a:r>
            <a:endParaRPr lang="he-IL" sz="2133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8" grpId="0" animBg="1"/>
      <p:bldP spid="49" grpId="0" animBg="1"/>
      <p:bldP spid="50" grpId="0" animBg="1"/>
      <p:bldP spid="61" grpId="0"/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6EBF35E-B81C-A5DA-C271-0A3CA1891BCB}"/>
              </a:ext>
            </a:extLst>
          </p:cNvPr>
          <p:cNvSpPr txBox="1"/>
          <p:nvPr/>
        </p:nvSpPr>
        <p:spPr>
          <a:xfrm>
            <a:off x="4018208" y="939800"/>
            <a:ext cx="7374972" cy="2251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أمامكم رسم </a:t>
            </a:r>
            <a:r>
              <a:rPr lang="ar-JO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مصغّر</a:t>
            </a: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للمثلث القائم الزاوية.</a:t>
            </a:r>
          </a:p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مساحة المثلث تساوي مساحة المربع الذي طول ضلعه 6 سم.</a:t>
            </a:r>
          </a:p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ما هو طول الضلع </a:t>
            </a:r>
            <a:r>
              <a:rPr lang="ar-JO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المشدّد</a:t>
            </a: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؟ اشرح</a:t>
            </a:r>
            <a:r>
              <a:rPr lang="ar-JO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وا</a:t>
            </a: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إجابتك</a:t>
            </a:r>
            <a:r>
              <a:rPr lang="ar-JO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</a:t>
            </a:r>
            <a:r>
              <a:rPr lang="ar-SA" sz="2933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9452" y="939800"/>
            <a:ext cx="2914650" cy="3162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362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DF0CBC-C28F-EC1D-EC9F-C905894D159A}"/>
              </a:ext>
            </a:extLst>
          </p:cNvPr>
          <p:cNvSpPr txBox="1"/>
          <p:nvPr/>
        </p:nvSpPr>
        <p:spPr>
          <a:xfrm>
            <a:off x="3149600" y="584200"/>
            <a:ext cx="8026400" cy="35991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>
              <a:lnSpc>
                <a:spcPct val="150000"/>
              </a:lnSpc>
              <a:spcBef>
                <a:spcPts val="190"/>
              </a:spcBef>
              <a:spcAft>
                <a:spcPts val="190"/>
              </a:spcAft>
            </a:pP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أمامكم رسم تخطيطي </a:t>
            </a:r>
            <a:r>
              <a:rPr lang="ar-JO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مصغّر</a:t>
            </a: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 لمستطيل</a:t>
            </a:r>
            <a:endParaRPr lang="ar-JO" sz="2933" dirty="0">
              <a:solidFill>
                <a:srgbClr val="000000"/>
              </a:solidFill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defTabSz="609630">
              <a:lnSpc>
                <a:spcPct val="150000"/>
              </a:lnSpc>
              <a:spcBef>
                <a:spcPts val="190"/>
              </a:spcBef>
              <a:spcAft>
                <a:spcPts val="190"/>
              </a:spcAft>
            </a:pP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 يوجد </a:t>
            </a:r>
            <a:r>
              <a:rPr lang="ar-JO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بداخلة </a:t>
            </a: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بعض المضلعات.</a:t>
            </a:r>
          </a:p>
          <a:p>
            <a:pPr defTabSz="609630">
              <a:lnSpc>
                <a:spcPct val="150000"/>
              </a:lnSpc>
              <a:spcBef>
                <a:spcPts val="190"/>
              </a:spcBef>
              <a:spcAft>
                <a:spcPts val="190"/>
              </a:spcAft>
            </a:pP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أ. ما هي مساحة المثلث الم</a:t>
            </a:r>
            <a:r>
              <a:rPr lang="ar-JO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شار إليه</a:t>
            </a: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 بالحرف أ؟ </a:t>
            </a:r>
          </a:p>
          <a:p>
            <a:pPr defTabSz="609630">
              <a:lnSpc>
                <a:spcPct val="150000"/>
              </a:lnSpc>
              <a:spcBef>
                <a:spcPts val="190"/>
              </a:spcBef>
              <a:spcAft>
                <a:spcPts val="190"/>
              </a:spcAft>
            </a:pP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ب.	ما هي مساحة المضلع الرمادي؟ </a:t>
            </a:r>
          </a:p>
          <a:p>
            <a:pPr defTabSz="609630">
              <a:lnSpc>
                <a:spcPct val="150000"/>
              </a:lnSpc>
              <a:spcBef>
                <a:spcPts val="190"/>
              </a:spcBef>
              <a:spcAft>
                <a:spcPts val="190"/>
              </a:spcAft>
            </a:pP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	</a:t>
            </a:r>
            <a:r>
              <a:rPr lang="ar-JO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اعرضوا جميع مراحل </a:t>
            </a:r>
            <a:r>
              <a:rPr lang="ar-SA" sz="2933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</a:rPr>
              <a:t>الحل.</a:t>
            </a:r>
            <a:endParaRPr lang="he-IL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59049" y="1415293"/>
            <a:ext cx="4572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664B4DB-03AB-4389-27B8-0C9C0C8A19A4}"/>
              </a:ext>
            </a:extLst>
          </p:cNvPr>
          <p:cNvSpPr txBox="1"/>
          <p:nvPr/>
        </p:nvSpPr>
        <p:spPr>
          <a:xfrm>
            <a:off x="3944941" y="381000"/>
            <a:ext cx="7772400" cy="6082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JO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يوجد </a:t>
            </a: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في ال</a:t>
            </a:r>
            <a:r>
              <a:rPr lang="ar-JO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رسم</a:t>
            </a: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مربع رمادي طول ضلعه 9 سم.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تم قصّ مربع </a:t>
            </a:r>
            <a:r>
              <a:rPr lang="ar-JO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من </a:t>
            </a: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داخله طول ضلعه 7 سم.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بعد قصّ المربع، نتجت </a:t>
            </a:r>
            <a:r>
              <a:rPr lang="ar-JO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مثلثات رمادية متساوية في المساحة.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استعينوا بالمعطيات الموجودة في الرسم وأجيبوا عن الأسئلة التالية: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endParaRPr lang="ar-SA" sz="2667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أ) ما مساحة كل مثلث؟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اعرضوا طريقة الحل.</a:t>
            </a:r>
          </a:p>
          <a:p>
            <a:pPr defTabSz="609630" fontAlgn="ctr">
              <a:lnSpc>
                <a:spcPct val="150000"/>
              </a:lnSpc>
              <a:spcAft>
                <a:spcPts val="533"/>
              </a:spcAft>
            </a:pPr>
            <a:r>
              <a:rPr lang="ar-SA" sz="2667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ب) ما الجزء الذي تمثّله مساحة المربع الذي تم قصّه من مساحة المربع الرمادي الكامل؟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44B1B8B9-EEDA-E735-7201-995A49AF9DAB}"/>
              </a:ext>
            </a:extLst>
          </p:cNvPr>
          <p:cNvGrpSpPr/>
          <p:nvPr/>
        </p:nvGrpSpPr>
        <p:grpSpPr>
          <a:xfrm>
            <a:off x="951427" y="1236929"/>
            <a:ext cx="3155991" cy="3433815"/>
            <a:chOff x="951427" y="1236929"/>
            <a:chExt cx="3155991" cy="3433815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241A691F-5782-45FB-7454-5BDDD9F88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427" y="1236929"/>
              <a:ext cx="3155991" cy="3045822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985C4AC5-AA8E-4642-5463-2DF6081D7B6E}"/>
                </a:ext>
              </a:extLst>
            </p:cNvPr>
            <p:cNvSpPr txBox="1"/>
            <p:nvPr/>
          </p:nvSpPr>
          <p:spPr>
            <a:xfrm>
              <a:off x="1595535" y="4301412"/>
              <a:ext cx="10730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JO" dirty="0"/>
                <a:t>9 سم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61550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B293-24EA-DE69-232D-8C8A8087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8;p25">
            <a:extLst>
              <a:ext uri="{FF2B5EF4-FFF2-40B4-BE49-F238E27FC236}">
                <a16:creationId xmlns:a16="http://schemas.microsoft.com/office/drawing/2014/main" id="{ECBFB7FA-616D-B5A7-F6D4-AC2023F48E04}"/>
              </a:ext>
            </a:extLst>
          </p:cNvPr>
          <p:cNvSpPr txBox="1"/>
          <p:nvPr/>
        </p:nvSpPr>
        <p:spPr>
          <a:xfrm>
            <a:off x="4470400" y="939800"/>
            <a:ext cx="5824583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3" tIns="30483" rIns="30483" bIns="3048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609630" rtl="1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أمامكم رسمًا صغيرًا لمتوازي الأضلاع بداخله مربع. مساحة الساحة 49 م2. </a:t>
            </a:r>
          </a:p>
          <a:p>
            <a:pPr algn="r" defTabSz="609630" rtl="1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ما طول القطعة </a:t>
            </a:r>
            <a:r>
              <a:rPr lang="ar-JO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المُشار إليها</a:t>
            </a:r>
            <a:r>
              <a:rPr lang="ar-SA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 بالحرف أ</a:t>
            </a:r>
            <a:r>
              <a:rPr lang="en-US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 ؟</a:t>
            </a:r>
          </a:p>
          <a:p>
            <a:pPr algn="r" defTabSz="609630" rtl="1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Calibri"/>
              <a:ea typeface="Calibri"/>
              <a:sym typeface="Calibri"/>
            </a:endParaRPr>
          </a:p>
          <a:p>
            <a:pPr algn="r" defTabSz="609630" rtl="1">
              <a:lnSpc>
                <a:spcPct val="150000"/>
              </a:lnSpc>
            </a:pPr>
            <a:r>
              <a:rPr lang="ar-SA" sz="2933" dirty="0">
                <a:solidFill>
                  <a:prstClr val="black"/>
                </a:solidFill>
                <a:latin typeface="Calibri"/>
                <a:ea typeface="Calibri"/>
                <a:sym typeface="Calibri"/>
              </a:rPr>
              <a:t>الجواب: __________ متر.</a:t>
            </a:r>
            <a:endParaRPr sz="2933" dirty="0">
              <a:solidFill>
                <a:prstClr val="black"/>
              </a:solidFill>
              <a:latin typeface="Calibri"/>
              <a:ea typeface="Calibri"/>
              <a:sym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2090C2BC-4993-2988-CA21-DB37EA3A03FF}"/>
              </a:ext>
            </a:extLst>
          </p:cNvPr>
          <p:cNvGrpSpPr/>
          <p:nvPr/>
        </p:nvGrpSpPr>
        <p:grpSpPr>
          <a:xfrm>
            <a:off x="359719" y="1542200"/>
            <a:ext cx="4318000" cy="3758419"/>
            <a:chOff x="1828800" y="2856062"/>
            <a:chExt cx="6477000" cy="5637629"/>
          </a:xfrm>
        </p:grpSpPr>
        <p:sp>
          <p:nvSpPr>
            <p:cNvPr id="13" name="מקבילית 12">
              <a:extLst>
                <a:ext uri="{FF2B5EF4-FFF2-40B4-BE49-F238E27FC236}">
                  <a16:creationId xmlns:a16="http://schemas.microsoft.com/office/drawing/2014/main" id="{895A1BE1-CE13-49ED-B615-D93080381762}"/>
                </a:ext>
              </a:extLst>
            </p:cNvPr>
            <p:cNvSpPr/>
            <p:nvPr/>
          </p:nvSpPr>
          <p:spPr>
            <a:xfrm>
              <a:off x="1905000" y="4152900"/>
              <a:ext cx="6400800" cy="2611409"/>
            </a:xfrm>
            <a:prstGeom prst="parallelogram">
              <a:avLst>
                <a:gd name="adj" fmla="val 72799"/>
              </a:avLst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09630" rtl="0"/>
              <a:endParaRPr lang="he-IL" sz="120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5C51EC3D-855B-EEE9-A563-2C150FC066A5}"/>
                </a:ext>
              </a:extLst>
            </p:cNvPr>
            <p:cNvSpPr/>
            <p:nvPr/>
          </p:nvSpPr>
          <p:spPr>
            <a:xfrm>
              <a:off x="3810000" y="4172309"/>
              <a:ext cx="2590800" cy="25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09630" rtl="0"/>
              <a:endParaRPr lang="he-IL" sz="12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5" name="סוגר מסולסל ימני 14">
              <a:extLst>
                <a:ext uri="{FF2B5EF4-FFF2-40B4-BE49-F238E27FC236}">
                  <a16:creationId xmlns:a16="http://schemas.microsoft.com/office/drawing/2014/main" id="{5DC19921-DB7B-2957-456A-F6ACC29A30B9}"/>
                </a:ext>
              </a:extLst>
            </p:cNvPr>
            <p:cNvSpPr/>
            <p:nvPr/>
          </p:nvSpPr>
          <p:spPr>
            <a:xfrm rot="5400000">
              <a:off x="2494770" y="6306330"/>
              <a:ext cx="649260" cy="19812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609630" rtl="0"/>
              <a:endParaRPr lang="he-IL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CA1FB4D5-0A2A-6A3C-4F08-F737EF6FC50F}"/>
                </a:ext>
              </a:extLst>
            </p:cNvPr>
            <p:cNvSpPr txBox="1"/>
            <p:nvPr/>
          </p:nvSpPr>
          <p:spPr>
            <a:xfrm>
              <a:off x="5295900" y="2856062"/>
              <a:ext cx="2209800" cy="692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609630" rtl="0"/>
              <a:r>
                <a:rPr lang="he-IL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11 </a:t>
              </a:r>
              <a:r>
                <a:rPr lang="ar-SA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م</a:t>
              </a:r>
              <a:endParaRPr lang="he-IL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סוגר מסולסל ימני 16">
              <a:extLst>
                <a:ext uri="{FF2B5EF4-FFF2-40B4-BE49-F238E27FC236}">
                  <a16:creationId xmlns:a16="http://schemas.microsoft.com/office/drawing/2014/main" id="{75478855-453D-6564-FE6D-0B9E5007833C}"/>
                </a:ext>
              </a:extLst>
            </p:cNvPr>
            <p:cNvSpPr/>
            <p:nvPr/>
          </p:nvSpPr>
          <p:spPr>
            <a:xfrm rot="16200000">
              <a:off x="5772150" y="1515255"/>
              <a:ext cx="571500" cy="44958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609630" rtl="0"/>
              <a:endParaRPr lang="he-IL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70391265-F95B-5BB6-8E06-2EF95E56BF79}"/>
                </a:ext>
              </a:extLst>
            </p:cNvPr>
            <p:cNvSpPr txBox="1"/>
            <p:nvPr/>
          </p:nvSpPr>
          <p:spPr>
            <a:xfrm>
              <a:off x="2590800" y="7616528"/>
              <a:ext cx="685800" cy="8771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defTabSz="609630" rtl="0"/>
              <a:r>
                <a:rPr lang="ar-SA" sz="3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أ</a:t>
              </a:r>
              <a:endParaRPr lang="he-IL" sz="3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4780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483</Words>
  <Application>Microsoft Office PowerPoint</Application>
  <PresentationFormat>מסך רחב</PresentationFormat>
  <Paragraphs>93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9</vt:i4>
      </vt:variant>
      <vt:variant>
        <vt:lpstr>כותרות שקופיות</vt:lpstr>
      </vt:variant>
      <vt:variant>
        <vt:i4>10</vt:i4>
      </vt:variant>
    </vt:vector>
  </HeadingPairs>
  <TitlesOfParts>
    <vt:vector size="29" baseType="lpstr">
      <vt:lpstr>Alef Bold</vt:lpstr>
      <vt:lpstr>Aptos</vt:lpstr>
      <vt:lpstr>Arial</vt:lpstr>
      <vt:lpstr>Arial Narrow</vt:lpstr>
      <vt:lpstr>Arimo Bold</vt:lpstr>
      <vt:lpstr>Calibri</vt:lpstr>
      <vt:lpstr>Calibri Light</vt:lpstr>
      <vt:lpstr>Cambria Math</vt:lpstr>
      <vt:lpstr>David</vt:lpstr>
      <vt:lpstr>Guttman Yad-Brush</vt:lpstr>
      <vt:lpstr>ערכת נושא Office</vt:lpstr>
      <vt:lpstr>Office Theme</vt:lpstr>
      <vt:lpstr>1_ערכת נושא Office</vt:lpstr>
      <vt:lpstr>2_ערכת נושא Office</vt:lpstr>
      <vt:lpstr>1_Office Theme</vt:lpstr>
      <vt:lpstr>2_Office Theme</vt:lpstr>
      <vt:lpstr>3_Office Theme</vt:lpstr>
      <vt:lpstr>4_Office Theme</vt:lpstr>
      <vt:lpstr>5_Office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ראיד שיח אחמד</cp:lastModifiedBy>
  <cp:revision>16</cp:revision>
  <dcterms:created xsi:type="dcterms:W3CDTF">2026-06-02T09:14:03Z</dcterms:created>
  <dcterms:modified xsi:type="dcterms:W3CDTF">2026-06-03T14:15:03Z</dcterms:modified>
</cp:coreProperties>
</file>