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94" r:id="rId4"/>
    <p:sldMasterId id="2147483705" r:id="rId5"/>
    <p:sldMasterId id="2147483716" r:id="rId6"/>
    <p:sldMasterId id="2147483727" r:id="rId7"/>
  </p:sldMasterIdLst>
  <p:sldIdLst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sv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sv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sv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sv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850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8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51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3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2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02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26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36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9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4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6037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30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28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8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5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18681"/>
            <a:ext cx="12192000" cy="6895361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6"/>
            <a:ext cx="12191998" cy="1325563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6" y="542537"/>
            <a:ext cx="1295402" cy="185535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3693642" y="2092692"/>
            <a:ext cx="480471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2" y="113059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6336A7D9-65C4-429B-8621-DC1821EF50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7D81402-F4C4-4924-A8AE-7A3A310726D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34819" y="2278748"/>
            <a:ext cx="10151327" cy="3568897"/>
          </a:xfrm>
        </p:spPr>
        <p:txBody>
          <a:bodyPr>
            <a:normAutofit/>
          </a:bodyPr>
          <a:lstStyle>
            <a:lvl1pPr marL="1438347" indent="-4764">
              <a:lnSpc>
                <a:spcPts val="1800"/>
              </a:lnSpc>
              <a:buNone/>
              <a:defRPr sz="2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5853" y="-59168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1453510"/>
            <a:ext cx="12186145" cy="732210"/>
          </a:xfrm>
        </p:spPr>
        <p:txBody>
          <a:bodyPr>
            <a:normAutofit/>
          </a:bodyPr>
          <a:lstStyle>
            <a:lvl1pPr marL="4764" indent="-4764" algn="ctr">
              <a:buNone/>
              <a:defRPr sz="350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239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4244" y="1441516"/>
            <a:ext cx="11337758" cy="752475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128" y="2911902"/>
            <a:ext cx="5038737" cy="2519368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20" y="254708"/>
            <a:ext cx="2685382" cy="1998128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218820" y="6239643"/>
            <a:ext cx="11754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19122" y="5581922"/>
            <a:ext cx="3204000" cy="684000"/>
          </a:xfrm>
        </p:spPr>
        <p:txBody>
          <a:bodyPr/>
          <a:lstStyle>
            <a:lvl1pPr marL="180984" indent="0" algn="r">
              <a:buNone/>
              <a:tabLst>
                <a:tab pos="180984" algn="l"/>
              </a:tabLst>
              <a:defRPr sz="44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31708"/>
            <a:ext cx="12192000" cy="732210"/>
          </a:xfrm>
        </p:spPr>
        <p:txBody>
          <a:bodyPr anchor="ctr" anchorCtr="0">
            <a:normAutofit/>
          </a:bodyPr>
          <a:lstStyle>
            <a:lvl1pPr marL="4764" indent="-4764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584259" y="6396336"/>
            <a:ext cx="11023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280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2791532" y="-2568012"/>
            <a:ext cx="6611325" cy="11983062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288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51612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211016" y="1512300"/>
            <a:ext cx="11790485" cy="5090724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743146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4315191" y="1512779"/>
            <a:ext cx="7648575" cy="5177731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307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128101" y="149414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895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9998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190355" y="145523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0259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05900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224403" y="1414540"/>
            <a:ext cx="8132131" cy="5240285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781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28109" y="123568"/>
            <a:ext cx="11969156" cy="651612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6038" y="5701707"/>
            <a:ext cx="1171575" cy="1019175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210" y="584005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2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718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18681"/>
            <a:ext cx="12192000" cy="6895361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6"/>
            <a:ext cx="12191998" cy="1325563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6" y="542537"/>
            <a:ext cx="1295402" cy="185535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3693642" y="2092692"/>
            <a:ext cx="480471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2" y="113059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6336A7D9-65C4-429B-8621-DC1821EF50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7D81402-F4C4-4924-A8AE-7A3A310726D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34819" y="2278748"/>
            <a:ext cx="10151327" cy="3568897"/>
          </a:xfrm>
        </p:spPr>
        <p:txBody>
          <a:bodyPr>
            <a:normAutofit/>
          </a:bodyPr>
          <a:lstStyle>
            <a:lvl1pPr marL="1438347" indent="-4764">
              <a:lnSpc>
                <a:spcPts val="1800"/>
              </a:lnSpc>
              <a:buNone/>
              <a:defRPr sz="2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5853" y="-59168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1453510"/>
            <a:ext cx="12186145" cy="732210"/>
          </a:xfrm>
        </p:spPr>
        <p:txBody>
          <a:bodyPr>
            <a:normAutofit/>
          </a:bodyPr>
          <a:lstStyle>
            <a:lvl1pPr marL="4764" indent="-4764" algn="ctr">
              <a:buNone/>
              <a:defRPr sz="350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10913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4244" y="1441516"/>
            <a:ext cx="11337758" cy="752475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128" y="2911902"/>
            <a:ext cx="5038737" cy="2519368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20" y="254708"/>
            <a:ext cx="2685382" cy="1998128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218820" y="6239643"/>
            <a:ext cx="11754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19122" y="5581922"/>
            <a:ext cx="3204000" cy="684000"/>
          </a:xfrm>
        </p:spPr>
        <p:txBody>
          <a:bodyPr/>
          <a:lstStyle>
            <a:lvl1pPr marL="180984" indent="0" algn="r">
              <a:buNone/>
              <a:tabLst>
                <a:tab pos="180984" algn="l"/>
              </a:tabLst>
              <a:defRPr sz="44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31708"/>
            <a:ext cx="12192000" cy="732210"/>
          </a:xfrm>
        </p:spPr>
        <p:txBody>
          <a:bodyPr anchor="ctr" anchorCtr="0">
            <a:normAutofit/>
          </a:bodyPr>
          <a:lstStyle>
            <a:lvl1pPr marL="4764" indent="-4764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584259" y="6396336"/>
            <a:ext cx="11023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879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2791532" y="-2568012"/>
            <a:ext cx="6611325" cy="11983062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769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51612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211016" y="1512300"/>
            <a:ext cx="11790485" cy="5090724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12374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4315191" y="1512779"/>
            <a:ext cx="7648575" cy="5177731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177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128101" y="149414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3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7496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190355" y="145523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3071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05900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224403" y="1414540"/>
            <a:ext cx="8132131" cy="5240285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84671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28109" y="123568"/>
            <a:ext cx="11969156" cy="651612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6038" y="5701707"/>
            <a:ext cx="1171575" cy="1019175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210" y="584005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0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96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18681"/>
            <a:ext cx="12192000" cy="6895361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6"/>
            <a:ext cx="12191998" cy="1325563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6" y="542537"/>
            <a:ext cx="1295402" cy="185535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3693642" y="2092692"/>
            <a:ext cx="480471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2" y="113059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6336A7D9-65C4-429B-8621-DC1821EF50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7D81402-F4C4-4924-A8AE-7A3A310726D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34819" y="2278748"/>
            <a:ext cx="10151327" cy="3568897"/>
          </a:xfrm>
        </p:spPr>
        <p:txBody>
          <a:bodyPr>
            <a:normAutofit/>
          </a:bodyPr>
          <a:lstStyle>
            <a:lvl1pPr marL="1438347" indent="-4764">
              <a:lnSpc>
                <a:spcPts val="1800"/>
              </a:lnSpc>
              <a:buNone/>
              <a:defRPr sz="2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5853" y="-59168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1453510"/>
            <a:ext cx="12186145" cy="732210"/>
          </a:xfrm>
        </p:spPr>
        <p:txBody>
          <a:bodyPr>
            <a:normAutofit/>
          </a:bodyPr>
          <a:lstStyle>
            <a:lvl1pPr marL="4764" indent="-4764" algn="ctr">
              <a:buNone/>
              <a:defRPr sz="350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07582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4244" y="1441516"/>
            <a:ext cx="11337758" cy="752475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128" y="2911902"/>
            <a:ext cx="5038737" cy="2519368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20" y="254708"/>
            <a:ext cx="2685382" cy="1998128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218820" y="6239643"/>
            <a:ext cx="11754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19122" y="5581922"/>
            <a:ext cx="3204000" cy="684000"/>
          </a:xfrm>
        </p:spPr>
        <p:txBody>
          <a:bodyPr/>
          <a:lstStyle>
            <a:lvl1pPr marL="180984" indent="0" algn="r">
              <a:buNone/>
              <a:tabLst>
                <a:tab pos="180984" algn="l"/>
              </a:tabLst>
              <a:defRPr sz="44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31708"/>
            <a:ext cx="12192000" cy="732210"/>
          </a:xfrm>
        </p:spPr>
        <p:txBody>
          <a:bodyPr anchor="ctr" anchorCtr="0">
            <a:normAutofit/>
          </a:bodyPr>
          <a:lstStyle>
            <a:lvl1pPr marL="4764" indent="-4764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584259" y="6396336"/>
            <a:ext cx="11023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028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2791532" y="-2568012"/>
            <a:ext cx="6611325" cy="11983062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993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51612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211016" y="1512300"/>
            <a:ext cx="11790485" cy="5090724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20639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4315191" y="1512779"/>
            <a:ext cx="7648575" cy="5177731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81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128101" y="149414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46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58491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190355" y="145523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30454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05900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224403" y="1414540"/>
            <a:ext cx="8132131" cy="5240285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5408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28109" y="123568"/>
            <a:ext cx="11969156" cy="651612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6038" y="5701707"/>
            <a:ext cx="1171575" cy="1019175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210" y="584005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52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82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18681"/>
            <a:ext cx="12192000" cy="6895361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6"/>
            <a:ext cx="12191998" cy="1325563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6" y="542537"/>
            <a:ext cx="1295402" cy="185535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3693642" y="2092692"/>
            <a:ext cx="480471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2" y="113059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6336A7D9-65C4-429B-8621-DC1821EF50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7D81402-F4C4-4924-A8AE-7A3A310726D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34819" y="2278748"/>
            <a:ext cx="10151327" cy="3568897"/>
          </a:xfrm>
        </p:spPr>
        <p:txBody>
          <a:bodyPr>
            <a:normAutofit/>
          </a:bodyPr>
          <a:lstStyle>
            <a:lvl1pPr marL="1438347" indent="-4764">
              <a:lnSpc>
                <a:spcPts val="1800"/>
              </a:lnSpc>
              <a:buNone/>
              <a:defRPr sz="2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5853" y="-59168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1453510"/>
            <a:ext cx="12186145" cy="732210"/>
          </a:xfrm>
        </p:spPr>
        <p:txBody>
          <a:bodyPr>
            <a:normAutofit/>
          </a:bodyPr>
          <a:lstStyle>
            <a:lvl1pPr marL="4764" indent="-4764" algn="ctr">
              <a:buNone/>
              <a:defRPr sz="350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25126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4244" y="1441516"/>
            <a:ext cx="11337758" cy="752475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128" y="2911902"/>
            <a:ext cx="5038737" cy="2519368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20" y="254708"/>
            <a:ext cx="2685382" cy="1998128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218820" y="6239643"/>
            <a:ext cx="11754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19122" y="5581922"/>
            <a:ext cx="3204000" cy="684000"/>
          </a:xfrm>
        </p:spPr>
        <p:txBody>
          <a:bodyPr/>
          <a:lstStyle>
            <a:lvl1pPr marL="180984" indent="0" algn="r">
              <a:buNone/>
              <a:tabLst>
                <a:tab pos="180984" algn="l"/>
              </a:tabLst>
              <a:defRPr sz="44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31708"/>
            <a:ext cx="12192000" cy="732210"/>
          </a:xfrm>
        </p:spPr>
        <p:txBody>
          <a:bodyPr anchor="ctr" anchorCtr="0">
            <a:normAutofit/>
          </a:bodyPr>
          <a:lstStyle>
            <a:lvl1pPr marL="4764" indent="-4764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584259" y="6396336"/>
            <a:ext cx="11023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6682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2791532" y="-2568012"/>
            <a:ext cx="6611325" cy="11983062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2162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51612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211016" y="1512300"/>
            <a:ext cx="11790485" cy="5090724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4842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4315191" y="1512779"/>
            <a:ext cx="7648575" cy="5177731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101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128101" y="149414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968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64243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190355" y="145523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3943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05900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224403" y="1414540"/>
            <a:ext cx="8132131" cy="5240285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59090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28109" y="123568"/>
            <a:ext cx="11969156" cy="651612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6038" y="5701707"/>
            <a:ext cx="1171575" cy="1019175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210" y="584005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66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71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18681"/>
            <a:ext cx="12192000" cy="6895361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6"/>
            <a:ext cx="12191998" cy="1325563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76" y="542537"/>
            <a:ext cx="1295402" cy="1855351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3693642" y="2092692"/>
            <a:ext cx="4804718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2" y="113059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 rtl="0"/>
            <a:fld id="{6336A7D9-65C4-429B-8621-DC1821EF50E2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 rtl="0"/>
            <a:fld id="{B7D81402-F4C4-4924-A8AE-7A3A310726D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34819" y="2278748"/>
            <a:ext cx="10151327" cy="3568897"/>
          </a:xfrm>
        </p:spPr>
        <p:txBody>
          <a:bodyPr>
            <a:normAutofit/>
          </a:bodyPr>
          <a:lstStyle>
            <a:lvl1pPr marL="1438347" indent="-4764">
              <a:lnSpc>
                <a:spcPts val="1800"/>
              </a:lnSpc>
              <a:buNone/>
              <a:defRPr sz="2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5853" y="-591686"/>
            <a:ext cx="12191998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pPr marL="0" marR="0" lvl="0" indent="0" algn="ctr" defTabSz="60963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Calibri"/>
            </a:endParaRPr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1453510"/>
            <a:ext cx="12186145" cy="732210"/>
          </a:xfrm>
        </p:spPr>
        <p:txBody>
          <a:bodyPr>
            <a:normAutofit/>
          </a:bodyPr>
          <a:lstStyle>
            <a:lvl1pPr marL="4764" indent="-4764" algn="ctr">
              <a:buNone/>
              <a:defRPr sz="350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24992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4244" y="1441516"/>
            <a:ext cx="11337758" cy="752475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6128" y="2911902"/>
            <a:ext cx="5038737" cy="2519368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20" y="254708"/>
            <a:ext cx="2685382" cy="1998128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218820" y="6239643"/>
            <a:ext cx="11754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19122" y="5581922"/>
            <a:ext cx="3204000" cy="684000"/>
          </a:xfrm>
        </p:spPr>
        <p:txBody>
          <a:bodyPr/>
          <a:lstStyle>
            <a:lvl1pPr marL="180984" indent="0" algn="r">
              <a:buNone/>
              <a:tabLst>
                <a:tab pos="180984" algn="l"/>
              </a:tabLst>
              <a:defRPr sz="44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1431708"/>
            <a:ext cx="12192000" cy="732210"/>
          </a:xfrm>
        </p:spPr>
        <p:txBody>
          <a:bodyPr anchor="ctr" anchorCtr="0">
            <a:normAutofit/>
          </a:bodyPr>
          <a:lstStyle>
            <a:lvl1pPr marL="4764" indent="-4764" algn="ctr"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584259" y="6396336"/>
            <a:ext cx="11023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en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7542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2791532" y="-2568012"/>
            <a:ext cx="6611325" cy="11983062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9345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51612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211016" y="1512300"/>
            <a:ext cx="11790485" cy="5090724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53202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4315191" y="1512779"/>
            <a:ext cx="7648575" cy="5177731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10540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128101" y="149414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1391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81820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23568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190355" y="1455237"/>
            <a:ext cx="10969164" cy="5240285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9233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09" y="105900"/>
            <a:ext cx="11969156" cy="66462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4181691" y="1349960"/>
            <a:ext cx="7782075" cy="1214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224403" y="1414540"/>
            <a:ext cx="8132131" cy="5240285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2459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128109" y="123568"/>
            <a:ext cx="11969156" cy="651612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6038" y="5701707"/>
            <a:ext cx="1171575" cy="1019175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7210" y="5840050"/>
            <a:ext cx="9620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717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377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ar-SA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r-SA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53058-D025-4ED3-A6E5-35573C4BB04A}" type="datetimeFigureOut">
              <a:rPr lang="ar-SA" smtClean="0"/>
              <a:t>18/12/1447</a:t>
            </a:fld>
            <a:endParaRPr lang="ar-SA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8FBE-D7D8-4D1D-A812-4CBE7B571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506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6/3/2026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7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r" defTabSz="914446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r" defTabSz="91444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7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txStyles>
    <p:titleStyle>
      <a:lvl1pPr algn="r" defTabSz="914446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r" defTabSz="91444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txStyles>
    <p:titleStyle>
      <a:lvl1pPr algn="r" defTabSz="914446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r" defTabSz="91444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8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txStyles>
    <p:titleStyle>
      <a:lvl1pPr algn="r" defTabSz="914446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r" defTabSz="91444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035B246A-F88F-4239-BB9A-3199336F82C8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י"ח/סיון/תשפ"ו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 rtl="0"/>
            <a:fld id="{7696521F-DA1E-481C-B10F-4227867CC94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609630" rtl="0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3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p:txStyles>
    <p:titleStyle>
      <a:lvl1pPr algn="r" defTabSz="914446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r" defTabSz="91444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r" defTabSz="91444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r" defTabSz="914446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5724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 sz="1200"/>
          </a:p>
        </p:txBody>
      </p:sp>
      <p:sp>
        <p:nvSpPr>
          <p:cNvPr id="3" name="TextBox 3"/>
          <p:cNvSpPr txBox="1"/>
          <p:nvPr/>
        </p:nvSpPr>
        <p:spPr>
          <a:xfrm>
            <a:off x="4826000" y="1"/>
            <a:ext cx="8944766" cy="674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ar-SA" sz="2667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مدرسة العطلة الصيفية </a:t>
            </a:r>
            <a:endParaRPr lang="he-IL" sz="2667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  <a:rtl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802043" y="845415"/>
            <a:ext cx="3496717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ar-SA" sz="6134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رياضيات </a:t>
            </a:r>
            <a:endParaRPr lang="he-IL" sz="6134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  <a:rtl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924800" y="1874576"/>
            <a:ext cx="3496717" cy="572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ar-SA" sz="3466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الصف السادس</a:t>
            </a:r>
            <a:endParaRPr lang="he-IL" sz="3466" dirty="0">
              <a:solidFill>
                <a:srgbClr val="000000"/>
              </a:solidFill>
              <a:latin typeface="Alef Bold"/>
              <a:ea typeface="Alef Bold"/>
              <a:cs typeface="Alef Bold"/>
              <a:sym typeface="Alef Bold"/>
              <a:rtl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38169" y="4381979"/>
            <a:ext cx="5320427" cy="174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11" indent="-215911" algn="ctr">
              <a:lnSpc>
                <a:spcPct val="200000"/>
              </a:lnSpc>
              <a:spcBef>
                <a:spcPts val="190"/>
              </a:spcBef>
              <a:spcAft>
                <a:spcPts val="190"/>
              </a:spcAft>
              <a:tabLst>
                <a:tab pos="215911" algn="l"/>
              </a:tabLst>
              <a:defRPr/>
            </a:pPr>
            <a:r>
              <a:rPr lang="ar-SA" sz="2933" b="1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هندسة </a:t>
            </a:r>
            <a:endParaRPr lang="he-IL" sz="2933" b="1" dirty="0">
              <a:solidFill>
                <a:prstClr val="black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marL="215911" indent="-215911" algn="ctr">
              <a:lnSpc>
                <a:spcPct val="200000"/>
              </a:lnSpc>
              <a:spcBef>
                <a:spcPts val="190"/>
              </a:spcBef>
              <a:spcAft>
                <a:spcPts val="190"/>
              </a:spcAft>
              <a:tabLst>
                <a:tab pos="215911" algn="l"/>
              </a:tabLst>
              <a:defRPr/>
            </a:pPr>
            <a:r>
              <a:rPr lang="ar-SA" sz="2933" b="1" dirty="0">
                <a:solidFill>
                  <a:prstClr val="black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مساحة المضلعات </a:t>
            </a:r>
            <a:endParaRPr lang="he-IL" sz="2933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קבוצה 61">
            <a:extLst>
              <a:ext uri="{FF2B5EF4-FFF2-40B4-BE49-F238E27FC236}">
                <a16:creationId xmlns:a16="http://schemas.microsoft.com/office/drawing/2014/main" id="{4D217E90-1D22-AF87-2E36-E2FE78D5B9E6}"/>
              </a:ext>
            </a:extLst>
          </p:cNvPr>
          <p:cNvGrpSpPr/>
          <p:nvPr/>
        </p:nvGrpSpPr>
        <p:grpSpPr>
          <a:xfrm flipH="1">
            <a:off x="8674142" y="3144287"/>
            <a:ext cx="215858" cy="213052"/>
            <a:chOff x="2972714" y="3407867"/>
            <a:chExt cx="215858" cy="213052"/>
          </a:xfrm>
        </p:grpSpPr>
        <p:sp>
          <p:nvSpPr>
            <p:cNvPr id="63" name="מלבן 62">
              <a:extLst>
                <a:ext uri="{FF2B5EF4-FFF2-40B4-BE49-F238E27FC236}">
                  <a16:creationId xmlns:a16="http://schemas.microsoft.com/office/drawing/2014/main" id="{BB664FB0-96E2-4314-5734-1DCA078C8F78}"/>
                </a:ext>
              </a:extLst>
            </p:cNvPr>
            <p:cNvSpPr/>
            <p:nvPr/>
          </p:nvSpPr>
          <p:spPr>
            <a:xfrm>
              <a:off x="3031327" y="3429000"/>
              <a:ext cx="100433" cy="1129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64" name="מלבן 63">
              <a:extLst>
                <a:ext uri="{FF2B5EF4-FFF2-40B4-BE49-F238E27FC236}">
                  <a16:creationId xmlns:a16="http://schemas.microsoft.com/office/drawing/2014/main" id="{13E31C62-C6B4-37DC-3136-3E8B92E7C0BB}"/>
                </a:ext>
              </a:extLst>
            </p:cNvPr>
            <p:cNvSpPr/>
            <p:nvPr/>
          </p:nvSpPr>
          <p:spPr>
            <a:xfrm>
              <a:off x="2972714" y="3524903"/>
              <a:ext cx="215858" cy="96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65" name="מלבן 64">
              <a:extLst>
                <a:ext uri="{FF2B5EF4-FFF2-40B4-BE49-F238E27FC236}">
                  <a16:creationId xmlns:a16="http://schemas.microsoft.com/office/drawing/2014/main" id="{151DAFF2-02BD-D0B7-9BCA-54C0F86DE276}"/>
                </a:ext>
              </a:extLst>
            </p:cNvPr>
            <p:cNvSpPr/>
            <p:nvPr/>
          </p:nvSpPr>
          <p:spPr>
            <a:xfrm>
              <a:off x="3118545" y="3407867"/>
              <a:ext cx="63457" cy="11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8" name="קבוצה 57">
            <a:extLst>
              <a:ext uri="{FF2B5EF4-FFF2-40B4-BE49-F238E27FC236}">
                <a16:creationId xmlns:a16="http://schemas.microsoft.com/office/drawing/2014/main" id="{E6F603FB-9194-7521-F326-E0CB5D2D4AC4}"/>
              </a:ext>
            </a:extLst>
          </p:cNvPr>
          <p:cNvGrpSpPr/>
          <p:nvPr/>
        </p:nvGrpSpPr>
        <p:grpSpPr>
          <a:xfrm flipH="1">
            <a:off x="4673366" y="2577417"/>
            <a:ext cx="215858" cy="213052"/>
            <a:chOff x="2972714" y="3407867"/>
            <a:chExt cx="215858" cy="213052"/>
          </a:xfrm>
        </p:grpSpPr>
        <p:sp>
          <p:nvSpPr>
            <p:cNvPr id="59" name="מלבן 58">
              <a:extLst>
                <a:ext uri="{FF2B5EF4-FFF2-40B4-BE49-F238E27FC236}">
                  <a16:creationId xmlns:a16="http://schemas.microsoft.com/office/drawing/2014/main" id="{93732145-8920-E7FB-A8DE-C06CFFEA16A1}"/>
                </a:ext>
              </a:extLst>
            </p:cNvPr>
            <p:cNvSpPr/>
            <p:nvPr/>
          </p:nvSpPr>
          <p:spPr>
            <a:xfrm>
              <a:off x="3031327" y="3429000"/>
              <a:ext cx="100433" cy="1129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60" name="מלבן 59">
              <a:extLst>
                <a:ext uri="{FF2B5EF4-FFF2-40B4-BE49-F238E27FC236}">
                  <a16:creationId xmlns:a16="http://schemas.microsoft.com/office/drawing/2014/main" id="{CD8768B3-1FA0-FC45-99FF-36D6661DAD4A}"/>
                </a:ext>
              </a:extLst>
            </p:cNvPr>
            <p:cNvSpPr/>
            <p:nvPr/>
          </p:nvSpPr>
          <p:spPr>
            <a:xfrm>
              <a:off x="2972714" y="3524903"/>
              <a:ext cx="215858" cy="96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מלבן 60">
              <a:extLst>
                <a:ext uri="{FF2B5EF4-FFF2-40B4-BE49-F238E27FC236}">
                  <a16:creationId xmlns:a16="http://schemas.microsoft.com/office/drawing/2014/main" id="{686D004E-8A38-4B4B-67CB-89998A5D94D1}"/>
                </a:ext>
              </a:extLst>
            </p:cNvPr>
            <p:cNvSpPr/>
            <p:nvPr/>
          </p:nvSpPr>
          <p:spPr>
            <a:xfrm>
              <a:off x="3118545" y="3407867"/>
              <a:ext cx="63457" cy="11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C04FCC42-C23C-C0EB-EF2A-D86B10D51C17}"/>
              </a:ext>
            </a:extLst>
          </p:cNvPr>
          <p:cNvGrpSpPr/>
          <p:nvPr/>
        </p:nvGrpSpPr>
        <p:grpSpPr>
          <a:xfrm>
            <a:off x="2494236" y="3449500"/>
            <a:ext cx="215858" cy="213052"/>
            <a:chOff x="2972714" y="3407867"/>
            <a:chExt cx="215858" cy="213052"/>
          </a:xfrm>
        </p:grpSpPr>
        <p:sp>
          <p:nvSpPr>
            <p:cNvPr id="54" name="מלבן 53">
              <a:extLst>
                <a:ext uri="{FF2B5EF4-FFF2-40B4-BE49-F238E27FC236}">
                  <a16:creationId xmlns:a16="http://schemas.microsoft.com/office/drawing/2014/main" id="{68735E32-AF04-84BB-5794-C15A85546A01}"/>
                </a:ext>
              </a:extLst>
            </p:cNvPr>
            <p:cNvSpPr/>
            <p:nvPr/>
          </p:nvSpPr>
          <p:spPr>
            <a:xfrm>
              <a:off x="3031327" y="3429000"/>
              <a:ext cx="100433" cy="1129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55" name="מלבן 54">
              <a:extLst>
                <a:ext uri="{FF2B5EF4-FFF2-40B4-BE49-F238E27FC236}">
                  <a16:creationId xmlns:a16="http://schemas.microsoft.com/office/drawing/2014/main" id="{6D8762CA-A9B8-678D-48D2-C3C12FB9F689}"/>
                </a:ext>
              </a:extLst>
            </p:cNvPr>
            <p:cNvSpPr/>
            <p:nvPr/>
          </p:nvSpPr>
          <p:spPr>
            <a:xfrm>
              <a:off x="2972714" y="3524903"/>
              <a:ext cx="215858" cy="96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56" name="מלבן 55">
              <a:extLst>
                <a:ext uri="{FF2B5EF4-FFF2-40B4-BE49-F238E27FC236}">
                  <a16:creationId xmlns:a16="http://schemas.microsoft.com/office/drawing/2014/main" id="{58E8ED58-8BAF-D39C-2EEF-B262E78016DB}"/>
                </a:ext>
              </a:extLst>
            </p:cNvPr>
            <p:cNvSpPr/>
            <p:nvPr/>
          </p:nvSpPr>
          <p:spPr>
            <a:xfrm>
              <a:off x="3118545" y="3407867"/>
              <a:ext cx="63457" cy="11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21B446-4980-493D-BBC3-CACA37DDADAF}"/>
              </a:ext>
            </a:extLst>
          </p:cNvPr>
          <p:cNvSpPr txBox="1"/>
          <p:nvPr/>
        </p:nvSpPr>
        <p:spPr>
          <a:xfrm>
            <a:off x="1026768" y="379557"/>
            <a:ext cx="111347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 أمامكم مثلثات. احسب</a:t>
            </a:r>
            <a:r>
              <a:rPr lang="ar-JO" sz="2800" dirty="0">
                <a:solidFill>
                  <a:prstClr val="black"/>
                </a:solidFill>
              </a:rPr>
              <a:t>وا</a:t>
            </a:r>
            <a:r>
              <a:rPr lang="ar-SA" sz="2800" dirty="0">
                <a:solidFill>
                  <a:prstClr val="black"/>
                </a:solidFill>
              </a:rPr>
              <a:t> مساح</a:t>
            </a:r>
            <a:r>
              <a:rPr lang="ar-JO" sz="2800" dirty="0">
                <a:solidFill>
                  <a:prstClr val="black"/>
                </a:solidFill>
              </a:rPr>
              <a:t>ا</a:t>
            </a:r>
            <a:r>
              <a:rPr lang="ar-SA" sz="2800" dirty="0" err="1">
                <a:solidFill>
                  <a:prstClr val="black"/>
                </a:solidFill>
              </a:rPr>
              <a:t>تها</a:t>
            </a:r>
            <a:r>
              <a:rPr lang="ar-SA" sz="2800" dirty="0">
                <a:solidFill>
                  <a:prstClr val="black"/>
                </a:solidFill>
              </a:rPr>
              <a:t>. للتحقق من الحساب، انقر على كل مثلث.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תשובה ג1">
                <a:extLst>
                  <a:ext uri="{FF2B5EF4-FFF2-40B4-BE49-F238E27FC236}">
                    <a16:creationId xmlns:a16="http://schemas.microsoft.com/office/drawing/2014/main" id="{8A01CB50-E0F3-44B3-9E17-ED1A647F9E81}"/>
                  </a:ext>
                </a:extLst>
              </p:cNvPr>
              <p:cNvSpPr txBox="1"/>
              <p:nvPr/>
            </p:nvSpPr>
            <p:spPr>
              <a:xfrm>
                <a:off x="8910509" y="3836539"/>
                <a:ext cx="3246402" cy="11968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defTabSz="914446"/>
                <a:r>
                  <a:rPr lang="ar-SA" sz="2800" dirty="0">
                    <a:solidFill>
                      <a:prstClr val="black"/>
                    </a:solidFill>
                  </a:rPr>
                  <a:t>مساحة المثلث </a:t>
                </a:r>
                <a:r>
                  <a:rPr lang="he-IL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: 18 </a:t>
                </a:r>
                <a:r>
                  <a:rPr lang="ar-SA" sz="2800" dirty="0">
                    <a:solidFill>
                      <a:prstClr val="black"/>
                    </a:solidFill>
                  </a:rPr>
                  <a:t>سم²</a:t>
                </a:r>
                <a:r>
                  <a:rPr lang="he-IL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.</a:t>
                </a:r>
              </a:p>
              <a:p>
                <a:pPr algn="ctr" defTabSz="914446"/>
                <a14:m>
                  <m:oMath xmlns:m="http://schemas.openxmlformats.org/officeDocument/2006/math">
                    <m:f>
                      <m:fPr>
                        <m:ctrlPr>
                          <a:rPr lang="he-I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18</a:t>
                </a:r>
                <a:endParaRPr lang="he-IL" sz="28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6" name="תשובה ג1">
                <a:extLst>
                  <a:ext uri="{FF2B5EF4-FFF2-40B4-BE49-F238E27FC236}">
                    <a16:creationId xmlns:a16="http://schemas.microsoft.com/office/drawing/2014/main" id="{8A01CB50-E0F3-44B3-9E17-ED1A647F9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509" y="3836539"/>
                <a:ext cx="3246402" cy="1196802"/>
              </a:xfrm>
              <a:prstGeom prst="rect">
                <a:avLst/>
              </a:prstGeom>
              <a:blipFill>
                <a:blip r:embed="rId2"/>
                <a:stretch>
                  <a:fillRect l="-5451" t="-4569" r="-3759" b="-60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תשובה ב1">
                <a:extLst>
                  <a:ext uri="{FF2B5EF4-FFF2-40B4-BE49-F238E27FC236}">
                    <a16:creationId xmlns:a16="http://schemas.microsoft.com/office/drawing/2014/main" id="{DCABAFB8-CF07-499C-B045-C3BE8BE6583E}"/>
                  </a:ext>
                </a:extLst>
              </p:cNvPr>
              <p:cNvSpPr txBox="1"/>
              <p:nvPr/>
            </p:nvSpPr>
            <p:spPr>
              <a:xfrm>
                <a:off x="4934639" y="3838507"/>
                <a:ext cx="3063724" cy="16278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defTabSz="914446"/>
                <a:r>
                  <a:rPr lang="ar-SA" sz="2800" dirty="0">
                    <a:solidFill>
                      <a:prstClr val="black"/>
                    </a:solidFill>
                  </a:rPr>
                  <a:t>مساحة المثلث</a:t>
                </a:r>
                <a:r>
                  <a:rPr lang="he-IL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 : 6 </a:t>
                </a:r>
                <a:r>
                  <a:rPr lang="ar-SA" sz="2800" dirty="0">
                    <a:solidFill>
                      <a:prstClr val="black"/>
                    </a:solidFill>
                  </a:rPr>
                  <a:t>سم²</a:t>
                </a:r>
                <a:r>
                  <a:rPr lang="he-IL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.</a:t>
                </a:r>
              </a:p>
              <a:p>
                <a:pPr algn="ctr" defTabSz="914446"/>
                <a14:m>
                  <m:oMath xmlns:m="http://schemas.openxmlformats.org/officeDocument/2006/math">
                    <m:f>
                      <m:fPr>
                        <m:ctrlPr>
                          <a:rPr lang="he-I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800" b="0" i="0" smtClean="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6</a:t>
                </a:r>
                <a:endParaRPr lang="he-IL" sz="28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defTabSz="914446"/>
                <a:endParaRPr lang="he-IL" sz="28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8" name="תשובה ב1">
                <a:extLst>
                  <a:ext uri="{FF2B5EF4-FFF2-40B4-BE49-F238E27FC236}">
                    <a16:creationId xmlns:a16="http://schemas.microsoft.com/office/drawing/2014/main" id="{DCABAFB8-CF07-499C-B045-C3BE8BE65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639" y="3838507"/>
                <a:ext cx="3063724" cy="1627818"/>
              </a:xfrm>
              <a:prstGeom prst="rect">
                <a:avLst/>
              </a:prstGeom>
              <a:blipFill>
                <a:blip r:embed="rId3"/>
                <a:stretch>
                  <a:fillRect l="-5567" t="-3745" r="-3976" b="-973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תשובה א1">
                <a:extLst>
                  <a:ext uri="{FF2B5EF4-FFF2-40B4-BE49-F238E27FC236}">
                    <a16:creationId xmlns:a16="http://schemas.microsoft.com/office/drawing/2014/main" id="{7AB29269-2140-43D1-AFA4-809F64C6316B}"/>
                  </a:ext>
                </a:extLst>
              </p:cNvPr>
              <p:cNvSpPr txBox="1"/>
              <p:nvPr/>
            </p:nvSpPr>
            <p:spPr>
              <a:xfrm>
                <a:off x="580953" y="3838507"/>
                <a:ext cx="3164648" cy="11968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defTabSz="914446"/>
                <a:r>
                  <a:rPr lang="ar-SA" sz="2800" dirty="0">
                    <a:solidFill>
                      <a:prstClr val="black"/>
                    </a:solidFill>
                  </a:rPr>
                  <a:t>مساحة المثلث </a:t>
                </a:r>
                <a:r>
                  <a:rPr lang="he-IL" sz="2800" dirty="0">
                    <a:solidFill>
                      <a:prstClr val="black"/>
                    </a:solidFill>
                  </a:rPr>
                  <a:t>:</a:t>
                </a:r>
                <a:r>
                  <a:rPr lang="he-IL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12 </a:t>
                </a:r>
                <a:r>
                  <a:rPr lang="ar-SA" sz="2800" dirty="0">
                    <a:solidFill>
                      <a:prstClr val="black"/>
                    </a:solidFill>
                  </a:rPr>
                  <a:t>سم²</a:t>
                </a:r>
                <a:r>
                  <a:rPr lang="he-IL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.</a:t>
                </a:r>
              </a:p>
              <a:p>
                <a:pPr algn="ctr" defTabSz="914446"/>
                <a14:m>
                  <m:oMath xmlns:m="http://schemas.openxmlformats.org/officeDocument/2006/math">
                    <m:f>
                      <m:fPr>
                        <m:ctrlPr>
                          <a:rPr lang="he-I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12</a:t>
                </a:r>
                <a:endParaRPr lang="he-IL" sz="28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תשובה א1">
                <a:extLst>
                  <a:ext uri="{FF2B5EF4-FFF2-40B4-BE49-F238E27FC236}">
                    <a16:creationId xmlns:a16="http://schemas.microsoft.com/office/drawing/2014/main" id="{7AB29269-2140-43D1-AFA4-809F64C63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53" y="3838507"/>
                <a:ext cx="3164648" cy="1196802"/>
              </a:xfrm>
              <a:prstGeom prst="rect">
                <a:avLst/>
              </a:prstGeom>
              <a:blipFill>
                <a:blip r:embed="rId4"/>
                <a:stretch>
                  <a:fillRect l="-5202" t="-5102" r="-4046" b="-66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משולש ג">
            <a:extLst>
              <a:ext uri="{FF2B5EF4-FFF2-40B4-BE49-F238E27FC236}">
                <a16:creationId xmlns:a16="http://schemas.microsoft.com/office/drawing/2014/main" id="{0BD2D375-814B-FFCF-9785-862836B6ABA4}"/>
              </a:ext>
            </a:extLst>
          </p:cNvPr>
          <p:cNvGrpSpPr/>
          <p:nvPr/>
        </p:nvGrpSpPr>
        <p:grpSpPr>
          <a:xfrm>
            <a:off x="8588044" y="1157644"/>
            <a:ext cx="3261639" cy="2140355"/>
            <a:chOff x="8590328" y="1582166"/>
            <a:chExt cx="2832927" cy="1791290"/>
          </a:xfrm>
        </p:grpSpPr>
        <p:sp>
          <p:nvSpPr>
            <p:cNvPr id="5" name="משולש ג">
              <a:extLst>
                <a:ext uri="{FF2B5EF4-FFF2-40B4-BE49-F238E27FC236}">
                  <a16:creationId xmlns:a16="http://schemas.microsoft.com/office/drawing/2014/main" id="{CBCAB44B-AF4E-4160-9177-AB133C60DFCD}"/>
                </a:ext>
              </a:extLst>
            </p:cNvPr>
            <p:cNvSpPr/>
            <p:nvPr/>
          </p:nvSpPr>
          <p:spPr>
            <a:xfrm>
              <a:off x="8693728" y="1584390"/>
              <a:ext cx="2729527" cy="1786290"/>
            </a:xfrm>
            <a:custGeom>
              <a:avLst/>
              <a:gdLst>
                <a:gd name="connsiteX0" fmla="*/ 0 w 1842655"/>
                <a:gd name="connsiteY0" fmla="*/ 1832956 h 1832956"/>
                <a:gd name="connsiteX1" fmla="*/ 0 w 1842655"/>
                <a:gd name="connsiteY1" fmla="*/ 0 h 1832956"/>
                <a:gd name="connsiteX2" fmla="*/ 1842655 w 1842655"/>
                <a:gd name="connsiteY2" fmla="*/ 1832956 h 1832956"/>
                <a:gd name="connsiteX3" fmla="*/ 0 w 1842655"/>
                <a:gd name="connsiteY3" fmla="*/ 1832956 h 1832956"/>
                <a:gd name="connsiteX0" fmla="*/ 865909 w 2708564"/>
                <a:gd name="connsiteY0" fmla="*/ 1832956 h 1832956"/>
                <a:gd name="connsiteX1" fmla="*/ 0 w 2708564"/>
                <a:gd name="connsiteY1" fmla="*/ 0 h 1832956"/>
                <a:gd name="connsiteX2" fmla="*/ 2708564 w 2708564"/>
                <a:gd name="connsiteY2" fmla="*/ 1832956 h 1832956"/>
                <a:gd name="connsiteX3" fmla="*/ 865909 w 2708564"/>
                <a:gd name="connsiteY3" fmla="*/ 1832956 h 1832956"/>
                <a:gd name="connsiteX0" fmla="*/ 855871 w 2698526"/>
                <a:gd name="connsiteY0" fmla="*/ 1805455 h 1805455"/>
                <a:gd name="connsiteX1" fmla="*/ 0 w 2698526"/>
                <a:gd name="connsiteY1" fmla="*/ 0 h 1805455"/>
                <a:gd name="connsiteX2" fmla="*/ 2698526 w 2698526"/>
                <a:gd name="connsiteY2" fmla="*/ 1805455 h 1805455"/>
                <a:gd name="connsiteX3" fmla="*/ 855871 w 2698526"/>
                <a:gd name="connsiteY3" fmla="*/ 1805455 h 1805455"/>
                <a:gd name="connsiteX0" fmla="*/ 855871 w 2656702"/>
                <a:gd name="connsiteY0" fmla="*/ 1805455 h 1805455"/>
                <a:gd name="connsiteX1" fmla="*/ 0 w 2656702"/>
                <a:gd name="connsiteY1" fmla="*/ 0 h 1805455"/>
                <a:gd name="connsiteX2" fmla="*/ 2656702 w 2656702"/>
                <a:gd name="connsiteY2" fmla="*/ 1805455 h 1805455"/>
                <a:gd name="connsiteX3" fmla="*/ 855871 w 2656702"/>
                <a:gd name="connsiteY3" fmla="*/ 1805455 h 180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6702" h="1805455">
                  <a:moveTo>
                    <a:pt x="855871" y="1805455"/>
                  </a:moveTo>
                  <a:lnTo>
                    <a:pt x="0" y="0"/>
                  </a:lnTo>
                  <a:lnTo>
                    <a:pt x="2656702" y="1805455"/>
                  </a:lnTo>
                  <a:lnTo>
                    <a:pt x="855871" y="1805455"/>
                  </a:lnTo>
                  <a:close/>
                </a:path>
              </a:pathLst>
            </a:custGeom>
            <a:solidFill>
              <a:srgbClr val="4472C4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84142C6C-347B-3445-F6FF-B0ACF7522AB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94328" y="2869456"/>
              <a:ext cx="0" cy="100800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2D1540C9-3085-07E5-12FC-994F774AB5BE}"/>
                </a:ext>
              </a:extLst>
            </p:cNvPr>
            <p:cNvCxnSpPr>
              <a:cxnSpLocks/>
            </p:cNvCxnSpPr>
            <p:nvPr/>
          </p:nvCxnSpPr>
          <p:spPr>
            <a:xfrm>
              <a:off x="8692438" y="1582166"/>
              <a:ext cx="27786" cy="177441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8C3C8019-B6EF-4CF5-8908-5AC8C755A119}"/>
                </a:ext>
              </a:extLst>
            </p:cNvPr>
            <p:cNvCxnSpPr>
              <a:cxnSpLocks/>
              <a:stCxn id="35" idx="0"/>
              <a:endCxn id="35" idx="2"/>
            </p:cNvCxnSpPr>
            <p:nvPr/>
          </p:nvCxnSpPr>
          <p:spPr>
            <a:xfrm>
              <a:off x="9565052" y="3367650"/>
              <a:ext cx="1856917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משולש א">
            <a:extLst>
              <a:ext uri="{FF2B5EF4-FFF2-40B4-BE49-F238E27FC236}">
                <a16:creationId xmlns:a16="http://schemas.microsoft.com/office/drawing/2014/main" id="{C5BF062E-7DB5-5F26-6588-AD95432AC78A}"/>
              </a:ext>
            </a:extLst>
          </p:cNvPr>
          <p:cNvGrpSpPr/>
          <p:nvPr/>
        </p:nvGrpSpPr>
        <p:grpSpPr>
          <a:xfrm>
            <a:off x="943256" y="1406578"/>
            <a:ext cx="1747122" cy="2173817"/>
            <a:chOff x="1241395" y="1774648"/>
            <a:chExt cx="1660520" cy="1846271"/>
          </a:xfrm>
        </p:grpSpPr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E3F792E4-26A5-3FE6-7652-97067E9BD972}"/>
                </a:ext>
              </a:extLst>
            </p:cNvPr>
            <p:cNvCxnSpPr>
              <a:cxnSpLocks/>
              <a:stCxn id="22" idx="1"/>
            </p:cNvCxnSpPr>
            <p:nvPr/>
          </p:nvCxnSpPr>
          <p:spPr>
            <a:xfrm flipH="1">
              <a:off x="2867482" y="1782357"/>
              <a:ext cx="425" cy="181786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משולש שווה-שוקיים 2">
              <a:extLst>
                <a:ext uri="{FF2B5EF4-FFF2-40B4-BE49-F238E27FC236}">
                  <a16:creationId xmlns:a16="http://schemas.microsoft.com/office/drawing/2014/main" id="{44EB2E96-650E-4FB1-B2F8-B247AE78EB81}"/>
                </a:ext>
              </a:extLst>
            </p:cNvPr>
            <p:cNvSpPr/>
            <p:nvPr/>
          </p:nvSpPr>
          <p:spPr>
            <a:xfrm>
              <a:off x="1241395" y="1774648"/>
              <a:ext cx="1629989" cy="1846271"/>
            </a:xfrm>
            <a:custGeom>
              <a:avLst/>
              <a:gdLst>
                <a:gd name="connsiteX0" fmla="*/ 0 w 1842655"/>
                <a:gd name="connsiteY0" fmla="*/ 1832956 h 1832956"/>
                <a:gd name="connsiteX1" fmla="*/ 921328 w 1842655"/>
                <a:gd name="connsiteY1" fmla="*/ 0 h 1832956"/>
                <a:gd name="connsiteX2" fmla="*/ 1842655 w 1842655"/>
                <a:gd name="connsiteY2" fmla="*/ 1832956 h 1832956"/>
                <a:gd name="connsiteX3" fmla="*/ 0 w 1842655"/>
                <a:gd name="connsiteY3" fmla="*/ 1832956 h 1832956"/>
                <a:gd name="connsiteX0" fmla="*/ 0 w 2288489"/>
                <a:gd name="connsiteY0" fmla="*/ 1806323 h 1806323"/>
                <a:gd name="connsiteX1" fmla="*/ 2288489 w 2288489"/>
                <a:gd name="connsiteY1" fmla="*/ 0 h 1806323"/>
                <a:gd name="connsiteX2" fmla="*/ 1842655 w 2288489"/>
                <a:gd name="connsiteY2" fmla="*/ 1806323 h 1806323"/>
                <a:gd name="connsiteX3" fmla="*/ 0 w 2288489"/>
                <a:gd name="connsiteY3" fmla="*/ 1806323 h 180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8489" h="1806323">
                  <a:moveTo>
                    <a:pt x="0" y="1806323"/>
                  </a:moveTo>
                  <a:lnTo>
                    <a:pt x="2288489" y="0"/>
                  </a:lnTo>
                  <a:lnTo>
                    <a:pt x="1842655" y="1806323"/>
                  </a:lnTo>
                  <a:lnTo>
                    <a:pt x="0" y="1806323"/>
                  </a:lnTo>
                  <a:close/>
                </a:path>
              </a:pathLst>
            </a:custGeom>
            <a:solidFill>
              <a:srgbClr val="4472C4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641F7BFD-4325-4DE5-8DA8-4EAF47182698}"/>
                </a:ext>
              </a:extLst>
            </p:cNvPr>
            <p:cNvCxnSpPr>
              <a:cxnSpLocks/>
              <a:stCxn id="3" idx="0"/>
              <a:endCxn id="3" idx="2"/>
            </p:cNvCxnSpPr>
            <p:nvPr/>
          </p:nvCxnSpPr>
          <p:spPr>
            <a:xfrm>
              <a:off x="1241395" y="3620919"/>
              <a:ext cx="131244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57BD6828-A3C6-8567-D74F-0D426AA09A70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 flipH="1">
              <a:off x="2553837" y="3620919"/>
              <a:ext cx="348078" cy="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משולש א לסיבוב">
            <a:extLst>
              <a:ext uri="{FF2B5EF4-FFF2-40B4-BE49-F238E27FC236}">
                <a16:creationId xmlns:a16="http://schemas.microsoft.com/office/drawing/2014/main" id="{07F1276A-CA58-32B0-8630-80A8CE712914}"/>
              </a:ext>
            </a:extLst>
          </p:cNvPr>
          <p:cNvSpPr/>
          <p:nvPr/>
        </p:nvSpPr>
        <p:spPr>
          <a:xfrm>
            <a:off x="956891" y="1415654"/>
            <a:ext cx="1697705" cy="2160000"/>
          </a:xfrm>
          <a:custGeom>
            <a:avLst/>
            <a:gdLst>
              <a:gd name="connsiteX0" fmla="*/ 0 w 1842655"/>
              <a:gd name="connsiteY0" fmla="*/ 1832956 h 1832956"/>
              <a:gd name="connsiteX1" fmla="*/ 921328 w 1842655"/>
              <a:gd name="connsiteY1" fmla="*/ 0 h 1832956"/>
              <a:gd name="connsiteX2" fmla="*/ 1842655 w 1842655"/>
              <a:gd name="connsiteY2" fmla="*/ 1832956 h 1832956"/>
              <a:gd name="connsiteX3" fmla="*/ 0 w 1842655"/>
              <a:gd name="connsiteY3" fmla="*/ 1832956 h 1832956"/>
              <a:gd name="connsiteX0" fmla="*/ 0 w 2288489"/>
              <a:gd name="connsiteY0" fmla="*/ 1806323 h 1806323"/>
              <a:gd name="connsiteX1" fmla="*/ 2288489 w 2288489"/>
              <a:gd name="connsiteY1" fmla="*/ 0 h 1806323"/>
              <a:gd name="connsiteX2" fmla="*/ 1842655 w 2288489"/>
              <a:gd name="connsiteY2" fmla="*/ 1806323 h 1806323"/>
              <a:gd name="connsiteX3" fmla="*/ 0 w 2288489"/>
              <a:gd name="connsiteY3" fmla="*/ 1806323 h 180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8489" h="1806323">
                <a:moveTo>
                  <a:pt x="0" y="1806323"/>
                </a:moveTo>
                <a:lnTo>
                  <a:pt x="2288489" y="0"/>
                </a:lnTo>
                <a:lnTo>
                  <a:pt x="1842655" y="1806323"/>
                </a:lnTo>
                <a:lnTo>
                  <a:pt x="0" y="1806323"/>
                </a:lnTo>
                <a:close/>
              </a:path>
            </a:pathLst>
          </a:custGeom>
          <a:solidFill>
            <a:srgbClr val="4472C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תשובה א2">
                <a:extLst>
                  <a:ext uri="{FF2B5EF4-FFF2-40B4-BE49-F238E27FC236}">
                    <a16:creationId xmlns:a16="http://schemas.microsoft.com/office/drawing/2014/main" id="{5649689B-03BF-C956-9495-8CB725AD04A6}"/>
                  </a:ext>
                </a:extLst>
              </p:cNvPr>
              <p:cNvSpPr txBox="1"/>
              <p:nvPr/>
            </p:nvSpPr>
            <p:spPr>
              <a:xfrm>
                <a:off x="442504" y="3741883"/>
                <a:ext cx="3501278" cy="17777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defTabSz="914446"/>
                <a:r>
                  <a:rPr lang="ar-SA" sz="2400" dirty="0">
                    <a:solidFill>
                      <a:prstClr val="black"/>
                    </a:solidFill>
                  </a:rPr>
                  <a:t>مساحة المثلث </a:t>
                </a:r>
                <a:r>
                  <a:rPr lang="he-IL" sz="2400" dirty="0">
                    <a:solidFill>
                      <a:prstClr val="black"/>
                    </a:solidFill>
                  </a:rPr>
                  <a:t>:</a:t>
                </a:r>
                <a:r>
                  <a:rPr lang="he-IL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12 </a:t>
                </a:r>
                <a:r>
                  <a:rPr lang="ar-SA" sz="2400" dirty="0">
                    <a:solidFill>
                      <a:prstClr val="black"/>
                    </a:solidFill>
                  </a:rPr>
                  <a:t>سم²</a:t>
                </a:r>
                <a:r>
                  <a:rPr lang="he-IL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.</a:t>
                </a:r>
              </a:p>
              <a:p>
                <a:pPr algn="ctr" defTabSz="914446"/>
                <a14:m>
                  <m:oMath xmlns:m="http://schemas.openxmlformats.org/officeDocument/2006/math">
                    <m:f>
                      <m:fPr>
                        <m:ctrlPr>
                          <a:rPr lang="he-IL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12</a:t>
                </a:r>
              </a:p>
              <a:p>
                <a:pPr defTabSz="914446"/>
                <a:r>
                  <a:rPr lang="ar-SA" sz="2400" dirty="0">
                    <a:solidFill>
                      <a:prstClr val="black"/>
                    </a:solidFill>
                  </a:rPr>
                  <a:t>مساحة</a:t>
                </a:r>
                <a:r>
                  <a:rPr lang="he-IL" sz="2400" dirty="0">
                    <a:solidFill>
                      <a:prstClr val="black"/>
                    </a:solidFill>
                  </a:rPr>
                  <a:t> </a:t>
                </a:r>
                <a:r>
                  <a:rPr lang="ar-SA" sz="2400" dirty="0">
                    <a:solidFill>
                      <a:prstClr val="black"/>
                    </a:solidFill>
                  </a:rPr>
                  <a:t>متوازي الاضلاع </a:t>
                </a:r>
                <a:r>
                  <a:rPr lang="he-IL" sz="2400" dirty="0">
                    <a:solidFill>
                      <a:prstClr val="black"/>
                    </a:solidFill>
                  </a:rPr>
                  <a:t>:</a:t>
                </a:r>
                <a:r>
                  <a:rPr lang="he-IL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24 </a:t>
                </a:r>
                <a:r>
                  <a:rPr lang="ar-SA" sz="2400" dirty="0">
                    <a:solidFill>
                      <a:prstClr val="black"/>
                    </a:solidFill>
                  </a:rPr>
                  <a:t>سم²</a:t>
                </a:r>
                <a:endParaRPr lang="he-IL" sz="24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ctr" defTabSz="914446"/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12X2 = 24</a:t>
                </a:r>
                <a:endParaRPr lang="he-IL" sz="24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24" name="תשובה א2">
                <a:extLst>
                  <a:ext uri="{FF2B5EF4-FFF2-40B4-BE49-F238E27FC236}">
                    <a16:creationId xmlns:a16="http://schemas.microsoft.com/office/drawing/2014/main" id="{5649689B-03BF-C956-9495-8CB725AD0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04" y="3741883"/>
                <a:ext cx="3501278" cy="1777731"/>
              </a:xfrm>
              <a:prstGeom prst="rect">
                <a:avLst/>
              </a:prstGeom>
              <a:blipFill>
                <a:blip r:embed="rId5"/>
                <a:stretch>
                  <a:fillRect l="-3659" t="-2749" r="-2613" b="-72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משולש ב">
            <a:extLst>
              <a:ext uri="{FF2B5EF4-FFF2-40B4-BE49-F238E27FC236}">
                <a16:creationId xmlns:a16="http://schemas.microsoft.com/office/drawing/2014/main" id="{A31FE39A-2149-2129-7DCF-2EBB7AF5E84E}"/>
              </a:ext>
            </a:extLst>
          </p:cNvPr>
          <p:cNvGrpSpPr/>
          <p:nvPr/>
        </p:nvGrpSpPr>
        <p:grpSpPr>
          <a:xfrm>
            <a:off x="4636070" y="1948588"/>
            <a:ext cx="2983794" cy="778558"/>
            <a:chOff x="3736034" y="2070843"/>
            <a:chExt cx="2572762" cy="949895"/>
          </a:xfrm>
        </p:grpSpPr>
        <p:sp>
          <p:nvSpPr>
            <p:cNvPr id="4" name="משולש שווה-שוקיים 3">
              <a:extLst>
                <a:ext uri="{FF2B5EF4-FFF2-40B4-BE49-F238E27FC236}">
                  <a16:creationId xmlns:a16="http://schemas.microsoft.com/office/drawing/2014/main" id="{0C7E6409-5318-4C1A-ADA4-5A42E371E2F3}"/>
                </a:ext>
              </a:extLst>
            </p:cNvPr>
            <p:cNvSpPr/>
            <p:nvPr/>
          </p:nvSpPr>
          <p:spPr>
            <a:xfrm>
              <a:off x="3828695" y="2085109"/>
              <a:ext cx="2468531" cy="883046"/>
            </a:xfrm>
            <a:custGeom>
              <a:avLst/>
              <a:gdLst>
                <a:gd name="connsiteX0" fmla="*/ 0 w 1842655"/>
                <a:gd name="connsiteY0" fmla="*/ 1832956 h 1832956"/>
                <a:gd name="connsiteX1" fmla="*/ 0 w 1842655"/>
                <a:gd name="connsiteY1" fmla="*/ 0 h 1832956"/>
                <a:gd name="connsiteX2" fmla="*/ 1842655 w 1842655"/>
                <a:gd name="connsiteY2" fmla="*/ 1832956 h 1832956"/>
                <a:gd name="connsiteX3" fmla="*/ 0 w 1842655"/>
                <a:gd name="connsiteY3" fmla="*/ 1832956 h 1832956"/>
                <a:gd name="connsiteX0" fmla="*/ 625876 w 2468531"/>
                <a:gd name="connsiteY0" fmla="*/ 883046 h 883046"/>
                <a:gd name="connsiteX1" fmla="*/ 0 w 2468531"/>
                <a:gd name="connsiteY1" fmla="*/ 0 h 883046"/>
                <a:gd name="connsiteX2" fmla="*/ 2468531 w 2468531"/>
                <a:gd name="connsiteY2" fmla="*/ 883046 h 883046"/>
                <a:gd name="connsiteX3" fmla="*/ 625876 w 2468531"/>
                <a:gd name="connsiteY3" fmla="*/ 883046 h 88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8531" h="883046">
                  <a:moveTo>
                    <a:pt x="625876" y="883046"/>
                  </a:moveTo>
                  <a:lnTo>
                    <a:pt x="0" y="0"/>
                  </a:lnTo>
                  <a:lnTo>
                    <a:pt x="2468531" y="883046"/>
                  </a:lnTo>
                  <a:lnTo>
                    <a:pt x="625876" y="883046"/>
                  </a:lnTo>
                  <a:close/>
                </a:path>
              </a:pathLst>
            </a:custGeom>
            <a:solidFill>
              <a:srgbClr val="4472C4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C583B1BF-8A06-4327-B907-4FE64556A48D}"/>
                </a:ext>
              </a:extLst>
            </p:cNvPr>
            <p:cNvCxnSpPr>
              <a:cxnSpLocks/>
            </p:cNvCxnSpPr>
            <p:nvPr/>
          </p:nvCxnSpPr>
          <p:spPr>
            <a:xfrm>
              <a:off x="4410723" y="2990157"/>
              <a:ext cx="1898073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D6EB058E-1492-FC54-8AB1-A1AA4945456B}"/>
                </a:ext>
              </a:extLst>
            </p:cNvPr>
            <p:cNvCxnSpPr>
              <a:cxnSpLocks/>
            </p:cNvCxnSpPr>
            <p:nvPr/>
          </p:nvCxnSpPr>
          <p:spPr>
            <a:xfrm>
              <a:off x="3812959" y="2070843"/>
              <a:ext cx="0" cy="94989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DD037011-E48F-54DF-BDA0-9743C3F4A60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40034" y="2483321"/>
              <a:ext cx="0" cy="100800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משולש ב לסיבוב">
            <a:extLst>
              <a:ext uri="{FF2B5EF4-FFF2-40B4-BE49-F238E27FC236}">
                <a16:creationId xmlns:a16="http://schemas.microsoft.com/office/drawing/2014/main" id="{2283D7EE-125E-431C-D26D-F06AED4BC0E9}"/>
              </a:ext>
            </a:extLst>
          </p:cNvPr>
          <p:cNvSpPr/>
          <p:nvPr/>
        </p:nvSpPr>
        <p:spPr>
          <a:xfrm>
            <a:off x="4726775" y="1964132"/>
            <a:ext cx="2879243" cy="721232"/>
          </a:xfrm>
          <a:custGeom>
            <a:avLst/>
            <a:gdLst>
              <a:gd name="connsiteX0" fmla="*/ 0 w 1842655"/>
              <a:gd name="connsiteY0" fmla="*/ 1832956 h 1832956"/>
              <a:gd name="connsiteX1" fmla="*/ 0 w 1842655"/>
              <a:gd name="connsiteY1" fmla="*/ 0 h 1832956"/>
              <a:gd name="connsiteX2" fmla="*/ 1842655 w 1842655"/>
              <a:gd name="connsiteY2" fmla="*/ 1832956 h 1832956"/>
              <a:gd name="connsiteX3" fmla="*/ 0 w 1842655"/>
              <a:gd name="connsiteY3" fmla="*/ 1832956 h 1832956"/>
              <a:gd name="connsiteX0" fmla="*/ 625876 w 2468531"/>
              <a:gd name="connsiteY0" fmla="*/ 883046 h 883046"/>
              <a:gd name="connsiteX1" fmla="*/ 0 w 2468531"/>
              <a:gd name="connsiteY1" fmla="*/ 0 h 883046"/>
              <a:gd name="connsiteX2" fmla="*/ 2468531 w 2468531"/>
              <a:gd name="connsiteY2" fmla="*/ 883046 h 883046"/>
              <a:gd name="connsiteX3" fmla="*/ 625876 w 2468531"/>
              <a:gd name="connsiteY3" fmla="*/ 883046 h 8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531" h="883046">
                <a:moveTo>
                  <a:pt x="625876" y="883046"/>
                </a:moveTo>
                <a:lnTo>
                  <a:pt x="0" y="0"/>
                </a:lnTo>
                <a:lnTo>
                  <a:pt x="2468531" y="883046"/>
                </a:lnTo>
                <a:lnTo>
                  <a:pt x="625876" y="883046"/>
                </a:lnTo>
                <a:close/>
              </a:path>
            </a:pathLst>
          </a:custGeom>
          <a:solidFill>
            <a:srgbClr val="4472C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0" name="לחצו להפיכת משולש ב למקבילית">
            <a:extLst>
              <a:ext uri="{FF2B5EF4-FFF2-40B4-BE49-F238E27FC236}">
                <a16:creationId xmlns:a16="http://schemas.microsoft.com/office/drawing/2014/main" id="{B1691391-5AE9-827B-CA8D-F2F77F9BCFE1}"/>
              </a:ext>
            </a:extLst>
          </p:cNvPr>
          <p:cNvSpPr/>
          <p:nvPr/>
        </p:nvSpPr>
        <p:spPr>
          <a:xfrm>
            <a:off x="4602548" y="5460669"/>
            <a:ext cx="2791515" cy="118302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914446"/>
            <a:r>
              <a:rPr lang="ar-S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انقر علي لإنشاء متوازي أضلاع باستخدام المثلث.</a:t>
            </a:r>
            <a:endParaRPr lang="he-IL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תשובה ב2">
                <a:extLst>
                  <a:ext uri="{FF2B5EF4-FFF2-40B4-BE49-F238E27FC236}">
                    <a16:creationId xmlns:a16="http://schemas.microsoft.com/office/drawing/2014/main" id="{9161F6CD-6A3F-657A-9C8C-CFBE587606BD}"/>
                  </a:ext>
                </a:extLst>
              </p:cNvPr>
              <p:cNvSpPr txBox="1"/>
              <p:nvPr/>
            </p:nvSpPr>
            <p:spPr>
              <a:xfrm>
                <a:off x="4408287" y="3682810"/>
                <a:ext cx="3570208" cy="17778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defTabSz="914446"/>
                <a:r>
                  <a:rPr lang="ar-SA" sz="2400" dirty="0">
                    <a:solidFill>
                      <a:prstClr val="black"/>
                    </a:solidFill>
                  </a:rPr>
                  <a:t>مساحة المثلث </a:t>
                </a:r>
                <a:r>
                  <a:rPr lang="he-IL" sz="2400" dirty="0">
                    <a:solidFill>
                      <a:prstClr val="black"/>
                    </a:solidFill>
                  </a:rPr>
                  <a:t>:</a:t>
                </a:r>
                <a:r>
                  <a:rPr lang="he-IL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6 </a:t>
                </a:r>
                <a:r>
                  <a:rPr lang="ar-SA" sz="2400" dirty="0">
                    <a:solidFill>
                      <a:prstClr val="black"/>
                    </a:solidFill>
                  </a:rPr>
                  <a:t>سم²</a:t>
                </a:r>
                <a:r>
                  <a:rPr lang="he-IL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.</a:t>
                </a:r>
              </a:p>
              <a:p>
                <a:pPr algn="ctr" defTabSz="914446"/>
                <a14:m>
                  <m:oMath xmlns:m="http://schemas.openxmlformats.org/officeDocument/2006/math">
                    <m:f>
                      <m:fPr>
                        <m:ctrlPr>
                          <a:rPr lang="he-IL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6</a:t>
                </a:r>
              </a:p>
              <a:p>
                <a:pPr defTabSz="914446"/>
                <a:r>
                  <a:rPr lang="ar-SA" sz="2400" dirty="0">
                    <a:solidFill>
                      <a:prstClr val="black"/>
                    </a:solidFill>
                  </a:rPr>
                  <a:t>مساحة</a:t>
                </a:r>
                <a:r>
                  <a:rPr lang="he-IL" sz="2400" dirty="0">
                    <a:solidFill>
                      <a:prstClr val="black"/>
                    </a:solidFill>
                  </a:rPr>
                  <a:t> </a:t>
                </a:r>
                <a:r>
                  <a:rPr lang="ar-SA" sz="2400" dirty="0">
                    <a:solidFill>
                      <a:prstClr val="black"/>
                    </a:solidFill>
                  </a:rPr>
                  <a:t>متوازي الاضلاع </a:t>
                </a:r>
                <a:r>
                  <a:rPr lang="he-IL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: 12 </a:t>
                </a:r>
                <a:r>
                  <a:rPr lang="ar-SA" sz="2400" dirty="0">
                    <a:solidFill>
                      <a:prstClr val="black"/>
                    </a:solidFill>
                  </a:rPr>
                  <a:t>سم²</a:t>
                </a:r>
                <a:endParaRPr lang="he-IL" sz="24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ctr" defTabSz="914446"/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6X2 = 12</a:t>
                </a:r>
                <a:endParaRPr lang="he-IL" sz="24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32" name="תשובה ב2">
                <a:extLst>
                  <a:ext uri="{FF2B5EF4-FFF2-40B4-BE49-F238E27FC236}">
                    <a16:creationId xmlns:a16="http://schemas.microsoft.com/office/drawing/2014/main" id="{9161F6CD-6A3F-657A-9C8C-CFBE58760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287" y="3682810"/>
                <a:ext cx="3570208" cy="1777859"/>
              </a:xfrm>
              <a:prstGeom prst="rect">
                <a:avLst/>
              </a:prstGeom>
              <a:blipFill>
                <a:blip r:embed="rId6"/>
                <a:stretch>
                  <a:fillRect l="-3242" t="-2740" r="-2730" b="-68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מה שטח מקבילית ב">
            <a:extLst>
              <a:ext uri="{FF2B5EF4-FFF2-40B4-BE49-F238E27FC236}">
                <a16:creationId xmlns:a16="http://schemas.microsoft.com/office/drawing/2014/main" id="{66087279-A1BC-F37E-CA45-1CD9514FDEDD}"/>
              </a:ext>
            </a:extLst>
          </p:cNvPr>
          <p:cNvSpPr/>
          <p:nvPr/>
        </p:nvSpPr>
        <p:spPr>
          <a:xfrm>
            <a:off x="4439730" y="5439865"/>
            <a:ext cx="3312539" cy="118302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914446"/>
            <a:r>
              <a:rPr lang="ar-S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مساحة متوازي الأضلاع؟</a:t>
            </a:r>
          </a:p>
          <a:p>
            <a:pPr algn="ctr" defTabSz="914446"/>
            <a:r>
              <a:rPr lang="ar-S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انقر لعرض الإجابة.</a:t>
            </a:r>
            <a:endParaRPr lang="en-IL" sz="28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8751CB96-12B4-B8A9-7464-A7572A8B1518}"/>
              </a:ext>
            </a:extLst>
          </p:cNvPr>
          <p:cNvCxnSpPr/>
          <p:nvPr/>
        </p:nvCxnSpPr>
        <p:spPr>
          <a:xfrm>
            <a:off x="3986074" y="1515529"/>
            <a:ext cx="0" cy="5187112"/>
          </a:xfrm>
          <a:prstGeom prst="line">
            <a:avLst/>
          </a:prstGeom>
          <a:ln w="571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לחצו להפיכת משולש א למקבילית">
            <a:extLst>
              <a:ext uri="{FF2B5EF4-FFF2-40B4-BE49-F238E27FC236}">
                <a16:creationId xmlns:a16="http://schemas.microsoft.com/office/drawing/2014/main" id="{189B055A-2494-69F5-56FF-F0EE6480E3DD}"/>
              </a:ext>
            </a:extLst>
          </p:cNvPr>
          <p:cNvSpPr/>
          <p:nvPr/>
        </p:nvSpPr>
        <p:spPr>
          <a:xfrm>
            <a:off x="761169" y="5414684"/>
            <a:ext cx="2791515" cy="118302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914446"/>
            <a:r>
              <a:rPr lang="ar-S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انقر علي لإنشاء متوازي أضلاع باستخدام المثلث.</a:t>
            </a:r>
            <a:endParaRPr lang="he-IL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משולש ג לסיבוב">
            <a:extLst>
              <a:ext uri="{FF2B5EF4-FFF2-40B4-BE49-F238E27FC236}">
                <a16:creationId xmlns:a16="http://schemas.microsoft.com/office/drawing/2014/main" id="{74648E32-C2DD-7E13-A779-B13326BDEAC4}"/>
              </a:ext>
            </a:extLst>
          </p:cNvPr>
          <p:cNvSpPr/>
          <p:nvPr/>
        </p:nvSpPr>
        <p:spPr>
          <a:xfrm>
            <a:off x="8705610" y="1167244"/>
            <a:ext cx="3142592" cy="2123817"/>
          </a:xfrm>
          <a:custGeom>
            <a:avLst/>
            <a:gdLst>
              <a:gd name="connsiteX0" fmla="*/ 0 w 1842655"/>
              <a:gd name="connsiteY0" fmla="*/ 1832956 h 1832956"/>
              <a:gd name="connsiteX1" fmla="*/ 0 w 1842655"/>
              <a:gd name="connsiteY1" fmla="*/ 0 h 1832956"/>
              <a:gd name="connsiteX2" fmla="*/ 1842655 w 1842655"/>
              <a:gd name="connsiteY2" fmla="*/ 1832956 h 1832956"/>
              <a:gd name="connsiteX3" fmla="*/ 0 w 1842655"/>
              <a:gd name="connsiteY3" fmla="*/ 1832956 h 1832956"/>
              <a:gd name="connsiteX0" fmla="*/ 865909 w 2708564"/>
              <a:gd name="connsiteY0" fmla="*/ 1832956 h 1832956"/>
              <a:gd name="connsiteX1" fmla="*/ 0 w 2708564"/>
              <a:gd name="connsiteY1" fmla="*/ 0 h 1832956"/>
              <a:gd name="connsiteX2" fmla="*/ 2708564 w 2708564"/>
              <a:gd name="connsiteY2" fmla="*/ 1832956 h 1832956"/>
              <a:gd name="connsiteX3" fmla="*/ 865909 w 2708564"/>
              <a:gd name="connsiteY3" fmla="*/ 1832956 h 183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564" h="1832956">
                <a:moveTo>
                  <a:pt x="865909" y="1832956"/>
                </a:moveTo>
                <a:lnTo>
                  <a:pt x="0" y="0"/>
                </a:lnTo>
                <a:lnTo>
                  <a:pt x="2708564" y="1832956"/>
                </a:lnTo>
                <a:lnTo>
                  <a:pt x="865909" y="1832956"/>
                </a:lnTo>
                <a:close/>
              </a:path>
            </a:pathLst>
          </a:custGeom>
          <a:solidFill>
            <a:srgbClr val="4472C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7" name="לחצו להפיכת משולש ג למקבילית">
            <a:extLst>
              <a:ext uri="{FF2B5EF4-FFF2-40B4-BE49-F238E27FC236}">
                <a16:creationId xmlns:a16="http://schemas.microsoft.com/office/drawing/2014/main" id="{3C0EB26C-BACB-27A6-8C59-2C109C3024D2}"/>
              </a:ext>
            </a:extLst>
          </p:cNvPr>
          <p:cNvSpPr/>
          <p:nvPr/>
        </p:nvSpPr>
        <p:spPr>
          <a:xfrm>
            <a:off x="8985297" y="5373585"/>
            <a:ext cx="2791515" cy="118302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914446"/>
            <a:r>
              <a:rPr lang="ar-S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انقر علي لإنشاء متوازي أضلاع باستخدام المثلث.</a:t>
            </a:r>
            <a:endParaRPr lang="he-IL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מה שטח מקבילית ג">
            <a:extLst>
              <a:ext uri="{FF2B5EF4-FFF2-40B4-BE49-F238E27FC236}">
                <a16:creationId xmlns:a16="http://schemas.microsoft.com/office/drawing/2014/main" id="{3C6FEE20-8F94-C782-F481-3C1C04A60DC1}"/>
              </a:ext>
            </a:extLst>
          </p:cNvPr>
          <p:cNvSpPr/>
          <p:nvPr/>
        </p:nvSpPr>
        <p:spPr>
          <a:xfrm>
            <a:off x="8737940" y="5331168"/>
            <a:ext cx="3286228" cy="118302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914446"/>
            <a:r>
              <a:rPr lang="ar-S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مساحة متوازي الأضلاع؟</a:t>
            </a:r>
          </a:p>
          <a:p>
            <a:pPr algn="ctr" defTabSz="914446"/>
            <a:r>
              <a:rPr lang="ar-S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انقر لعرض الإجابة.</a:t>
            </a:r>
            <a:endParaRPr lang="en-IL" sz="28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תשובה ג2">
                <a:extLst>
                  <a:ext uri="{FF2B5EF4-FFF2-40B4-BE49-F238E27FC236}">
                    <a16:creationId xmlns:a16="http://schemas.microsoft.com/office/drawing/2014/main" id="{2DE2D785-5F90-076A-BE8F-C08783CE23EA}"/>
                  </a:ext>
                </a:extLst>
              </p:cNvPr>
              <p:cNvSpPr txBox="1"/>
              <p:nvPr/>
            </p:nvSpPr>
            <p:spPr>
              <a:xfrm>
                <a:off x="8613777" y="3468120"/>
                <a:ext cx="3578223" cy="17777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pPr defTabSz="914446"/>
                <a:r>
                  <a:rPr lang="ar-SA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مساحة المثلث</a:t>
                </a:r>
                <a:r>
                  <a:rPr lang="he-IL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: 18 </a:t>
                </a:r>
                <a:r>
                  <a:rPr lang="ar-SA" sz="2400" dirty="0">
                    <a:solidFill>
                      <a:prstClr val="black"/>
                    </a:solidFill>
                  </a:rPr>
                  <a:t>سم²</a:t>
                </a:r>
                <a:r>
                  <a:rPr lang="he-IL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.</a:t>
                </a:r>
              </a:p>
              <a:p>
                <a:pPr algn="ctr" defTabSz="914446"/>
                <a14:m>
                  <m:oMath xmlns:m="http://schemas.openxmlformats.org/officeDocument/2006/math">
                    <m:f>
                      <m:fPr>
                        <m:ctrlPr>
                          <a:rPr lang="he-IL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4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18</a:t>
                </a:r>
              </a:p>
              <a:p>
                <a:pPr defTabSz="914446"/>
                <a:r>
                  <a:rPr lang="ar-SA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مساحة</a:t>
                </a:r>
                <a:r>
                  <a:rPr lang="he-IL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 </a:t>
                </a:r>
                <a:r>
                  <a:rPr lang="ar-SA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متوازي الاضلاع</a:t>
                </a:r>
                <a:r>
                  <a:rPr lang="he-IL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: 36 </a:t>
                </a:r>
                <a:r>
                  <a:rPr lang="ar-SA" sz="2400" dirty="0">
                    <a:solidFill>
                      <a:prstClr val="black"/>
                    </a:solidFill>
                  </a:rPr>
                  <a:t>سم²</a:t>
                </a:r>
                <a:r>
                  <a:rPr lang="he-IL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.</a:t>
                </a:r>
              </a:p>
              <a:p>
                <a:pPr algn="ctr" defTabSz="914446"/>
                <a:r>
                  <a:rPr lang="en-US" sz="2400" dirty="0">
                    <a:solidFill>
                      <a:prstClr val="black"/>
                    </a:solidFill>
                    <a:latin typeface="Calibri"/>
                    <a:cs typeface="Calibri"/>
                  </a:rPr>
                  <a:t>18X2 = 36</a:t>
                </a:r>
                <a:endParaRPr lang="he-IL" sz="24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39" name="תשובה ג2">
                <a:extLst>
                  <a:ext uri="{FF2B5EF4-FFF2-40B4-BE49-F238E27FC236}">
                    <a16:creationId xmlns:a16="http://schemas.microsoft.com/office/drawing/2014/main" id="{2DE2D785-5F90-076A-BE8F-C08783CE2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777" y="3468120"/>
                <a:ext cx="3578223" cy="1777731"/>
              </a:xfrm>
              <a:prstGeom prst="rect">
                <a:avLst/>
              </a:prstGeom>
              <a:blipFill>
                <a:blip r:embed="rId7"/>
                <a:stretch>
                  <a:fillRect l="-3407" t="-2740" r="-2726" b="-684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מה שטח מקבילית א">
            <a:extLst>
              <a:ext uri="{FF2B5EF4-FFF2-40B4-BE49-F238E27FC236}">
                <a16:creationId xmlns:a16="http://schemas.microsoft.com/office/drawing/2014/main" id="{9D73717B-2245-C689-5EE8-7E4EDCA3B14F}"/>
              </a:ext>
            </a:extLst>
          </p:cNvPr>
          <p:cNvSpPr/>
          <p:nvPr/>
        </p:nvSpPr>
        <p:spPr>
          <a:xfrm>
            <a:off x="337889" y="5478682"/>
            <a:ext cx="3312539" cy="118302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914446"/>
            <a:r>
              <a:rPr lang="ar-S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هي مساحة متوازي الأضلاع؟</a:t>
            </a:r>
          </a:p>
          <a:p>
            <a:pPr algn="ctr" defTabSz="914446"/>
            <a:r>
              <a:rPr lang="ar-S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انقر لعرض الإجابة.</a:t>
            </a:r>
            <a:endParaRPr lang="en-IL" sz="28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41" name="מחבר ישר 40">
            <a:extLst>
              <a:ext uri="{FF2B5EF4-FFF2-40B4-BE49-F238E27FC236}">
                <a16:creationId xmlns:a16="http://schemas.microsoft.com/office/drawing/2014/main" id="{D928995F-CA3F-A8E0-39FB-C13D6B27C85B}"/>
              </a:ext>
            </a:extLst>
          </p:cNvPr>
          <p:cNvCxnSpPr/>
          <p:nvPr/>
        </p:nvCxnSpPr>
        <p:spPr>
          <a:xfrm>
            <a:off x="8342050" y="1515529"/>
            <a:ext cx="0" cy="5187112"/>
          </a:xfrm>
          <a:prstGeom prst="line">
            <a:avLst/>
          </a:prstGeom>
          <a:ln w="571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1215047A-FEE7-6463-6285-14F2C3BDEDF0}"/>
              </a:ext>
            </a:extLst>
          </p:cNvPr>
          <p:cNvSpPr txBox="1"/>
          <p:nvPr/>
        </p:nvSpPr>
        <p:spPr>
          <a:xfrm>
            <a:off x="347852" y="99345"/>
            <a:ext cx="450155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dirty="0">
                <a:solidFill>
                  <a:prstClr val="black"/>
                </a:solidFill>
              </a:rPr>
              <a:t> يعرض الفيديو بحجم أصغر أو أكبر، حسب حجم الشاشة.</a:t>
            </a:r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0BCD6FED-FE1A-8BE0-A5F7-795B5B197ECF}"/>
              </a:ext>
            </a:extLst>
          </p:cNvPr>
          <p:cNvSpPr txBox="1"/>
          <p:nvPr/>
        </p:nvSpPr>
        <p:spPr>
          <a:xfrm>
            <a:off x="1396014" y="3560766"/>
            <a:ext cx="9131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4 </a:t>
            </a:r>
            <a:r>
              <a:rPr lang="ar-SA" dirty="0">
                <a:solidFill>
                  <a:prstClr val="black"/>
                </a:solidFill>
              </a:rPr>
              <a:t>سم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5326AC9C-9007-AEE7-1E53-7AB7B2333115}"/>
              </a:ext>
            </a:extLst>
          </p:cNvPr>
          <p:cNvSpPr txBox="1"/>
          <p:nvPr/>
        </p:nvSpPr>
        <p:spPr>
          <a:xfrm rot="16200000">
            <a:off x="2340337" y="2415745"/>
            <a:ext cx="9131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6 </a:t>
            </a:r>
            <a:r>
              <a:rPr lang="ar-SA" dirty="0">
                <a:solidFill>
                  <a:prstClr val="black"/>
                </a:solidFill>
              </a:rPr>
              <a:t>سم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10111F16-7CDB-8692-37C2-7C3F2E721535}"/>
              </a:ext>
            </a:extLst>
          </p:cNvPr>
          <p:cNvSpPr txBox="1"/>
          <p:nvPr/>
        </p:nvSpPr>
        <p:spPr>
          <a:xfrm>
            <a:off x="5681010" y="2683944"/>
            <a:ext cx="9131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6 </a:t>
            </a:r>
            <a:r>
              <a:rPr lang="ar-SA" dirty="0">
                <a:solidFill>
                  <a:prstClr val="black"/>
                </a:solidFill>
              </a:rPr>
              <a:t>سم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2BDCE462-12C3-BB70-C7EE-8E7FC3FB0EC7}"/>
              </a:ext>
            </a:extLst>
          </p:cNvPr>
          <p:cNvSpPr txBox="1"/>
          <p:nvPr/>
        </p:nvSpPr>
        <p:spPr>
          <a:xfrm rot="16200000">
            <a:off x="4114960" y="2231639"/>
            <a:ext cx="9131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2 </a:t>
            </a:r>
            <a:r>
              <a:rPr lang="ar-SA" dirty="0">
                <a:solidFill>
                  <a:prstClr val="black"/>
                </a:solidFill>
              </a:rPr>
              <a:t>سم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73D216A4-86E5-96DF-3903-C660965FEA0D}"/>
              </a:ext>
            </a:extLst>
          </p:cNvPr>
          <p:cNvSpPr txBox="1"/>
          <p:nvPr/>
        </p:nvSpPr>
        <p:spPr>
          <a:xfrm rot="16200000">
            <a:off x="8039603" y="2263633"/>
            <a:ext cx="9131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6 </a:t>
            </a:r>
            <a:r>
              <a:rPr lang="ar-SA" dirty="0">
                <a:solidFill>
                  <a:prstClr val="black"/>
                </a:solidFill>
              </a:rPr>
              <a:t>سم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3CEAED57-9ABE-20D4-B7C2-C0104BAA5EB3}"/>
              </a:ext>
            </a:extLst>
          </p:cNvPr>
          <p:cNvSpPr txBox="1"/>
          <p:nvPr/>
        </p:nvSpPr>
        <p:spPr>
          <a:xfrm>
            <a:off x="10033594" y="3243076"/>
            <a:ext cx="9131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6 </a:t>
            </a:r>
            <a:r>
              <a:rPr lang="ar-SA" dirty="0">
                <a:solidFill>
                  <a:prstClr val="black"/>
                </a:solidFill>
                <a:latin typeface="Calibri"/>
                <a:cs typeface="Calibri"/>
              </a:rPr>
              <a:t>سم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62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8" grpId="0" animBg="1"/>
      <p:bldP spid="8" grpId="1" animBg="1"/>
      <p:bldP spid="8" grpId="2" animBg="1"/>
      <p:bldP spid="8" grpId="3" animBg="1"/>
      <p:bldP spid="10" grpId="0" animBg="1"/>
      <p:bldP spid="10" grpId="1" animBg="1"/>
      <p:bldP spid="10" grpId="2" animBg="1"/>
      <p:bldP spid="10" grpId="3" animBg="1"/>
      <p:bldP spid="10" grpId="4" animBg="1"/>
      <p:bldP spid="22" grpId="0" animBg="1"/>
      <p:bldP spid="22" grpId="1" animBg="1"/>
      <p:bldP spid="24" grpId="0" animBg="1"/>
      <p:bldP spid="24" grpId="1" animBg="1"/>
      <p:bldP spid="24" grpId="2" animBg="1"/>
      <p:bldP spid="24" grpId="3" animBg="1"/>
      <p:bldP spid="27" grpId="0" animBg="1"/>
      <p:bldP spid="27" grpId="1" animBg="1"/>
      <p:bldP spid="30" grpId="0" animBg="1"/>
      <p:bldP spid="30" grpId="1" animBg="1"/>
      <p:bldP spid="30" grpId="2" animBg="1"/>
      <p:bldP spid="32" grpId="0" animBg="1"/>
      <p:bldP spid="32" grpId="1" animBg="1"/>
      <p:bldP spid="32" grpId="2" animBg="1"/>
      <p:bldP spid="32" grpId="3" animBg="1"/>
      <p:bldP spid="31" grpId="0" animBg="1"/>
      <p:bldP spid="31" grpId="1" animBg="1"/>
      <p:bldP spid="31" grpId="2" animBg="1"/>
      <p:bldP spid="23" grpId="0" animBg="1"/>
      <p:bldP spid="23" grpId="1" animBg="1"/>
      <p:bldP spid="23" grpId="2" animBg="1"/>
      <p:bldP spid="35" grpId="0" animBg="1"/>
      <p:bldP spid="35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071446" y="2286001"/>
            <a:ext cx="6746435" cy="218439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7010400" y="2921000"/>
            <a:ext cx="2590800" cy="5436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2933" dirty="0">
                <a:solidFill>
                  <a:prstClr val="black"/>
                </a:solidFill>
              </a:rPr>
              <a:t>أنشطة افتتاحية</a:t>
            </a:r>
            <a:r>
              <a:rPr lang="he-IL" sz="293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3251200" y="2695297"/>
            <a:ext cx="2590800" cy="14463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609630" rtl="0"/>
            <a:r>
              <a:rPr lang="ar-SA" sz="2933" dirty="0">
                <a:solidFill>
                  <a:prstClr val="black"/>
                </a:solidFill>
              </a:rPr>
              <a:t>ورقة عمل في موضوع مساحات المضلعات</a:t>
            </a:r>
            <a:endParaRPr lang="he-IL" sz="2933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7670800" y="1726172"/>
            <a:ext cx="1086080" cy="1196782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algn="l" defTabSz="609630" rtl="0"/>
            <a:endParaRPr lang="he-IL" sz="1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27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41A3DA1-ED7F-4C93-B16D-6EAB5ACFB03D}"/>
              </a:ext>
            </a:extLst>
          </p:cNvPr>
          <p:cNvSpPr txBox="1"/>
          <p:nvPr/>
        </p:nvSpPr>
        <p:spPr>
          <a:xfrm>
            <a:off x="76201" y="167416"/>
            <a:ext cx="1199126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23">
              <a:defRPr/>
            </a:pPr>
            <a:r>
              <a:rPr lang="ar-SA" sz="2800" dirty="0">
                <a:solidFill>
                  <a:prstClr val="black"/>
                </a:solidFill>
                <a:latin typeface="Century Gothic" panose="020B0502020202020204"/>
              </a:rPr>
              <a:t>في ساحة المدرسة تم تركيب مساحات من العشب على شكل مربع وعلى شكل مستطيل غير مربع، كما هو موضح في الرسم. طُلب من طلاب الصف حساب مساحتها.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9C8B2ABF-ABA1-42D5-A5BD-802FCA97584F}"/>
              </a:ext>
            </a:extLst>
          </p:cNvPr>
          <p:cNvSpPr/>
          <p:nvPr/>
        </p:nvSpPr>
        <p:spPr>
          <a:xfrm>
            <a:off x="355993" y="4030261"/>
            <a:ext cx="2276475" cy="220980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F3F9BA8-80B4-4F58-A365-0401AAC4F59E}"/>
              </a:ext>
            </a:extLst>
          </p:cNvPr>
          <p:cNvSpPr txBox="1"/>
          <p:nvPr/>
        </p:nvSpPr>
        <p:spPr>
          <a:xfrm>
            <a:off x="1058263" y="3684486"/>
            <a:ext cx="714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6 </a:t>
            </a:r>
            <a:r>
              <a:rPr lang="ar-SA" dirty="0">
                <a:solidFill>
                  <a:prstClr val="black"/>
                </a:solidFill>
                <a:latin typeface="Calibri"/>
                <a:cs typeface="Calibri"/>
              </a:rPr>
              <a:t>م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BB7C863F-5855-4E84-91F1-CA0D67C210E8}"/>
              </a:ext>
            </a:extLst>
          </p:cNvPr>
          <p:cNvSpPr txBox="1"/>
          <p:nvPr/>
        </p:nvSpPr>
        <p:spPr>
          <a:xfrm>
            <a:off x="4172238" y="3823656"/>
            <a:ext cx="102296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5 </a:t>
            </a:r>
            <a:r>
              <a:rPr lang="ar-SA" dirty="0">
                <a:solidFill>
                  <a:prstClr val="black"/>
                </a:solidFill>
                <a:latin typeface="Calibri"/>
                <a:cs typeface="Calibri"/>
              </a:rPr>
              <a:t>م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E2CD1DC6-63FB-45C9-9C1C-A23F7F31B524}"/>
              </a:ext>
            </a:extLst>
          </p:cNvPr>
          <p:cNvSpPr txBox="1"/>
          <p:nvPr/>
        </p:nvSpPr>
        <p:spPr>
          <a:xfrm>
            <a:off x="5375834" y="4632353"/>
            <a:ext cx="714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3 </a:t>
            </a:r>
            <a:r>
              <a:rPr lang="ar-SA" dirty="0">
                <a:solidFill>
                  <a:prstClr val="black"/>
                </a:solidFill>
                <a:latin typeface="Calibri"/>
                <a:cs typeface="Calibri"/>
              </a:rPr>
              <a:t>م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31F6686B-7E46-4487-89F1-E190E0302124}"/>
              </a:ext>
            </a:extLst>
          </p:cNvPr>
          <p:cNvSpPr txBox="1"/>
          <p:nvPr/>
        </p:nvSpPr>
        <p:spPr>
          <a:xfrm>
            <a:off x="6231638" y="4632353"/>
            <a:ext cx="492827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sz="2800" dirty="0">
                <a:solidFill>
                  <a:srgbClr val="70AD47">
                    <a:lumMod val="50000"/>
                  </a:srgbClr>
                </a:solidFill>
              </a:rPr>
              <a:t>مساحة المربع</a:t>
            </a:r>
            <a:r>
              <a:rPr lang="he-IL" sz="2800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he-IL" sz="28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: 36 </a:t>
            </a:r>
            <a:r>
              <a:rPr lang="ar-SA" sz="2800" dirty="0">
                <a:solidFill>
                  <a:srgbClr val="70AD47">
                    <a:lumMod val="50000"/>
                  </a:srgbClr>
                </a:solidFill>
              </a:rPr>
              <a:t>م²</a:t>
            </a:r>
            <a:r>
              <a:rPr lang="he-IL" sz="28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6 x 6 =</a:t>
            </a:r>
            <a:endParaRPr lang="he-IL" sz="2800" dirty="0">
              <a:solidFill>
                <a:srgbClr val="70AD47">
                  <a:lumMod val="50000"/>
                </a:srgbClr>
              </a:solidFill>
              <a:latin typeface="Calibri"/>
              <a:cs typeface="Calibri"/>
            </a:endParaRPr>
          </a:p>
          <a:p>
            <a:pPr defTabSz="914446"/>
            <a:r>
              <a:rPr lang="ar-SA" sz="2800" dirty="0">
                <a:solidFill>
                  <a:srgbClr val="70AD47">
                    <a:lumMod val="50000"/>
                  </a:srgbClr>
                </a:solidFill>
              </a:rPr>
              <a:t>مساحة المستطيل</a:t>
            </a:r>
            <a:r>
              <a:rPr lang="he-IL" sz="2800" dirty="0">
                <a:solidFill>
                  <a:srgbClr val="70AD47">
                    <a:lumMod val="50000"/>
                  </a:srgbClr>
                </a:solidFill>
              </a:rPr>
              <a:t> </a:t>
            </a:r>
            <a:r>
              <a:rPr lang="he-IL" sz="28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: 15 </a:t>
            </a:r>
            <a:r>
              <a:rPr lang="ar-SA" b="1" dirty="0"/>
              <a:t>م²</a:t>
            </a:r>
            <a:r>
              <a:rPr lang="en-US" sz="2800" dirty="0">
                <a:solidFill>
                  <a:srgbClr val="70AD47">
                    <a:lumMod val="50000"/>
                  </a:srgbClr>
                </a:solidFill>
                <a:latin typeface="Calibri"/>
                <a:cs typeface="Calibri"/>
              </a:rPr>
              <a:t>5 x 3 = </a:t>
            </a:r>
            <a:endParaRPr lang="he-IL" sz="2800" dirty="0">
              <a:solidFill>
                <a:srgbClr val="70AD47">
                  <a:lumMod val="50000"/>
                </a:srgbClr>
              </a:solidFill>
              <a:latin typeface="Calibri"/>
              <a:cs typeface="Calibri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FD2FD618-6636-48F4-AA34-C8B0AC809F5F}"/>
              </a:ext>
            </a:extLst>
          </p:cNvPr>
          <p:cNvSpPr txBox="1"/>
          <p:nvPr/>
        </p:nvSpPr>
        <p:spPr>
          <a:xfrm>
            <a:off x="3837659" y="5623743"/>
            <a:ext cx="774501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endParaRPr lang="ar-SA" sz="2400" dirty="0">
              <a:solidFill>
                <a:prstClr val="black"/>
              </a:solidFill>
            </a:endParaRPr>
          </a:p>
          <a:p>
            <a:pPr defTabSz="914446"/>
            <a:r>
              <a:rPr lang="ar-SA" sz="2400" dirty="0">
                <a:solidFill>
                  <a:prstClr val="black"/>
                </a:solidFill>
              </a:rPr>
              <a:t>لعرض الإجابات، اضغطوا على الدوائر الملوّنة.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B2C5D138-8BB3-4FC2-8025-E90A96617EEB}"/>
              </a:ext>
            </a:extLst>
          </p:cNvPr>
          <p:cNvSpPr txBox="1"/>
          <p:nvPr/>
        </p:nvSpPr>
        <p:spPr>
          <a:xfrm>
            <a:off x="831506" y="-106458"/>
            <a:ext cx="43636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dirty="0">
                <a:solidFill>
                  <a:prstClr val="black"/>
                </a:solidFill>
              </a:rPr>
              <a:t>تُعرض الرسومات بتصغيرٍ أو تكبيرٍ بحسب حجم الشاشة.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A2DD310-61BF-4609-BDF6-405947963800}"/>
              </a:ext>
            </a:extLst>
          </p:cNvPr>
          <p:cNvSpPr txBox="1"/>
          <p:nvPr/>
        </p:nvSpPr>
        <p:spPr>
          <a:xfrm>
            <a:off x="1041433" y="1515922"/>
            <a:ext cx="1011847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كم عدد أضلاع المستطيل وكم عدد أضلاع المربع التي يجب قياسها لحساب المساحة؟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עיגול 1">
            <a:extLst>
              <a:ext uri="{FF2B5EF4-FFF2-40B4-BE49-F238E27FC236}">
                <a16:creationId xmlns:a16="http://schemas.microsoft.com/office/drawing/2014/main" id="{CBB05971-6683-4757-B4D7-64BA60CC9353}"/>
              </a:ext>
            </a:extLst>
          </p:cNvPr>
          <p:cNvSpPr/>
          <p:nvPr/>
        </p:nvSpPr>
        <p:spPr>
          <a:xfrm>
            <a:off x="11312676" y="1515921"/>
            <a:ext cx="540000" cy="540000"/>
          </a:xfrm>
          <a:prstGeom prst="ellipse">
            <a:avLst/>
          </a:prstGeom>
          <a:solidFill>
            <a:srgbClr val="619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33EB96D-B8A0-4D90-868B-8C8C3C1D959F}"/>
              </a:ext>
            </a:extLst>
          </p:cNvPr>
          <p:cNvSpPr txBox="1"/>
          <p:nvPr/>
        </p:nvSpPr>
        <p:spPr>
          <a:xfrm>
            <a:off x="1388601" y="2454234"/>
            <a:ext cx="9749784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srgbClr val="70AD47">
                    <a:lumMod val="50000"/>
                  </a:srgbClr>
                </a:solidFill>
              </a:rPr>
              <a:t>يكفي لاحتساب مساحة المربع قياس طول ضلعٍ واحد، لأن جميع أضلاعه متساوية.</a:t>
            </a:r>
          </a:p>
          <a:p>
            <a:pPr defTabSz="914446"/>
            <a:r>
              <a:rPr lang="ar-SA" sz="2800" dirty="0">
                <a:solidFill>
                  <a:srgbClr val="70AD47">
                    <a:lumMod val="50000"/>
                  </a:srgbClr>
                </a:solidFill>
              </a:rPr>
              <a:t>أما لاحتساب مساحة المستطيل غير المربع، فيجب قياس طولي ضلعين متجاورين، </a:t>
            </a:r>
          </a:p>
          <a:p>
            <a:pPr defTabSz="914446"/>
            <a:r>
              <a:rPr lang="ar-SA" sz="2800" dirty="0">
                <a:solidFill>
                  <a:srgbClr val="70AD47">
                    <a:lumMod val="50000"/>
                  </a:srgbClr>
                </a:solidFill>
              </a:rPr>
              <a:t>لأن في المستطيل يوجد زوجان من الأضلاع المتقابلة المتساوية في الطول.</a:t>
            </a: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F14C694-477F-4677-B8A2-2A9B274249CB}"/>
              </a:ext>
            </a:extLst>
          </p:cNvPr>
          <p:cNvSpPr txBox="1"/>
          <p:nvPr/>
        </p:nvSpPr>
        <p:spPr>
          <a:xfrm>
            <a:off x="7608936" y="4046372"/>
            <a:ext cx="35509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ما مساحة الشكلين الرباعيين؟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עיגול 1">
            <a:extLst>
              <a:ext uri="{FF2B5EF4-FFF2-40B4-BE49-F238E27FC236}">
                <a16:creationId xmlns:a16="http://schemas.microsoft.com/office/drawing/2014/main" id="{A27D46A2-C9B6-458A-96AA-C53711B0DAD1}"/>
              </a:ext>
            </a:extLst>
          </p:cNvPr>
          <p:cNvSpPr/>
          <p:nvPr/>
        </p:nvSpPr>
        <p:spPr>
          <a:xfrm>
            <a:off x="11312676" y="4030261"/>
            <a:ext cx="540000" cy="540000"/>
          </a:xfrm>
          <a:prstGeom prst="ellipse">
            <a:avLst/>
          </a:prstGeom>
          <a:solidFill>
            <a:srgbClr val="619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35224AD-452E-FC46-0237-D8ED49355489}"/>
              </a:ext>
            </a:extLst>
          </p:cNvPr>
          <p:cNvSpPr/>
          <p:nvPr/>
        </p:nvSpPr>
        <p:spPr>
          <a:xfrm>
            <a:off x="3693111" y="4256843"/>
            <a:ext cx="1800000" cy="108000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42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61136F5-0889-49EE-B8DD-6498C3D06373}"/>
              </a:ext>
            </a:extLst>
          </p:cNvPr>
          <p:cNvSpPr txBox="1"/>
          <p:nvPr/>
        </p:nvSpPr>
        <p:spPr>
          <a:xfrm>
            <a:off x="69054" y="-305570"/>
            <a:ext cx="120538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endParaRPr lang="ar-SA" sz="2400" dirty="0">
              <a:solidFill>
                <a:prstClr val="black"/>
              </a:solidFill>
            </a:endParaRPr>
          </a:p>
          <a:p>
            <a:pPr defTabSz="914446"/>
            <a:r>
              <a:rPr lang="ar-SA" sz="2400" dirty="0">
                <a:solidFill>
                  <a:prstClr val="black"/>
                </a:solidFill>
              </a:rPr>
              <a:t>حصل طلاب الصف على 6 مثلثات متطابقة، قائمة الزاوية ومتساوية الساقين، طول كل ضلع قائم فيها 5سم.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ED294CBF-DFF2-4A37-A2D3-4726B73F8FE2}"/>
              </a:ext>
            </a:extLst>
          </p:cNvPr>
          <p:cNvSpPr txBox="1"/>
          <p:nvPr/>
        </p:nvSpPr>
        <p:spPr>
          <a:xfrm>
            <a:off x="-220892" y="606195"/>
            <a:ext cx="121908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ar-SA" sz="2400" dirty="0">
                <a:solidFill>
                  <a:prstClr val="black"/>
                </a:solidFill>
              </a:rPr>
              <a:t>طُلب منهم تكوين مضلّع من كل زوج من المثلثات. استعينوا بورقة القصّ الخاصة بكم وأجيبوا:</a:t>
            </a:r>
          </a:p>
          <a:p>
            <a:pPr defTabSz="914446"/>
            <a:r>
              <a:rPr lang="ar-SA" sz="2400" dirty="0">
                <a:solidFill>
                  <a:prstClr val="black"/>
                </a:solidFill>
              </a:rPr>
              <a:t>ما هي أنواع المضلعات المختلفة التي يمكن تكوينها من كل زوج من المثلثات، إذا تمّ إلصاق ضلعٍ بضلعٍ له نفس الطول؟</a:t>
            </a: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01012B29-3A35-0D54-EA15-47E238C42E7B}"/>
              </a:ext>
            </a:extLst>
          </p:cNvPr>
          <p:cNvGrpSpPr/>
          <p:nvPr/>
        </p:nvGrpSpPr>
        <p:grpSpPr>
          <a:xfrm>
            <a:off x="1215775" y="2288883"/>
            <a:ext cx="1838325" cy="1743077"/>
            <a:chOff x="2285822" y="2808717"/>
            <a:chExt cx="1838325" cy="1743077"/>
          </a:xfrm>
        </p:grpSpPr>
        <p:sp>
          <p:nvSpPr>
            <p:cNvPr id="14" name="משולש ישר-זווית 13">
              <a:extLst>
                <a:ext uri="{FF2B5EF4-FFF2-40B4-BE49-F238E27FC236}">
                  <a16:creationId xmlns:a16="http://schemas.microsoft.com/office/drawing/2014/main" id="{32084C9E-AB68-4B49-A241-B6AB80279456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7B7E0A2A-835F-2B30-59C3-E4DAC57549BC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" name="לחצו עלי">
            <a:extLst>
              <a:ext uri="{FF2B5EF4-FFF2-40B4-BE49-F238E27FC236}">
                <a16:creationId xmlns:a16="http://schemas.microsoft.com/office/drawing/2014/main" id="{E7922EFE-071F-3979-F67D-EDB8DA295A7E}"/>
              </a:ext>
            </a:extLst>
          </p:cNvPr>
          <p:cNvSpPr/>
          <p:nvPr/>
        </p:nvSpPr>
        <p:spPr>
          <a:xfrm>
            <a:off x="405921" y="5377824"/>
            <a:ext cx="2451351" cy="1093248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914446"/>
            <a:r>
              <a:rPr lang="ar-SA" sz="28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اضغطوا عليّ لإنشاء مضلعات.</a:t>
            </a: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CCBDA887-E2D2-568C-6F69-EB19EECB511D}"/>
              </a:ext>
            </a:extLst>
          </p:cNvPr>
          <p:cNvGrpSpPr/>
          <p:nvPr/>
        </p:nvGrpSpPr>
        <p:grpSpPr>
          <a:xfrm flipH="1">
            <a:off x="8415567" y="1962020"/>
            <a:ext cx="1838325" cy="1743077"/>
            <a:chOff x="2285822" y="2808717"/>
            <a:chExt cx="1838325" cy="1743077"/>
          </a:xfrm>
        </p:grpSpPr>
        <p:sp>
          <p:nvSpPr>
            <p:cNvPr id="19" name="משולש ישר-זווית 18">
              <a:extLst>
                <a:ext uri="{FF2B5EF4-FFF2-40B4-BE49-F238E27FC236}">
                  <a16:creationId xmlns:a16="http://schemas.microsoft.com/office/drawing/2014/main" id="{5CEB14A3-5AAB-0A08-1E43-C5FD18B3E875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4A299F78-E403-1AD4-229D-B2490448FD28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252A11A0-52F4-336F-4246-D335560A9BFA}"/>
              </a:ext>
            </a:extLst>
          </p:cNvPr>
          <p:cNvGrpSpPr/>
          <p:nvPr/>
        </p:nvGrpSpPr>
        <p:grpSpPr>
          <a:xfrm rot="10800000">
            <a:off x="3951806" y="4727464"/>
            <a:ext cx="1838325" cy="1743077"/>
            <a:chOff x="2285822" y="2808717"/>
            <a:chExt cx="1838325" cy="1743077"/>
          </a:xfrm>
        </p:grpSpPr>
        <p:sp>
          <p:nvSpPr>
            <p:cNvPr id="23" name="משולש ישר-זווית 22">
              <a:extLst>
                <a:ext uri="{FF2B5EF4-FFF2-40B4-BE49-F238E27FC236}">
                  <a16:creationId xmlns:a16="http://schemas.microsoft.com/office/drawing/2014/main" id="{526E1A8B-42F2-7AFA-78B5-B0E6FC82131C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66283B2A-0045-B9B6-28AC-2B9FB855B0CB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80F35074-9BD6-E7C5-8788-23C757E02178}"/>
              </a:ext>
            </a:extLst>
          </p:cNvPr>
          <p:cNvGrpSpPr/>
          <p:nvPr/>
        </p:nvGrpSpPr>
        <p:grpSpPr>
          <a:xfrm>
            <a:off x="6343195" y="4652050"/>
            <a:ext cx="1838325" cy="1743077"/>
            <a:chOff x="2285822" y="2808717"/>
            <a:chExt cx="1838325" cy="1743077"/>
          </a:xfrm>
        </p:grpSpPr>
        <p:sp>
          <p:nvSpPr>
            <p:cNvPr id="26" name="משולש ישר-זווית 25">
              <a:extLst>
                <a:ext uri="{FF2B5EF4-FFF2-40B4-BE49-F238E27FC236}">
                  <a16:creationId xmlns:a16="http://schemas.microsoft.com/office/drawing/2014/main" id="{47FEFB4C-CFF8-35AD-3266-14731C8281CC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מלבן 26">
              <a:extLst>
                <a:ext uri="{FF2B5EF4-FFF2-40B4-BE49-F238E27FC236}">
                  <a16:creationId xmlns:a16="http://schemas.microsoft.com/office/drawing/2014/main" id="{14F6CF2F-0201-FB4C-2EF7-291AB0F27AA9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9827AC88-A157-C73F-6430-C5BC16375082}"/>
              </a:ext>
            </a:extLst>
          </p:cNvPr>
          <p:cNvGrpSpPr/>
          <p:nvPr/>
        </p:nvGrpSpPr>
        <p:grpSpPr>
          <a:xfrm rot="10800000" flipH="1" flipV="1">
            <a:off x="9189207" y="4903498"/>
            <a:ext cx="1838325" cy="1743077"/>
            <a:chOff x="2285822" y="2808717"/>
            <a:chExt cx="1838325" cy="1743077"/>
          </a:xfrm>
        </p:grpSpPr>
        <p:sp>
          <p:nvSpPr>
            <p:cNvPr id="30" name="משולש ישר-זווית 29">
              <a:extLst>
                <a:ext uri="{FF2B5EF4-FFF2-40B4-BE49-F238E27FC236}">
                  <a16:creationId xmlns:a16="http://schemas.microsoft.com/office/drawing/2014/main" id="{D682A1B3-80D2-CC32-98DE-344ABDE3FE23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מלבן 30">
              <a:extLst>
                <a:ext uri="{FF2B5EF4-FFF2-40B4-BE49-F238E27FC236}">
                  <a16:creationId xmlns:a16="http://schemas.microsoft.com/office/drawing/2014/main" id="{FC1BBE9A-88FF-1C27-798E-3AF9234A4430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B851DF54-FDA7-1115-EE93-1F75DBA1C31C}"/>
              </a:ext>
            </a:extLst>
          </p:cNvPr>
          <p:cNvGrpSpPr/>
          <p:nvPr/>
        </p:nvGrpSpPr>
        <p:grpSpPr>
          <a:xfrm flipH="1" flipV="1">
            <a:off x="5133890" y="1492758"/>
            <a:ext cx="1838325" cy="1743077"/>
            <a:chOff x="2285822" y="2808717"/>
            <a:chExt cx="1838325" cy="1743077"/>
          </a:xfrm>
        </p:grpSpPr>
        <p:sp>
          <p:nvSpPr>
            <p:cNvPr id="33" name="משולש ישר-זווית 32">
              <a:extLst>
                <a:ext uri="{FF2B5EF4-FFF2-40B4-BE49-F238E27FC236}">
                  <a16:creationId xmlns:a16="http://schemas.microsoft.com/office/drawing/2014/main" id="{5D414C66-7AF7-E2A8-ACE3-C679A4DD4BBF}"/>
                </a:ext>
              </a:extLst>
            </p:cNvPr>
            <p:cNvSpPr/>
            <p:nvPr/>
          </p:nvSpPr>
          <p:spPr>
            <a:xfrm rot="10800000">
              <a:off x="2285822" y="2808719"/>
              <a:ext cx="1838325" cy="1743075"/>
            </a:xfrm>
            <a:prstGeom prst="rtTriangle">
              <a:avLst/>
            </a:prstGeom>
            <a:solidFill>
              <a:srgbClr val="FFC000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4" name="מלבן 33">
              <a:extLst>
                <a:ext uri="{FF2B5EF4-FFF2-40B4-BE49-F238E27FC236}">
                  <a16:creationId xmlns:a16="http://schemas.microsoft.com/office/drawing/2014/main" id="{1FCA4DE7-35BB-3096-8DB7-22E6F345CF29}"/>
                </a:ext>
              </a:extLst>
            </p:cNvPr>
            <p:cNvSpPr/>
            <p:nvPr/>
          </p:nvSpPr>
          <p:spPr>
            <a:xfrm>
              <a:off x="3927319" y="2808717"/>
              <a:ext cx="178601" cy="1508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96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19583 0.0097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4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4392 0.049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247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33373 -0.240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משובץ, נייר, דף, מחברת. וקטור, משובץ, sheet-, מחברת, דוגמה, נייר. | CanStock">
            <a:extLst>
              <a:ext uri="{FF2B5EF4-FFF2-40B4-BE49-F238E27FC236}">
                <a16:creationId xmlns:a16="http://schemas.microsoft.com/office/drawing/2014/main" id="{F1574F03-460B-4016-B638-DA5684423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6" t="26639" r="29114" b="39264"/>
          <a:stretch/>
        </p:blipFill>
        <p:spPr bwMode="auto">
          <a:xfrm rot="5400000">
            <a:off x="609746" y="2777131"/>
            <a:ext cx="3512348" cy="243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משולש ישר-זווית 14">
            <a:extLst>
              <a:ext uri="{FF2B5EF4-FFF2-40B4-BE49-F238E27FC236}">
                <a16:creationId xmlns:a16="http://schemas.microsoft.com/office/drawing/2014/main" id="{58F75F13-F216-45CD-B06E-4FF35B53BD2D}"/>
              </a:ext>
            </a:extLst>
          </p:cNvPr>
          <p:cNvSpPr/>
          <p:nvPr/>
        </p:nvSpPr>
        <p:spPr>
          <a:xfrm>
            <a:off x="1434560" y="2526995"/>
            <a:ext cx="1249265" cy="3012708"/>
          </a:xfrm>
          <a:prstGeom prst="rtTriangle">
            <a:avLst/>
          </a:prstGeom>
          <a:solidFill>
            <a:schemeClr val="accent1">
              <a:alpha val="5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C9E4F045-8315-4619-A007-758FFCE110B4}"/>
              </a:ext>
            </a:extLst>
          </p:cNvPr>
          <p:cNvSpPr txBox="1"/>
          <p:nvPr/>
        </p:nvSpPr>
        <p:spPr>
          <a:xfrm>
            <a:off x="692852" y="5535526"/>
            <a:ext cx="15881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2 </a:t>
            </a:r>
            <a:r>
              <a:rPr lang="ar-SA" dirty="0">
                <a:solidFill>
                  <a:prstClr val="black"/>
                </a:solidFill>
                <a:latin typeface="Calibri"/>
                <a:cs typeface="Calibri"/>
              </a:rPr>
              <a:t>سم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31A72C03-0BB5-4FDF-AEE0-FC4645F677EF}"/>
              </a:ext>
            </a:extLst>
          </p:cNvPr>
          <p:cNvSpPr txBox="1"/>
          <p:nvPr/>
        </p:nvSpPr>
        <p:spPr>
          <a:xfrm>
            <a:off x="1639900" y="660033"/>
            <a:ext cx="975138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ارسم في دفترك مثلثًا قائم الزاوية </a:t>
            </a:r>
          </a:p>
          <a:p>
            <a:pPr defTabSz="914446"/>
            <a:r>
              <a:rPr lang="ar-SA" sz="2800" dirty="0">
                <a:solidFill>
                  <a:prstClr val="black"/>
                </a:solidFill>
              </a:rPr>
              <a:t>طول </a:t>
            </a:r>
            <a:r>
              <a:rPr lang="ar-JO" sz="2800" dirty="0">
                <a:solidFill>
                  <a:prstClr val="black"/>
                </a:solidFill>
              </a:rPr>
              <a:t>الضلع القائم الأول</a:t>
            </a:r>
            <a:r>
              <a:rPr lang="ar-SA" sz="2800" dirty="0">
                <a:solidFill>
                  <a:prstClr val="black"/>
                </a:solidFill>
              </a:rPr>
              <a:t> 2 سم (4 مربعات) وطول </a:t>
            </a:r>
            <a:r>
              <a:rPr lang="ar-JO" sz="2800" dirty="0">
                <a:solidFill>
                  <a:prstClr val="black"/>
                </a:solidFill>
              </a:rPr>
              <a:t>القائم</a:t>
            </a:r>
            <a:r>
              <a:rPr lang="ar-SA" sz="2800" dirty="0">
                <a:solidFill>
                  <a:prstClr val="black"/>
                </a:solidFill>
              </a:rPr>
              <a:t> الثاني 5 سم (10 مربعات).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1" name="עיגול 1">
            <a:extLst>
              <a:ext uri="{FF2B5EF4-FFF2-40B4-BE49-F238E27FC236}">
                <a16:creationId xmlns:a16="http://schemas.microsoft.com/office/drawing/2014/main" id="{013B7A25-050D-44C4-9872-785BA4B3F086}"/>
              </a:ext>
            </a:extLst>
          </p:cNvPr>
          <p:cNvSpPr/>
          <p:nvPr/>
        </p:nvSpPr>
        <p:spPr>
          <a:xfrm>
            <a:off x="11443464" y="708037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CBE3373A-044C-49DF-B162-14009ED3DCB8}"/>
              </a:ext>
            </a:extLst>
          </p:cNvPr>
          <p:cNvSpPr txBox="1"/>
          <p:nvPr/>
        </p:nvSpPr>
        <p:spPr>
          <a:xfrm>
            <a:off x="5171316" y="2265830"/>
            <a:ext cx="621997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باستخدام مثلث متطابق، أكمل المثلث إلى مستطيل.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4" name="עיגול 1">
            <a:extLst>
              <a:ext uri="{FF2B5EF4-FFF2-40B4-BE49-F238E27FC236}">
                <a16:creationId xmlns:a16="http://schemas.microsoft.com/office/drawing/2014/main" id="{1761E3DF-4906-4244-876B-88F8B0B92CC4}"/>
              </a:ext>
            </a:extLst>
          </p:cNvPr>
          <p:cNvSpPr/>
          <p:nvPr/>
        </p:nvSpPr>
        <p:spPr>
          <a:xfrm>
            <a:off x="11443464" y="2265830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5DF37A46-089E-4606-ACD8-B73748200749}"/>
              </a:ext>
            </a:extLst>
          </p:cNvPr>
          <p:cNvSpPr txBox="1"/>
          <p:nvPr/>
        </p:nvSpPr>
        <p:spPr>
          <a:xfrm rot="16200000">
            <a:off x="122838" y="4684317"/>
            <a:ext cx="23095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5  </a:t>
            </a:r>
            <a:r>
              <a:rPr lang="ar-SA" dirty="0">
                <a:solidFill>
                  <a:prstClr val="black"/>
                </a:solidFill>
                <a:latin typeface="Calibri"/>
                <a:cs typeface="Calibri"/>
              </a:rPr>
              <a:t>سم</a:t>
            </a:r>
            <a:r>
              <a:rPr lang="he-IL" dirty="0">
                <a:solidFill>
                  <a:prstClr val="black"/>
                </a:solidFill>
                <a:latin typeface="Calibri"/>
                <a:cs typeface="Calibri"/>
              </a:rPr>
              <a:t>   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81D637F1-2CC4-4B4E-97F0-9657247649E9}"/>
              </a:ext>
            </a:extLst>
          </p:cNvPr>
          <p:cNvSpPr txBox="1"/>
          <p:nvPr/>
        </p:nvSpPr>
        <p:spPr>
          <a:xfrm>
            <a:off x="8085576" y="3311324"/>
            <a:ext cx="330571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احسب مساحة المستطيل.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עיגול 1">
            <a:extLst>
              <a:ext uri="{FF2B5EF4-FFF2-40B4-BE49-F238E27FC236}">
                <a16:creationId xmlns:a16="http://schemas.microsoft.com/office/drawing/2014/main" id="{0D6750B2-4371-4C73-A419-C0FA4081E6A3}"/>
              </a:ext>
            </a:extLst>
          </p:cNvPr>
          <p:cNvSpPr/>
          <p:nvPr/>
        </p:nvSpPr>
        <p:spPr>
          <a:xfrm>
            <a:off x="11443464" y="3309643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F2090FD-C239-4D20-A913-FF09E025E9D2}"/>
              </a:ext>
            </a:extLst>
          </p:cNvPr>
          <p:cNvSpPr txBox="1"/>
          <p:nvPr/>
        </p:nvSpPr>
        <p:spPr>
          <a:xfrm>
            <a:off x="8136806" y="3739048"/>
            <a:ext cx="3254481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 rtl="0"/>
            <a:r>
              <a:rPr lang="en-US" sz="2800" dirty="0">
                <a:solidFill>
                  <a:srgbClr val="5480C8"/>
                </a:solidFill>
                <a:latin typeface="Calibri"/>
                <a:cs typeface="Calibri"/>
              </a:rPr>
              <a:t>2X5=10</a:t>
            </a:r>
          </a:p>
          <a:p>
            <a:pPr defTabSz="914446"/>
            <a:r>
              <a:rPr lang="ar-SA" sz="2800" dirty="0">
                <a:solidFill>
                  <a:srgbClr val="5480C8"/>
                </a:solidFill>
              </a:rPr>
              <a:t>مساحة المستطيل 10 م2</a:t>
            </a:r>
            <a:r>
              <a:rPr lang="he-IL" sz="2800" dirty="0">
                <a:solidFill>
                  <a:srgbClr val="5480C8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B4BA85D-D2B7-43EB-85E5-55E4C8A0B127}"/>
              </a:ext>
            </a:extLst>
          </p:cNvPr>
          <p:cNvSpPr txBox="1"/>
          <p:nvPr/>
        </p:nvSpPr>
        <p:spPr>
          <a:xfrm>
            <a:off x="8382131" y="5216388"/>
            <a:ext cx="300915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احسب مساحة المثلث 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עיגול 1">
            <a:extLst>
              <a:ext uri="{FF2B5EF4-FFF2-40B4-BE49-F238E27FC236}">
                <a16:creationId xmlns:a16="http://schemas.microsoft.com/office/drawing/2014/main" id="{A5B15294-352B-4ECD-ACA3-8ABF256C5663}"/>
              </a:ext>
            </a:extLst>
          </p:cNvPr>
          <p:cNvSpPr/>
          <p:nvPr/>
        </p:nvSpPr>
        <p:spPr>
          <a:xfrm>
            <a:off x="11443464" y="5191892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1842B621-DC53-42BE-9430-672B7215D68B}"/>
              </a:ext>
            </a:extLst>
          </p:cNvPr>
          <p:cNvSpPr txBox="1"/>
          <p:nvPr/>
        </p:nvSpPr>
        <p:spPr>
          <a:xfrm>
            <a:off x="8697857" y="5644112"/>
            <a:ext cx="2693430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 rtl="0"/>
            <a:r>
              <a:rPr lang="en-US" sz="2800" dirty="0">
                <a:solidFill>
                  <a:srgbClr val="5480C8"/>
                </a:solidFill>
                <a:latin typeface="Calibri"/>
                <a:cs typeface="Calibri"/>
              </a:rPr>
              <a:t>10:2= 5</a:t>
            </a:r>
          </a:p>
          <a:p>
            <a:pPr defTabSz="914446"/>
            <a:r>
              <a:rPr lang="ar-SA" sz="2800" dirty="0">
                <a:solidFill>
                  <a:srgbClr val="5480C8"/>
                </a:solidFill>
              </a:rPr>
              <a:t>مساحة المثلث 5 م2.</a:t>
            </a:r>
            <a:endParaRPr lang="he-IL" sz="2800" dirty="0">
              <a:solidFill>
                <a:srgbClr val="5480C8"/>
              </a:solidFill>
              <a:latin typeface="Calibri"/>
              <a:cs typeface="Calibri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8702790-DDE2-48CB-9B76-0FCAED4ECE40}"/>
              </a:ext>
            </a:extLst>
          </p:cNvPr>
          <p:cNvSpPr txBox="1"/>
          <p:nvPr/>
        </p:nvSpPr>
        <p:spPr>
          <a:xfrm>
            <a:off x="553983" y="53426"/>
            <a:ext cx="114776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اتبع</a:t>
            </a:r>
            <a:r>
              <a:rPr lang="ar-JO" sz="2800" dirty="0">
                <a:solidFill>
                  <a:prstClr val="black"/>
                </a:solidFill>
              </a:rPr>
              <a:t>وا</a:t>
            </a:r>
            <a:r>
              <a:rPr lang="ar-SA" sz="2800" dirty="0">
                <a:solidFill>
                  <a:prstClr val="black"/>
                </a:solidFill>
              </a:rPr>
              <a:t> التعليمات. انقر</a:t>
            </a:r>
            <a:r>
              <a:rPr lang="ar-JO" sz="2800" dirty="0">
                <a:solidFill>
                  <a:prstClr val="black"/>
                </a:solidFill>
              </a:rPr>
              <a:t>وا</a:t>
            </a:r>
            <a:r>
              <a:rPr lang="ar-SA" sz="2800" dirty="0">
                <a:solidFill>
                  <a:prstClr val="black"/>
                </a:solidFill>
              </a:rPr>
              <a:t> على الدائرة الزرقاء في كل خطوة للتحقق أو التوضيح.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8318506F-07EB-4D91-8185-3040FAD2509A}"/>
              </a:ext>
            </a:extLst>
          </p:cNvPr>
          <p:cNvGrpSpPr/>
          <p:nvPr/>
        </p:nvGrpSpPr>
        <p:grpSpPr>
          <a:xfrm>
            <a:off x="1414083" y="5350830"/>
            <a:ext cx="180000" cy="180000"/>
            <a:chOff x="4989633" y="4369812"/>
            <a:chExt cx="509954" cy="509953"/>
          </a:xfrm>
        </p:grpSpPr>
        <p:cxnSp>
          <p:nvCxnSpPr>
            <p:cNvPr id="24" name="מחבר ישר 23">
              <a:extLst>
                <a:ext uri="{FF2B5EF4-FFF2-40B4-BE49-F238E27FC236}">
                  <a16:creationId xmlns:a16="http://schemas.microsoft.com/office/drawing/2014/main" id="{DB499739-D643-4799-B7B4-2CD2A14E9533}"/>
                </a:ext>
              </a:extLst>
            </p:cNvPr>
            <p:cNvCxnSpPr/>
            <p:nvPr/>
          </p:nvCxnSpPr>
          <p:spPr>
            <a:xfrm>
              <a:off x="4989633" y="4378605"/>
              <a:ext cx="5099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7F687B05-4821-444B-9C72-16FED498A12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244610" y="4624789"/>
              <a:ext cx="5099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F499B40B-5C87-AB4D-DF9B-5E0F03D232FD}"/>
              </a:ext>
            </a:extLst>
          </p:cNvPr>
          <p:cNvGrpSpPr/>
          <p:nvPr/>
        </p:nvGrpSpPr>
        <p:grpSpPr>
          <a:xfrm>
            <a:off x="1414563" y="2539349"/>
            <a:ext cx="1249265" cy="3012708"/>
            <a:chOff x="4195802" y="2390926"/>
            <a:chExt cx="1828799" cy="3012708"/>
          </a:xfrm>
        </p:grpSpPr>
        <p:sp>
          <p:nvSpPr>
            <p:cNvPr id="29" name="משולש ישר-זווית 28">
              <a:extLst>
                <a:ext uri="{FF2B5EF4-FFF2-40B4-BE49-F238E27FC236}">
                  <a16:creationId xmlns:a16="http://schemas.microsoft.com/office/drawing/2014/main" id="{A5F65C3B-BA43-3547-6688-585CEEB920E4}"/>
                </a:ext>
              </a:extLst>
            </p:cNvPr>
            <p:cNvSpPr/>
            <p:nvPr/>
          </p:nvSpPr>
          <p:spPr>
            <a:xfrm>
              <a:off x="4195802" y="2390926"/>
              <a:ext cx="1828799" cy="3012708"/>
            </a:xfrm>
            <a:prstGeom prst="rtTriangle">
              <a:avLst/>
            </a:prstGeom>
            <a:solidFill>
              <a:schemeClr val="accent1">
                <a:alpha val="55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 dirty="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grpSp>
          <p:nvGrpSpPr>
            <p:cNvPr id="30" name="קבוצה 29">
              <a:extLst>
                <a:ext uri="{FF2B5EF4-FFF2-40B4-BE49-F238E27FC236}">
                  <a16:creationId xmlns:a16="http://schemas.microsoft.com/office/drawing/2014/main" id="{0A821D30-A27F-C4E1-BB41-56C209D745C5}"/>
                </a:ext>
              </a:extLst>
            </p:cNvPr>
            <p:cNvGrpSpPr/>
            <p:nvPr/>
          </p:nvGrpSpPr>
          <p:grpSpPr>
            <a:xfrm>
              <a:off x="4195808" y="5196379"/>
              <a:ext cx="263502" cy="180000"/>
              <a:chOff x="4989630" y="4555998"/>
              <a:chExt cx="598135" cy="359551"/>
            </a:xfrm>
          </p:grpSpPr>
          <p:cxnSp>
            <p:nvCxnSpPr>
              <p:cNvPr id="31" name="מחבר ישר 30">
                <a:extLst>
                  <a:ext uri="{FF2B5EF4-FFF2-40B4-BE49-F238E27FC236}">
                    <a16:creationId xmlns:a16="http://schemas.microsoft.com/office/drawing/2014/main" id="{E84B7107-DF03-0C7C-8E66-0513977CF9E9}"/>
                  </a:ext>
                </a:extLst>
              </p:cNvPr>
              <p:cNvCxnSpPr/>
              <p:nvPr/>
            </p:nvCxnSpPr>
            <p:spPr>
              <a:xfrm>
                <a:off x="4989630" y="4564794"/>
                <a:ext cx="5981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מחבר ישר 31">
                <a:extLst>
                  <a:ext uri="{FF2B5EF4-FFF2-40B4-BE49-F238E27FC236}">
                    <a16:creationId xmlns:a16="http://schemas.microsoft.com/office/drawing/2014/main" id="{613AAA2D-F83E-6396-27B6-FA1C20CFD13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349309" y="4735774"/>
                <a:ext cx="35955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154390A0-0715-F0B2-3121-A92CFF45CDB8}"/>
              </a:ext>
            </a:extLst>
          </p:cNvPr>
          <p:cNvSpPr txBox="1"/>
          <p:nvPr/>
        </p:nvSpPr>
        <p:spPr>
          <a:xfrm>
            <a:off x="2098137" y="6534846"/>
            <a:ext cx="521809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dirty="0">
                <a:solidFill>
                  <a:prstClr val="black"/>
                </a:solidFill>
              </a:rPr>
              <a:t>يتم عرض مقاطع الفيديو بحجم أصغر أو أكبر حسب حجم الشاشة.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10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18" grpId="0"/>
      <p:bldP spid="2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DD573BA-8587-4E57-A17D-B6D39DD032A9}"/>
              </a:ext>
            </a:extLst>
          </p:cNvPr>
          <p:cNvSpPr txBox="1"/>
          <p:nvPr/>
        </p:nvSpPr>
        <p:spPr>
          <a:xfrm>
            <a:off x="147638" y="48575"/>
            <a:ext cx="118967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احسب مساحة المثلث الأصفر حاد الزوايا.  </a:t>
            </a:r>
          </a:p>
          <a:p>
            <a:pPr defTabSz="914446"/>
            <a:r>
              <a:rPr lang="ar-SA" sz="2800" dirty="0">
                <a:solidFill>
                  <a:prstClr val="black"/>
                </a:solidFill>
              </a:rPr>
              <a:t>كل مربع عبارة عن وحدة مساحة واحدة.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משובץ, נייר, דף, מחברת. וקטור, משובץ, sheet-, מחברת, דוגמה, נייר. | CanStock">
            <a:extLst>
              <a:ext uri="{FF2B5EF4-FFF2-40B4-BE49-F238E27FC236}">
                <a16:creationId xmlns:a16="http://schemas.microsoft.com/office/drawing/2014/main" id="{5B065595-CB89-4149-A429-8D041A6DD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30724" r="28918" b="17944"/>
          <a:stretch/>
        </p:blipFill>
        <p:spPr bwMode="auto">
          <a:xfrm rot="5400000">
            <a:off x="277010" y="63383"/>
            <a:ext cx="3512348" cy="36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3D9ED98-8F18-42E1-A245-1FAA7A82761F}"/>
              </a:ext>
            </a:extLst>
          </p:cNvPr>
          <p:cNvSpPr/>
          <p:nvPr/>
        </p:nvSpPr>
        <p:spPr>
          <a:xfrm>
            <a:off x="205000" y="458633"/>
            <a:ext cx="3371850" cy="24306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0BDAF520-B5F4-450E-A8F8-2626EEC92F1C}"/>
              </a:ext>
            </a:extLst>
          </p:cNvPr>
          <p:cNvSpPr/>
          <p:nvPr/>
        </p:nvSpPr>
        <p:spPr>
          <a:xfrm>
            <a:off x="223801" y="479174"/>
            <a:ext cx="3334251" cy="2396690"/>
          </a:xfrm>
          <a:prstGeom prst="triangle">
            <a:avLst>
              <a:gd name="adj" fmla="val 72228"/>
            </a:avLst>
          </a:prstGeom>
          <a:solidFill>
            <a:srgbClr val="FFC000">
              <a:alpha val="55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7B62C66-B0DE-4369-9FFD-19D5B00F49F9}"/>
              </a:ext>
            </a:extLst>
          </p:cNvPr>
          <p:cNvSpPr txBox="1"/>
          <p:nvPr/>
        </p:nvSpPr>
        <p:spPr>
          <a:xfrm>
            <a:off x="-2821470" y="6197584"/>
            <a:ext cx="102012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لعرض خطوات الحل اضغط على الدوائر الزرقاء.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E27BB88-D154-4D8E-A7CE-97F5B08E41D6}"/>
              </a:ext>
            </a:extLst>
          </p:cNvPr>
          <p:cNvSpPr txBox="1"/>
          <p:nvPr/>
        </p:nvSpPr>
        <p:spPr>
          <a:xfrm>
            <a:off x="7502449" y="1190708"/>
            <a:ext cx="386516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سنحصر المثلث داخل مستطيل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עיגול 1">
            <a:extLst>
              <a:ext uri="{FF2B5EF4-FFF2-40B4-BE49-F238E27FC236}">
                <a16:creationId xmlns:a16="http://schemas.microsoft.com/office/drawing/2014/main" id="{FBAD1DD8-4041-4460-A48B-C4E2A89301B0}"/>
              </a:ext>
            </a:extLst>
          </p:cNvPr>
          <p:cNvSpPr/>
          <p:nvPr/>
        </p:nvSpPr>
        <p:spPr>
          <a:xfrm>
            <a:off x="11463703" y="1176928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18684394-04EF-4352-B62A-0F4FAEF5F4DF}"/>
              </a:ext>
            </a:extLst>
          </p:cNvPr>
          <p:cNvSpPr txBox="1"/>
          <p:nvPr/>
        </p:nvSpPr>
        <p:spPr>
          <a:xfrm>
            <a:off x="7784577" y="3364640"/>
            <a:ext cx="358303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ما هي مساحة المثلث الأيمن؟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עיגול 3">
            <a:extLst>
              <a:ext uri="{FF2B5EF4-FFF2-40B4-BE49-F238E27FC236}">
                <a16:creationId xmlns:a16="http://schemas.microsoft.com/office/drawing/2014/main" id="{291FBDD7-9ADE-4838-BA68-E888280ED8F0}"/>
              </a:ext>
            </a:extLst>
          </p:cNvPr>
          <p:cNvSpPr/>
          <p:nvPr/>
        </p:nvSpPr>
        <p:spPr>
          <a:xfrm>
            <a:off x="11463703" y="3353437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D09BB0A5-C543-4E69-BEE8-DB4FE79B79BB}"/>
                  </a:ext>
                </a:extLst>
              </p:cNvPr>
              <p:cNvSpPr txBox="1"/>
              <p:nvPr/>
            </p:nvSpPr>
            <p:spPr>
              <a:xfrm>
                <a:off x="4793507" y="3687683"/>
                <a:ext cx="6664005" cy="76604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defTabSz="914446"/>
                <a:r>
                  <a:rPr lang="he-IL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</a:t>
                </a:r>
                <a:r>
                  <a:rPr lang="ar-SA" sz="2800" dirty="0">
                    <a:solidFill>
                      <a:srgbClr val="4472C4"/>
                    </a:solidFill>
                  </a:rPr>
                  <a:t>نصف مساحة المستطيل الأيمن: 12 مربعاً</a:t>
                </a:r>
                <a:r>
                  <a:rPr lang="he-IL" sz="2800" dirty="0">
                    <a:solidFill>
                      <a:srgbClr val="4472C4"/>
                    </a:solidFill>
                  </a:rPr>
                  <a:t> </a:t>
                </a:r>
                <a:r>
                  <a:rPr lang="he-IL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(</a:t>
                </a:r>
                <a:r>
                  <a:rPr lang="en-US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=12</a:t>
                </a:r>
                <a:r>
                  <a:rPr lang="he-IL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8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28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8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).</a:t>
                </a: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D09BB0A5-C543-4E69-BEE8-DB4FE79B7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507" y="3687683"/>
                <a:ext cx="6664005" cy="766044"/>
              </a:xfrm>
              <a:prstGeom prst="rect">
                <a:avLst/>
              </a:prstGeom>
              <a:blipFill>
                <a:blip r:embed="rId3"/>
                <a:stretch>
                  <a:fillRect l="-3016" r="-1828" b="-103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EAED54F1-3B90-4829-9626-4543B55BBA74}"/>
              </a:ext>
            </a:extLst>
          </p:cNvPr>
          <p:cNvSpPr txBox="1"/>
          <p:nvPr/>
        </p:nvSpPr>
        <p:spPr>
          <a:xfrm>
            <a:off x="7811524" y="4462790"/>
            <a:ext cx="358143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ما هي مساحة المثلث الأيسر؟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עיגול 1">
            <a:extLst>
              <a:ext uri="{FF2B5EF4-FFF2-40B4-BE49-F238E27FC236}">
                <a16:creationId xmlns:a16="http://schemas.microsoft.com/office/drawing/2014/main" id="{1D339202-C020-4886-8076-000D8A2B2C8E}"/>
              </a:ext>
            </a:extLst>
          </p:cNvPr>
          <p:cNvSpPr/>
          <p:nvPr/>
        </p:nvSpPr>
        <p:spPr>
          <a:xfrm>
            <a:off x="11463703" y="4468599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0CB6C2DE-3DC0-4A2A-9147-0EBB766D06F0}"/>
                  </a:ext>
                </a:extLst>
              </p:cNvPr>
              <p:cNvSpPr txBox="1"/>
              <p:nvPr/>
            </p:nvSpPr>
            <p:spPr>
              <a:xfrm>
                <a:off x="4812305" y="4815535"/>
                <a:ext cx="6580648" cy="76604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defTabSz="914446"/>
                <a:r>
                  <a:rPr lang="ar-SA" sz="2800" dirty="0">
                    <a:solidFill>
                      <a:srgbClr val="4472C4"/>
                    </a:solidFill>
                  </a:rPr>
                  <a:t>نصف مساحة المستطيل الأيسر: 32 مربعاً</a:t>
                </a:r>
                <a:r>
                  <a:rPr lang="he-IL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(</a:t>
                </a:r>
                <a:r>
                  <a:rPr lang="en-US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=32</a:t>
                </a:r>
                <a:r>
                  <a:rPr lang="he-IL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28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8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28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8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2800" dirty="0">
                    <a:solidFill>
                      <a:srgbClr val="4472C4"/>
                    </a:solidFill>
                    <a:latin typeface="Calibri"/>
                    <a:cs typeface="Calibri"/>
                  </a:rPr>
                  <a:t>).</a:t>
                </a:r>
              </a:p>
            </p:txBody>
          </p:sp>
        </mc:Choice>
        <mc:Fallback xmlns=""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0CB6C2DE-3DC0-4A2A-9147-0EBB766D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305" y="4815535"/>
                <a:ext cx="6580648" cy="766044"/>
              </a:xfrm>
              <a:prstGeom prst="rect">
                <a:avLst/>
              </a:prstGeom>
              <a:blipFill>
                <a:blip r:embed="rId4"/>
                <a:stretch>
                  <a:fillRect l="-2222" r="-1852" b="-10317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718814D-4832-4FB4-85D8-9F54202289D3}"/>
              </a:ext>
            </a:extLst>
          </p:cNvPr>
          <p:cNvSpPr txBox="1"/>
          <p:nvPr/>
        </p:nvSpPr>
        <p:spPr>
          <a:xfrm>
            <a:off x="7707632" y="5664828"/>
            <a:ext cx="365997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ما هي مساحة المثلث الأصفر؟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עיגול4">
            <a:extLst>
              <a:ext uri="{FF2B5EF4-FFF2-40B4-BE49-F238E27FC236}">
                <a16:creationId xmlns:a16="http://schemas.microsoft.com/office/drawing/2014/main" id="{A35E38DF-336F-495A-A05A-D6003A771BCC}"/>
              </a:ext>
            </a:extLst>
          </p:cNvPr>
          <p:cNvSpPr/>
          <p:nvPr/>
        </p:nvSpPr>
        <p:spPr>
          <a:xfrm>
            <a:off x="11463703" y="5651702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DB4754D1-EDE4-4362-82C2-9972CE38E65F}"/>
              </a:ext>
            </a:extLst>
          </p:cNvPr>
          <p:cNvSpPr txBox="1"/>
          <p:nvPr/>
        </p:nvSpPr>
        <p:spPr>
          <a:xfrm>
            <a:off x="8371091" y="6197584"/>
            <a:ext cx="298190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he-IL" sz="2800" dirty="0">
                <a:solidFill>
                  <a:srgbClr val="4472C4"/>
                </a:solidFill>
                <a:latin typeface="Calibri"/>
                <a:cs typeface="Calibri"/>
              </a:rPr>
              <a:t>44 </a:t>
            </a:r>
            <a:r>
              <a:rPr lang="ar-SA" sz="2800" dirty="0">
                <a:solidFill>
                  <a:srgbClr val="4472C4"/>
                </a:solidFill>
              </a:rPr>
              <a:t>مربعاً</a:t>
            </a:r>
            <a:r>
              <a:rPr lang="he-IL" sz="2800" dirty="0">
                <a:solidFill>
                  <a:srgbClr val="4472C4"/>
                </a:solidFill>
                <a:latin typeface="Calibri"/>
                <a:cs typeface="Calibri"/>
              </a:rPr>
              <a:t> (44=12+32)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21A3DA0-E8BB-49C9-987B-33CE0C303152}"/>
              </a:ext>
            </a:extLst>
          </p:cNvPr>
          <p:cNvSpPr/>
          <p:nvPr/>
        </p:nvSpPr>
        <p:spPr>
          <a:xfrm>
            <a:off x="2631110" y="444372"/>
            <a:ext cx="939586" cy="2431493"/>
          </a:xfrm>
          <a:prstGeom prst="rect">
            <a:avLst/>
          </a:prstGeom>
          <a:solidFill>
            <a:srgbClr val="99CCFF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B1AA3C64-A226-4D2A-8C3A-079F4C39BBB0}"/>
              </a:ext>
            </a:extLst>
          </p:cNvPr>
          <p:cNvGrpSpPr/>
          <p:nvPr/>
        </p:nvGrpSpPr>
        <p:grpSpPr>
          <a:xfrm>
            <a:off x="2632621" y="2635340"/>
            <a:ext cx="242887" cy="242887"/>
            <a:chOff x="2947988" y="1289840"/>
            <a:chExt cx="242887" cy="242887"/>
          </a:xfrm>
        </p:grpSpPr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57C70D11-02A2-405C-9F1C-A434BF7CAA03}"/>
                </a:ext>
              </a:extLst>
            </p:cNvPr>
            <p:cNvCxnSpPr/>
            <p:nvPr/>
          </p:nvCxnSpPr>
          <p:spPr>
            <a:xfrm>
              <a:off x="2947988" y="1314450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9D04BC7A-4A50-4458-877E-D80898CC51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9431" y="1411284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CA1A7A2B-7982-4257-9340-730DFB699C3C}"/>
              </a:ext>
            </a:extLst>
          </p:cNvPr>
          <p:cNvGrpSpPr/>
          <p:nvPr/>
        </p:nvGrpSpPr>
        <p:grpSpPr>
          <a:xfrm flipH="1">
            <a:off x="2332666" y="2616920"/>
            <a:ext cx="242887" cy="242887"/>
            <a:chOff x="2947988" y="1289840"/>
            <a:chExt cx="242887" cy="242887"/>
          </a:xfrm>
        </p:grpSpPr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F73CDF5E-3EA7-42E5-8250-B6AC579B1512}"/>
                </a:ext>
              </a:extLst>
            </p:cNvPr>
            <p:cNvCxnSpPr/>
            <p:nvPr/>
          </p:nvCxnSpPr>
          <p:spPr>
            <a:xfrm>
              <a:off x="2947988" y="1314450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81F84F31-54AE-47A8-8D74-C514C3CE2F8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9431" y="1411284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מלבן 33">
            <a:extLst>
              <a:ext uri="{FF2B5EF4-FFF2-40B4-BE49-F238E27FC236}">
                <a16:creationId xmlns:a16="http://schemas.microsoft.com/office/drawing/2014/main" id="{EC762738-E3C8-4461-9489-00DF4D38CF2B}"/>
              </a:ext>
            </a:extLst>
          </p:cNvPr>
          <p:cNvSpPr/>
          <p:nvPr/>
        </p:nvSpPr>
        <p:spPr>
          <a:xfrm>
            <a:off x="223800" y="457821"/>
            <a:ext cx="2401154" cy="2431493"/>
          </a:xfrm>
          <a:prstGeom prst="rect">
            <a:avLst/>
          </a:prstGeom>
          <a:solidFill>
            <a:srgbClr val="99CCFF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571DCE13-CC6A-D4C8-CD00-E82D06071DE0}"/>
              </a:ext>
            </a:extLst>
          </p:cNvPr>
          <p:cNvSpPr txBox="1"/>
          <p:nvPr/>
        </p:nvSpPr>
        <p:spPr>
          <a:xfrm>
            <a:off x="5608934" y="1354041"/>
            <a:ext cx="5784019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endParaRPr lang="ar-SA" sz="2800" dirty="0">
              <a:solidFill>
                <a:prstClr val="black"/>
              </a:solidFill>
            </a:endParaRPr>
          </a:p>
          <a:p>
            <a:pPr defTabSz="914446"/>
            <a:r>
              <a:rPr lang="ar-SA" sz="2800" dirty="0">
                <a:solidFill>
                  <a:prstClr val="black"/>
                </a:solidFill>
              </a:rPr>
              <a:t>نقسّم المستطيل إلى مستطيلين باستخدام عمودٍ </a:t>
            </a:r>
          </a:p>
          <a:p>
            <a:pPr defTabSz="914446"/>
            <a:r>
              <a:rPr lang="ar-SA" sz="2800" dirty="0">
                <a:solidFill>
                  <a:prstClr val="black"/>
                </a:solidFill>
              </a:rPr>
              <a:t>نرسمه من رأس المثلث إلى الضلع المقابل.</a:t>
            </a:r>
          </a:p>
        </p:txBody>
      </p:sp>
      <p:sp>
        <p:nvSpPr>
          <p:cNvPr id="36" name="עיגול 2">
            <a:extLst>
              <a:ext uri="{FF2B5EF4-FFF2-40B4-BE49-F238E27FC236}">
                <a16:creationId xmlns:a16="http://schemas.microsoft.com/office/drawing/2014/main" id="{DC11E2EF-201C-E5F3-BBF9-1451A15EAB60}"/>
              </a:ext>
            </a:extLst>
          </p:cNvPr>
          <p:cNvSpPr/>
          <p:nvPr/>
        </p:nvSpPr>
        <p:spPr>
          <a:xfrm>
            <a:off x="11463703" y="2022090"/>
            <a:ext cx="540000" cy="54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22680B8E-AC1A-1D43-0CB2-C37254C4D14B}"/>
              </a:ext>
            </a:extLst>
          </p:cNvPr>
          <p:cNvSpPr txBox="1"/>
          <p:nvPr/>
        </p:nvSpPr>
        <p:spPr>
          <a:xfrm>
            <a:off x="5057564" y="2830262"/>
            <a:ext cx="633538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sz="2800" dirty="0">
                <a:solidFill>
                  <a:srgbClr val="4472C4"/>
                </a:solidFill>
              </a:rPr>
              <a:t>الآن </a:t>
            </a:r>
            <a:r>
              <a:rPr lang="ar-JO" sz="2800" dirty="0">
                <a:solidFill>
                  <a:srgbClr val="4472C4"/>
                </a:solidFill>
              </a:rPr>
              <a:t>قُسِّم</a:t>
            </a:r>
            <a:r>
              <a:rPr lang="ar-SA" sz="2800" dirty="0">
                <a:solidFill>
                  <a:srgbClr val="4472C4"/>
                </a:solidFill>
              </a:rPr>
              <a:t> المثلث </a:t>
            </a:r>
            <a:r>
              <a:rPr lang="ar-JO" sz="2800" dirty="0">
                <a:solidFill>
                  <a:srgbClr val="4472C4"/>
                </a:solidFill>
              </a:rPr>
              <a:t>حادّ</a:t>
            </a:r>
            <a:r>
              <a:rPr lang="ar-SA" sz="2800" dirty="0">
                <a:solidFill>
                  <a:srgbClr val="4472C4"/>
                </a:solidFill>
              </a:rPr>
              <a:t> الزوايا إلى مثلثين قائمي الزاوية.</a:t>
            </a:r>
            <a:endParaRPr lang="he-IL" sz="28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0B71D0B-3776-1577-BF83-F84364DDEB73}"/>
              </a:ext>
            </a:extLst>
          </p:cNvPr>
          <p:cNvSpPr txBox="1"/>
          <p:nvPr/>
        </p:nvSpPr>
        <p:spPr>
          <a:xfrm>
            <a:off x="360511" y="4049024"/>
            <a:ext cx="349647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dirty="0">
                <a:solidFill>
                  <a:prstClr val="black"/>
                </a:solidFill>
              </a:rPr>
              <a:t>طول ضلع المربع يساوي وحدة طول واحدة.</a:t>
            </a:r>
          </a:p>
          <a:p>
            <a:pPr defTabSz="914446"/>
            <a:r>
              <a:rPr lang="ar-SA" dirty="0">
                <a:solidFill>
                  <a:prstClr val="black"/>
                </a:solidFill>
              </a:rPr>
              <a:t>المربع الواحد يساوي وحدة مساحة واحدة.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FE66C760-A7E9-F00E-E716-B161EA344B83}"/>
              </a:ext>
            </a:extLst>
          </p:cNvPr>
          <p:cNvSpPr txBox="1"/>
          <p:nvPr/>
        </p:nvSpPr>
        <p:spPr>
          <a:xfrm>
            <a:off x="840202" y="3471151"/>
            <a:ext cx="22869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11 وحدة طول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סוגר מסולסל ימני 42">
            <a:extLst>
              <a:ext uri="{FF2B5EF4-FFF2-40B4-BE49-F238E27FC236}">
                <a16:creationId xmlns:a16="http://schemas.microsoft.com/office/drawing/2014/main" id="{706A73E7-E6D5-CC87-D42A-05F85300E05C}"/>
              </a:ext>
            </a:extLst>
          </p:cNvPr>
          <p:cNvSpPr/>
          <p:nvPr/>
        </p:nvSpPr>
        <p:spPr>
          <a:xfrm rot="5400000" flipV="1">
            <a:off x="1746928" y="1442846"/>
            <a:ext cx="287994" cy="333425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defTabSz="914446"/>
            <a:endParaRPr lang="he-IL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2" grpId="0"/>
      <p:bldP spid="23" grpId="0" animBg="1"/>
      <p:bldP spid="25" grpId="0"/>
      <p:bldP spid="26" grpId="0" animBg="1"/>
      <p:bldP spid="27" grpId="0"/>
      <p:bldP spid="29" grpId="0" animBg="1"/>
      <p:bldP spid="30" grpId="0"/>
      <p:bldP spid="31" grpId="0"/>
      <p:bldP spid="32" grpId="0" animBg="1"/>
      <p:bldP spid="33" grpId="0"/>
      <p:bldP spid="4" grpId="0" animBg="1"/>
      <p:bldP spid="34" grpId="0" animBg="1"/>
      <p:bldP spid="35" grpId="0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5B3A5D86-377E-4D9F-9C10-5979EE75EDE9}"/>
              </a:ext>
            </a:extLst>
          </p:cNvPr>
          <p:cNvGrpSpPr/>
          <p:nvPr/>
        </p:nvGrpSpPr>
        <p:grpSpPr>
          <a:xfrm>
            <a:off x="191088" y="1881935"/>
            <a:ext cx="2055873" cy="1811215"/>
            <a:chOff x="790896" y="742950"/>
            <a:chExt cx="2055873" cy="1811215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5D259D68-2894-499C-B842-286BBEEB7BCB}"/>
                </a:ext>
              </a:extLst>
            </p:cNvPr>
            <p:cNvSpPr/>
            <p:nvPr/>
          </p:nvSpPr>
          <p:spPr>
            <a:xfrm>
              <a:off x="1406769" y="1090245"/>
              <a:ext cx="1440000" cy="1440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" name="משולש ישר-זווית 2">
              <a:extLst>
                <a:ext uri="{FF2B5EF4-FFF2-40B4-BE49-F238E27FC236}">
                  <a16:creationId xmlns:a16="http://schemas.microsoft.com/office/drawing/2014/main" id="{B1CC2375-39D0-4186-888C-C117D877A4D0}"/>
                </a:ext>
              </a:extLst>
            </p:cNvPr>
            <p:cNvSpPr/>
            <p:nvPr/>
          </p:nvSpPr>
          <p:spPr>
            <a:xfrm>
              <a:off x="1384788" y="1103435"/>
              <a:ext cx="1433147" cy="14507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4DB562BD-CB32-4BCB-BABB-A05D4AB38CDE}"/>
                </a:ext>
              </a:extLst>
            </p:cNvPr>
            <p:cNvSpPr txBox="1"/>
            <p:nvPr/>
          </p:nvSpPr>
          <p:spPr>
            <a:xfrm>
              <a:off x="1888486" y="742950"/>
              <a:ext cx="61587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F0C67B6-3CDF-4347-B1B1-E19C6720D1A6}"/>
                </a:ext>
              </a:extLst>
            </p:cNvPr>
            <p:cNvSpPr txBox="1"/>
            <p:nvPr/>
          </p:nvSpPr>
          <p:spPr>
            <a:xfrm>
              <a:off x="790896" y="1545981"/>
              <a:ext cx="61587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2DFE07EC-B5F6-45AA-8CCC-434361F1E1B3}"/>
              </a:ext>
            </a:extLst>
          </p:cNvPr>
          <p:cNvGrpSpPr/>
          <p:nvPr/>
        </p:nvGrpSpPr>
        <p:grpSpPr>
          <a:xfrm>
            <a:off x="2749414" y="1941445"/>
            <a:ext cx="2775872" cy="1811215"/>
            <a:chOff x="3466690" y="751797"/>
            <a:chExt cx="2775872" cy="1811215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FC50A3DC-95D8-4BAC-AB94-704E229B7C90}"/>
                </a:ext>
              </a:extLst>
            </p:cNvPr>
            <p:cNvSpPr/>
            <p:nvPr/>
          </p:nvSpPr>
          <p:spPr>
            <a:xfrm>
              <a:off x="4082562" y="1099092"/>
              <a:ext cx="2160000" cy="1440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משולש ישר-זווית 6">
              <a:extLst>
                <a:ext uri="{FF2B5EF4-FFF2-40B4-BE49-F238E27FC236}">
                  <a16:creationId xmlns:a16="http://schemas.microsoft.com/office/drawing/2014/main" id="{497F9510-41D4-4676-B67A-2CACB3944B89}"/>
                </a:ext>
              </a:extLst>
            </p:cNvPr>
            <p:cNvSpPr/>
            <p:nvPr/>
          </p:nvSpPr>
          <p:spPr>
            <a:xfrm>
              <a:off x="4060581" y="1112282"/>
              <a:ext cx="2181981" cy="14507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B87C9C0C-1C00-4860-84DB-4AA56465E3AD}"/>
                </a:ext>
              </a:extLst>
            </p:cNvPr>
            <p:cNvSpPr txBox="1"/>
            <p:nvPr/>
          </p:nvSpPr>
          <p:spPr>
            <a:xfrm>
              <a:off x="4564279" y="751797"/>
              <a:ext cx="61587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5D0C49A6-FE57-4309-92A5-D21E1252BEC8}"/>
                </a:ext>
              </a:extLst>
            </p:cNvPr>
            <p:cNvSpPr txBox="1"/>
            <p:nvPr/>
          </p:nvSpPr>
          <p:spPr>
            <a:xfrm>
              <a:off x="3466690" y="1554828"/>
              <a:ext cx="61587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C2630C7B-213D-4BB0-BAD3-C395FB09EB18}"/>
              </a:ext>
            </a:extLst>
          </p:cNvPr>
          <p:cNvGrpSpPr/>
          <p:nvPr/>
        </p:nvGrpSpPr>
        <p:grpSpPr>
          <a:xfrm>
            <a:off x="6668449" y="1558640"/>
            <a:ext cx="1335874" cy="2536637"/>
            <a:chOff x="6554738" y="720913"/>
            <a:chExt cx="1335874" cy="2536637"/>
          </a:xfrm>
        </p:grpSpPr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315563EF-1850-454C-81D1-BD209FC413D3}"/>
                </a:ext>
              </a:extLst>
            </p:cNvPr>
            <p:cNvSpPr/>
            <p:nvPr/>
          </p:nvSpPr>
          <p:spPr>
            <a:xfrm>
              <a:off x="7170611" y="1099091"/>
              <a:ext cx="720000" cy="215845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משולש ישר-זווית 10">
              <a:extLst>
                <a:ext uri="{FF2B5EF4-FFF2-40B4-BE49-F238E27FC236}">
                  <a16:creationId xmlns:a16="http://schemas.microsoft.com/office/drawing/2014/main" id="{96064600-F513-48E4-A43F-50635CED2656}"/>
                </a:ext>
              </a:extLst>
            </p:cNvPr>
            <p:cNvSpPr/>
            <p:nvPr/>
          </p:nvSpPr>
          <p:spPr>
            <a:xfrm>
              <a:off x="7142288" y="1044819"/>
              <a:ext cx="748324" cy="221273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E18CB62A-A2A4-40DB-BEEB-37FBE90D0B6C}"/>
                </a:ext>
              </a:extLst>
            </p:cNvPr>
            <p:cNvSpPr txBox="1"/>
            <p:nvPr/>
          </p:nvSpPr>
          <p:spPr>
            <a:xfrm>
              <a:off x="7175595" y="720913"/>
              <a:ext cx="61587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1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00D6F218-7FB2-4DB2-89D5-5E9FBA2E7536}"/>
                </a:ext>
              </a:extLst>
            </p:cNvPr>
            <p:cNvSpPr txBox="1"/>
            <p:nvPr/>
          </p:nvSpPr>
          <p:spPr>
            <a:xfrm>
              <a:off x="6554738" y="1817737"/>
              <a:ext cx="61587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012CC5AE-04EC-4A5D-AD2A-1958A02CA6F0}"/>
              </a:ext>
            </a:extLst>
          </p:cNvPr>
          <p:cNvGrpSpPr/>
          <p:nvPr/>
        </p:nvGrpSpPr>
        <p:grpSpPr>
          <a:xfrm>
            <a:off x="9563280" y="1090300"/>
            <a:ext cx="2077738" cy="2977788"/>
            <a:chOff x="8546575" y="775717"/>
            <a:chExt cx="2026174" cy="2481833"/>
          </a:xfrm>
        </p:grpSpPr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3433FF39-3332-4515-845F-CFDA1F1F9C2C}"/>
                </a:ext>
              </a:extLst>
            </p:cNvPr>
            <p:cNvSpPr/>
            <p:nvPr/>
          </p:nvSpPr>
          <p:spPr>
            <a:xfrm>
              <a:off x="9132749" y="1123012"/>
              <a:ext cx="1440000" cy="213453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משולש ישר-זווית 14">
              <a:extLst>
                <a:ext uri="{FF2B5EF4-FFF2-40B4-BE49-F238E27FC236}">
                  <a16:creationId xmlns:a16="http://schemas.microsoft.com/office/drawing/2014/main" id="{89DBFAFB-FC6A-41B0-913A-030DA271059F}"/>
                </a:ext>
              </a:extLst>
            </p:cNvPr>
            <p:cNvSpPr/>
            <p:nvPr/>
          </p:nvSpPr>
          <p:spPr>
            <a:xfrm>
              <a:off x="9110768" y="1136202"/>
              <a:ext cx="1433147" cy="212134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3A15CE3B-9E25-4FFA-9D36-225454BBDEC4}"/>
                </a:ext>
              </a:extLst>
            </p:cNvPr>
            <p:cNvSpPr txBox="1"/>
            <p:nvPr/>
          </p:nvSpPr>
          <p:spPr>
            <a:xfrm>
              <a:off x="9629748" y="775717"/>
              <a:ext cx="600590" cy="30781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FDD51C1D-4517-48AC-8F32-FF1CE489C067}"/>
                </a:ext>
              </a:extLst>
            </p:cNvPr>
            <p:cNvSpPr txBox="1"/>
            <p:nvPr/>
          </p:nvSpPr>
          <p:spPr>
            <a:xfrm>
              <a:off x="8546575" y="1915313"/>
              <a:ext cx="600590" cy="30781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4 </a:t>
              </a:r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79BD875-1632-4341-B256-8D7EE1B3403C}"/>
              </a:ext>
            </a:extLst>
          </p:cNvPr>
          <p:cNvSpPr txBox="1"/>
          <p:nvPr/>
        </p:nvSpPr>
        <p:spPr>
          <a:xfrm>
            <a:off x="10111708" y="5614584"/>
            <a:ext cx="1620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914446"/>
            <a:r>
              <a:rPr lang="he-IL" sz="2800" dirty="0">
                <a:solidFill>
                  <a:prstClr val="black"/>
                </a:solidFill>
                <a:latin typeface="Calibri"/>
                <a:cs typeface="Calibri"/>
              </a:rPr>
              <a:t>2 </a:t>
            </a:r>
            <a:r>
              <a:rPr lang="ar-SA" sz="2800" dirty="0"/>
              <a:t>سم²</a:t>
            </a:r>
            <a:endParaRPr lang="he-IL" sz="2800" dirty="0">
              <a:latin typeface="Calibri"/>
              <a:cs typeface="Calibri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81716BD-BF0C-42DE-8E46-67A333B24147}"/>
              </a:ext>
            </a:extLst>
          </p:cNvPr>
          <p:cNvSpPr txBox="1"/>
          <p:nvPr/>
        </p:nvSpPr>
        <p:spPr>
          <a:xfrm>
            <a:off x="6834322" y="5611571"/>
            <a:ext cx="1620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914446"/>
            <a:r>
              <a:rPr lang="he-IL" sz="2800" dirty="0">
                <a:solidFill>
                  <a:prstClr val="black"/>
                </a:solidFill>
                <a:latin typeface="Calibri"/>
                <a:cs typeface="Calibri"/>
              </a:rPr>
              <a:t>4 </a:t>
            </a:r>
            <a:r>
              <a:rPr lang="ar-SA" sz="2800" dirty="0"/>
              <a:t>سم²</a:t>
            </a:r>
            <a:endParaRPr lang="he-IL" sz="2800" dirty="0">
              <a:latin typeface="Calibri"/>
              <a:cs typeface="Calibri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0703B91-AE83-4C0C-A86F-E3B10641A068}"/>
              </a:ext>
            </a:extLst>
          </p:cNvPr>
          <p:cNvSpPr txBox="1"/>
          <p:nvPr/>
        </p:nvSpPr>
        <p:spPr>
          <a:xfrm>
            <a:off x="691553" y="5614584"/>
            <a:ext cx="1620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914446"/>
            <a:r>
              <a:rPr lang="he-IL" sz="2800" dirty="0">
                <a:solidFill>
                  <a:prstClr val="black"/>
                </a:solidFill>
                <a:latin typeface="Calibri"/>
                <a:cs typeface="Calibri"/>
              </a:rPr>
              <a:t>3 </a:t>
            </a:r>
            <a:r>
              <a:rPr lang="ar-SA" sz="2800" dirty="0"/>
              <a:t>سم²</a:t>
            </a:r>
            <a:endParaRPr lang="he-IL" sz="2800" dirty="0">
              <a:latin typeface="Calibri"/>
              <a:cs typeface="Calibri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7800B017-9388-4EE4-BE48-F25FF33EFF4C}"/>
              </a:ext>
            </a:extLst>
          </p:cNvPr>
          <p:cNvSpPr txBox="1"/>
          <p:nvPr/>
        </p:nvSpPr>
        <p:spPr>
          <a:xfrm>
            <a:off x="3745005" y="5611571"/>
            <a:ext cx="1620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914446"/>
            <a:r>
              <a:rPr lang="he-IL" sz="2800" dirty="0">
                <a:solidFill>
                  <a:prstClr val="black"/>
                </a:solidFill>
                <a:latin typeface="Calibri"/>
                <a:cs typeface="Calibri"/>
              </a:rPr>
              <a:t>1.5 </a:t>
            </a:r>
            <a:r>
              <a:rPr lang="ar-SA" sz="2800" dirty="0"/>
              <a:t>سم²</a:t>
            </a:r>
            <a:endParaRPr lang="he-IL" sz="2800" dirty="0">
              <a:latin typeface="Calibri"/>
              <a:cs typeface="Calibri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36A0CF8-0082-4324-897F-19771F34C14E}"/>
              </a:ext>
            </a:extLst>
          </p:cNvPr>
          <p:cNvSpPr txBox="1"/>
          <p:nvPr/>
        </p:nvSpPr>
        <p:spPr>
          <a:xfrm>
            <a:off x="6820161" y="4311662"/>
            <a:ext cx="1620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914446"/>
            <a:r>
              <a:rPr lang="he-IL" sz="2800" dirty="0">
                <a:solidFill>
                  <a:prstClr val="black"/>
                </a:solidFill>
                <a:latin typeface="Calibri"/>
                <a:cs typeface="Calibri"/>
              </a:rPr>
              <a:t>1.5 </a:t>
            </a:r>
            <a:r>
              <a:rPr lang="ar-SA" sz="2800" dirty="0"/>
              <a:t>سم²</a:t>
            </a:r>
            <a:endParaRPr lang="he-IL" sz="2800" dirty="0">
              <a:latin typeface="Calibri"/>
              <a:cs typeface="Calibri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2BD52265-86B4-4F72-9E50-DEDEE732B49C}"/>
              </a:ext>
            </a:extLst>
          </p:cNvPr>
          <p:cNvSpPr txBox="1"/>
          <p:nvPr/>
        </p:nvSpPr>
        <p:spPr>
          <a:xfrm>
            <a:off x="10113978" y="4313371"/>
            <a:ext cx="1620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914446"/>
            <a:r>
              <a:rPr lang="he-IL" sz="2800" dirty="0">
                <a:solidFill>
                  <a:prstClr val="black"/>
                </a:solidFill>
                <a:latin typeface="Calibri"/>
                <a:cs typeface="Calibri"/>
              </a:rPr>
              <a:t>4 </a:t>
            </a:r>
            <a:r>
              <a:rPr lang="ar-SA" sz="2800" dirty="0"/>
              <a:t>سم²</a:t>
            </a:r>
            <a:endParaRPr lang="he-IL" sz="2800" dirty="0">
              <a:latin typeface="Calibri"/>
              <a:cs typeface="Calibri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4D43495B-6E19-4722-9977-713E39EE0B68}"/>
              </a:ext>
            </a:extLst>
          </p:cNvPr>
          <p:cNvSpPr txBox="1"/>
          <p:nvPr/>
        </p:nvSpPr>
        <p:spPr>
          <a:xfrm>
            <a:off x="3749217" y="4316133"/>
            <a:ext cx="1620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914446"/>
            <a:r>
              <a:rPr lang="he-IL" sz="2800" dirty="0">
                <a:solidFill>
                  <a:prstClr val="black"/>
                </a:solidFill>
                <a:latin typeface="Calibri"/>
                <a:cs typeface="Calibri"/>
              </a:rPr>
              <a:t>3 </a:t>
            </a:r>
            <a:r>
              <a:rPr lang="ar-SA" sz="2800" dirty="0"/>
              <a:t>سم²</a:t>
            </a:r>
            <a:endParaRPr lang="he-IL" sz="2800" dirty="0">
              <a:latin typeface="Calibri"/>
              <a:cs typeface="Calibri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9AA2E81B-0430-4C43-8301-D07522F2A19E}"/>
              </a:ext>
            </a:extLst>
          </p:cNvPr>
          <p:cNvSpPr txBox="1"/>
          <p:nvPr/>
        </p:nvSpPr>
        <p:spPr>
          <a:xfrm>
            <a:off x="716961" y="4310807"/>
            <a:ext cx="16200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914446"/>
            <a:r>
              <a:rPr lang="he-IL" sz="2800" dirty="0">
                <a:solidFill>
                  <a:prstClr val="black"/>
                </a:solidFill>
                <a:latin typeface="Calibri"/>
                <a:cs typeface="Calibri"/>
              </a:rPr>
              <a:t>2 </a:t>
            </a:r>
            <a:r>
              <a:rPr lang="ar-SA" sz="2800" dirty="0">
                <a:latin typeface="Calibri"/>
                <a:cs typeface="Calibri"/>
              </a:rPr>
              <a:t>س</a:t>
            </a:r>
            <a:r>
              <a:rPr lang="ar-SA" sz="2800" dirty="0"/>
              <a:t>م²</a:t>
            </a:r>
            <a:endParaRPr lang="he-IL" sz="2800" dirty="0">
              <a:latin typeface="Calibri"/>
              <a:cs typeface="Calibri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D4FA85E-6B26-48FB-8103-FCE5332811E1}"/>
              </a:ext>
            </a:extLst>
          </p:cNvPr>
          <p:cNvSpPr txBox="1"/>
          <p:nvPr/>
        </p:nvSpPr>
        <p:spPr>
          <a:xfrm>
            <a:off x="195547" y="140974"/>
            <a:ext cx="1177191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معطاة مثلثات قائمة الزاوية محصورة داخل مستطيلات. احسبوا مساحتها.</a:t>
            </a:r>
          </a:p>
          <a:p>
            <a:pPr defTabSz="914446"/>
            <a:r>
              <a:rPr lang="ar-SA" sz="2800" dirty="0">
                <a:solidFill>
                  <a:prstClr val="black"/>
                </a:solidFill>
              </a:rPr>
              <a:t>للتحقق، اضغطوا على الإجابة المناسبة.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A205A981-59B9-A0E3-2883-4B44AD88BBB4}"/>
              </a:ext>
            </a:extLst>
          </p:cNvPr>
          <p:cNvSpPr txBox="1"/>
          <p:nvPr/>
        </p:nvSpPr>
        <p:spPr>
          <a:xfrm>
            <a:off x="282130" y="6501861"/>
            <a:ext cx="493596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dirty="0">
                <a:solidFill>
                  <a:prstClr val="black"/>
                </a:solidFill>
              </a:rPr>
              <a:t> تعرض مقاطع الفيديو بحجم أصغر أو أكبر حسب حجم الشاشة.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9E4B1188-F83F-A1CE-B7C3-86163DE34813}"/>
              </a:ext>
            </a:extLst>
          </p:cNvPr>
          <p:cNvCxnSpPr>
            <a:cxnSpLocks/>
          </p:cNvCxnSpPr>
          <p:nvPr/>
        </p:nvCxnSpPr>
        <p:spPr>
          <a:xfrm flipH="1">
            <a:off x="429032" y="5356391"/>
            <a:ext cx="11304947" cy="0"/>
          </a:xfrm>
          <a:prstGeom prst="line">
            <a:avLst/>
          </a:prstGeom>
          <a:ln w="38100">
            <a:solidFill>
              <a:srgbClr val="4472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2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21B446-4980-493D-BBC3-CACA37DDADAF}"/>
              </a:ext>
            </a:extLst>
          </p:cNvPr>
          <p:cNvSpPr txBox="1"/>
          <p:nvPr/>
        </p:nvSpPr>
        <p:spPr>
          <a:xfrm>
            <a:off x="-63023" y="65299"/>
            <a:ext cx="1212936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JO" sz="2800" noProof="0" dirty="0">
                <a:solidFill>
                  <a:prstClr val="black"/>
                </a:solidFill>
              </a:rPr>
              <a:t>أمامكم عدد من المثلثات. طول الضلع باللون الأصفر 3 سم. طول الارتفاع المحدد باللون الأرجواني هو 3 سم. احسبوا مساحاتها. انقر وا على كل مثلث للتحقق من الحساب.</a:t>
            </a:r>
          </a:p>
          <a:p>
            <a:pPr defTabSz="914446"/>
            <a:r>
              <a:rPr lang="ar-JO" sz="2800" noProof="0" dirty="0">
                <a:solidFill>
                  <a:prstClr val="black"/>
                </a:solidFill>
              </a:rPr>
              <a:t>كيف يمكنكم استخدام حساب مساحة أحد المثلثات للعثور على مساحة المثلثين الآخرين؟</a:t>
            </a:r>
            <a:endParaRPr lang="ar-JO" sz="2800" noProof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טקסט ג">
                <a:extLst>
                  <a:ext uri="{FF2B5EF4-FFF2-40B4-BE49-F238E27FC236}">
                    <a16:creationId xmlns:a16="http://schemas.microsoft.com/office/drawing/2014/main" id="{8A01CB50-E0F3-44B3-9E17-ED1A647F9E81}"/>
                  </a:ext>
                </a:extLst>
              </p:cNvPr>
              <p:cNvSpPr txBox="1"/>
              <p:nvPr/>
            </p:nvSpPr>
            <p:spPr>
              <a:xfrm>
                <a:off x="8695325" y="4856416"/>
                <a:ext cx="3318536" cy="11969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defTabSz="914446"/>
                <a:r>
                  <a:rPr lang="ar-SA" sz="2800" dirty="0">
                    <a:solidFill>
                      <a:prstClr val="black"/>
                    </a:solidFill>
                  </a:rPr>
                  <a:t>مساحة المثلث: 4.5 سم²</a:t>
                </a:r>
                <a:r>
                  <a:rPr lang="he-IL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.</a:t>
                </a:r>
              </a:p>
              <a:p>
                <a:pPr algn="ctr" defTabSz="914446"/>
                <a14:m>
                  <m:oMath xmlns:m="http://schemas.openxmlformats.org/officeDocument/2006/math">
                    <m:f>
                      <m:fPr>
                        <m:ctrlPr>
                          <a:rPr lang="he-I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4.5</a:t>
                </a:r>
                <a:endParaRPr lang="he-IL" sz="28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6" name="טקסט ג">
                <a:extLst>
                  <a:ext uri="{FF2B5EF4-FFF2-40B4-BE49-F238E27FC236}">
                    <a16:creationId xmlns:a16="http://schemas.microsoft.com/office/drawing/2014/main" id="{8A01CB50-E0F3-44B3-9E17-ED1A647F9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325" y="4856416"/>
                <a:ext cx="3318536" cy="1196931"/>
              </a:xfrm>
              <a:prstGeom prst="rect">
                <a:avLst/>
              </a:prstGeom>
              <a:blipFill>
                <a:blip r:embed="rId2"/>
                <a:stretch>
                  <a:fillRect l="-3119" t="-5102" r="-3670" b="-663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טקסט ב">
                <a:extLst>
                  <a:ext uri="{FF2B5EF4-FFF2-40B4-BE49-F238E27FC236}">
                    <a16:creationId xmlns:a16="http://schemas.microsoft.com/office/drawing/2014/main" id="{DCABAFB8-CF07-499C-B045-C3BE8BE6583E}"/>
                  </a:ext>
                </a:extLst>
              </p:cNvPr>
              <p:cNvSpPr txBox="1"/>
              <p:nvPr/>
            </p:nvSpPr>
            <p:spPr>
              <a:xfrm>
                <a:off x="3637756" y="4856415"/>
                <a:ext cx="4432624" cy="162781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defTabSz="914446"/>
                <a:r>
                  <a:rPr lang="ar-SA" sz="2800" dirty="0">
                    <a:solidFill>
                      <a:prstClr val="black"/>
                    </a:solidFill>
                  </a:rPr>
                  <a:t>مساحة المثلث: 4.5 سم².</a:t>
                </a:r>
              </a:p>
              <a:p>
                <a:pPr defTabSz="914446"/>
                <a:r>
                  <a:rPr lang="ar-SA" sz="2800" dirty="0">
                    <a:solidFill>
                      <a:prstClr val="black"/>
                    </a:solidFill>
                  </a:rPr>
                  <a:t>حاصل ضرب طولي الضلعين القائمين</a:t>
                </a:r>
              </a:p>
              <a:p>
                <a:pPr algn="ctr" defTabSz="914446"/>
                <a14:m>
                  <m:oMath xmlns:m="http://schemas.openxmlformats.org/officeDocument/2006/math">
                    <m:f>
                      <m:fPr>
                        <m:ctrlPr>
                          <a:rPr lang="he-I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4.5</a:t>
                </a:r>
                <a:endParaRPr lang="he-IL" sz="28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" name="טקסט ב">
                <a:extLst>
                  <a:ext uri="{FF2B5EF4-FFF2-40B4-BE49-F238E27FC236}">
                    <a16:creationId xmlns:a16="http://schemas.microsoft.com/office/drawing/2014/main" id="{DCABAFB8-CF07-499C-B045-C3BE8BE65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756" y="4856415"/>
                <a:ext cx="4432624" cy="1627818"/>
              </a:xfrm>
              <a:prstGeom prst="rect">
                <a:avLst/>
              </a:prstGeom>
              <a:blipFill>
                <a:blip r:embed="rId3"/>
                <a:stretch>
                  <a:fillRect l="-3714" t="-3745" r="-2751" b="-4494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טקסט א">
                <a:extLst>
                  <a:ext uri="{FF2B5EF4-FFF2-40B4-BE49-F238E27FC236}">
                    <a16:creationId xmlns:a16="http://schemas.microsoft.com/office/drawing/2014/main" id="{7AB29269-2140-43D1-AFA4-809F64C6316B}"/>
                  </a:ext>
                </a:extLst>
              </p:cNvPr>
              <p:cNvSpPr txBox="1"/>
              <p:nvPr/>
            </p:nvSpPr>
            <p:spPr>
              <a:xfrm>
                <a:off x="739998" y="4847311"/>
                <a:ext cx="3135794" cy="11969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defTabSz="914446"/>
                <a:r>
                  <a:rPr lang="ar-SA" sz="2800" dirty="0">
                    <a:solidFill>
                      <a:prstClr val="black"/>
                    </a:solidFill>
                  </a:rPr>
                  <a:t>مساحة المثلث: 4.5 سم</a:t>
                </a:r>
                <a:r>
                  <a:rPr lang="he-IL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.</a:t>
                </a:r>
              </a:p>
              <a:p>
                <a:pPr algn="ctr" defTabSz="914446"/>
                <a14:m>
                  <m:oMath xmlns:m="http://schemas.openxmlformats.org/officeDocument/2006/math">
                    <m:f>
                      <m:fPr>
                        <m:ctrlPr>
                          <a:rPr lang="he-I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28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4.5</a:t>
                </a:r>
                <a:endParaRPr lang="he-IL" sz="28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0" name="טקסט א">
                <a:extLst>
                  <a:ext uri="{FF2B5EF4-FFF2-40B4-BE49-F238E27FC236}">
                    <a16:creationId xmlns:a16="http://schemas.microsoft.com/office/drawing/2014/main" id="{7AB29269-2140-43D1-AFA4-809F64C63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98" y="4847311"/>
                <a:ext cx="3135794" cy="1196931"/>
              </a:xfrm>
              <a:prstGeom prst="rect">
                <a:avLst/>
              </a:prstGeom>
              <a:blipFill>
                <a:blip r:embed="rId4"/>
                <a:stretch>
                  <a:fillRect l="-5437" t="-4569" r="-3883" b="-609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מלבן ג">
            <a:extLst>
              <a:ext uri="{FF2B5EF4-FFF2-40B4-BE49-F238E27FC236}">
                <a16:creationId xmlns:a16="http://schemas.microsoft.com/office/drawing/2014/main" id="{4398A33D-8F48-84C2-1869-F90AD474C5B1}"/>
              </a:ext>
            </a:extLst>
          </p:cNvPr>
          <p:cNvGrpSpPr/>
          <p:nvPr/>
        </p:nvGrpSpPr>
        <p:grpSpPr>
          <a:xfrm>
            <a:off x="8270530" y="1777232"/>
            <a:ext cx="3572923" cy="2529332"/>
            <a:chOff x="8270530" y="1777231"/>
            <a:chExt cx="3572923" cy="2529332"/>
          </a:xfrm>
        </p:grpSpPr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A3EB995C-805B-CD26-E420-22EFFCA5B794}"/>
                </a:ext>
              </a:extLst>
            </p:cNvPr>
            <p:cNvGrpSpPr/>
            <p:nvPr/>
          </p:nvGrpSpPr>
          <p:grpSpPr>
            <a:xfrm>
              <a:off x="8644117" y="3773582"/>
              <a:ext cx="215363" cy="194200"/>
              <a:chOff x="8777843" y="4092943"/>
              <a:chExt cx="215363" cy="194200"/>
            </a:xfrm>
          </p:grpSpPr>
          <p:sp>
            <p:nvSpPr>
              <p:cNvPr id="33" name="מלבן 32">
                <a:extLst>
                  <a:ext uri="{FF2B5EF4-FFF2-40B4-BE49-F238E27FC236}">
                    <a16:creationId xmlns:a16="http://schemas.microsoft.com/office/drawing/2014/main" id="{20F7478C-F605-960D-7C9A-8D2531CEA3F1}"/>
                  </a:ext>
                </a:extLst>
              </p:cNvPr>
              <p:cNvSpPr/>
              <p:nvPr/>
            </p:nvSpPr>
            <p:spPr>
              <a:xfrm flipH="1">
                <a:off x="8813206" y="4131094"/>
                <a:ext cx="167498" cy="14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46"/>
                <a:endParaRPr lang="he-IL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9" name="מלבן 38">
                <a:extLst>
                  <a:ext uri="{FF2B5EF4-FFF2-40B4-BE49-F238E27FC236}">
                    <a16:creationId xmlns:a16="http://schemas.microsoft.com/office/drawing/2014/main" id="{38720CEF-168C-3605-DA31-3AFEA19CC3A1}"/>
                  </a:ext>
                </a:extLst>
              </p:cNvPr>
              <p:cNvSpPr/>
              <p:nvPr/>
            </p:nvSpPr>
            <p:spPr>
              <a:xfrm>
                <a:off x="8813206" y="4241424"/>
                <a:ext cx="180000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46"/>
                <a:endParaRPr lang="he-IL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1C7422E6-A827-3AF1-89C7-6E91DFD9D479}"/>
                  </a:ext>
                </a:extLst>
              </p:cNvPr>
              <p:cNvSpPr/>
              <p:nvPr/>
            </p:nvSpPr>
            <p:spPr>
              <a:xfrm rot="5400000">
                <a:off x="8710703" y="4160083"/>
                <a:ext cx="180000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914446"/>
                <a:endParaRPr lang="he-IL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5" name="משולש שווה-שוקיים 4">
              <a:extLst>
                <a:ext uri="{FF2B5EF4-FFF2-40B4-BE49-F238E27FC236}">
                  <a16:creationId xmlns:a16="http://schemas.microsoft.com/office/drawing/2014/main" id="{CBCAB44B-AF4E-4160-9177-AB133C60DFCD}"/>
                </a:ext>
              </a:extLst>
            </p:cNvPr>
            <p:cNvSpPr/>
            <p:nvPr/>
          </p:nvSpPr>
          <p:spPr>
            <a:xfrm>
              <a:off x="8675453" y="1777231"/>
              <a:ext cx="3168000" cy="2160000"/>
            </a:xfrm>
            <a:custGeom>
              <a:avLst/>
              <a:gdLst>
                <a:gd name="connsiteX0" fmla="*/ 0 w 1842655"/>
                <a:gd name="connsiteY0" fmla="*/ 1832956 h 1832956"/>
                <a:gd name="connsiteX1" fmla="*/ 0 w 1842655"/>
                <a:gd name="connsiteY1" fmla="*/ 0 h 1832956"/>
                <a:gd name="connsiteX2" fmla="*/ 1842655 w 1842655"/>
                <a:gd name="connsiteY2" fmla="*/ 1832956 h 1832956"/>
                <a:gd name="connsiteX3" fmla="*/ 0 w 1842655"/>
                <a:gd name="connsiteY3" fmla="*/ 1832956 h 1832956"/>
                <a:gd name="connsiteX0" fmla="*/ 865909 w 2708564"/>
                <a:gd name="connsiteY0" fmla="*/ 1832956 h 1832956"/>
                <a:gd name="connsiteX1" fmla="*/ 0 w 2708564"/>
                <a:gd name="connsiteY1" fmla="*/ 0 h 1832956"/>
                <a:gd name="connsiteX2" fmla="*/ 2708564 w 2708564"/>
                <a:gd name="connsiteY2" fmla="*/ 1832956 h 1832956"/>
                <a:gd name="connsiteX3" fmla="*/ 865909 w 2708564"/>
                <a:gd name="connsiteY3" fmla="*/ 1832956 h 183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8564" h="1832956">
                  <a:moveTo>
                    <a:pt x="865909" y="1832956"/>
                  </a:moveTo>
                  <a:lnTo>
                    <a:pt x="0" y="0"/>
                  </a:lnTo>
                  <a:lnTo>
                    <a:pt x="2708564" y="1832956"/>
                  </a:lnTo>
                  <a:lnTo>
                    <a:pt x="865909" y="1832956"/>
                  </a:lnTo>
                  <a:close/>
                </a:path>
              </a:pathLst>
            </a:custGeom>
            <a:solidFill>
              <a:srgbClr val="FF819F">
                <a:alpha val="50196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8C3C8019-B6EF-4CF5-8908-5AC8C755A119}"/>
                </a:ext>
              </a:extLst>
            </p:cNvPr>
            <p:cNvCxnSpPr>
              <a:cxnSpLocks/>
              <a:stCxn id="5" idx="0"/>
              <a:endCxn id="5" idx="2"/>
            </p:cNvCxnSpPr>
            <p:nvPr/>
          </p:nvCxnSpPr>
          <p:spPr>
            <a:xfrm>
              <a:off x="9688240" y="3937231"/>
              <a:ext cx="2155213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2D1540C9-3085-07E5-12FC-994F774AB5BE}"/>
                </a:ext>
              </a:extLst>
            </p:cNvPr>
            <p:cNvCxnSpPr>
              <a:cxnSpLocks/>
            </p:cNvCxnSpPr>
            <p:nvPr/>
          </p:nvCxnSpPr>
          <p:spPr>
            <a:xfrm>
              <a:off x="8675453" y="1777231"/>
              <a:ext cx="0" cy="21600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84142C6C-347B-3445-F6FF-B0ACF7522AB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48117" y="3433231"/>
              <a:ext cx="0" cy="1008000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תיבת טקסט 23">
              <a:extLst>
                <a:ext uri="{FF2B5EF4-FFF2-40B4-BE49-F238E27FC236}">
                  <a16:creationId xmlns:a16="http://schemas.microsoft.com/office/drawing/2014/main" id="{A768E332-94CC-87CA-C596-FB58A4566448}"/>
                </a:ext>
              </a:extLst>
            </p:cNvPr>
            <p:cNvSpPr txBox="1"/>
            <p:nvPr/>
          </p:nvSpPr>
          <p:spPr>
            <a:xfrm>
              <a:off x="9973176" y="3937231"/>
              <a:ext cx="9131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DBB444AD-CBEC-0334-F039-EE198FA999E8}"/>
                </a:ext>
              </a:extLst>
            </p:cNvPr>
            <p:cNvSpPr txBox="1"/>
            <p:nvPr/>
          </p:nvSpPr>
          <p:spPr>
            <a:xfrm rot="16200000">
              <a:off x="7998635" y="2829862"/>
              <a:ext cx="9131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3" name="מלבן א">
            <a:extLst>
              <a:ext uri="{FF2B5EF4-FFF2-40B4-BE49-F238E27FC236}">
                <a16:creationId xmlns:a16="http://schemas.microsoft.com/office/drawing/2014/main" id="{8DC0920A-5572-4C4B-0027-A32A36F61820}"/>
              </a:ext>
            </a:extLst>
          </p:cNvPr>
          <p:cNvGrpSpPr/>
          <p:nvPr/>
        </p:nvGrpSpPr>
        <p:grpSpPr>
          <a:xfrm>
            <a:off x="726055" y="1751680"/>
            <a:ext cx="2673219" cy="2528808"/>
            <a:chOff x="726054" y="1751679"/>
            <a:chExt cx="2673219" cy="2528808"/>
          </a:xfrm>
        </p:grpSpPr>
        <p:sp>
          <p:nvSpPr>
            <p:cNvPr id="3" name="משולש שווה-שוקיים 2">
              <a:extLst>
                <a:ext uri="{FF2B5EF4-FFF2-40B4-BE49-F238E27FC236}">
                  <a16:creationId xmlns:a16="http://schemas.microsoft.com/office/drawing/2014/main" id="{44EB2E96-650E-4FB1-B2F8-B247AE78EB81}"/>
                </a:ext>
              </a:extLst>
            </p:cNvPr>
            <p:cNvSpPr/>
            <p:nvPr/>
          </p:nvSpPr>
          <p:spPr>
            <a:xfrm>
              <a:off x="733405" y="1758069"/>
              <a:ext cx="2145298" cy="2166386"/>
            </a:xfrm>
            <a:prstGeom prst="triangle">
              <a:avLst/>
            </a:prstGeom>
            <a:solidFill>
              <a:srgbClr val="FF819F">
                <a:alpha val="50196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817CA606-E72B-11EC-7864-C18BEE40A3C4}"/>
                </a:ext>
              </a:extLst>
            </p:cNvPr>
            <p:cNvSpPr txBox="1"/>
            <p:nvPr/>
          </p:nvSpPr>
          <p:spPr>
            <a:xfrm rot="16200000">
              <a:off x="1017062" y="3103574"/>
              <a:ext cx="9131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3  </a:t>
              </a:r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תיבת טקסט 26">
              <a:extLst>
                <a:ext uri="{FF2B5EF4-FFF2-40B4-BE49-F238E27FC236}">
                  <a16:creationId xmlns:a16="http://schemas.microsoft.com/office/drawing/2014/main" id="{9A6F5BE7-EE5B-BDDF-3D2A-8BE3E464CA5E}"/>
                </a:ext>
              </a:extLst>
            </p:cNvPr>
            <p:cNvSpPr txBox="1"/>
            <p:nvPr/>
          </p:nvSpPr>
          <p:spPr>
            <a:xfrm>
              <a:off x="1089497" y="3911155"/>
              <a:ext cx="9131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מלבן 27">
              <a:extLst>
                <a:ext uri="{FF2B5EF4-FFF2-40B4-BE49-F238E27FC236}">
                  <a16:creationId xmlns:a16="http://schemas.microsoft.com/office/drawing/2014/main" id="{D0858AC4-2702-06B9-0588-4F34B9BB0EB8}"/>
                </a:ext>
              </a:extLst>
            </p:cNvPr>
            <p:cNvSpPr/>
            <p:nvPr/>
          </p:nvSpPr>
          <p:spPr>
            <a:xfrm flipH="1">
              <a:off x="1652552" y="3798682"/>
              <a:ext cx="167498" cy="14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01DCCB8A-1235-D7FA-2155-EF8F695FD5F4}"/>
                </a:ext>
              </a:extLst>
            </p:cNvPr>
            <p:cNvSpPr/>
            <p:nvPr/>
          </p:nvSpPr>
          <p:spPr>
            <a:xfrm>
              <a:off x="3347685" y="2483119"/>
              <a:ext cx="51588" cy="253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D7A4A668-F77A-BF82-D3E8-410B018EDA6F}"/>
                </a:ext>
              </a:extLst>
            </p:cNvPr>
            <p:cNvSpPr/>
            <p:nvPr/>
          </p:nvSpPr>
          <p:spPr>
            <a:xfrm rot="5400000">
              <a:off x="3251773" y="2623674"/>
              <a:ext cx="45719" cy="181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E3F792E4-26A5-3FE6-7652-97067E9BD972}"/>
                </a:ext>
              </a:extLst>
            </p:cNvPr>
            <p:cNvCxnSpPr>
              <a:cxnSpLocks/>
            </p:cNvCxnSpPr>
            <p:nvPr/>
          </p:nvCxnSpPr>
          <p:spPr>
            <a:xfrm>
              <a:off x="1810150" y="1751679"/>
              <a:ext cx="0" cy="21600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641F7BFD-4325-4DE5-8DA8-4EAF47182698}"/>
                </a:ext>
              </a:extLst>
            </p:cNvPr>
            <p:cNvCxnSpPr>
              <a:cxnSpLocks/>
            </p:cNvCxnSpPr>
            <p:nvPr/>
          </p:nvCxnSpPr>
          <p:spPr>
            <a:xfrm>
              <a:off x="726054" y="3937231"/>
              <a:ext cx="21600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מלבן ב">
            <a:extLst>
              <a:ext uri="{FF2B5EF4-FFF2-40B4-BE49-F238E27FC236}">
                <a16:creationId xmlns:a16="http://schemas.microsoft.com/office/drawing/2014/main" id="{0DCADAC1-8856-8CD0-464A-C6F2C8AD7460}"/>
              </a:ext>
            </a:extLst>
          </p:cNvPr>
          <p:cNvGrpSpPr/>
          <p:nvPr/>
        </p:nvGrpSpPr>
        <p:grpSpPr>
          <a:xfrm>
            <a:off x="4897370" y="1915196"/>
            <a:ext cx="2517918" cy="2500892"/>
            <a:chOff x="4897369" y="1915196"/>
            <a:chExt cx="2517918" cy="2500892"/>
          </a:xfrm>
        </p:grpSpPr>
        <p:sp>
          <p:nvSpPr>
            <p:cNvPr id="4" name="משולש שווה-שוקיים 3">
              <a:extLst>
                <a:ext uri="{FF2B5EF4-FFF2-40B4-BE49-F238E27FC236}">
                  <a16:creationId xmlns:a16="http://schemas.microsoft.com/office/drawing/2014/main" id="{0C7E6409-5318-4C1A-ADA4-5A42E371E2F3}"/>
                </a:ext>
              </a:extLst>
            </p:cNvPr>
            <p:cNvSpPr/>
            <p:nvPr/>
          </p:nvSpPr>
          <p:spPr>
            <a:xfrm>
              <a:off x="5255287" y="1915196"/>
              <a:ext cx="2160000" cy="2160000"/>
            </a:xfrm>
            <a:prstGeom prst="triangle">
              <a:avLst>
                <a:gd name="adj" fmla="val 0"/>
              </a:avLst>
            </a:prstGeom>
            <a:solidFill>
              <a:srgbClr val="FF819F">
                <a:alpha val="50196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9767147B-69D3-1A85-3D2C-A8EEEE3A9F73}"/>
                </a:ext>
              </a:extLst>
            </p:cNvPr>
            <p:cNvSpPr txBox="1"/>
            <p:nvPr/>
          </p:nvSpPr>
          <p:spPr>
            <a:xfrm>
              <a:off x="5585860" y="4046756"/>
              <a:ext cx="9131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תיבת טקסט 22">
              <a:extLst>
                <a:ext uri="{FF2B5EF4-FFF2-40B4-BE49-F238E27FC236}">
                  <a16:creationId xmlns:a16="http://schemas.microsoft.com/office/drawing/2014/main" id="{E692214C-5B37-E4A3-9680-660BAE33F309}"/>
                </a:ext>
              </a:extLst>
            </p:cNvPr>
            <p:cNvSpPr txBox="1"/>
            <p:nvPr/>
          </p:nvSpPr>
          <p:spPr>
            <a:xfrm rot="16200000">
              <a:off x="4625474" y="2881978"/>
              <a:ext cx="913121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3  </a:t>
              </a:r>
              <a:r>
                <a:rPr lang="ar-SA" dirty="0">
                  <a:solidFill>
                    <a:prstClr val="black"/>
                  </a:solidFill>
                  <a:latin typeface="Calibri"/>
                  <a:cs typeface="Calibri"/>
                </a:rPr>
                <a:t>سم 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מלבן 31">
              <a:extLst>
                <a:ext uri="{FF2B5EF4-FFF2-40B4-BE49-F238E27FC236}">
                  <a16:creationId xmlns:a16="http://schemas.microsoft.com/office/drawing/2014/main" id="{EACC18A8-883E-B137-E2FB-CCA3404B7D66}"/>
                </a:ext>
              </a:extLst>
            </p:cNvPr>
            <p:cNvSpPr/>
            <p:nvPr/>
          </p:nvSpPr>
          <p:spPr>
            <a:xfrm flipH="1">
              <a:off x="5255286" y="3916546"/>
              <a:ext cx="167498" cy="14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id="{C583B1BF-8A06-4327-B907-4FE64556A48D}"/>
                </a:ext>
              </a:extLst>
            </p:cNvPr>
            <p:cNvCxnSpPr>
              <a:cxnSpLocks/>
            </p:cNvCxnSpPr>
            <p:nvPr/>
          </p:nvCxnSpPr>
          <p:spPr>
            <a:xfrm>
              <a:off x="5253097" y="4063766"/>
              <a:ext cx="21600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D6EB058E-1492-FC54-8AB1-A1AA4945456B}"/>
                </a:ext>
              </a:extLst>
            </p:cNvPr>
            <p:cNvCxnSpPr>
              <a:cxnSpLocks/>
            </p:cNvCxnSpPr>
            <p:nvPr/>
          </p:nvCxnSpPr>
          <p:spPr>
            <a:xfrm>
              <a:off x="5255637" y="1926897"/>
              <a:ext cx="0" cy="21600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89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8" grpId="0" animBg="1"/>
      <p:bldP spid="8" grpId="1" animBg="1"/>
      <p:bldP spid="8" grpId="2" animBg="1"/>
      <p:bldP spid="8" grpId="3" animBg="1"/>
      <p:bldP spid="10" grpId="0" animBg="1"/>
      <p:bldP spid="10" grpId="1" animBg="1"/>
      <p:bldP spid="10" grpId="2" animBg="1"/>
      <p:bldP spid="10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AE928D7-9744-4CE8-A5E5-2B0EB5E2E17F}"/>
              </a:ext>
            </a:extLst>
          </p:cNvPr>
          <p:cNvSpPr txBox="1"/>
          <p:nvPr/>
        </p:nvSpPr>
        <p:spPr>
          <a:xfrm>
            <a:off x="4732444" y="110153"/>
            <a:ext cx="73245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914446"/>
            <a:r>
              <a:rPr lang="ar-SA" sz="2800" dirty="0">
                <a:solidFill>
                  <a:prstClr val="black"/>
                </a:solidFill>
              </a:rPr>
              <a:t>معطى مستطيل طول ضلعيه المتجاورين 8 سم، 3 سم.</a:t>
            </a:r>
          </a:p>
          <a:p>
            <a:pPr defTabSz="914446"/>
            <a:r>
              <a:rPr lang="ar-JO" sz="2800" dirty="0">
                <a:solidFill>
                  <a:prstClr val="black"/>
                </a:solidFill>
              </a:rPr>
              <a:t>أشيروا</a:t>
            </a:r>
            <a:r>
              <a:rPr lang="ar-SA" sz="2800" dirty="0">
                <a:solidFill>
                  <a:prstClr val="black"/>
                </a:solidFill>
              </a:rPr>
              <a:t> </a:t>
            </a:r>
            <a:r>
              <a:rPr lang="ar-JO" sz="2800" dirty="0">
                <a:solidFill>
                  <a:prstClr val="black"/>
                </a:solidFill>
              </a:rPr>
              <a:t>إلى </a:t>
            </a:r>
            <a:r>
              <a:rPr lang="ar-SA" sz="2800" dirty="0">
                <a:solidFill>
                  <a:prstClr val="black"/>
                </a:solidFill>
              </a:rPr>
              <a:t>المثلثات المساوية له في المساحة.</a:t>
            </a:r>
            <a:endParaRPr lang="he-IL" sz="28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36" name="מלבן ירוק">
            <a:extLst>
              <a:ext uri="{FF2B5EF4-FFF2-40B4-BE49-F238E27FC236}">
                <a16:creationId xmlns:a16="http://schemas.microsoft.com/office/drawing/2014/main" id="{293A2956-0B11-3395-1412-84DB17A59C1E}"/>
              </a:ext>
            </a:extLst>
          </p:cNvPr>
          <p:cNvGrpSpPr/>
          <p:nvPr/>
        </p:nvGrpSpPr>
        <p:grpSpPr>
          <a:xfrm>
            <a:off x="510087" y="418900"/>
            <a:ext cx="1428917" cy="3230044"/>
            <a:chOff x="739735" y="1591056"/>
            <a:chExt cx="1428917" cy="3230044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08F5D956-7C33-42EA-85E2-A5D6ADD2329A}"/>
                </a:ext>
              </a:extLst>
            </p:cNvPr>
            <p:cNvSpPr/>
            <p:nvPr/>
          </p:nvSpPr>
          <p:spPr>
            <a:xfrm rot="5400000">
              <a:off x="188652" y="2491056"/>
              <a:ext cx="2880000" cy="1080000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4CE76C27-46B7-44B3-A668-997079E07DAA}"/>
                </a:ext>
              </a:extLst>
            </p:cNvPr>
            <p:cNvSpPr txBox="1"/>
            <p:nvPr/>
          </p:nvSpPr>
          <p:spPr>
            <a:xfrm>
              <a:off x="1183960" y="4451768"/>
              <a:ext cx="8450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9B49C937-A002-4DA5-B51F-F05B269C053B}"/>
                </a:ext>
              </a:extLst>
            </p:cNvPr>
            <p:cNvSpPr txBox="1"/>
            <p:nvPr/>
          </p:nvSpPr>
          <p:spPr>
            <a:xfrm rot="16200000">
              <a:off x="501872" y="2565011"/>
              <a:ext cx="8450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8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42" name="משולש וורוד">
            <a:extLst>
              <a:ext uri="{FF2B5EF4-FFF2-40B4-BE49-F238E27FC236}">
                <a16:creationId xmlns:a16="http://schemas.microsoft.com/office/drawing/2014/main" id="{1D87BE55-5B19-616A-32D4-F7983F4D34FA}"/>
              </a:ext>
            </a:extLst>
          </p:cNvPr>
          <p:cNvGrpSpPr/>
          <p:nvPr/>
        </p:nvGrpSpPr>
        <p:grpSpPr>
          <a:xfrm>
            <a:off x="5065019" y="1591057"/>
            <a:ext cx="2160000" cy="3225137"/>
            <a:chOff x="5065019" y="1591056"/>
            <a:chExt cx="2160000" cy="3225137"/>
          </a:xfrm>
        </p:grpSpPr>
        <p:sp>
          <p:nvSpPr>
            <p:cNvPr id="3" name="משולש שווה-שוקיים 2">
              <a:extLst>
                <a:ext uri="{FF2B5EF4-FFF2-40B4-BE49-F238E27FC236}">
                  <a16:creationId xmlns:a16="http://schemas.microsoft.com/office/drawing/2014/main" id="{84FF4CBB-3C07-4D8E-AB9E-312A12B2BC44}"/>
                </a:ext>
              </a:extLst>
            </p:cNvPr>
            <p:cNvSpPr/>
            <p:nvPr/>
          </p:nvSpPr>
          <p:spPr>
            <a:xfrm>
              <a:off x="5065019" y="1591056"/>
              <a:ext cx="2160000" cy="2880000"/>
            </a:xfrm>
            <a:prstGeom prst="triangle">
              <a:avLst>
                <a:gd name="adj" fmla="val 79658"/>
              </a:avLst>
            </a:prstGeom>
            <a:solidFill>
              <a:srgbClr val="FF81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966E00C3-B4E4-47C0-9068-D50CF862BB94}"/>
                </a:ext>
              </a:extLst>
            </p:cNvPr>
            <p:cNvSpPr txBox="1"/>
            <p:nvPr/>
          </p:nvSpPr>
          <p:spPr>
            <a:xfrm>
              <a:off x="5682899" y="4446861"/>
              <a:ext cx="8450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6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cxnSp>
          <p:nvCxnSpPr>
            <p:cNvPr id="11" name="מחבר ישר 10">
              <a:extLst>
                <a:ext uri="{FF2B5EF4-FFF2-40B4-BE49-F238E27FC236}">
                  <a16:creationId xmlns:a16="http://schemas.microsoft.com/office/drawing/2014/main" id="{3E238E52-8D72-400C-9476-44AEC14CA8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9531" y="1591056"/>
              <a:ext cx="0" cy="2880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EDE23CFE-3D06-435F-9F65-27B6FF893D26}"/>
                </a:ext>
              </a:extLst>
            </p:cNvPr>
            <p:cNvGrpSpPr/>
            <p:nvPr/>
          </p:nvGrpSpPr>
          <p:grpSpPr>
            <a:xfrm>
              <a:off x="6607118" y="4332833"/>
              <a:ext cx="152400" cy="138223"/>
              <a:chOff x="3221665" y="4423144"/>
              <a:chExt cx="152400" cy="138223"/>
            </a:xfrm>
          </p:grpSpPr>
          <p:cxnSp>
            <p:nvCxnSpPr>
              <p:cNvPr id="13" name="מחבר ישר 12">
                <a:extLst>
                  <a:ext uri="{FF2B5EF4-FFF2-40B4-BE49-F238E27FC236}">
                    <a16:creationId xmlns:a16="http://schemas.microsoft.com/office/drawing/2014/main" id="{F8D27786-5F44-4D8A-BC6E-7256B256608B}"/>
                  </a:ext>
                </a:extLst>
              </p:cNvPr>
              <p:cNvCxnSpPr/>
              <p:nvPr/>
            </p:nvCxnSpPr>
            <p:spPr>
              <a:xfrm>
                <a:off x="3221665" y="4423144"/>
                <a:ext cx="0" cy="138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מחבר ישר 13">
                <a:extLst>
                  <a:ext uri="{FF2B5EF4-FFF2-40B4-BE49-F238E27FC236}">
                    <a16:creationId xmlns:a16="http://schemas.microsoft.com/office/drawing/2014/main" id="{41FBAA55-3491-42AF-B342-1D76BD3ECE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1665" y="4426686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תיבת טקסט 14">
              <a:extLst>
                <a:ext uri="{FF2B5EF4-FFF2-40B4-BE49-F238E27FC236}">
                  <a16:creationId xmlns:a16="http://schemas.microsoft.com/office/drawing/2014/main" id="{6A130780-4BF3-4D3C-84BA-194D21263622}"/>
                </a:ext>
              </a:extLst>
            </p:cNvPr>
            <p:cNvSpPr txBox="1"/>
            <p:nvPr/>
          </p:nvSpPr>
          <p:spPr>
            <a:xfrm rot="16200000">
              <a:off x="6214126" y="3069166"/>
              <a:ext cx="8450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8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524842C8-C7A1-4D5C-838C-15761D3E8635}"/>
              </a:ext>
            </a:extLst>
          </p:cNvPr>
          <p:cNvCxnSpPr>
            <a:cxnSpLocks/>
            <a:stCxn id="6" idx="0"/>
            <a:endCxn id="6" idx="3"/>
          </p:cNvCxnSpPr>
          <p:nvPr/>
        </p:nvCxnSpPr>
        <p:spPr>
          <a:xfrm>
            <a:off x="3692324" y="1591056"/>
            <a:ext cx="0" cy="288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משולש צהוב">
            <a:extLst>
              <a:ext uri="{FF2B5EF4-FFF2-40B4-BE49-F238E27FC236}">
                <a16:creationId xmlns:a16="http://schemas.microsoft.com/office/drawing/2014/main" id="{17011DE8-DDB7-3E6D-45BD-25160D712C6B}"/>
              </a:ext>
            </a:extLst>
          </p:cNvPr>
          <p:cNvGrpSpPr/>
          <p:nvPr/>
        </p:nvGrpSpPr>
        <p:grpSpPr>
          <a:xfrm>
            <a:off x="3152323" y="1591056"/>
            <a:ext cx="1080000" cy="3269996"/>
            <a:chOff x="3152324" y="1591056"/>
            <a:chExt cx="1080000" cy="3269996"/>
          </a:xfrm>
        </p:grpSpPr>
        <p:sp>
          <p:nvSpPr>
            <p:cNvPr id="6" name="משולש שווה-שוקיים 5">
              <a:extLst>
                <a:ext uri="{FF2B5EF4-FFF2-40B4-BE49-F238E27FC236}">
                  <a16:creationId xmlns:a16="http://schemas.microsoft.com/office/drawing/2014/main" id="{EC3A045B-47B5-420B-9E74-AAF4728C5160}"/>
                </a:ext>
              </a:extLst>
            </p:cNvPr>
            <p:cNvSpPr/>
            <p:nvPr/>
          </p:nvSpPr>
          <p:spPr>
            <a:xfrm>
              <a:off x="3152324" y="1591056"/>
              <a:ext cx="1080000" cy="2880000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5FB6A4D7-CFB8-467A-A7AA-C8DD925DBB7D}"/>
                </a:ext>
              </a:extLst>
            </p:cNvPr>
            <p:cNvSpPr txBox="1"/>
            <p:nvPr/>
          </p:nvSpPr>
          <p:spPr>
            <a:xfrm>
              <a:off x="3207835" y="4491720"/>
              <a:ext cx="8450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AF701F33-4A70-4B27-807D-D91BCA4F442E}"/>
                </a:ext>
              </a:extLst>
            </p:cNvPr>
            <p:cNvSpPr txBox="1"/>
            <p:nvPr/>
          </p:nvSpPr>
          <p:spPr>
            <a:xfrm rot="16200000">
              <a:off x="3106195" y="3168725"/>
              <a:ext cx="8450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8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39" name="X למשולש צהוב" descr="סגור עם מילוי מלא">
            <a:extLst>
              <a:ext uri="{FF2B5EF4-FFF2-40B4-BE49-F238E27FC236}">
                <a16:creationId xmlns:a16="http://schemas.microsoft.com/office/drawing/2014/main" id="{92666EAE-F9DE-3BA6-B27E-B22C7F4575C1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21452" y="3543772"/>
            <a:ext cx="914400" cy="914400"/>
          </a:xfrm>
          <a:prstGeom prst="rect">
            <a:avLst/>
          </a:prstGeom>
        </p:spPr>
      </p:pic>
      <p:pic>
        <p:nvPicPr>
          <p:cNvPr id="51" name="וי למלבן וורוד" descr="סימן ביקורת עם מילוי מלא">
            <a:extLst>
              <a:ext uri="{FF2B5EF4-FFF2-40B4-BE49-F238E27FC236}">
                <a16:creationId xmlns:a16="http://schemas.microsoft.com/office/drawing/2014/main" id="{98980672-2D0F-2EE8-F4F2-783B84729CD3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29315" y="3086572"/>
            <a:ext cx="914400" cy="914400"/>
          </a:xfrm>
          <a:prstGeom prst="rect">
            <a:avLst/>
          </a:prstGeom>
        </p:spPr>
      </p:pic>
      <p:grpSp>
        <p:nvGrpSpPr>
          <p:cNvPr id="56" name="משולש אפור">
            <a:extLst>
              <a:ext uri="{FF2B5EF4-FFF2-40B4-BE49-F238E27FC236}">
                <a16:creationId xmlns:a16="http://schemas.microsoft.com/office/drawing/2014/main" id="{91477973-6930-9D73-8CA6-5EEAEA047BC8}"/>
              </a:ext>
            </a:extLst>
          </p:cNvPr>
          <p:cNvGrpSpPr/>
          <p:nvPr/>
        </p:nvGrpSpPr>
        <p:grpSpPr>
          <a:xfrm>
            <a:off x="10404853" y="1065302"/>
            <a:ext cx="1061821" cy="4727397"/>
            <a:chOff x="9886073" y="1571768"/>
            <a:chExt cx="1061821" cy="4727397"/>
          </a:xfrm>
        </p:grpSpPr>
        <p:sp>
          <p:nvSpPr>
            <p:cNvPr id="28" name="משולש ישר-זווית 27">
              <a:extLst>
                <a:ext uri="{FF2B5EF4-FFF2-40B4-BE49-F238E27FC236}">
                  <a16:creationId xmlns:a16="http://schemas.microsoft.com/office/drawing/2014/main" id="{AD625646-87E3-40DF-A660-A6FD6702A7F6}"/>
                </a:ext>
              </a:extLst>
            </p:cNvPr>
            <p:cNvSpPr/>
            <p:nvPr/>
          </p:nvSpPr>
          <p:spPr>
            <a:xfrm>
              <a:off x="10222998" y="1571768"/>
              <a:ext cx="720000" cy="4320000"/>
            </a:xfrm>
            <a:prstGeom prst="rtTriangl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4C7B7138-F64F-4551-81BD-FA8FD9D3C50C}"/>
                </a:ext>
              </a:extLst>
            </p:cNvPr>
            <p:cNvSpPr txBox="1"/>
            <p:nvPr/>
          </p:nvSpPr>
          <p:spPr>
            <a:xfrm>
              <a:off x="10102836" y="5929833"/>
              <a:ext cx="8450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30" name="תיבת טקסט 29">
              <a:extLst>
                <a:ext uri="{FF2B5EF4-FFF2-40B4-BE49-F238E27FC236}">
                  <a16:creationId xmlns:a16="http://schemas.microsoft.com/office/drawing/2014/main" id="{6B64824D-1CDE-4F48-91C1-04C4570641A7}"/>
                </a:ext>
              </a:extLst>
            </p:cNvPr>
            <p:cNvSpPr txBox="1"/>
            <p:nvPr/>
          </p:nvSpPr>
          <p:spPr>
            <a:xfrm rot="16200000">
              <a:off x="9648210" y="3491695"/>
              <a:ext cx="8450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12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grpSp>
          <p:nvGrpSpPr>
            <p:cNvPr id="55" name="קבוצה 54">
              <a:extLst>
                <a:ext uri="{FF2B5EF4-FFF2-40B4-BE49-F238E27FC236}">
                  <a16:creationId xmlns:a16="http://schemas.microsoft.com/office/drawing/2014/main" id="{6C988284-9310-7B1F-1B3A-1C4F696B86E0}"/>
                </a:ext>
              </a:extLst>
            </p:cNvPr>
            <p:cNvGrpSpPr/>
            <p:nvPr/>
          </p:nvGrpSpPr>
          <p:grpSpPr>
            <a:xfrm flipH="1">
              <a:off x="10245979" y="5753545"/>
              <a:ext cx="152400" cy="138223"/>
              <a:chOff x="9269490" y="4530867"/>
              <a:chExt cx="152400" cy="138223"/>
            </a:xfrm>
          </p:grpSpPr>
          <p:cxnSp>
            <p:nvCxnSpPr>
              <p:cNvPr id="53" name="מחבר ישר 52">
                <a:extLst>
                  <a:ext uri="{FF2B5EF4-FFF2-40B4-BE49-F238E27FC236}">
                    <a16:creationId xmlns:a16="http://schemas.microsoft.com/office/drawing/2014/main" id="{B0CE0302-5ED8-6F6B-6C65-BADF0900D912}"/>
                  </a:ext>
                </a:extLst>
              </p:cNvPr>
              <p:cNvCxnSpPr/>
              <p:nvPr/>
            </p:nvCxnSpPr>
            <p:spPr>
              <a:xfrm>
                <a:off x="9269490" y="4530867"/>
                <a:ext cx="0" cy="138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מחבר ישר 53">
                <a:extLst>
                  <a:ext uri="{FF2B5EF4-FFF2-40B4-BE49-F238E27FC236}">
                    <a16:creationId xmlns:a16="http://schemas.microsoft.com/office/drawing/2014/main" id="{085FB7A1-9ADD-5A2E-68E2-68387293A9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69490" y="4534409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7" name="X למשולש אפור" descr="סגור עם מילוי מלא">
            <a:extLst>
              <a:ext uri="{FF2B5EF4-FFF2-40B4-BE49-F238E27FC236}">
                <a16:creationId xmlns:a16="http://schemas.microsoft.com/office/drawing/2014/main" id="{7171E110-4298-FFF1-9727-3F221DA2FB13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92088" y="3570983"/>
            <a:ext cx="914400" cy="914400"/>
          </a:xfrm>
          <a:prstGeom prst="rect">
            <a:avLst/>
          </a:prstGeom>
        </p:spPr>
      </p:pic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F6783EE0-2C9D-17A7-A4BC-C4FAE6ABFC20}"/>
              </a:ext>
            </a:extLst>
          </p:cNvPr>
          <p:cNvSpPr txBox="1"/>
          <p:nvPr/>
        </p:nvSpPr>
        <p:spPr>
          <a:xfrm>
            <a:off x="240451" y="40790"/>
            <a:ext cx="46089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defTabSz="914446"/>
            <a:r>
              <a:rPr lang="ar-SA" dirty="0">
                <a:solidFill>
                  <a:prstClr val="black"/>
                </a:solidFill>
              </a:rPr>
              <a:t> يعرض الفيديو بحجم أصغر أو أكبر، حسب حجم الشاشة.</a:t>
            </a:r>
            <a:endParaRPr lang="he-IL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grpSp>
        <p:nvGrpSpPr>
          <p:cNvPr id="59" name="משולש סגול">
            <a:extLst>
              <a:ext uri="{FF2B5EF4-FFF2-40B4-BE49-F238E27FC236}">
                <a16:creationId xmlns:a16="http://schemas.microsoft.com/office/drawing/2014/main" id="{AF4AF98F-DF70-0B25-F473-541BB324770C}"/>
              </a:ext>
            </a:extLst>
          </p:cNvPr>
          <p:cNvGrpSpPr/>
          <p:nvPr/>
        </p:nvGrpSpPr>
        <p:grpSpPr>
          <a:xfrm>
            <a:off x="8499677" y="1065303"/>
            <a:ext cx="1314509" cy="4602643"/>
            <a:chOff x="5065019" y="1591056"/>
            <a:chExt cx="2160000" cy="3104957"/>
          </a:xfrm>
        </p:grpSpPr>
        <p:sp>
          <p:nvSpPr>
            <p:cNvPr id="60" name="משולש שווה-שוקיים 59">
              <a:extLst>
                <a:ext uri="{FF2B5EF4-FFF2-40B4-BE49-F238E27FC236}">
                  <a16:creationId xmlns:a16="http://schemas.microsoft.com/office/drawing/2014/main" id="{D06EDB3B-EC35-A462-B7B7-12E216E738A3}"/>
                </a:ext>
              </a:extLst>
            </p:cNvPr>
            <p:cNvSpPr/>
            <p:nvPr/>
          </p:nvSpPr>
          <p:spPr>
            <a:xfrm>
              <a:off x="5065019" y="1591056"/>
              <a:ext cx="2160000" cy="2880000"/>
            </a:xfrm>
            <a:prstGeom prst="triangle">
              <a:avLst>
                <a:gd name="adj" fmla="val 79658"/>
              </a:avLst>
            </a:prstGeom>
            <a:solidFill>
              <a:srgbClr val="AE78D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46"/>
              <a:endParaRPr lang="he-IL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תיבת טקסט 60">
              <a:extLst>
                <a:ext uri="{FF2B5EF4-FFF2-40B4-BE49-F238E27FC236}">
                  <a16:creationId xmlns:a16="http://schemas.microsoft.com/office/drawing/2014/main" id="{9FBDC043-C8C9-A8D0-79D6-608B21191AEF}"/>
                </a:ext>
              </a:extLst>
            </p:cNvPr>
            <p:cNvSpPr txBox="1"/>
            <p:nvPr/>
          </p:nvSpPr>
          <p:spPr>
            <a:xfrm>
              <a:off x="5344854" y="4446861"/>
              <a:ext cx="1183103" cy="24915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4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</a:p>
          </p:txBody>
        </p:sp>
        <p:cxnSp>
          <p:nvCxnSpPr>
            <p:cNvPr id="62" name="מחבר ישר 61">
              <a:extLst>
                <a:ext uri="{FF2B5EF4-FFF2-40B4-BE49-F238E27FC236}">
                  <a16:creationId xmlns:a16="http://schemas.microsoft.com/office/drawing/2014/main" id="{3CDBFB65-FE38-8029-593C-2D589CEEC8AE}"/>
                </a:ext>
              </a:extLst>
            </p:cNvPr>
            <p:cNvCxnSpPr>
              <a:cxnSpLocks/>
              <a:endCxn id="60" idx="3"/>
            </p:cNvCxnSpPr>
            <p:nvPr/>
          </p:nvCxnSpPr>
          <p:spPr>
            <a:xfrm>
              <a:off x="6779531" y="1591056"/>
              <a:ext cx="6101" cy="28800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קבוצה 62">
              <a:extLst>
                <a:ext uri="{FF2B5EF4-FFF2-40B4-BE49-F238E27FC236}">
                  <a16:creationId xmlns:a16="http://schemas.microsoft.com/office/drawing/2014/main" id="{2F81E3A0-B937-6F87-2F47-8DC47B811B60}"/>
                </a:ext>
              </a:extLst>
            </p:cNvPr>
            <p:cNvGrpSpPr/>
            <p:nvPr/>
          </p:nvGrpSpPr>
          <p:grpSpPr>
            <a:xfrm>
              <a:off x="6607118" y="4332833"/>
              <a:ext cx="152400" cy="138223"/>
              <a:chOff x="3221665" y="4423144"/>
              <a:chExt cx="152400" cy="138223"/>
            </a:xfrm>
          </p:grpSpPr>
          <p:cxnSp>
            <p:nvCxnSpPr>
              <p:cNvPr id="65" name="מחבר ישר 64">
                <a:extLst>
                  <a:ext uri="{FF2B5EF4-FFF2-40B4-BE49-F238E27FC236}">
                    <a16:creationId xmlns:a16="http://schemas.microsoft.com/office/drawing/2014/main" id="{84ECFAA8-DDC0-2AF8-B3E6-790AC4A4AF34}"/>
                  </a:ext>
                </a:extLst>
              </p:cNvPr>
              <p:cNvCxnSpPr/>
              <p:nvPr/>
            </p:nvCxnSpPr>
            <p:spPr>
              <a:xfrm>
                <a:off x="3221665" y="4423144"/>
                <a:ext cx="0" cy="1382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מחבר ישר 65">
                <a:extLst>
                  <a:ext uri="{FF2B5EF4-FFF2-40B4-BE49-F238E27FC236}">
                    <a16:creationId xmlns:a16="http://schemas.microsoft.com/office/drawing/2014/main" id="{7BA54B07-0E15-9BB8-83C9-216B3622A7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21665" y="4426686"/>
                <a:ext cx="152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תיבת טקסט 63">
              <a:extLst>
                <a:ext uri="{FF2B5EF4-FFF2-40B4-BE49-F238E27FC236}">
                  <a16:creationId xmlns:a16="http://schemas.microsoft.com/office/drawing/2014/main" id="{6DA54FC3-DACC-FCBF-D6F2-6ECD4E72DABC}"/>
                </a:ext>
              </a:extLst>
            </p:cNvPr>
            <p:cNvSpPr txBox="1"/>
            <p:nvPr/>
          </p:nvSpPr>
          <p:spPr>
            <a:xfrm rot="16200000">
              <a:off x="5907155" y="2845495"/>
              <a:ext cx="845058" cy="606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914446"/>
              <a:r>
                <a:rPr lang="he-IL" dirty="0">
                  <a:solidFill>
                    <a:prstClr val="black"/>
                  </a:solidFill>
                  <a:latin typeface="Calibri"/>
                  <a:cs typeface="Calibri"/>
                </a:rPr>
                <a:t>12 </a:t>
              </a:r>
              <a:r>
                <a:rPr lang="ar-SA" dirty="0">
                  <a:solidFill>
                    <a:prstClr val="black"/>
                  </a:solidFill>
                </a:rPr>
                <a:t>سم</a:t>
              </a:r>
              <a:endParaRPr lang="he-IL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26" name="וי למלבן ירוק" descr="סימן ביקורת עם מילוי מלא">
            <a:extLst>
              <a:ext uri="{FF2B5EF4-FFF2-40B4-BE49-F238E27FC236}">
                <a16:creationId xmlns:a16="http://schemas.microsoft.com/office/drawing/2014/main" id="{E3834774-5A74-A50A-136C-8A931D5B3758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1907" y="40069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798</Words>
  <Application>Microsoft Office PowerPoint</Application>
  <PresentationFormat>מסך רחב</PresentationFormat>
  <Paragraphs>138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7</vt:i4>
      </vt:variant>
      <vt:variant>
        <vt:lpstr>כותרות שקופיות</vt:lpstr>
      </vt:variant>
      <vt:variant>
        <vt:i4>10</vt:i4>
      </vt:variant>
    </vt:vector>
  </HeadingPairs>
  <TitlesOfParts>
    <vt:vector size="26" baseType="lpstr">
      <vt:lpstr>Alef Bold</vt:lpstr>
      <vt:lpstr>Arial</vt:lpstr>
      <vt:lpstr>Arial Narrow</vt:lpstr>
      <vt:lpstr>Arimo Bold</vt:lpstr>
      <vt:lpstr>Calibri</vt:lpstr>
      <vt:lpstr>Calibri Light</vt:lpstr>
      <vt:lpstr>Cambria Math</vt:lpstr>
      <vt:lpstr>Century Gothic</vt:lpstr>
      <vt:lpstr>Guttman Yad-Brush</vt:lpstr>
      <vt:lpstr>ערכת נושא Office</vt:lpstr>
      <vt:lpstr>Office Theme</vt:lpstr>
      <vt:lpstr>1_ערכת נושא Office</vt:lpstr>
      <vt:lpstr>3_ערכת נושא Office</vt:lpstr>
      <vt:lpstr>2_ערכת נושא Office</vt:lpstr>
      <vt:lpstr>4_ערכת נושא Office</vt:lpstr>
      <vt:lpstr>5_ערכת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Owner</dc:creator>
  <cp:lastModifiedBy>ראיד שיח אחמד</cp:lastModifiedBy>
  <cp:revision>13</cp:revision>
  <dcterms:created xsi:type="dcterms:W3CDTF">2026-06-02T07:27:53Z</dcterms:created>
  <dcterms:modified xsi:type="dcterms:W3CDTF">2026-06-03T13:31:29Z</dcterms:modified>
</cp:coreProperties>
</file>