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8" d="100"/>
          <a:sy n="78" d="100"/>
        </p:scale>
        <p:origin x="159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74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17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01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051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5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38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991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32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512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22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175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6B96D-7B22-47C8-985F-7905759FCB41}" type="datetimeFigureOut">
              <a:rPr lang="en-US" smtClean="0"/>
              <a:pPr/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73107-FFEE-4620-BA23-C202F18818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8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evewyborney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tevewyborney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tevewyborney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tevewyborney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tevewyborney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evewyborney.com/?p=1253" TargetMode="Externa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http://www.stevewyborney.com/?p=1028" TargetMode="External"/><Relationship Id="rId2" Type="http://schemas.openxmlformats.org/officeDocument/2006/relationships/hyperlink" Target="https://www.stevewyborney.com/?p=174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tevewyborney.com/?p=1483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5" Type="http://schemas.openxmlformats.org/officeDocument/2006/relationships/image" Target="../media/image8.png"/><Relationship Id="rId10" Type="http://schemas.openxmlformats.org/officeDocument/2006/relationships/hyperlink" Target="http://www.stevewyborney.com/?p=893" TargetMode="External"/><Relationship Id="rId4" Type="http://schemas.openxmlformats.org/officeDocument/2006/relationships/hyperlink" Target="https://www.stevewyborney.com/?p=1583" TargetMode="External"/><Relationship Id="rId9" Type="http://schemas.openxmlformats.org/officeDocument/2006/relationships/image" Target="../media/image5.jpeg"/><Relationship Id="rId14" Type="http://schemas.openxmlformats.org/officeDocument/2006/relationships/hyperlink" Target="https://www.stevewyborney.com/?p=170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300226" y="6581001"/>
            <a:ext cx="1843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www.stevewyborney.com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26524" y="6581001"/>
            <a:ext cx="1228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Steve </a:t>
            </a:r>
            <a:r>
              <a:rPr lang="en-US" sz="1200" b="1" dirty="0" err="1">
                <a:solidFill>
                  <a:schemeClr val="bg1"/>
                </a:solidFill>
              </a:rPr>
              <a:t>Wyborney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-228600" y="91440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JO" sz="4000" b="1" dirty="0">
                <a:solidFill>
                  <a:schemeClr val="bg1"/>
                </a:solidFill>
                <a:cs typeface="+mn-cs"/>
              </a:rPr>
              <a:t>التَّقدير – عارِضَة شرائِح </a:t>
            </a:r>
            <a:r>
              <a:rPr lang="he-IL" sz="4000" b="1" dirty="0">
                <a:solidFill>
                  <a:schemeClr val="bg1"/>
                </a:solidFill>
                <a:cs typeface="+mn-cs"/>
              </a:rPr>
              <a:t>18</a:t>
            </a:r>
            <a:endParaRPr lang="en-US" sz="4000" b="1" dirty="0">
              <a:solidFill>
                <a:schemeClr val="bg1"/>
              </a:solidFill>
              <a:cs typeface="+mn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2590800"/>
            <a:ext cx="9144000" cy="18925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6600" b="1" dirty="0">
                <a:solidFill>
                  <a:srgbClr val="FFFF00"/>
                </a:solidFill>
                <a:cs typeface="+mn-cs"/>
              </a:rPr>
              <a:t>"</a:t>
            </a:r>
            <a:r>
              <a:rPr lang="ar-JO" sz="6600" b="1" dirty="0">
                <a:solidFill>
                  <a:srgbClr val="FFFF00"/>
                </a:solidFill>
                <a:cs typeface="+mn-cs"/>
              </a:rPr>
              <a:t>كُرَات بِثَلاثَة ألوَان</a:t>
            </a:r>
            <a:r>
              <a:rPr lang="he-IL" sz="6600" b="1" dirty="0">
                <a:solidFill>
                  <a:srgbClr val="FFFF00"/>
                </a:solidFill>
                <a:cs typeface="+mn-cs"/>
              </a:rPr>
              <a:t>"</a:t>
            </a:r>
            <a:endParaRPr lang="en-US" sz="6600" b="1" dirty="0">
              <a:solidFill>
                <a:srgbClr val="FFFF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070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300226" y="6581001"/>
            <a:ext cx="1843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www.stevewyborney.com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6524" y="6581001"/>
            <a:ext cx="1228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Steve </a:t>
            </a:r>
            <a:r>
              <a:rPr lang="en-US" sz="1200" b="1" dirty="0" err="1">
                <a:solidFill>
                  <a:schemeClr val="bg1"/>
                </a:solidFill>
              </a:rPr>
              <a:t>Wyborney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29200" y="76200"/>
            <a:ext cx="3974306" cy="1600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400" b="1" dirty="0">
                <a:solidFill>
                  <a:schemeClr val="tx1"/>
                </a:solidFill>
              </a:rPr>
              <a:t>استَخدِموا التَّقدير</a:t>
            </a:r>
            <a:r>
              <a:rPr lang="he-IL" sz="2400" b="1" dirty="0">
                <a:solidFill>
                  <a:schemeClr val="tx1"/>
                </a:solidFill>
              </a:rPr>
              <a:t>:</a:t>
            </a:r>
          </a:p>
          <a:p>
            <a:pPr algn="ctr" rtl="1"/>
            <a:r>
              <a:rPr lang="ar-JO" sz="2400" b="1" dirty="0">
                <a:solidFill>
                  <a:schemeClr val="tx1"/>
                </a:solidFill>
              </a:rPr>
              <a:t>كَم كُرَة توجَد في الوِعاء؟ </a:t>
            </a:r>
            <a:endParaRPr lang="he-IL" sz="2400" b="1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029200" y="1905000"/>
            <a:ext cx="3974306" cy="2667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400" b="1" dirty="0">
                <a:solidFill>
                  <a:schemeClr val="tx1"/>
                </a:solidFill>
              </a:rPr>
              <a:t>استَعينوا بالرُّموز كي تُقلّلوا من عَدَد الإمكانِيّات</a:t>
            </a:r>
            <a:r>
              <a:rPr lang="he-IL" sz="2400" b="1" dirty="0">
                <a:solidFill>
                  <a:schemeClr val="tx1"/>
                </a:solidFill>
              </a:rPr>
              <a:t>. </a:t>
            </a:r>
            <a:r>
              <a:rPr lang="ar-JO" sz="2400" b="1" dirty="0">
                <a:solidFill>
                  <a:schemeClr val="tx1"/>
                </a:solidFill>
              </a:rPr>
              <a:t>بَعد ذلك، استَخدِموا التَّقدير مَرَّة أخرى كي تُقرَّروا ما هي الإجابَة الأكثر احتِمالا</a:t>
            </a:r>
            <a:r>
              <a:rPr lang="he-IL" sz="2400" b="1" dirty="0">
                <a:solidFill>
                  <a:schemeClr val="tx1"/>
                </a:solidFill>
              </a:rPr>
              <a:t>.</a:t>
            </a:r>
            <a:endParaRPr lang="en-US" sz="2400" b="1" dirty="0">
              <a:solidFill>
                <a:schemeClr val="tx1"/>
              </a:solidFill>
            </a:endParaRPr>
          </a:p>
        </p:txBody>
      </p:sp>
      <p:pic>
        <p:nvPicPr>
          <p:cNvPr id="14" name="Picture 2" descr="C:\Users\Steve Wyborney\Desktop\LOW RESOLUTION esti-mystery pics\Slide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21"/>
          <a:stretch/>
        </p:blipFill>
        <p:spPr bwMode="auto">
          <a:xfrm>
            <a:off x="304800" y="-1"/>
            <a:ext cx="3958196" cy="640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34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300226" y="6581001"/>
            <a:ext cx="1843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www.stevewyborney.com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6524" y="6581001"/>
            <a:ext cx="1228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Steve </a:t>
            </a:r>
            <a:r>
              <a:rPr lang="en-US" sz="1200" b="1" dirty="0" err="1">
                <a:solidFill>
                  <a:schemeClr val="bg1"/>
                </a:solidFill>
              </a:rPr>
              <a:t>Wyborney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876799" y="76201"/>
            <a:ext cx="4172793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000" b="1" u="sng" dirty="0">
                <a:solidFill>
                  <a:schemeClr val="tx1"/>
                </a:solidFill>
              </a:rPr>
              <a:t>رَمز رَقَم </a:t>
            </a:r>
            <a:r>
              <a:rPr lang="he-IL" sz="2000" b="1" u="sng" dirty="0">
                <a:solidFill>
                  <a:schemeClr val="tx1"/>
                </a:solidFill>
              </a:rPr>
              <a:t>1</a:t>
            </a:r>
            <a:endParaRPr lang="en-US" sz="2000" b="1" u="sng" dirty="0">
              <a:solidFill>
                <a:schemeClr val="tx1"/>
              </a:solidFill>
            </a:endParaRPr>
          </a:p>
          <a:p>
            <a:pPr algn="ctr" rtl="1"/>
            <a:r>
              <a:rPr lang="ar-JO" sz="2000" b="1" dirty="0">
                <a:solidFill>
                  <a:schemeClr val="tx1"/>
                </a:solidFill>
              </a:rPr>
              <a:t>عَدَد الكُرَات أصغَر من </a:t>
            </a:r>
            <a:r>
              <a:rPr lang="he-IL" sz="2000" b="1" dirty="0">
                <a:solidFill>
                  <a:schemeClr val="tx1"/>
                </a:solidFill>
              </a:rPr>
              <a:t>150.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876799" y="1295400"/>
            <a:ext cx="4172793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2000" b="1" u="sng" dirty="0">
                <a:solidFill>
                  <a:schemeClr val="tx1"/>
                </a:solidFill>
              </a:rPr>
              <a:t>رَمز رَقَم </a:t>
            </a:r>
            <a:r>
              <a:rPr lang="he-IL" sz="2000" b="1" u="sng" dirty="0">
                <a:solidFill>
                  <a:schemeClr val="tx1"/>
                </a:solidFill>
              </a:rPr>
              <a:t>2</a:t>
            </a:r>
            <a:endParaRPr lang="en-US" sz="2000" b="1" u="sng" dirty="0">
              <a:solidFill>
                <a:schemeClr val="tx1"/>
              </a:solidFill>
            </a:endParaRPr>
          </a:p>
          <a:p>
            <a:pPr algn="ctr" rtl="1"/>
            <a:r>
              <a:rPr lang="he-IL" sz="2000" b="1" dirty="0">
                <a:solidFill>
                  <a:schemeClr val="tx1"/>
                </a:solidFill>
              </a:rPr>
              <a:t> </a:t>
            </a:r>
            <a:r>
              <a:rPr lang="ar-JO" sz="2000" b="1" dirty="0">
                <a:solidFill>
                  <a:schemeClr val="tx1"/>
                </a:solidFill>
              </a:rPr>
              <a:t>عَدَد الكُرَات هو عَدَد فَردي</a:t>
            </a:r>
            <a:r>
              <a:rPr lang="he-IL" sz="20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876800" y="3886200"/>
            <a:ext cx="4146494" cy="12239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2000" b="1" u="sng" dirty="0">
                <a:solidFill>
                  <a:schemeClr val="tx1"/>
                </a:solidFill>
              </a:rPr>
              <a:t>رَمز رَقَم </a:t>
            </a:r>
            <a:r>
              <a:rPr lang="he-IL" sz="2000" b="1" u="sng" dirty="0">
                <a:solidFill>
                  <a:schemeClr val="tx1"/>
                </a:solidFill>
              </a:rPr>
              <a:t>4</a:t>
            </a:r>
          </a:p>
          <a:p>
            <a:pPr algn="ctr" rtl="1"/>
            <a:r>
              <a:rPr lang="ar-JO" sz="2000" b="1" dirty="0">
                <a:solidFill>
                  <a:schemeClr val="tx1"/>
                </a:solidFill>
              </a:rPr>
              <a:t>تَمَعَّنوا في المُكَعَّب الّذي بِجانِب الوِعاء. يَظهَر في الإجابَة رَقَما يُساوي مَجموع عَدَد النِقاط الّتي تَظهَر على الوُجوه الثّلاثة الّتي نَراها في المُكَعَّب.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876799" y="2590800"/>
            <a:ext cx="4153237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2000" b="1" u="sng" dirty="0">
                <a:solidFill>
                  <a:schemeClr val="tx1"/>
                </a:solidFill>
              </a:rPr>
              <a:t>رَمز رَقَم </a:t>
            </a:r>
            <a:r>
              <a:rPr lang="he-IL" sz="2000" b="1" u="sng" dirty="0">
                <a:solidFill>
                  <a:schemeClr val="tx1"/>
                </a:solidFill>
              </a:rPr>
              <a:t>3</a:t>
            </a:r>
          </a:p>
          <a:p>
            <a:pPr algn="ctr" rtl="1"/>
            <a:r>
              <a:rPr lang="ar-JO" sz="2000" b="1" dirty="0">
                <a:solidFill>
                  <a:schemeClr val="tx1"/>
                </a:solidFill>
              </a:rPr>
              <a:t>عَدَد الكُرَات هو من مُضاعَفات عَدَد الألوان في الوِعاء</a:t>
            </a:r>
            <a:r>
              <a:rPr lang="he-IL" sz="2000" b="1" dirty="0">
                <a:solidFill>
                  <a:schemeClr val="tx1"/>
                </a:solidFill>
              </a:rPr>
              <a:t>.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7" name="Rectangle 20"/>
          <p:cNvSpPr/>
          <p:nvPr/>
        </p:nvSpPr>
        <p:spPr>
          <a:xfrm>
            <a:off x="4876800" y="5181600"/>
            <a:ext cx="4146494" cy="12239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2000" b="1" u="sng" dirty="0">
                <a:solidFill>
                  <a:schemeClr val="tx1"/>
                </a:solidFill>
              </a:rPr>
              <a:t>رَمز رَقَم </a:t>
            </a:r>
            <a:r>
              <a:rPr lang="he-IL" sz="2000" b="1" u="sng" dirty="0">
                <a:solidFill>
                  <a:schemeClr val="tx1"/>
                </a:solidFill>
              </a:rPr>
              <a:t>5</a:t>
            </a:r>
          </a:p>
          <a:p>
            <a:pPr algn="ctr" rtl="1"/>
            <a:r>
              <a:rPr lang="ar-JO" sz="2000" b="1" u="sng" dirty="0">
                <a:solidFill>
                  <a:schemeClr val="tx1"/>
                </a:solidFill>
              </a:rPr>
              <a:t>لا</a:t>
            </a:r>
            <a:r>
              <a:rPr lang="ar-JO" sz="2000" b="1" dirty="0">
                <a:solidFill>
                  <a:schemeClr val="tx1"/>
                </a:solidFill>
              </a:rPr>
              <a:t> يَظهَر في الإجابَة رَقَما مُساوٍ لحاصِل ضَرب عَدَد النِقَاط الّتي تَظهَر على الوُجوه الثَّلاثَة الّتي نَراها</a:t>
            </a:r>
            <a:r>
              <a:rPr lang="he-IL" sz="20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" name="Picture 2" descr="C:\Users\Steve Wyborney\Desktop\LOW RESOLUTION esti-mystery pics\Slide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21"/>
          <a:stretch/>
        </p:blipFill>
        <p:spPr bwMode="auto">
          <a:xfrm>
            <a:off x="304800" y="-1"/>
            <a:ext cx="3958196" cy="640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24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1" grpId="0" animBg="1"/>
      <p:bldP spid="31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300226" y="6581001"/>
            <a:ext cx="1843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www.stevewyborney.com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6524" y="6581001"/>
            <a:ext cx="1228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Steve </a:t>
            </a:r>
            <a:r>
              <a:rPr lang="en-US" sz="1200" b="1" dirty="0" err="1">
                <a:solidFill>
                  <a:schemeClr val="bg1"/>
                </a:solidFill>
              </a:rPr>
              <a:t>Wyborney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29200" y="2667000"/>
            <a:ext cx="3974306" cy="1600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2400" b="1" dirty="0">
                <a:solidFill>
                  <a:schemeClr val="tx1"/>
                </a:solidFill>
              </a:rPr>
              <a:t>بِمُساعدَة الرُّموز والتَّقدير، تُوجد لَديكُم مَعلومات كافِيَة لتَحديد عَدَد الكُرَات في الوِعاء</a:t>
            </a:r>
            <a:r>
              <a:rPr lang="he-IL" sz="2400" b="1" dirty="0">
                <a:solidFill>
                  <a:schemeClr val="tx1"/>
                </a:solidFill>
              </a:rPr>
              <a:t>.</a:t>
            </a:r>
            <a:endParaRPr lang="en-US" sz="2400" b="1" dirty="0">
              <a:solidFill>
                <a:schemeClr val="tx1"/>
              </a:solidFill>
            </a:endParaRPr>
          </a:p>
        </p:txBody>
      </p:sp>
      <p:pic>
        <p:nvPicPr>
          <p:cNvPr id="11" name="Picture 2" descr="C:\Users\Steve Wyborney\Desktop\LOW RESOLUTION esti-mystery pics\Slide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21"/>
          <a:stretch/>
        </p:blipFill>
        <p:spPr bwMode="auto">
          <a:xfrm>
            <a:off x="304800" y="-1"/>
            <a:ext cx="3958196" cy="640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36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029200" y="152401"/>
            <a:ext cx="3974306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he-IL" sz="5400" b="1" dirty="0">
                <a:solidFill>
                  <a:schemeClr val="tx1"/>
                </a:solidFill>
              </a:rPr>
              <a:t>117 </a:t>
            </a:r>
            <a:r>
              <a:rPr lang="ar-JO" sz="5400" b="1" dirty="0">
                <a:solidFill>
                  <a:schemeClr val="tx1"/>
                </a:solidFill>
              </a:rPr>
              <a:t>كُرَة</a:t>
            </a:r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43377" y="152401"/>
            <a:ext cx="3974306" cy="114300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JO" sz="3600" b="1" dirty="0">
                <a:solidFill>
                  <a:schemeClr val="tx1"/>
                </a:solidFill>
              </a:rPr>
              <a:t>الإجابَة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00226" y="6581001"/>
            <a:ext cx="1843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www.stevewyborney.com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6524" y="6581001"/>
            <a:ext cx="1228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Steve </a:t>
            </a:r>
            <a:r>
              <a:rPr lang="en-US" sz="1200" b="1" dirty="0" err="1">
                <a:solidFill>
                  <a:schemeClr val="bg1"/>
                </a:solidFill>
              </a:rPr>
              <a:t>Wyborney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pic>
        <p:nvPicPr>
          <p:cNvPr id="16" name="Picture 2" descr="C:\Users\Steve Wyborney\Desktop\LOW RESOLUTION esti-mystery pics\Slide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21"/>
          <a:stretch/>
        </p:blipFill>
        <p:spPr bwMode="auto">
          <a:xfrm>
            <a:off x="304800" y="-1"/>
            <a:ext cx="3958196" cy="640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17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Steve Wyborney\Desktop\ESTI - MYSTERI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286000"/>
            <a:ext cx="2393166" cy="179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Steve Wyborney\Desktop\Splat for Google Slides Pic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559" y="5174342"/>
            <a:ext cx="1228876" cy="92165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teve Wyborney\Desktop\8.8.2018 Desktop\Estimation Clipboard Desktop Materials\Bundle 1 Glasses Pic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627" y="5157898"/>
            <a:ext cx="1250801" cy="93810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Steve Wyborney\Desktop\Presentation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043" y="5181600"/>
            <a:ext cx="1221978" cy="91648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99387" y="0"/>
            <a:ext cx="45452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Esti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Mysteries</a:t>
            </a:r>
            <a:endParaRPr kumimoji="0" lang="en-US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7" name="Picture 3" descr="C:\Users\Steve Wyborney\Desktop\SPLAT blog post folder\Splat Promo Images and GIFs\Splat Level 3 B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1600"/>
            <a:ext cx="1219200" cy="9144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hlinkClick r:id="rId10"/>
          </p:cNvPr>
          <p:cNvSpPr txBox="1"/>
          <p:nvPr/>
        </p:nvSpPr>
        <p:spPr>
          <a:xfrm>
            <a:off x="370582" y="6122313"/>
            <a:ext cx="12378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0"/>
              </a:rPr>
              <a:t>50 Splat! Lessons 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(for PowerPoint)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862" y="3059668"/>
            <a:ext cx="6249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2"/>
              </a:rPr>
              <a:t>Click here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(or on the image) to download more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– Mysteries.</a:t>
            </a:r>
          </a:p>
        </p:txBody>
      </p:sp>
      <p:pic>
        <p:nvPicPr>
          <p:cNvPr id="20" name="Picture 7" descr="C:\Users\Steve Wyborney\Desktop\Splat Promos HUGE SET\Slide6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021" y="5181600"/>
            <a:ext cx="1219200" cy="9144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828857" y="6151054"/>
            <a:ext cx="11608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20 Fraction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Splat! Lessons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(for PowerPoint)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97126" y="6154031"/>
            <a:ext cx="151996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80 Cube Conversations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Lessons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1000" y="4756118"/>
            <a:ext cx="25339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Other Downloadable Resources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11631" y="6172200"/>
            <a:ext cx="15561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Splat!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" action="ppaction://noaction"/>
              </a:rPr>
              <a:t>for Google Slides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64894" y="6172200"/>
            <a:ext cx="14027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6"/>
              </a:rPr>
              <a:t>The Estimation Clipboard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Picture 4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13" y="5181600"/>
            <a:ext cx="1204785" cy="90358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4633740" y="6164759"/>
            <a:ext cx="146226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4"/>
              </a:rPr>
              <a:t>100 </a:t>
            </a: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4"/>
              </a:rPr>
              <a:t>Subitizing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4"/>
              </a:rPr>
              <a:t> Slides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4"/>
              </a:rPr>
              <a:t>&amp;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4"/>
              </a:rPr>
              <a:t>10 Challenge Patterns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6270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232</Words>
  <Application>Microsoft Office PowerPoint</Application>
  <PresentationFormat>‫הצגה על המסך (4:3)</PresentationFormat>
  <Paragraphs>44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2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Wyborney</dc:creator>
  <cp:lastModifiedBy>ראיד שיח אחמד</cp:lastModifiedBy>
  <cp:revision>32</cp:revision>
  <dcterms:created xsi:type="dcterms:W3CDTF">2018-12-07T02:10:54Z</dcterms:created>
  <dcterms:modified xsi:type="dcterms:W3CDTF">2026-05-25T13:52:28Z</dcterms:modified>
</cp:coreProperties>
</file>