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900" r:id="rId3"/>
    <p:sldId id="1348" r:id="rId4"/>
    <p:sldId id="895" r:id="rId5"/>
    <p:sldId id="896" r:id="rId6"/>
    <p:sldId id="897" r:id="rId7"/>
    <p:sldId id="898" r:id="rId8"/>
    <p:sldId id="901" r:id="rId9"/>
    <p:sldId id="902" r:id="rId10"/>
    <p:sldId id="899" r:id="rId11"/>
  </p:sldIdLst>
  <p:sldSz cx="18288000" cy="10287000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Guttman Yad-Brush" panose="02010401010101010101" pitchFamily="2" charset="-79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Roboto" panose="02000000000000000000" pitchFamily="2" charset="0"/>
              </a:rPr>
              <a:t> ID: 1555682579</a:t>
            </a:r>
          </a:p>
          <a:p>
            <a:br>
              <a:rPr lang="en-US" b="0" i="0" dirty="0">
                <a:effectLst/>
                <a:latin typeface="Roboto" panose="02000000000000000000" pitchFamily="2" charset="0"/>
              </a:rPr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8F4B8-A89E-4183-9FE8-7154D8DE920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0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CE143-BA99-495C-80BD-FC26A2DF177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60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8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10307359" y="0"/>
            <a:ext cx="7980641" cy="102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مدرسة العطلة الصيفية</a:t>
            </a: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5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ar-AE" sz="9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mo Bold"/>
                <a:rtl/>
              </a:rPr>
              <a:t>رياضيات</a:t>
            </a:r>
            <a:endParaRPr lang="he-IL" sz="9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519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ef Bold"/>
                <a:rtl/>
              </a:rPr>
              <a:t>الصّف السادس</a:t>
            </a:r>
            <a:endParaRPr lang="he-IL" sz="519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2731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15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ar-AE" sz="6000" b="1" dirty="0">
                <a:solidFill>
                  <a:prstClr val="black"/>
                </a:solidFill>
                <a:latin typeface="Guttman Yad-Brush" panose="02010401010101010101" pitchFamily="2" charset="-79"/>
                <a:cs typeface="DecoType Naskh Special" panose="02010000000000000000" pitchFamily="2" charset="-78"/>
              </a:rPr>
              <a:t>الكسر كجزء من كمي</a:t>
            </a:r>
            <a:r>
              <a:rPr lang="ar-JO" sz="6000" b="1" dirty="0">
                <a:solidFill>
                  <a:prstClr val="black"/>
                </a:solidFill>
                <a:latin typeface="Guttman Yad-Brush" panose="02010401010101010101" pitchFamily="2" charset="-79"/>
                <a:cs typeface="DecoType Naskh Special" panose="02010000000000000000" pitchFamily="2" charset="-78"/>
              </a:rPr>
              <a:t>ّ</a:t>
            </a:r>
            <a:r>
              <a:rPr lang="ar-AE" sz="6000" b="1" dirty="0">
                <a:solidFill>
                  <a:prstClr val="black"/>
                </a:solidFill>
                <a:latin typeface="Guttman Yad-Brush" panose="02010401010101010101" pitchFamily="2" charset="-79"/>
                <a:cs typeface="DecoType Naskh Special" panose="02010000000000000000" pitchFamily="2" charset="-78"/>
              </a:rPr>
              <a:t>ة </a:t>
            </a:r>
          </a:p>
          <a:p>
            <a:pPr marL="323850" lvl="0" indent="-323850" algn="ctr" rtl="1">
              <a:lnSpc>
                <a:spcPct val="15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ar-AE" sz="6000" b="1" dirty="0">
                <a:solidFill>
                  <a:prstClr val="black"/>
                </a:solidFill>
                <a:latin typeface="Guttman Yad-Brush" panose="02010401010101010101" pitchFamily="2" charset="-79"/>
                <a:cs typeface="DecoType Naskh Special" panose="02010000000000000000" pitchFamily="2" charset="-78"/>
              </a:rPr>
              <a:t> إيجاد الكمية الكلي</a:t>
            </a:r>
            <a:r>
              <a:rPr lang="ar-JO" sz="6000" b="1" dirty="0">
                <a:solidFill>
                  <a:prstClr val="black"/>
                </a:solidFill>
                <a:latin typeface="Guttman Yad-Brush" panose="02010401010101010101" pitchFamily="2" charset="-79"/>
                <a:cs typeface="DecoType Naskh Special" panose="02010000000000000000" pitchFamily="2" charset="-78"/>
              </a:rPr>
              <a:t>ّ</a:t>
            </a:r>
            <a:r>
              <a:rPr lang="ar-AE" sz="6000" b="1" dirty="0">
                <a:solidFill>
                  <a:prstClr val="black"/>
                </a:solidFill>
                <a:latin typeface="Guttman Yad-Brush" panose="02010401010101010101" pitchFamily="2" charset="-79"/>
                <a:cs typeface="DecoType Naskh Special" panose="02010000000000000000" pitchFamily="2" charset="-78"/>
              </a:rPr>
              <a:t>ة</a:t>
            </a:r>
            <a:endParaRPr lang="he-IL" sz="6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DEF5B-3E13-634A-E3D7-85E9484A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47A6F5B2-C49B-FF35-1394-1C6777515B85}"/>
                  </a:ext>
                </a:extLst>
              </p:cNvPr>
              <p:cNvSpPr txBox="1"/>
              <p:nvPr/>
            </p:nvSpPr>
            <p:spPr>
              <a:xfrm>
                <a:off x="-381000" y="1181100"/>
                <a:ext cx="17373600" cy="5900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لدى سامي مجموعة مِن الملصقات.</a:t>
                </a:r>
                <a:endParaRPr lang="ar-JO" sz="36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JO" sz="440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JO" sz="4400" b="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JO" sz="4400" b="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ar-JO" sz="4400" b="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من الملصقات لونها أزرق، 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4400" i="1" noProof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JO" sz="4400" b="0" i="1" noProof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JO" sz="4400" b="0" i="1" noProof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ar-JO" sz="4400" b="0" i="1" noProof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من الملصقات لونها أحمر، أمّا باقي الملصقات فلونها أخضر.</a:t>
                </a:r>
                <a:endParaRPr lang="ar-JO" sz="36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عدد الملصقات الزرقاء التي لدى سامي هو 12.</a:t>
                </a:r>
                <a:endParaRPr lang="ar-JO" sz="36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أ. كم ملصقًا لدى سامي بالمجموع؟</a:t>
                </a:r>
                <a:endParaRPr lang="ar-JO" sz="36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ب. كم ملصقًا أحمر لدى سامي؟</a:t>
                </a:r>
                <a:endParaRPr lang="ar-JO" sz="36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47A6F5B2-C49B-FF35-1394-1C6777515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1181100"/>
                <a:ext cx="17373600" cy="5900911"/>
              </a:xfrm>
              <a:prstGeom prst="rect">
                <a:avLst/>
              </a:prstGeom>
              <a:blipFill>
                <a:blip r:embed="rId2"/>
                <a:stretch>
                  <a:fillRect r="-1403" b="-39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92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7169" y="3429000"/>
            <a:ext cx="10119652" cy="32766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91800" y="4500898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مهمّة</a:t>
            </a:r>
          </a:p>
          <a:p>
            <a:pPr algn="ctr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إيجاد الكمي</a:t>
            </a:r>
            <a:r>
              <a:rPr lang="ar-JO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الكلي</a:t>
            </a:r>
            <a:r>
              <a:rPr lang="ar-JO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he-I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490507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ورقة عمل: الكسر كجزء من كمية</a:t>
            </a:r>
            <a:r>
              <a:rPr lang="he-I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F7F233C-1AB8-AF2D-2714-AA9C5550773C}"/>
              </a:ext>
            </a:extLst>
          </p:cNvPr>
          <p:cNvSpPr txBox="1"/>
          <p:nvPr/>
        </p:nvSpPr>
        <p:spPr>
          <a:xfrm>
            <a:off x="-1356652" y="9715500"/>
            <a:ext cx="101196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* </a:t>
            </a:r>
            <a:r>
              <a:rPr lang="ar-JO" dirty="0"/>
              <a:t>المهام مرفقة أيضا كورقة عمل يمكن توزيعها للتلاميذ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לחצו עלי להצגת הסבר 6">
            <a:extLst>
              <a:ext uri="{FF2B5EF4-FFF2-40B4-BE49-F238E27FC236}">
                <a16:creationId xmlns:a16="http://schemas.microsoft.com/office/drawing/2014/main" id="{3E66C0F5-DA11-C84F-10A2-AB1823604732}"/>
              </a:ext>
            </a:extLst>
          </p:cNvPr>
          <p:cNvSpPr/>
          <p:nvPr/>
        </p:nvSpPr>
        <p:spPr>
          <a:xfrm>
            <a:off x="6438665" y="7074860"/>
            <a:ext cx="4151931" cy="1691715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JO" sz="4200" noProof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اضغَطوا عليّ لِعرض الإجابَة.</a:t>
            </a:r>
            <a:endParaRPr lang="ar-JO" sz="4200" noProof="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CEFE0FE-8AC1-8EC3-D1BB-2BA0D4825CD5}"/>
              </a:ext>
            </a:extLst>
          </p:cNvPr>
          <p:cNvSpPr txBox="1"/>
          <p:nvPr/>
        </p:nvSpPr>
        <p:spPr>
          <a:xfrm>
            <a:off x="7480625" y="3926879"/>
            <a:ext cx="10395630" cy="18435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أ. </a:t>
            </a:r>
            <a:r>
              <a:rPr lang="ar-JO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عَدد البَلاطات الكلُيّ هو 21 بَلاطة.</a:t>
            </a:r>
          </a:p>
          <a:p>
            <a:pPr algn="r" rtl="1">
              <a:lnSpc>
                <a:spcPct val="150000"/>
              </a:lnSpc>
            </a:pPr>
            <a:r>
              <a:rPr lang="ar-JO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ب. استَعملت غِنى 18 بَلاطة مِن النَّموذج 2.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1D1BF42-A1CA-D3C1-21D4-2707AD8A3418}"/>
              </a:ext>
            </a:extLst>
          </p:cNvPr>
          <p:cNvSpPr txBox="1"/>
          <p:nvPr/>
        </p:nvSpPr>
        <p:spPr>
          <a:xfrm>
            <a:off x="8626825" y="2305384"/>
            <a:ext cx="921372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JO" sz="4000" noProof="0" dirty="0">
                <a:solidFill>
                  <a:prstClr val="black"/>
                </a:solidFill>
                <a:cs typeface="Calibri"/>
              </a:rPr>
              <a:t>أ. كَم بلَاطة استَعملت غِنى بالمَجموع الكُليّ؟</a:t>
            </a:r>
          </a:p>
          <a:p>
            <a:pPr lvl="0" algn="r" defTabSz="1371600" rtl="1">
              <a:spcAft>
                <a:spcPts val="1200"/>
              </a:spcAft>
            </a:pPr>
            <a:r>
              <a:rPr lang="ar-JO" sz="4000" noProof="0" dirty="0">
                <a:solidFill>
                  <a:prstClr val="black"/>
                </a:solidFill>
                <a:cs typeface="Calibri"/>
              </a:rPr>
              <a:t>ب. كَم بَلاطة من النموذج 2 استَعملت غنى؟ </a:t>
            </a:r>
          </a:p>
          <a:p>
            <a:pPr lvl="0" algn="r" defTabSz="1371600" rtl="1">
              <a:spcAft>
                <a:spcPts val="1200"/>
              </a:spcAft>
            </a:pPr>
            <a:r>
              <a:rPr lang="ar-JO" sz="4000" noProof="0" dirty="0">
                <a:solidFill>
                  <a:prstClr val="black"/>
                </a:solidFill>
                <a:cs typeface="Calibri"/>
              </a:rPr>
              <a:t>اشرحوا إجابتكم.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2C349284-3D92-3F92-AC46-0B680AFDD959}"/>
              </a:ext>
            </a:extLst>
          </p:cNvPr>
          <p:cNvGrpSpPr/>
          <p:nvPr/>
        </p:nvGrpSpPr>
        <p:grpSpPr>
          <a:xfrm>
            <a:off x="686664" y="417445"/>
            <a:ext cx="3689499" cy="1101263"/>
            <a:chOff x="791983" y="689509"/>
            <a:chExt cx="3177490" cy="972000"/>
          </a:xfrm>
        </p:grpSpPr>
        <p:pic>
          <p:nvPicPr>
            <p:cNvPr id="6" name="Picture 4" descr="Aztec pattern. Seamless african print. Modern graphic design. Vintage style. Peruvian seamless texture. Folk navajo print. Black, cyan, pink, green, gold aztec pattern.">
              <a:extLst>
                <a:ext uri="{FF2B5EF4-FFF2-40B4-BE49-F238E27FC236}">
                  <a16:creationId xmlns:a16="http://schemas.microsoft.com/office/drawing/2014/main" id="{0D670801-3837-9471-5624-0DB525FA9EAC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503"/>
            <a:stretch/>
          </p:blipFill>
          <p:spPr bwMode="auto">
            <a:xfrm>
              <a:off x="791983" y="689509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Aztec pattern. Seamless african print. Modern graphic design. Vintage style. Peruvian seamless texture. Folk navajo print. Black, cyan, pink, green, gold aztec pattern.">
              <a:extLst>
                <a:ext uri="{FF2B5EF4-FFF2-40B4-BE49-F238E27FC236}">
                  <a16:creationId xmlns:a16="http://schemas.microsoft.com/office/drawing/2014/main" id="{551A9500-1575-EC49-3E2A-0639500594D9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503"/>
            <a:stretch/>
          </p:blipFill>
          <p:spPr bwMode="auto">
            <a:xfrm>
              <a:off x="1894728" y="689509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Aztec pattern. Seamless african print. Modern graphic design. Vintage style. Peruvian seamless texture. Folk navajo print. Black, cyan, pink, green, gold aztec pattern.">
              <a:extLst>
                <a:ext uri="{FF2B5EF4-FFF2-40B4-BE49-F238E27FC236}">
                  <a16:creationId xmlns:a16="http://schemas.microsoft.com/office/drawing/2014/main" id="{1A3E72E2-E87F-8E43-F3DC-ACACE2B95F92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503"/>
            <a:stretch/>
          </p:blipFill>
          <p:spPr bwMode="auto">
            <a:xfrm>
              <a:off x="2997473" y="689509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31696F9A-F3A6-1EA2-A82B-CAFA6975CF62}"/>
              </a:ext>
            </a:extLst>
          </p:cNvPr>
          <p:cNvGrpSpPr/>
          <p:nvPr/>
        </p:nvGrpSpPr>
        <p:grpSpPr>
          <a:xfrm>
            <a:off x="670271" y="1829905"/>
            <a:ext cx="3719622" cy="1104971"/>
            <a:chOff x="480154" y="2828095"/>
            <a:chExt cx="3192686" cy="972000"/>
          </a:xfrm>
        </p:grpSpPr>
        <p:pic>
          <p:nvPicPr>
            <p:cNvPr id="97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1887BB85-02A9-395D-F980-BB043B14D89D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480154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D2502A93-3894-0627-D14A-DB3BB228C88B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1590497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B21CA2F4-3A7C-36BC-6140-83BC9B81AB0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2700840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קבוצה 76">
            <a:extLst>
              <a:ext uri="{FF2B5EF4-FFF2-40B4-BE49-F238E27FC236}">
                <a16:creationId xmlns:a16="http://schemas.microsoft.com/office/drawing/2014/main" id="{DD90730A-3016-C6F9-7294-E24C0A0BE466}"/>
              </a:ext>
            </a:extLst>
          </p:cNvPr>
          <p:cNvGrpSpPr/>
          <p:nvPr/>
        </p:nvGrpSpPr>
        <p:grpSpPr>
          <a:xfrm>
            <a:off x="670271" y="3216982"/>
            <a:ext cx="3719622" cy="1104971"/>
            <a:chOff x="480154" y="2828095"/>
            <a:chExt cx="3192686" cy="972000"/>
          </a:xfrm>
        </p:grpSpPr>
        <p:pic>
          <p:nvPicPr>
            <p:cNvPr id="94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6FB4AA0A-ED78-F688-4CDB-29FA786E2D0D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480154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D9D9DA16-0F64-5FB9-ED9E-E6169C7A7942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1590497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7693C748-2970-CEBE-28D2-5E3F76BEA217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2700840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קבוצה 77">
            <a:extLst>
              <a:ext uri="{FF2B5EF4-FFF2-40B4-BE49-F238E27FC236}">
                <a16:creationId xmlns:a16="http://schemas.microsoft.com/office/drawing/2014/main" id="{488A76DA-6E69-77BC-0068-6F8B63D8C64C}"/>
              </a:ext>
            </a:extLst>
          </p:cNvPr>
          <p:cNvGrpSpPr/>
          <p:nvPr/>
        </p:nvGrpSpPr>
        <p:grpSpPr>
          <a:xfrm>
            <a:off x="670271" y="4604059"/>
            <a:ext cx="3719622" cy="1104971"/>
            <a:chOff x="480154" y="2828095"/>
            <a:chExt cx="3192686" cy="972000"/>
          </a:xfrm>
        </p:grpSpPr>
        <p:pic>
          <p:nvPicPr>
            <p:cNvPr id="91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DA16CE4F-14D2-7B4C-B5A7-A00C75DEFAED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480154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D19A2E96-C890-48BB-F33C-8C989B76D2FE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1590497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D0D066C2-7E8C-CA7B-9270-FB704B617E2C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2700840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86A4207B-3803-AAF2-B116-116694759EE6}"/>
              </a:ext>
            </a:extLst>
          </p:cNvPr>
          <p:cNvGrpSpPr/>
          <p:nvPr/>
        </p:nvGrpSpPr>
        <p:grpSpPr>
          <a:xfrm>
            <a:off x="670271" y="5991136"/>
            <a:ext cx="3719622" cy="1104971"/>
            <a:chOff x="480154" y="2828095"/>
            <a:chExt cx="3192686" cy="972000"/>
          </a:xfrm>
        </p:grpSpPr>
        <p:pic>
          <p:nvPicPr>
            <p:cNvPr id="88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A8F0F499-3FF5-C24F-C3F7-0247F01FDF47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480154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A296ED11-C125-55C1-CF97-A62D4C695751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1590497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D3A34C9E-5C71-04F9-3E24-D6FE8446B2DC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2700840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קבוצה 79">
            <a:extLst>
              <a:ext uri="{FF2B5EF4-FFF2-40B4-BE49-F238E27FC236}">
                <a16:creationId xmlns:a16="http://schemas.microsoft.com/office/drawing/2014/main" id="{37488C5E-8E8B-2CFF-17CC-9E3683A581B5}"/>
              </a:ext>
            </a:extLst>
          </p:cNvPr>
          <p:cNvGrpSpPr/>
          <p:nvPr/>
        </p:nvGrpSpPr>
        <p:grpSpPr>
          <a:xfrm>
            <a:off x="670271" y="7378216"/>
            <a:ext cx="3719622" cy="1104971"/>
            <a:chOff x="480154" y="2828095"/>
            <a:chExt cx="3192686" cy="972000"/>
          </a:xfrm>
        </p:grpSpPr>
        <p:pic>
          <p:nvPicPr>
            <p:cNvPr id="85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F67FBE0D-BF3B-EE0F-52B0-3E0210D88779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480154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847A8B39-7885-4F73-ED65-0C954A844505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1590497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7013ADFF-5AD7-8015-1296-4905A9901BD5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2700840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קבוצה 80">
            <a:extLst>
              <a:ext uri="{FF2B5EF4-FFF2-40B4-BE49-F238E27FC236}">
                <a16:creationId xmlns:a16="http://schemas.microsoft.com/office/drawing/2014/main" id="{B2E6E0B0-0B94-EDF6-C14E-E6A048E204A9}"/>
              </a:ext>
            </a:extLst>
          </p:cNvPr>
          <p:cNvGrpSpPr/>
          <p:nvPr/>
        </p:nvGrpSpPr>
        <p:grpSpPr>
          <a:xfrm>
            <a:off x="670271" y="8794385"/>
            <a:ext cx="3719622" cy="1104971"/>
            <a:chOff x="480154" y="2828095"/>
            <a:chExt cx="3192686" cy="972000"/>
          </a:xfrm>
        </p:grpSpPr>
        <p:pic>
          <p:nvPicPr>
            <p:cNvPr id="82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27229195-7240-C79E-F705-347EB998F1B4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480154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5C1F10F3-0BA0-2EE6-DF3A-F98DCD6E893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1590497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7BC3A68F-1C0D-6E6B-B878-E1A6A91F559A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2700840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מלבן 74">
            <a:extLst>
              <a:ext uri="{FF2B5EF4-FFF2-40B4-BE49-F238E27FC236}">
                <a16:creationId xmlns:a16="http://schemas.microsoft.com/office/drawing/2014/main" id="{B34CBC52-6B8D-A0D2-5899-5CFE1F06C849}"/>
              </a:ext>
            </a:extLst>
          </p:cNvPr>
          <p:cNvSpPr/>
          <p:nvPr/>
        </p:nvSpPr>
        <p:spPr>
          <a:xfrm>
            <a:off x="544166" y="1677262"/>
            <a:ext cx="4647722" cy="8281748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9" name="לחצו עלי להצגת הסבר 6">
            <a:extLst>
              <a:ext uri="{FF2B5EF4-FFF2-40B4-BE49-F238E27FC236}">
                <a16:creationId xmlns:a16="http://schemas.microsoft.com/office/drawing/2014/main" id="{4636997F-9F4E-180D-9427-D95D596ACEB2}"/>
              </a:ext>
            </a:extLst>
          </p:cNvPr>
          <p:cNvSpPr/>
          <p:nvPr/>
        </p:nvSpPr>
        <p:spPr>
          <a:xfrm>
            <a:off x="6438664" y="7036118"/>
            <a:ext cx="4151931" cy="1691715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JO" sz="4000" noProof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اضغَطوا عليّ لِعرض الشَّرح.</a:t>
            </a:r>
            <a:endParaRPr lang="ar-JO" sz="4000" noProof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53B98736-A4CD-5D46-593A-07865402809C}"/>
              </a:ext>
            </a:extLst>
          </p:cNvPr>
          <p:cNvSpPr/>
          <p:nvPr/>
        </p:nvSpPr>
        <p:spPr>
          <a:xfrm>
            <a:off x="17018076" y="3852973"/>
            <a:ext cx="805992" cy="770642"/>
          </a:xfrm>
          <a:custGeom>
            <a:avLst/>
            <a:gdLst>
              <a:gd name="csX0" fmla="*/ 0 w 805992"/>
              <a:gd name="csY0" fmla="*/ 385321 h 770642"/>
              <a:gd name="csX1" fmla="*/ 402996 w 805992"/>
              <a:gd name="csY1" fmla="*/ 0 h 770642"/>
              <a:gd name="csX2" fmla="*/ 805992 w 805992"/>
              <a:gd name="csY2" fmla="*/ 385321 h 770642"/>
              <a:gd name="csX3" fmla="*/ 402996 w 805992"/>
              <a:gd name="csY3" fmla="*/ 770642 h 770642"/>
              <a:gd name="csX4" fmla="*/ 0 w 805992"/>
              <a:gd name="csY4" fmla="*/ 385321 h 770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05992" h="770642" fill="none" extrusionOk="0">
                <a:moveTo>
                  <a:pt x="0" y="385321"/>
                </a:moveTo>
                <a:cubicBezTo>
                  <a:pt x="12307" y="160817"/>
                  <a:pt x="245686" y="4306"/>
                  <a:pt x="402996" y="0"/>
                </a:cubicBezTo>
                <a:cubicBezTo>
                  <a:pt x="647254" y="37073"/>
                  <a:pt x="781947" y="171997"/>
                  <a:pt x="805992" y="385321"/>
                </a:cubicBezTo>
                <a:cubicBezTo>
                  <a:pt x="848485" y="604290"/>
                  <a:pt x="583674" y="751524"/>
                  <a:pt x="402996" y="770642"/>
                </a:cubicBezTo>
                <a:cubicBezTo>
                  <a:pt x="151414" y="779300"/>
                  <a:pt x="36013" y="549310"/>
                  <a:pt x="0" y="385321"/>
                </a:cubicBezTo>
                <a:close/>
              </a:path>
              <a:path w="805992" h="770642" stroke="0" extrusionOk="0">
                <a:moveTo>
                  <a:pt x="0" y="385321"/>
                </a:moveTo>
                <a:cubicBezTo>
                  <a:pt x="-5640" y="182409"/>
                  <a:pt x="135572" y="-18523"/>
                  <a:pt x="402996" y="0"/>
                </a:cubicBezTo>
                <a:cubicBezTo>
                  <a:pt x="641540" y="-2358"/>
                  <a:pt x="793925" y="194492"/>
                  <a:pt x="805992" y="385321"/>
                </a:cubicBezTo>
                <a:cubicBezTo>
                  <a:pt x="761577" y="612973"/>
                  <a:pt x="615487" y="782559"/>
                  <a:pt x="402996" y="770642"/>
                </a:cubicBezTo>
                <a:cubicBezTo>
                  <a:pt x="233917" y="736026"/>
                  <a:pt x="-15548" y="601695"/>
                  <a:pt x="0" y="385321"/>
                </a:cubicBezTo>
                <a:close/>
              </a:path>
            </a:pathLst>
          </a:custGeom>
          <a:solidFill>
            <a:srgbClr val="EFAEA8"/>
          </a:solidFill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1 הסבר">
                <a:extLst>
                  <a:ext uri="{FF2B5EF4-FFF2-40B4-BE49-F238E27FC236}">
                    <a16:creationId xmlns:a16="http://schemas.microsoft.com/office/drawing/2014/main" id="{0532B5D5-4B60-701C-B926-4F08A9A561E3}"/>
                  </a:ext>
                </a:extLst>
              </p:cNvPr>
              <p:cNvSpPr txBox="1"/>
              <p:nvPr/>
            </p:nvSpPr>
            <p:spPr>
              <a:xfrm>
                <a:off x="5673687" y="3698252"/>
                <a:ext cx="11255418" cy="1830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JO" sz="40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البَلاطات الثَّلاث تُمثّل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400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JO" sz="40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JO" sz="40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ar-JO" sz="4000" noProof="0" dirty="0">
                    <a:solidFill>
                      <a:prstClr val="black"/>
                    </a:solidFill>
                  </a:rPr>
                  <a:t>  </a:t>
                </a:r>
                <a:r>
                  <a:rPr lang="ar-JO" sz="40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مِن عَدد البَلاطات الكليّ.</a:t>
                </a:r>
              </a:p>
              <a:p>
                <a:pPr algn="r" rtl="1"/>
                <a:r>
                  <a:rPr lang="ar-JO" sz="40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نُريد أن نَعرف كَم بَلاطة تُمثّل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400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JO" sz="40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JO" sz="40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ar-JO" sz="4000" b="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ar-JO" sz="40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، أي العدد الكُليّ لِلبَلاطات.</a:t>
                </a:r>
              </a:p>
            </p:txBody>
          </p:sp>
        </mc:Choice>
        <mc:Fallback>
          <p:sp>
            <p:nvSpPr>
              <p:cNvPr id="16" name="1 הסבר">
                <a:extLst>
                  <a:ext uri="{FF2B5EF4-FFF2-40B4-BE49-F238E27FC236}">
                    <a16:creationId xmlns:a16="http://schemas.microsoft.com/office/drawing/2014/main" id="{0532B5D5-4B60-701C-B926-4F08A9A56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87" y="3698252"/>
                <a:ext cx="11255418" cy="1830373"/>
              </a:xfrm>
              <a:prstGeom prst="rect">
                <a:avLst/>
              </a:prstGeom>
              <a:blipFill>
                <a:blip r:embed="rId5"/>
                <a:stretch>
                  <a:fillRect r="-1896" b="-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2">
            <a:extLst>
              <a:ext uri="{FF2B5EF4-FFF2-40B4-BE49-F238E27FC236}">
                <a16:creationId xmlns:a16="http://schemas.microsoft.com/office/drawing/2014/main" id="{00FFE74B-E6C1-9D7A-F5ED-DD6CEA8C4B3A}"/>
              </a:ext>
            </a:extLst>
          </p:cNvPr>
          <p:cNvSpPr/>
          <p:nvPr/>
        </p:nvSpPr>
        <p:spPr>
          <a:xfrm>
            <a:off x="17074938" y="5701286"/>
            <a:ext cx="805992" cy="770642"/>
          </a:xfrm>
          <a:custGeom>
            <a:avLst/>
            <a:gdLst>
              <a:gd name="csX0" fmla="*/ 0 w 805992"/>
              <a:gd name="csY0" fmla="*/ 385321 h 770642"/>
              <a:gd name="csX1" fmla="*/ 402996 w 805992"/>
              <a:gd name="csY1" fmla="*/ 0 h 770642"/>
              <a:gd name="csX2" fmla="*/ 805992 w 805992"/>
              <a:gd name="csY2" fmla="*/ 385321 h 770642"/>
              <a:gd name="csX3" fmla="*/ 402996 w 805992"/>
              <a:gd name="csY3" fmla="*/ 770642 h 770642"/>
              <a:gd name="csX4" fmla="*/ 0 w 805992"/>
              <a:gd name="csY4" fmla="*/ 385321 h 770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05992" h="770642" fill="none" extrusionOk="0">
                <a:moveTo>
                  <a:pt x="0" y="385321"/>
                </a:moveTo>
                <a:cubicBezTo>
                  <a:pt x="12307" y="160817"/>
                  <a:pt x="245686" y="4306"/>
                  <a:pt x="402996" y="0"/>
                </a:cubicBezTo>
                <a:cubicBezTo>
                  <a:pt x="647254" y="37073"/>
                  <a:pt x="781947" y="171997"/>
                  <a:pt x="805992" y="385321"/>
                </a:cubicBezTo>
                <a:cubicBezTo>
                  <a:pt x="848485" y="604290"/>
                  <a:pt x="583674" y="751524"/>
                  <a:pt x="402996" y="770642"/>
                </a:cubicBezTo>
                <a:cubicBezTo>
                  <a:pt x="151414" y="779300"/>
                  <a:pt x="36013" y="549310"/>
                  <a:pt x="0" y="385321"/>
                </a:cubicBezTo>
                <a:close/>
              </a:path>
              <a:path w="805992" h="770642" stroke="0" extrusionOk="0">
                <a:moveTo>
                  <a:pt x="0" y="385321"/>
                </a:moveTo>
                <a:cubicBezTo>
                  <a:pt x="-5640" y="182409"/>
                  <a:pt x="135572" y="-18523"/>
                  <a:pt x="402996" y="0"/>
                </a:cubicBezTo>
                <a:cubicBezTo>
                  <a:pt x="641540" y="-2358"/>
                  <a:pt x="793925" y="194492"/>
                  <a:pt x="805992" y="385321"/>
                </a:cubicBezTo>
                <a:cubicBezTo>
                  <a:pt x="761577" y="612973"/>
                  <a:pt x="615487" y="782559"/>
                  <a:pt x="402996" y="770642"/>
                </a:cubicBezTo>
                <a:cubicBezTo>
                  <a:pt x="233917" y="736026"/>
                  <a:pt x="-15548" y="601695"/>
                  <a:pt x="0" y="385321"/>
                </a:cubicBezTo>
                <a:close/>
              </a:path>
            </a:pathLst>
          </a:custGeom>
          <a:solidFill>
            <a:srgbClr val="EFAEA8"/>
          </a:solidFill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2  הסבר">
                <a:extLst>
                  <a:ext uri="{FF2B5EF4-FFF2-40B4-BE49-F238E27FC236}">
                    <a16:creationId xmlns:a16="http://schemas.microsoft.com/office/drawing/2014/main" id="{8155140F-02FC-5A9D-F9CC-15FB6BE2D3ED}"/>
                  </a:ext>
                </a:extLst>
              </p:cNvPr>
              <p:cNvSpPr txBox="1"/>
              <p:nvPr/>
            </p:nvSpPr>
            <p:spPr>
              <a:xfrm>
                <a:off x="8254690" y="5632476"/>
                <a:ext cx="8675668" cy="1945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>
                  <a:spcAft>
                    <a:spcPts val="9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JO" sz="400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JO" sz="400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JO" sz="400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JO" sz="400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ar-JO" sz="4000" i="1" noProof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ar-JO" sz="4000" noProof="0" dirty="0">
                    <a:solidFill>
                      <a:prstClr val="black"/>
                    </a:solidFill>
                    <a:cs typeface="Calibri"/>
                  </a:rPr>
                  <a:t>يُمثّل مَجموعة واحِدة مكوّنة مِن 3 بَلاطات.</a:t>
                </a:r>
              </a:p>
              <a:p>
                <a:pPr algn="r" defTabSz="1371600" rtl="1">
                  <a:spcAft>
                    <a:spcPts val="900"/>
                  </a:spcAft>
                </a:pPr>
                <a:r>
                  <a:rPr lang="ar-JO" sz="4000" noProof="0" dirty="0">
                    <a:solidFill>
                      <a:prstClr val="black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400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JO" sz="400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JO" sz="400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ar-JO" sz="4000" i="1" noProof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ar-JO" sz="4000" i="1" noProof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ar-JO" sz="4000" noProof="0" dirty="0">
                    <a:solidFill>
                      <a:prstClr val="black"/>
                    </a:solidFill>
                    <a:latin typeface="Calibri"/>
                    <a:cs typeface="Calibri"/>
                  </a:rPr>
                  <a:t> </a:t>
                </a:r>
                <a:r>
                  <a:rPr lang="ar-JO" sz="4000" noProof="0" dirty="0">
                    <a:solidFill>
                      <a:prstClr val="black"/>
                    </a:solidFill>
                    <a:cs typeface="Calibri"/>
                  </a:rPr>
                  <a:t>تُمثّل 7 مَجموعات مِن 3 بَلاطات.</a:t>
                </a:r>
              </a:p>
            </p:txBody>
          </p:sp>
        </mc:Choice>
        <mc:Fallback>
          <p:sp>
            <p:nvSpPr>
              <p:cNvPr id="18" name="2  הסבר">
                <a:extLst>
                  <a:ext uri="{FF2B5EF4-FFF2-40B4-BE49-F238E27FC236}">
                    <a16:creationId xmlns:a16="http://schemas.microsoft.com/office/drawing/2014/main" id="{8155140F-02FC-5A9D-F9CC-15FB6BE2D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690" y="5632476"/>
                <a:ext cx="8675668" cy="1945789"/>
              </a:xfrm>
              <a:prstGeom prst="rect">
                <a:avLst/>
              </a:prstGeom>
              <a:blipFill>
                <a:blip r:embed="rId6"/>
                <a:stretch>
                  <a:fillRect r="-2530" b="-62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60A3AE5-96DF-E171-8D61-E716A6CE2170}"/>
              </a:ext>
            </a:extLst>
          </p:cNvPr>
          <p:cNvSpPr txBox="1"/>
          <p:nvPr/>
        </p:nvSpPr>
        <p:spPr>
          <a:xfrm>
            <a:off x="7646286" y="7989958"/>
            <a:ext cx="85713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dirty="0">
                <a:solidFill>
                  <a:srgbClr val="EFAEA8"/>
                </a:solidFill>
                <a:latin typeface="Calibri"/>
                <a:cs typeface="Calibri"/>
              </a:rPr>
              <a:t>اضغطوا على الدائرة الملوّنة لمشاهدة التوضيح.</a:t>
            </a:r>
            <a:endParaRPr lang="he-IL" sz="4000" dirty="0">
              <a:solidFill>
                <a:srgbClr val="EFAEA8"/>
              </a:solidFill>
              <a:latin typeface="Calibri"/>
              <a:cs typeface="Calibri"/>
            </a:endParaRPr>
          </a:p>
        </p:txBody>
      </p:sp>
      <p:sp>
        <p:nvSpPr>
          <p:cNvPr id="20" name="3">
            <a:extLst>
              <a:ext uri="{FF2B5EF4-FFF2-40B4-BE49-F238E27FC236}">
                <a16:creationId xmlns:a16="http://schemas.microsoft.com/office/drawing/2014/main" id="{31DB044D-54E1-A2B6-B57D-0FFDEDE8127C}"/>
              </a:ext>
            </a:extLst>
          </p:cNvPr>
          <p:cNvSpPr/>
          <p:nvPr/>
        </p:nvSpPr>
        <p:spPr>
          <a:xfrm>
            <a:off x="17147015" y="7599350"/>
            <a:ext cx="805992" cy="770642"/>
          </a:xfrm>
          <a:custGeom>
            <a:avLst/>
            <a:gdLst>
              <a:gd name="csX0" fmla="*/ 0 w 805992"/>
              <a:gd name="csY0" fmla="*/ 385321 h 770642"/>
              <a:gd name="csX1" fmla="*/ 402996 w 805992"/>
              <a:gd name="csY1" fmla="*/ 0 h 770642"/>
              <a:gd name="csX2" fmla="*/ 805992 w 805992"/>
              <a:gd name="csY2" fmla="*/ 385321 h 770642"/>
              <a:gd name="csX3" fmla="*/ 402996 w 805992"/>
              <a:gd name="csY3" fmla="*/ 770642 h 770642"/>
              <a:gd name="csX4" fmla="*/ 0 w 805992"/>
              <a:gd name="csY4" fmla="*/ 385321 h 770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05992" h="770642" fill="none" extrusionOk="0">
                <a:moveTo>
                  <a:pt x="0" y="385321"/>
                </a:moveTo>
                <a:cubicBezTo>
                  <a:pt x="12307" y="160817"/>
                  <a:pt x="245686" y="4306"/>
                  <a:pt x="402996" y="0"/>
                </a:cubicBezTo>
                <a:cubicBezTo>
                  <a:pt x="647254" y="37073"/>
                  <a:pt x="781947" y="171997"/>
                  <a:pt x="805992" y="385321"/>
                </a:cubicBezTo>
                <a:cubicBezTo>
                  <a:pt x="848485" y="604290"/>
                  <a:pt x="583674" y="751524"/>
                  <a:pt x="402996" y="770642"/>
                </a:cubicBezTo>
                <a:cubicBezTo>
                  <a:pt x="151414" y="779300"/>
                  <a:pt x="36013" y="549310"/>
                  <a:pt x="0" y="385321"/>
                </a:cubicBezTo>
                <a:close/>
              </a:path>
              <a:path w="805992" h="770642" stroke="0" extrusionOk="0">
                <a:moveTo>
                  <a:pt x="0" y="385321"/>
                </a:moveTo>
                <a:cubicBezTo>
                  <a:pt x="-5640" y="182409"/>
                  <a:pt x="135572" y="-18523"/>
                  <a:pt x="402996" y="0"/>
                </a:cubicBezTo>
                <a:cubicBezTo>
                  <a:pt x="641540" y="-2358"/>
                  <a:pt x="793925" y="194492"/>
                  <a:pt x="805992" y="385321"/>
                </a:cubicBezTo>
                <a:cubicBezTo>
                  <a:pt x="761577" y="612973"/>
                  <a:pt x="615487" y="782559"/>
                  <a:pt x="402996" y="770642"/>
                </a:cubicBezTo>
                <a:cubicBezTo>
                  <a:pt x="233917" y="736026"/>
                  <a:pt x="-15548" y="601695"/>
                  <a:pt x="0" y="385321"/>
                </a:cubicBezTo>
                <a:close/>
              </a:path>
            </a:pathLst>
          </a:custGeom>
          <a:solidFill>
            <a:srgbClr val="EFAEA8"/>
          </a:solidFill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3  הסבר">
                <a:extLst>
                  <a:ext uri="{FF2B5EF4-FFF2-40B4-BE49-F238E27FC236}">
                    <a16:creationId xmlns:a16="http://schemas.microsoft.com/office/drawing/2014/main" id="{F084668E-645F-764D-4D37-8314C6D7D0AC}"/>
                  </a:ext>
                </a:extLst>
              </p:cNvPr>
              <p:cNvSpPr txBox="1"/>
              <p:nvPr/>
            </p:nvSpPr>
            <p:spPr>
              <a:xfrm>
                <a:off x="1349773" y="7554195"/>
                <a:ext cx="15797242" cy="242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>
                  <a:spcAft>
                    <a:spcPts val="9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he-I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e-IL" sz="4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ar-AE" sz="4000" dirty="0">
                    <a:solidFill>
                      <a:prstClr val="black"/>
                    </a:solidFill>
                    <a:cs typeface="Calibri"/>
                  </a:rPr>
                  <a:t>هي 21 بلاطة</a:t>
                </a:r>
                <a:r>
                  <a:rPr lang="en-US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7 x 3 = 21 </a:t>
                </a:r>
                <a:endParaRPr lang="he-IL" sz="40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marL="271463" algn="r" defTabSz="1371600" rtl="1">
                  <a:spcAft>
                    <a:spcPts val="900"/>
                  </a:spcAft>
                </a:pPr>
                <a:r>
                  <a:rPr lang="ar-AE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است</a:t>
                </a:r>
                <a:r>
                  <a:rPr lang="ar-JO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َ</a:t>
                </a:r>
                <a:r>
                  <a:rPr lang="ar-AE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عملت </a:t>
                </a:r>
                <a:r>
                  <a:rPr lang="ar-JO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غِنى</a:t>
                </a:r>
                <a:r>
                  <a:rPr lang="ar-AE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 21 ب</a:t>
                </a:r>
                <a:r>
                  <a:rPr lang="ar-JO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َ</a:t>
                </a:r>
                <a:r>
                  <a:rPr lang="ar-AE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لاطة في الزينة: 3 م</a:t>
                </a:r>
                <a:r>
                  <a:rPr lang="ar-JO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ِ</a:t>
                </a:r>
                <a:r>
                  <a:rPr lang="ar-AE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ن الن</a:t>
                </a:r>
                <a:r>
                  <a:rPr lang="ar-JO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َّ</a:t>
                </a:r>
                <a:r>
                  <a:rPr lang="ar-AE" sz="4000" dirty="0" err="1">
                    <a:solidFill>
                      <a:prstClr val="black"/>
                    </a:solidFill>
                    <a:latin typeface="Calibri"/>
                    <a:cs typeface="Calibri"/>
                  </a:rPr>
                  <a:t>موذج</a:t>
                </a:r>
                <a:r>
                  <a:rPr lang="ar-AE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 1 </a:t>
                </a:r>
                <a:endParaRPr lang="ar-JO" sz="40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marL="271463" algn="r" defTabSz="1371600" rtl="1">
                  <a:spcAft>
                    <a:spcPts val="900"/>
                  </a:spcAft>
                </a:pPr>
                <a:r>
                  <a:rPr lang="ar-AE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و</a:t>
                </a:r>
                <a:r>
                  <a:rPr lang="ar-JO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َ- </a:t>
                </a:r>
                <a:r>
                  <a:rPr lang="ar-AE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18 م</a:t>
                </a:r>
                <a:r>
                  <a:rPr lang="ar-JO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ِ</a:t>
                </a:r>
                <a:r>
                  <a:rPr lang="ar-AE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ن </a:t>
                </a:r>
                <a:r>
                  <a:rPr lang="ar-JO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النَّموذج 2   </a:t>
                </a:r>
                <a:r>
                  <a:rPr lang="ar-AE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   </a:t>
                </a:r>
                <a:r>
                  <a:rPr lang="en-US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21 – 3 = 18</a:t>
                </a:r>
                <a:endParaRPr lang="he-IL" sz="40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21" name="3  הסבר">
                <a:extLst>
                  <a:ext uri="{FF2B5EF4-FFF2-40B4-BE49-F238E27FC236}">
                    <a16:creationId xmlns:a16="http://schemas.microsoft.com/office/drawing/2014/main" id="{F084668E-645F-764D-4D37-8314C6D7D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773" y="7554195"/>
                <a:ext cx="15797242" cy="2422202"/>
              </a:xfrm>
              <a:prstGeom prst="rect">
                <a:avLst/>
              </a:prstGeom>
              <a:blipFill>
                <a:blip r:embed="rId7"/>
                <a:stretch>
                  <a:fillRect b="-97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F991DAA1-C336-61E3-D211-1945565E4364}"/>
              </a:ext>
            </a:extLst>
          </p:cNvPr>
          <p:cNvSpPr/>
          <p:nvPr/>
        </p:nvSpPr>
        <p:spPr>
          <a:xfrm>
            <a:off x="90197" y="258890"/>
            <a:ext cx="4934033" cy="9864665"/>
          </a:xfrm>
          <a:custGeom>
            <a:avLst/>
            <a:gdLst>
              <a:gd name="csX0" fmla="*/ 0 w 4934033"/>
              <a:gd name="csY0" fmla="*/ 822355 h 9864665"/>
              <a:gd name="csX1" fmla="*/ 822355 w 4934033"/>
              <a:gd name="csY1" fmla="*/ 0 h 9864665"/>
              <a:gd name="csX2" fmla="*/ 1304789 w 4934033"/>
              <a:gd name="csY2" fmla="*/ 0 h 9864665"/>
              <a:gd name="csX3" fmla="*/ 1754330 w 4934033"/>
              <a:gd name="csY3" fmla="*/ 0 h 9864665"/>
              <a:gd name="csX4" fmla="*/ 2203871 w 4934033"/>
              <a:gd name="csY4" fmla="*/ 0 h 9864665"/>
              <a:gd name="csX5" fmla="*/ 2719198 w 4934033"/>
              <a:gd name="csY5" fmla="*/ 0 h 9864665"/>
              <a:gd name="csX6" fmla="*/ 3201632 w 4934033"/>
              <a:gd name="csY6" fmla="*/ 0 h 9864665"/>
              <a:gd name="csX7" fmla="*/ 4111678 w 4934033"/>
              <a:gd name="csY7" fmla="*/ 0 h 9864665"/>
              <a:gd name="csX8" fmla="*/ 4934033 w 4934033"/>
              <a:gd name="csY8" fmla="*/ 822355 h 9864665"/>
              <a:gd name="csX9" fmla="*/ 4934033 w 4934033"/>
              <a:gd name="csY9" fmla="*/ 1162896 h 9864665"/>
              <a:gd name="csX10" fmla="*/ 4934033 w 4934033"/>
              <a:gd name="csY10" fmla="*/ 1585637 h 9864665"/>
              <a:gd name="csX11" fmla="*/ 4934033 w 4934033"/>
              <a:gd name="csY11" fmla="*/ 2337175 h 9864665"/>
              <a:gd name="csX12" fmla="*/ 4934033 w 4934033"/>
              <a:gd name="csY12" fmla="*/ 2842115 h 9864665"/>
              <a:gd name="csX13" fmla="*/ 4934033 w 4934033"/>
              <a:gd name="csY13" fmla="*/ 3511455 h 9864665"/>
              <a:gd name="csX14" fmla="*/ 4934033 w 4934033"/>
              <a:gd name="csY14" fmla="*/ 3934195 h 9864665"/>
              <a:gd name="csX15" fmla="*/ 4934033 w 4934033"/>
              <a:gd name="csY15" fmla="*/ 4603534 h 9864665"/>
              <a:gd name="csX16" fmla="*/ 4934033 w 4934033"/>
              <a:gd name="csY16" fmla="*/ 4944075 h 9864665"/>
              <a:gd name="csX17" fmla="*/ 4934033 w 4934033"/>
              <a:gd name="csY17" fmla="*/ 5531215 h 9864665"/>
              <a:gd name="csX18" fmla="*/ 4934033 w 4934033"/>
              <a:gd name="csY18" fmla="*/ 5953955 h 9864665"/>
              <a:gd name="csX19" fmla="*/ 4934033 w 4934033"/>
              <a:gd name="csY19" fmla="*/ 6294496 h 9864665"/>
              <a:gd name="csX20" fmla="*/ 4934033 w 4934033"/>
              <a:gd name="csY20" fmla="*/ 6635037 h 9864665"/>
              <a:gd name="csX21" fmla="*/ 4934033 w 4934033"/>
              <a:gd name="csY21" fmla="*/ 7222177 h 9864665"/>
              <a:gd name="csX22" fmla="*/ 4934033 w 4934033"/>
              <a:gd name="csY22" fmla="*/ 7562718 h 9864665"/>
              <a:gd name="csX23" fmla="*/ 4934033 w 4934033"/>
              <a:gd name="csY23" fmla="*/ 7985459 h 9864665"/>
              <a:gd name="csX24" fmla="*/ 4934033 w 4934033"/>
              <a:gd name="csY24" fmla="*/ 8490399 h 9864665"/>
              <a:gd name="csX25" fmla="*/ 4934033 w 4934033"/>
              <a:gd name="csY25" fmla="*/ 9042310 h 9864665"/>
              <a:gd name="csX26" fmla="*/ 4111678 w 4934033"/>
              <a:gd name="csY26" fmla="*/ 9864665 h 9864665"/>
              <a:gd name="csX27" fmla="*/ 3563458 w 4934033"/>
              <a:gd name="csY27" fmla="*/ 9864665 h 9864665"/>
              <a:gd name="csX28" fmla="*/ 2982344 w 4934033"/>
              <a:gd name="csY28" fmla="*/ 9864665 h 9864665"/>
              <a:gd name="csX29" fmla="*/ 2368337 w 4934033"/>
              <a:gd name="csY29" fmla="*/ 9864665 h 9864665"/>
              <a:gd name="csX30" fmla="*/ 1820116 w 4934033"/>
              <a:gd name="csY30" fmla="*/ 9864665 h 9864665"/>
              <a:gd name="csX31" fmla="*/ 1304789 w 4934033"/>
              <a:gd name="csY31" fmla="*/ 9864665 h 9864665"/>
              <a:gd name="csX32" fmla="*/ 822355 w 4934033"/>
              <a:gd name="csY32" fmla="*/ 9864665 h 9864665"/>
              <a:gd name="csX33" fmla="*/ 0 w 4934033"/>
              <a:gd name="csY33" fmla="*/ 9042310 h 9864665"/>
              <a:gd name="csX34" fmla="*/ 0 w 4934033"/>
              <a:gd name="csY34" fmla="*/ 8290771 h 9864665"/>
              <a:gd name="csX35" fmla="*/ 0 w 4934033"/>
              <a:gd name="csY35" fmla="*/ 7621432 h 9864665"/>
              <a:gd name="csX36" fmla="*/ 0 w 4934033"/>
              <a:gd name="csY36" fmla="*/ 6952093 h 9864665"/>
              <a:gd name="csX37" fmla="*/ 0 w 4934033"/>
              <a:gd name="csY37" fmla="*/ 6529352 h 9864665"/>
              <a:gd name="csX38" fmla="*/ 0 w 4934033"/>
              <a:gd name="csY38" fmla="*/ 5860013 h 9864665"/>
              <a:gd name="csX39" fmla="*/ 0 w 4934033"/>
              <a:gd name="csY39" fmla="*/ 5355073 h 9864665"/>
              <a:gd name="csX40" fmla="*/ 0 w 4934033"/>
              <a:gd name="csY40" fmla="*/ 4603534 h 9864665"/>
              <a:gd name="csX41" fmla="*/ 0 w 4934033"/>
              <a:gd name="csY41" fmla="*/ 4098594 h 9864665"/>
              <a:gd name="csX42" fmla="*/ 0 w 4934033"/>
              <a:gd name="csY42" fmla="*/ 3675854 h 9864665"/>
              <a:gd name="csX43" fmla="*/ 0 w 4934033"/>
              <a:gd name="csY43" fmla="*/ 2924315 h 9864665"/>
              <a:gd name="csX44" fmla="*/ 0 w 4934033"/>
              <a:gd name="csY44" fmla="*/ 2501574 h 9864665"/>
              <a:gd name="csX45" fmla="*/ 0 w 4934033"/>
              <a:gd name="csY45" fmla="*/ 2161033 h 9864665"/>
              <a:gd name="csX46" fmla="*/ 0 w 4934033"/>
              <a:gd name="csY46" fmla="*/ 1409495 h 9864665"/>
              <a:gd name="csX47" fmla="*/ 0 w 4934033"/>
              <a:gd name="csY47" fmla="*/ 822355 h 98646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4934033" h="9864665" extrusionOk="0">
                <a:moveTo>
                  <a:pt x="0" y="822355"/>
                </a:moveTo>
                <a:cubicBezTo>
                  <a:pt x="127936" y="343932"/>
                  <a:pt x="327209" y="51564"/>
                  <a:pt x="822355" y="0"/>
                </a:cubicBezTo>
                <a:cubicBezTo>
                  <a:pt x="1061157" y="-28848"/>
                  <a:pt x="1127691" y="40785"/>
                  <a:pt x="1304789" y="0"/>
                </a:cubicBezTo>
                <a:cubicBezTo>
                  <a:pt x="1481887" y="-40785"/>
                  <a:pt x="1593418" y="35167"/>
                  <a:pt x="1754330" y="0"/>
                </a:cubicBezTo>
                <a:cubicBezTo>
                  <a:pt x="1915242" y="-35167"/>
                  <a:pt x="2094392" y="49846"/>
                  <a:pt x="2203871" y="0"/>
                </a:cubicBezTo>
                <a:cubicBezTo>
                  <a:pt x="2313350" y="-49846"/>
                  <a:pt x="2558892" y="38571"/>
                  <a:pt x="2719198" y="0"/>
                </a:cubicBezTo>
                <a:cubicBezTo>
                  <a:pt x="2879504" y="-38571"/>
                  <a:pt x="3047882" y="43331"/>
                  <a:pt x="3201632" y="0"/>
                </a:cubicBezTo>
                <a:cubicBezTo>
                  <a:pt x="3355382" y="-43331"/>
                  <a:pt x="3811955" y="27635"/>
                  <a:pt x="4111678" y="0"/>
                </a:cubicBezTo>
                <a:cubicBezTo>
                  <a:pt x="4537051" y="26646"/>
                  <a:pt x="4980197" y="324302"/>
                  <a:pt x="4934033" y="822355"/>
                </a:cubicBezTo>
                <a:cubicBezTo>
                  <a:pt x="4965617" y="891416"/>
                  <a:pt x="4900968" y="1042124"/>
                  <a:pt x="4934033" y="1162896"/>
                </a:cubicBezTo>
                <a:cubicBezTo>
                  <a:pt x="4967098" y="1283668"/>
                  <a:pt x="4913149" y="1387693"/>
                  <a:pt x="4934033" y="1585637"/>
                </a:cubicBezTo>
                <a:cubicBezTo>
                  <a:pt x="4954917" y="1783581"/>
                  <a:pt x="4856684" y="2150943"/>
                  <a:pt x="4934033" y="2337175"/>
                </a:cubicBezTo>
                <a:cubicBezTo>
                  <a:pt x="5011382" y="2523407"/>
                  <a:pt x="4933213" y="2679737"/>
                  <a:pt x="4934033" y="2842115"/>
                </a:cubicBezTo>
                <a:cubicBezTo>
                  <a:pt x="4934853" y="3004493"/>
                  <a:pt x="4882850" y="3207386"/>
                  <a:pt x="4934033" y="3511455"/>
                </a:cubicBezTo>
                <a:cubicBezTo>
                  <a:pt x="4985216" y="3815524"/>
                  <a:pt x="4925654" y="3801355"/>
                  <a:pt x="4934033" y="3934195"/>
                </a:cubicBezTo>
                <a:cubicBezTo>
                  <a:pt x="4942412" y="4067035"/>
                  <a:pt x="4897865" y="4279168"/>
                  <a:pt x="4934033" y="4603534"/>
                </a:cubicBezTo>
                <a:cubicBezTo>
                  <a:pt x="4970201" y="4927900"/>
                  <a:pt x="4927953" y="4819978"/>
                  <a:pt x="4934033" y="4944075"/>
                </a:cubicBezTo>
                <a:cubicBezTo>
                  <a:pt x="4940113" y="5068172"/>
                  <a:pt x="4874696" y="5316826"/>
                  <a:pt x="4934033" y="5531215"/>
                </a:cubicBezTo>
                <a:cubicBezTo>
                  <a:pt x="4993370" y="5745604"/>
                  <a:pt x="4902083" y="5815967"/>
                  <a:pt x="4934033" y="5953955"/>
                </a:cubicBezTo>
                <a:cubicBezTo>
                  <a:pt x="4965983" y="6091943"/>
                  <a:pt x="4912850" y="6203449"/>
                  <a:pt x="4934033" y="6294496"/>
                </a:cubicBezTo>
                <a:cubicBezTo>
                  <a:pt x="4955216" y="6385543"/>
                  <a:pt x="4907822" y="6497943"/>
                  <a:pt x="4934033" y="6635037"/>
                </a:cubicBezTo>
                <a:cubicBezTo>
                  <a:pt x="4960244" y="6772131"/>
                  <a:pt x="4916246" y="7009958"/>
                  <a:pt x="4934033" y="7222177"/>
                </a:cubicBezTo>
                <a:cubicBezTo>
                  <a:pt x="4951820" y="7434396"/>
                  <a:pt x="4925232" y="7482484"/>
                  <a:pt x="4934033" y="7562718"/>
                </a:cubicBezTo>
                <a:cubicBezTo>
                  <a:pt x="4942834" y="7642952"/>
                  <a:pt x="4894333" y="7882233"/>
                  <a:pt x="4934033" y="7985459"/>
                </a:cubicBezTo>
                <a:cubicBezTo>
                  <a:pt x="4973733" y="8088685"/>
                  <a:pt x="4929762" y="8338156"/>
                  <a:pt x="4934033" y="8490399"/>
                </a:cubicBezTo>
                <a:cubicBezTo>
                  <a:pt x="4938304" y="8642642"/>
                  <a:pt x="4924649" y="8812027"/>
                  <a:pt x="4934033" y="9042310"/>
                </a:cubicBezTo>
                <a:cubicBezTo>
                  <a:pt x="4858825" y="9432422"/>
                  <a:pt x="4595467" y="9803472"/>
                  <a:pt x="4111678" y="9864665"/>
                </a:cubicBezTo>
                <a:cubicBezTo>
                  <a:pt x="3922974" y="9891621"/>
                  <a:pt x="3823306" y="9825158"/>
                  <a:pt x="3563458" y="9864665"/>
                </a:cubicBezTo>
                <a:cubicBezTo>
                  <a:pt x="3303610" y="9904172"/>
                  <a:pt x="3175012" y="9841534"/>
                  <a:pt x="2982344" y="9864665"/>
                </a:cubicBezTo>
                <a:cubicBezTo>
                  <a:pt x="2789676" y="9887796"/>
                  <a:pt x="2661944" y="9802237"/>
                  <a:pt x="2368337" y="9864665"/>
                </a:cubicBezTo>
                <a:cubicBezTo>
                  <a:pt x="2074730" y="9927093"/>
                  <a:pt x="1937715" y="9841615"/>
                  <a:pt x="1820116" y="9864665"/>
                </a:cubicBezTo>
                <a:cubicBezTo>
                  <a:pt x="1702517" y="9887715"/>
                  <a:pt x="1468545" y="9861592"/>
                  <a:pt x="1304789" y="9864665"/>
                </a:cubicBezTo>
                <a:cubicBezTo>
                  <a:pt x="1141033" y="9867738"/>
                  <a:pt x="953649" y="9816107"/>
                  <a:pt x="822355" y="9864665"/>
                </a:cubicBezTo>
                <a:cubicBezTo>
                  <a:pt x="426217" y="9952399"/>
                  <a:pt x="22427" y="9605681"/>
                  <a:pt x="0" y="9042310"/>
                </a:cubicBezTo>
                <a:cubicBezTo>
                  <a:pt x="-31075" y="8866576"/>
                  <a:pt x="18035" y="8529525"/>
                  <a:pt x="0" y="8290771"/>
                </a:cubicBezTo>
                <a:cubicBezTo>
                  <a:pt x="-18035" y="8052017"/>
                  <a:pt x="45291" y="7898583"/>
                  <a:pt x="0" y="7621432"/>
                </a:cubicBezTo>
                <a:cubicBezTo>
                  <a:pt x="-45291" y="7344281"/>
                  <a:pt x="64536" y="7200378"/>
                  <a:pt x="0" y="6952093"/>
                </a:cubicBezTo>
                <a:cubicBezTo>
                  <a:pt x="-64536" y="6703808"/>
                  <a:pt x="47172" y="6618961"/>
                  <a:pt x="0" y="6529352"/>
                </a:cubicBezTo>
                <a:cubicBezTo>
                  <a:pt x="-47172" y="6439743"/>
                  <a:pt x="3594" y="6016201"/>
                  <a:pt x="0" y="5860013"/>
                </a:cubicBezTo>
                <a:cubicBezTo>
                  <a:pt x="-3594" y="5703825"/>
                  <a:pt x="43675" y="5494281"/>
                  <a:pt x="0" y="5355073"/>
                </a:cubicBezTo>
                <a:cubicBezTo>
                  <a:pt x="-43675" y="5215865"/>
                  <a:pt x="32471" y="4961777"/>
                  <a:pt x="0" y="4603534"/>
                </a:cubicBezTo>
                <a:cubicBezTo>
                  <a:pt x="-32471" y="4245291"/>
                  <a:pt x="832" y="4318100"/>
                  <a:pt x="0" y="4098594"/>
                </a:cubicBezTo>
                <a:cubicBezTo>
                  <a:pt x="-832" y="3879088"/>
                  <a:pt x="9760" y="3774310"/>
                  <a:pt x="0" y="3675854"/>
                </a:cubicBezTo>
                <a:cubicBezTo>
                  <a:pt x="-9760" y="3577398"/>
                  <a:pt x="34760" y="3233896"/>
                  <a:pt x="0" y="2924315"/>
                </a:cubicBezTo>
                <a:cubicBezTo>
                  <a:pt x="-34760" y="2614734"/>
                  <a:pt x="6088" y="2605896"/>
                  <a:pt x="0" y="2501574"/>
                </a:cubicBezTo>
                <a:cubicBezTo>
                  <a:pt x="-6088" y="2397252"/>
                  <a:pt x="15738" y="2251807"/>
                  <a:pt x="0" y="2161033"/>
                </a:cubicBezTo>
                <a:cubicBezTo>
                  <a:pt x="-15738" y="2070259"/>
                  <a:pt x="47456" y="1691070"/>
                  <a:pt x="0" y="1409495"/>
                </a:cubicBezTo>
                <a:cubicBezTo>
                  <a:pt x="-47456" y="1127920"/>
                  <a:pt x="25016" y="961070"/>
                  <a:pt x="0" y="822355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4044089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EC1D7F99-D953-2B7E-5477-641781A4B66F}"/>
                  </a:ext>
                </a:extLst>
              </p:cNvPr>
              <p:cNvSpPr txBox="1"/>
              <p:nvPr/>
            </p:nvSpPr>
            <p:spPr>
              <a:xfrm>
                <a:off x="5884118" y="224517"/>
                <a:ext cx="12095732" cy="2193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ركّبت غِنى زينةً على الحائط بِاستِخدام بَلاطات مُلوّنة مِن النَّموذج 1 والنَّموذج 2. في الزينة التي أعدّتها، توجد 3 بَلاطات مِن النَّموذج 1، وهي تمثّل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JO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r>
                          <a:rPr kumimoji="0" lang="ar-JO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ar-JO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ar-JO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 مِن مَجموع البلَاطات التي استَعملتها. </a:t>
                </a:r>
              </a:p>
            </p:txBody>
          </p:sp>
        </mc:Choice>
        <mc:Fallback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EC1D7F99-D953-2B7E-5477-641781A4B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118" y="224517"/>
                <a:ext cx="12095732" cy="2193549"/>
              </a:xfrm>
              <a:prstGeom prst="rect">
                <a:avLst/>
              </a:prstGeom>
              <a:blipFill>
                <a:blip r:embed="rId8"/>
                <a:stretch>
                  <a:fillRect t="-5000" r="-1815" b="-52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9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0" grpId="0"/>
      <p:bldP spid="75" grpId="0" animBg="1"/>
      <p:bldP spid="9" grpId="0" animBg="1"/>
      <p:bldP spid="9" grpId="1" animBg="1"/>
      <p:bldP spid="15" grpId="0" animBg="1"/>
      <p:bldP spid="16" grpId="0"/>
      <p:bldP spid="17" grpId="0" animBg="1"/>
      <p:bldP spid="18" grpId="0"/>
      <p:bldP spid="19" grpId="0"/>
      <p:bldP spid="19" grpId="1"/>
      <p:bldP spid="20" grpId="0" animBg="1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D50817E8-170E-8382-730A-2ACF12FF92A7}"/>
                  </a:ext>
                </a:extLst>
              </p:cNvPr>
              <p:cNvSpPr txBox="1"/>
              <p:nvPr/>
            </p:nvSpPr>
            <p:spPr>
              <a:xfrm>
                <a:off x="2590800" y="1790700"/>
                <a:ext cx="13658850" cy="4866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وَصل إلى مَتجرٍ لِمُعدّات الرَّحلات صندوقٌ مَليءٌ بالحقائِب.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</a:t>
                </a:r>
                <a:r>
                  <a:rPr lang="ar-JO" sz="4800" b="1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يوم الأحد </a:t>
                </a:r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باع المَتجر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48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JO" sz="48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ar-JO" sz="48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ar-JO" sz="48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الحقائِب التي كانت في الصّندوق المَليء.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عَدد الحقائِب التي بيعَت </a:t>
                </a:r>
                <a:r>
                  <a:rPr lang="ar-JO" sz="4800" b="1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يوم الأحد </a:t>
                </a:r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هو</a:t>
                </a:r>
                <a:r>
                  <a:rPr lang="ar-JO" sz="4800" b="1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30 حَقيبة.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كَم حَقيبة كانت في الصُّندوق المَليء؟</a:t>
                </a:r>
              </a:p>
            </p:txBody>
          </p:sp>
        </mc:Choice>
        <mc:Fallback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D50817E8-170E-8382-730A-2ACF12FF9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790700"/>
                <a:ext cx="13658850" cy="4866269"/>
              </a:xfrm>
              <a:prstGeom prst="rect">
                <a:avLst/>
              </a:prstGeom>
              <a:blipFill>
                <a:blip r:embed="rId3"/>
                <a:stretch>
                  <a:fillRect l="-535" r="-1963" b="-57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6EC62-825B-C0DF-60DE-690E84BD1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723F7539-67D9-6542-FFD3-C5E53AAD1BF3}"/>
                  </a:ext>
                </a:extLst>
              </p:cNvPr>
              <p:cNvSpPr txBox="1"/>
              <p:nvPr/>
            </p:nvSpPr>
            <p:spPr>
              <a:xfrm>
                <a:off x="762000" y="1714500"/>
                <a:ext cx="15240000" cy="4227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ar-JO" sz="54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نِهاية الحَفلة، بَقي في الأطباق 21 قِطعة حَلوى، وهي تمثّل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5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JO" sz="5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ar-JO" sz="5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ar-JO" sz="5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ar-JO" sz="54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مِن العَدد الكُليّ لقطع الحَلوى التي كانت في بِداية الحَفلة.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JO" sz="54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كَم قِطعة حَلوى كانت </a:t>
                </a:r>
                <a:r>
                  <a:rPr lang="ar-JO" sz="5400" b="1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بِداية </a:t>
                </a:r>
                <a:r>
                  <a:rPr lang="ar-JO" sz="54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الحَفلة؟</a:t>
                </a:r>
              </a:p>
            </p:txBody>
          </p:sp>
        </mc:Choice>
        <mc:Fallback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723F7539-67D9-6542-FFD3-C5E53AAD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14500"/>
                <a:ext cx="15240000" cy="4227760"/>
              </a:xfrm>
              <a:prstGeom prst="rect">
                <a:avLst/>
              </a:prstGeom>
              <a:blipFill>
                <a:blip r:embed="rId2"/>
                <a:stretch>
                  <a:fillRect r="-2120" b="-77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47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46EAA0-2A19-FC3C-1D74-6B19179B6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91C534E-D4F4-534D-2392-4144A563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67100"/>
            <a:ext cx="4263428" cy="418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9F62D9A8-5365-6ADD-FC1A-2DC8070D6E5A}"/>
                  </a:ext>
                </a:extLst>
              </p:cNvPr>
              <p:cNvSpPr txBox="1"/>
              <p:nvPr/>
            </p:nvSpPr>
            <p:spPr>
              <a:xfrm>
                <a:off x="7239000" y="952500"/>
                <a:ext cx="9144000" cy="3459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ar-JO" sz="44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تمثّل مِساحة الشَّكل الملوَّن بالرَّمادي في الرَّسم الذي أمامكُم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4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JO" sz="4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ar-JO" sz="4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ar-JO" sz="4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JO" sz="44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مِن مِساحة الشَّكل الكامِل.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JO" sz="44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ما مِساحة </a:t>
                </a:r>
                <a:r>
                  <a:rPr lang="ar-JO" sz="4400" b="1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الشَّكل الكامِل؟</a:t>
                </a:r>
              </a:p>
            </p:txBody>
          </p:sp>
        </mc:Choice>
        <mc:Fallback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9F62D9A8-5365-6ADD-FC1A-2DC8070D6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952500"/>
                <a:ext cx="9144000" cy="3459088"/>
              </a:xfrm>
              <a:prstGeom prst="rect">
                <a:avLst/>
              </a:prstGeom>
              <a:blipFill>
                <a:blip r:embed="rId3"/>
                <a:stretch>
                  <a:fillRect r="-2667" b="-73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EB495CE-E812-093E-35DD-5A17736A2F41}"/>
              </a:ext>
            </a:extLst>
          </p:cNvPr>
          <p:cNvSpPr txBox="1"/>
          <p:nvPr/>
        </p:nvSpPr>
        <p:spPr>
          <a:xfrm>
            <a:off x="2470598" y="6755368"/>
            <a:ext cx="5774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ar-AE" dirty="0"/>
              <a:t>1 سم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E77DB23-C1BD-2D37-3DFE-8C5A5A161907}"/>
              </a:ext>
            </a:extLst>
          </p:cNvPr>
          <p:cNvSpPr txBox="1"/>
          <p:nvPr/>
        </p:nvSpPr>
        <p:spPr>
          <a:xfrm>
            <a:off x="3048000" y="7288768"/>
            <a:ext cx="5774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ar-AE" dirty="0"/>
              <a:t>1 سم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835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A4FAD6-2B16-0C9D-DD13-64E7FF04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9E9D1126-B385-3707-0748-BAFC9E6A051D}"/>
                  </a:ext>
                </a:extLst>
              </p:cNvPr>
              <p:cNvSpPr txBox="1"/>
              <p:nvPr/>
            </p:nvSpPr>
            <p:spPr>
              <a:xfrm>
                <a:off x="2514600" y="1485900"/>
                <a:ext cx="13716000" cy="3762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ركِب رامي درّاجته في مَسارٍ للدَّراجات.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بعد أن قَطع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48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JO" sz="48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ar-JO" sz="48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ar-JO" sz="48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ar-JO" sz="4800" noProof="0" dirty="0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  </a:t>
                </a:r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مِن المَسار، بَقي أمامه 35 كم حتى نِهاية المَسار.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ما طول المَسار </a:t>
                </a:r>
                <a:r>
                  <a:rPr lang="ar-JO" sz="4800" b="1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الكامِل</a:t>
                </a:r>
                <a:r>
                  <a:rPr lang="ar-JO" sz="48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؟</a:t>
                </a:r>
              </a:p>
            </p:txBody>
          </p:sp>
        </mc:Choice>
        <mc:Fallback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9E9D1126-B385-3707-0748-BAFC9E6A0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485900"/>
                <a:ext cx="13716000" cy="3762248"/>
              </a:xfrm>
              <a:prstGeom prst="rect">
                <a:avLst/>
              </a:prstGeom>
              <a:blipFill>
                <a:blip r:embed="rId2"/>
                <a:stretch>
                  <a:fillRect r="-2000" b="-77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84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50CB0-7DB1-13C4-7F37-76C12F15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D847C48D-7C02-66B3-A2E7-7CE16C5443DE}"/>
                  </a:ext>
                </a:extLst>
              </p:cNvPr>
              <p:cNvSpPr txBox="1"/>
              <p:nvPr/>
            </p:nvSpPr>
            <p:spPr>
              <a:xfrm>
                <a:off x="1524000" y="684426"/>
                <a:ext cx="14249400" cy="8918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ar-JO" sz="40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قرأت سارة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400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JO" sz="4000" b="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ar-JO" sz="4000" b="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ar-JO" sz="40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عدد الصفحات في كتاب القراءة الخاص بها.</a:t>
                </a:r>
                <a:endParaRPr lang="ar-JO" sz="32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ar-JO" sz="40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وقرأت يارا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400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JO" sz="4000" b="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ar-JO" sz="4000" b="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JO" sz="40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عدد الصفحات في كتاب القراءة الخاص بها.</a:t>
                </a:r>
                <a:endParaRPr lang="ar-JO" sz="32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ar-JO" sz="40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قرأت كل واحدة من البِنتَين 20 صفحة.</a:t>
                </a:r>
                <a:endParaRPr lang="ar-JO" sz="32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ar-JO" sz="40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أيٌّ من الجمل التّالية صحيحة؟ علّلوا.</a:t>
                </a:r>
                <a:endParaRPr lang="ar-JO" sz="32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 algn="r" rtl="1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ar-JO" sz="40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عدد الصفحات في كتاب سارة  أكبر من عدد الصفحات في كتاب يارا.</a:t>
                </a:r>
                <a:endParaRPr lang="ar-JO" sz="32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 algn="r" rtl="1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ar-JO" sz="40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عدد الصفحات في كتاب سارة أصغر من عدد الصفحات في كتاب يارا.</a:t>
                </a:r>
                <a:endParaRPr lang="ar-JO" sz="32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 algn="r" rtl="1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ar-JO" sz="40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عدد الصفحات في كتاب يارا يساوي عدد الصفحات في كتاب سارة.</a:t>
                </a:r>
                <a:endParaRPr lang="ar-JO" sz="32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 algn="r" rtl="1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ar-JO" sz="40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لا يمكن معرفة أيٍّ منهما عدد صفحات كتابها أكبر.</a:t>
                </a:r>
                <a:endParaRPr lang="ar-JO" sz="32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D847C48D-7C02-66B3-A2E7-7CE16C544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84426"/>
                <a:ext cx="14249400" cy="8918147"/>
              </a:xfrm>
              <a:prstGeom prst="rect">
                <a:avLst/>
              </a:prstGeom>
              <a:blipFill>
                <a:blip r:embed="rId2"/>
                <a:stretch>
                  <a:fillRect r="-1454" b="-14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3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2931B-1D4E-3AE4-DFD7-E1B0F914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F1E007AE-5F44-411D-54DD-F2F2867C8E6C}"/>
                  </a:ext>
                </a:extLst>
              </p:cNvPr>
              <p:cNvSpPr txBox="1"/>
              <p:nvPr/>
            </p:nvSpPr>
            <p:spPr>
              <a:xfrm>
                <a:off x="685800" y="1638300"/>
                <a:ext cx="15468600" cy="673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تتكوّن مسابقة رياضية من ثلاثة أقسام: ركوب الدّراجات، الرَّكض، والسباحة.</a:t>
                </a:r>
                <a:endParaRPr lang="ar-JO" sz="36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طول مسار الرَّكض يساوي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440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JO" sz="440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ar-JO" sz="440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طول مسار ركوب الدّراجات.</a:t>
                </a:r>
                <a:endParaRPr lang="ar-JO" sz="36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وطول مسار السباحة يساوي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440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JO" sz="440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ar-JO" sz="440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طول مَسار ركوب الدّراجات.</a:t>
                </a:r>
                <a:endParaRPr lang="ar-JO" sz="36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طول مسار الرَّكض هو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JO" sz="440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JO" sz="440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ar-JO" sz="4400" i="1" noProof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JO" sz="4400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كم.</a:t>
                </a:r>
                <a:endParaRPr lang="ar-JO" sz="36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ar-JO" sz="4400" b="1" noProof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ما الطول الكليّ للأقسام الثلاثة؟</a:t>
                </a:r>
                <a:endParaRPr lang="ar-JO" sz="36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F1E007AE-5F44-411D-54DD-F2F2867C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38300"/>
                <a:ext cx="15468600" cy="6736652"/>
              </a:xfrm>
              <a:prstGeom prst="rect">
                <a:avLst/>
              </a:prstGeom>
              <a:blipFill>
                <a:blip r:embed="rId2"/>
                <a:stretch>
                  <a:fillRect r="-1577" b="-33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12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534</Words>
  <Application>Microsoft Office PowerPoint</Application>
  <PresentationFormat>מותאם אישית</PresentationFormat>
  <Paragraphs>63</Paragraphs>
  <Slides>10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Arial</vt:lpstr>
      <vt:lpstr>Cambria Math</vt:lpstr>
      <vt:lpstr>Roboto</vt:lpstr>
      <vt:lpstr>Calibri</vt:lpstr>
      <vt:lpstr>Aptos</vt:lpstr>
      <vt:lpstr>Guttman Yad-Brush</vt:lpstr>
      <vt:lpstr>DavidMFO</vt:lpstr>
      <vt:lpstr>Symbol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34</cp:revision>
  <dcterms:created xsi:type="dcterms:W3CDTF">2006-08-16T00:00:00Z</dcterms:created>
  <dcterms:modified xsi:type="dcterms:W3CDTF">2026-06-03T09:20:29Z</dcterms:modified>
  <dc:identifier>DAHG5W1gSCg</dc:identifier>
</cp:coreProperties>
</file>