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72" r:id="rId3"/>
  </p:sldMasterIdLst>
  <p:notesMasterIdLst>
    <p:notesMasterId r:id="rId18"/>
  </p:notesMasterIdLst>
  <p:sldIdLst>
    <p:sldId id="912" r:id="rId4"/>
    <p:sldId id="900" r:id="rId5"/>
    <p:sldId id="894" r:id="rId6"/>
    <p:sldId id="901" r:id="rId7"/>
    <p:sldId id="902" r:id="rId8"/>
    <p:sldId id="903" r:id="rId9"/>
    <p:sldId id="906" r:id="rId10"/>
    <p:sldId id="905" r:id="rId11"/>
    <p:sldId id="904" r:id="rId12"/>
    <p:sldId id="907" r:id="rId13"/>
    <p:sldId id="908" r:id="rId14"/>
    <p:sldId id="910" r:id="rId15"/>
    <p:sldId id="909" r:id="rId16"/>
    <p:sldId id="911" r:id="rId17"/>
  </p:sldIdLst>
  <p:sldSz cx="18288000" cy="10287000"/>
  <p:notesSz cx="6858000" cy="9144000"/>
  <p:embeddedFontLst>
    <p:embeddedFont>
      <p:font typeface="Alef Bold" panose="00000800000000000000" charset="-79"/>
      <p:regular r:id="rId19"/>
      <p:bold r:id="rId20"/>
    </p:embeddedFont>
    <p:embeddedFont>
      <p:font typeface="Arimo Bold" panose="020B0604020202020204" charset="0"/>
      <p:regular r:id="rId21"/>
    </p:embeddedFont>
    <p:embeddedFont>
      <p:font typeface="Cambria Math" panose="02040503050406030204" pitchFamily="18" charset="0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10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850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3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font" Target="fonts/font1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1885116E-EEB3-47EE-B316-310DBB736A22}" type="datetimeFigureOut">
              <a:rPr lang="he-IL" smtClean="0"/>
              <a:t>ט"ו/סיון/תשפ"ו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FBDCE143-BA99-495C-80BD-FC26A2DF177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9612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3498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2651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6783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8500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2165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7065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5806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632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4189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4362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5900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8678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1572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62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9276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4592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6634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038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2557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1440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7099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140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962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640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Relationship Id="rId6" Type="http://schemas.openxmlformats.org/officeDocument/2006/relationships/hyperlink" Target="https://ymath.haifa.ac.il/images/stories/part4/archive/games/game50arb.pdf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Relationship Id="rId6" Type="http://schemas.openxmlformats.org/officeDocument/2006/relationships/hyperlink" Target="https://ymath.haifa.ac.il/images/stories/part4/archive/games/game50arb.pdf" TargetMode="External"/><Relationship Id="rId5" Type="http://schemas.openxmlformats.org/officeDocument/2006/relationships/image" Target="../media/image16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slideLayout" Target="../slideLayouts/slideLayout18.xml"/><Relationship Id="rId4" Type="http://schemas.openxmlformats.org/officeDocument/2006/relationships/hyperlink" Target="https://ymath.haifa.ac.il/images/stories/part4/archive/games/game36arb.pdf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D0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38200" y="3810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7239000" y="0"/>
            <a:ext cx="13417149" cy="10016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ts val="9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mo Bold"/>
                <a:ea typeface="Arimo Bold"/>
                <a:cs typeface="Arial" panose="020B0604020202020204" pitchFamily="34" charset="0"/>
                <a:sym typeface="Arimo Bold"/>
                <a:rtl/>
              </a:rPr>
              <a:t>مَدرسَة العُطلة الصيفيّة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1703064" y="1268122"/>
            <a:ext cx="5245075" cy="15092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ts val="128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9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mo Bold"/>
                <a:ea typeface="Arimo Bold"/>
                <a:cs typeface="Arial" panose="020B0604020202020204" pitchFamily="34" charset="0"/>
                <a:sym typeface="Arimo Bold"/>
                <a:rtl/>
              </a:rPr>
              <a:t>رياضيّات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1887200" y="2811863"/>
            <a:ext cx="5245075" cy="8870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ts val="727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519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ef Bold"/>
                <a:ea typeface="Alef Bold"/>
                <a:cs typeface="Arial" panose="020B0604020202020204" pitchFamily="34" charset="0"/>
                <a:sym typeface="Alef Bold"/>
                <a:rtl/>
              </a:rPr>
              <a:t>الصّف الخامس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10800" y="6027033"/>
            <a:ext cx="7980641" cy="8538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ts val="727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519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lef Bold"/>
                <a:cs typeface="Arial" panose="020B0604020202020204" pitchFamily="34" charset="0"/>
                <a:sym typeface="Alef Bold"/>
                <a:rtl/>
              </a:rPr>
              <a:t>مقارنة كسور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A27B10-B376-4BF6-652A-0932DFD808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טבלה 1">
                <a:extLst>
                  <a:ext uri="{FF2B5EF4-FFF2-40B4-BE49-F238E27FC236}">
                    <a16:creationId xmlns:a16="http://schemas.microsoft.com/office/drawing/2014/main" id="{9C845141-16D6-CE38-01AF-4E5C50EAFFA9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395000" y="2358171"/>
              <a:ext cx="15498000" cy="5832000"/>
            </p:xfrm>
            <a:graphic>
              <a:graphicData uri="http://schemas.openxmlformats.org/drawingml/2006/table">
                <a:tbl>
                  <a:tblPr rtl="1" firstRow="1" bandRow="1"/>
                  <a:tblGrid>
                    <a:gridCol w="2214000">
                      <a:extLst>
                        <a:ext uri="{9D8B030D-6E8A-4147-A177-3AD203B41FA5}">
                          <a16:colId xmlns:a16="http://schemas.microsoft.com/office/drawing/2014/main" val="4123999679"/>
                        </a:ext>
                      </a:extLst>
                    </a:gridCol>
                    <a:gridCol w="2214000">
                      <a:extLst>
                        <a:ext uri="{9D8B030D-6E8A-4147-A177-3AD203B41FA5}">
                          <a16:colId xmlns:a16="http://schemas.microsoft.com/office/drawing/2014/main" val="3480458462"/>
                        </a:ext>
                      </a:extLst>
                    </a:gridCol>
                    <a:gridCol w="2214000">
                      <a:extLst>
                        <a:ext uri="{9D8B030D-6E8A-4147-A177-3AD203B41FA5}">
                          <a16:colId xmlns:a16="http://schemas.microsoft.com/office/drawing/2014/main" val="1074145476"/>
                        </a:ext>
                      </a:extLst>
                    </a:gridCol>
                    <a:gridCol w="2214000">
                      <a:extLst>
                        <a:ext uri="{9D8B030D-6E8A-4147-A177-3AD203B41FA5}">
                          <a16:colId xmlns:a16="http://schemas.microsoft.com/office/drawing/2014/main" val="1599812511"/>
                        </a:ext>
                      </a:extLst>
                    </a:gridCol>
                    <a:gridCol w="2214000">
                      <a:extLst>
                        <a:ext uri="{9D8B030D-6E8A-4147-A177-3AD203B41FA5}">
                          <a16:colId xmlns:a16="http://schemas.microsoft.com/office/drawing/2014/main" val="631987923"/>
                        </a:ext>
                      </a:extLst>
                    </a:gridCol>
                    <a:gridCol w="2214000">
                      <a:extLst>
                        <a:ext uri="{9D8B030D-6E8A-4147-A177-3AD203B41FA5}">
                          <a16:colId xmlns:a16="http://schemas.microsoft.com/office/drawing/2014/main" val="273113727"/>
                        </a:ext>
                      </a:extLst>
                    </a:gridCol>
                    <a:gridCol w="2214000">
                      <a:extLst>
                        <a:ext uri="{9D8B030D-6E8A-4147-A177-3AD203B41FA5}">
                          <a16:colId xmlns:a16="http://schemas.microsoft.com/office/drawing/2014/main" val="1656772135"/>
                        </a:ext>
                      </a:extLst>
                    </a:gridCol>
                  </a:tblGrid>
                  <a:tr h="1944000">
                    <a:tc>
                      <a:txBody>
                        <a:bodyPr/>
                        <a:lstStyle/>
                        <a:p>
                          <a:pPr algn="ctr"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he-IL" sz="48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he-IL" sz="48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he-IL" sz="48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𝟓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he-IL" sz="48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marL="137160" marR="137160" marT="68580" marB="68580" anchor="ctr"/>
                    </a:tc>
                    <a:tc>
                      <a:txBody>
                        <a:bodyPr/>
                        <a:lstStyle/>
                        <a:p>
                          <a:pPr algn="ctr"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he-IL" sz="48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he-IL" sz="48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𝟓</m:t>
                                    </m:r>
                                  </m:num>
                                  <m:den>
                                    <m:r>
                                      <a:rPr lang="he-IL" sz="48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𝟖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he-IL" sz="48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marL="137160" marR="137160" marT="68580" marB="68580" anchor="ctr"/>
                    </a:tc>
                    <a:tc>
                      <a:txBody>
                        <a:bodyPr/>
                        <a:lstStyle/>
                        <a:p>
                          <a:pPr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he-IL" sz="48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he-IL" sz="48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num>
                                  <m:den>
                                    <m:r>
                                      <a:rPr lang="he-IL" sz="48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he-IL" sz="48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marL="137160" marR="137160" marT="68580" marB="68580" anchor="ctr"/>
                    </a:tc>
                    <a:tc>
                      <a:txBody>
                        <a:bodyPr/>
                        <a:lstStyle/>
                        <a:p>
                          <a:pPr algn="ctr"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he-IL" sz="48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he-IL" sz="48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num>
                                  <m:den>
                                    <m:r>
                                      <a:rPr lang="he-IL" sz="48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he-IL" sz="48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marL="137160" marR="137160" marT="68580" marB="68580" anchor="ctr"/>
                    </a:tc>
                    <a:tc>
                      <a:txBody>
                        <a:bodyPr/>
                        <a:lstStyle/>
                        <a:p>
                          <a:pPr algn="ctr"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he-IL" sz="48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he-IL" sz="48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𝟕</m:t>
                                    </m:r>
                                  </m:num>
                                  <m:den>
                                    <m:r>
                                      <a:rPr lang="he-IL" sz="48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𝟖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he-IL" sz="48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marL="137160" marR="137160" marT="68580" marB="68580" anchor="ctr"/>
                    </a:tc>
                    <a:tc>
                      <a:txBody>
                        <a:bodyPr/>
                        <a:lstStyle/>
                        <a:p>
                          <a:pPr algn="ctr"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he-IL" sz="48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he-IL" sz="48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he-IL" sz="48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he-IL" sz="48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marL="137160" marR="137160" marT="68580" marB="68580" anchor="ctr"/>
                    </a:tc>
                    <a:tc>
                      <a:txBody>
                        <a:bodyPr/>
                        <a:lstStyle/>
                        <a:p>
                          <a:pPr algn="ctr"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he-IL" sz="48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he-IL" sz="48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he-IL" sz="48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he-IL" sz="48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marL="137160" marR="137160" marT="68580" marB="68580" anchor="ctr"/>
                    </a:tc>
                    <a:extLst>
                      <a:ext uri="{0D108BD9-81ED-4DB2-BD59-A6C34878D82A}">
                        <a16:rowId xmlns:a16="http://schemas.microsoft.com/office/drawing/2014/main" val="556055093"/>
                      </a:ext>
                    </a:extLst>
                  </a:tr>
                  <a:tr h="1944000">
                    <a:tc>
                      <a:txBody>
                        <a:bodyPr/>
                        <a:lstStyle/>
                        <a:p>
                          <a:pPr algn="ctr"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he-IL" sz="48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he-IL" sz="48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he-IL" sz="48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𝟖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he-IL" sz="48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marL="137160" marR="137160" marT="68580" marB="68580" anchor="ctr"/>
                    </a:tc>
                    <a:tc>
                      <a:txBody>
                        <a:bodyPr/>
                        <a:lstStyle/>
                        <a:p>
                          <a:pPr algn="ctr"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he-IL" sz="48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he-IL" sz="48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𝟓</m:t>
                                    </m:r>
                                  </m:num>
                                  <m:den>
                                    <m:r>
                                      <a:rPr lang="he-IL" sz="48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𝟗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he-IL" sz="48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marL="137160" marR="137160" marT="68580" marB="68580" anchor="ctr"/>
                    </a:tc>
                    <a:tc>
                      <a:txBody>
                        <a:bodyPr/>
                        <a:lstStyle/>
                        <a:p>
                          <a:pPr algn="ctr"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he-IL" sz="48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he-IL" sz="48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</m:num>
                                  <m:den>
                                    <m:r>
                                      <a:rPr lang="he-IL" sz="48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𝟓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he-IL" sz="48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marL="137160" marR="137160" marT="68580" marB="68580" anchor="ctr"/>
                    </a:tc>
                    <a:tc>
                      <a:txBody>
                        <a:bodyPr/>
                        <a:lstStyle/>
                        <a:p>
                          <a:pPr algn="ctr"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he-IL" sz="48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he-IL" sz="48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he-IL" sz="48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he-IL" sz="48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marL="137160" marR="137160" marT="68580" marB="68580" anchor="ctr"/>
                    </a:tc>
                    <a:tc>
                      <a:txBody>
                        <a:bodyPr/>
                        <a:lstStyle/>
                        <a:p>
                          <a:pPr algn="ctr"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he-IL" sz="48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he-IL" sz="48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𝟖</m:t>
                                    </m:r>
                                  </m:num>
                                  <m:den>
                                    <m:r>
                                      <a:rPr lang="he-IL" sz="48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𝟗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he-IL" sz="48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marL="137160" marR="137160" marT="68580" marB="68580" anchor="ctr"/>
                    </a:tc>
                    <a:tc>
                      <a:txBody>
                        <a:bodyPr/>
                        <a:lstStyle/>
                        <a:p>
                          <a:pPr algn="ctr"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he-IL" sz="48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he-IL" sz="48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num>
                                  <m:den>
                                    <m:r>
                                      <a:rPr lang="he-IL" sz="48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𝟗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he-IL" sz="48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marL="137160" marR="137160" marT="68580" marB="68580" anchor="ctr"/>
                    </a:tc>
                    <a:tc>
                      <a:txBody>
                        <a:bodyPr/>
                        <a:lstStyle/>
                        <a:p>
                          <a:pPr algn="ctr"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he-IL" sz="48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he-IL" sz="48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he-IL" sz="48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𝟗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he-IL" sz="48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marL="137160" marR="137160" marT="68580" marB="68580" anchor="ctr"/>
                    </a:tc>
                    <a:extLst>
                      <a:ext uri="{0D108BD9-81ED-4DB2-BD59-A6C34878D82A}">
                        <a16:rowId xmlns:a16="http://schemas.microsoft.com/office/drawing/2014/main" val="3387592671"/>
                      </a:ext>
                    </a:extLst>
                  </a:tr>
                  <a:tr h="1944000">
                    <a:tc>
                      <a:txBody>
                        <a:bodyPr/>
                        <a:lstStyle/>
                        <a:p>
                          <a:pPr algn="ctr"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he-IL" sz="48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he-IL" sz="48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num>
                                  <m:den>
                                    <m:r>
                                      <a:rPr lang="he-IL" sz="48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𝟓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he-IL" sz="48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marL="137160" marR="137160" marT="68580" marB="68580" anchor="ctr"/>
                    </a:tc>
                    <a:tc>
                      <a:txBody>
                        <a:bodyPr/>
                        <a:lstStyle/>
                        <a:p>
                          <a:pPr algn="ctr"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he-IL" sz="48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he-IL" sz="48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num>
                                  <m:den>
                                    <m:r>
                                      <a:rPr lang="he-IL" sz="48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𝟖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he-IL" sz="48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marL="137160" marR="137160" marT="68580" marB="68580" anchor="ctr"/>
                    </a:tc>
                    <a:tc>
                      <a:txBody>
                        <a:bodyPr/>
                        <a:lstStyle/>
                        <a:p>
                          <a:pPr algn="ctr"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he-IL" sz="48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he-IL" sz="48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he-IL" sz="48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𝟔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he-IL" sz="48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marL="137160" marR="137160" marT="68580" marB="68580" anchor="ctr"/>
                    </a:tc>
                    <a:tc>
                      <a:txBody>
                        <a:bodyPr/>
                        <a:lstStyle/>
                        <a:p>
                          <a:pPr algn="ctr"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he-IL" sz="48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he-IL" sz="48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</m:num>
                                  <m:den>
                                    <m:r>
                                      <a:rPr lang="he-IL" sz="48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𝟗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he-IL" sz="48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marL="137160" marR="137160" marT="68580" marB="68580" anchor="ctr"/>
                    </a:tc>
                    <a:tc>
                      <a:txBody>
                        <a:bodyPr/>
                        <a:lstStyle/>
                        <a:p>
                          <a:pPr algn="ctr"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he-IL" sz="48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he-IL" sz="48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num>
                                  <m:den>
                                    <m:r>
                                      <a:rPr lang="he-IL" sz="48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𝟓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he-IL" sz="48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marL="137160" marR="137160" marT="68580" marB="68580" anchor="ctr"/>
                    </a:tc>
                    <a:tc>
                      <a:txBody>
                        <a:bodyPr/>
                        <a:lstStyle/>
                        <a:p>
                          <a:pPr algn="ctr"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he-IL" sz="48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he-IL" sz="48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𝟓</m:t>
                                    </m:r>
                                  </m:num>
                                  <m:den>
                                    <m:r>
                                      <a:rPr lang="he-IL" sz="48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𝟔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he-IL" sz="48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marL="137160" marR="137160" marT="68580" marB="68580" anchor="ctr"/>
                    </a:tc>
                    <a:tc>
                      <a:txBody>
                        <a:bodyPr/>
                        <a:lstStyle/>
                        <a:p>
                          <a:pPr algn="ctr"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he-IL" sz="48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he-IL" sz="48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𝟕</m:t>
                                    </m:r>
                                  </m:num>
                                  <m:den>
                                    <m:r>
                                      <a:rPr lang="he-IL" sz="48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𝟗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he-IL" sz="48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marL="137160" marR="137160" marT="68580" marB="68580" anchor="ctr"/>
                    </a:tc>
                    <a:extLst>
                      <a:ext uri="{0D108BD9-81ED-4DB2-BD59-A6C34878D82A}">
                        <a16:rowId xmlns:a16="http://schemas.microsoft.com/office/drawing/2014/main" val="309930036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טבלה 1">
                <a:extLst>
                  <a:ext uri="{FF2B5EF4-FFF2-40B4-BE49-F238E27FC236}">
                    <a16:creationId xmlns:a16="http://schemas.microsoft.com/office/drawing/2014/main" id="{9C845141-16D6-CE38-01AF-4E5C50EAFFA9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395000" y="2358171"/>
              <a:ext cx="15498000" cy="5832000"/>
            </p:xfrm>
            <a:graphic>
              <a:graphicData uri="http://schemas.openxmlformats.org/drawingml/2006/table">
                <a:tbl>
                  <a:tblPr rtl="1" firstRow="1" bandRow="1"/>
                  <a:tblGrid>
                    <a:gridCol w="2214000">
                      <a:extLst>
                        <a:ext uri="{9D8B030D-6E8A-4147-A177-3AD203B41FA5}">
                          <a16:colId xmlns:a16="http://schemas.microsoft.com/office/drawing/2014/main" val="4123999679"/>
                        </a:ext>
                      </a:extLst>
                    </a:gridCol>
                    <a:gridCol w="2214000">
                      <a:extLst>
                        <a:ext uri="{9D8B030D-6E8A-4147-A177-3AD203B41FA5}">
                          <a16:colId xmlns:a16="http://schemas.microsoft.com/office/drawing/2014/main" val="3480458462"/>
                        </a:ext>
                      </a:extLst>
                    </a:gridCol>
                    <a:gridCol w="2214000">
                      <a:extLst>
                        <a:ext uri="{9D8B030D-6E8A-4147-A177-3AD203B41FA5}">
                          <a16:colId xmlns:a16="http://schemas.microsoft.com/office/drawing/2014/main" val="1074145476"/>
                        </a:ext>
                      </a:extLst>
                    </a:gridCol>
                    <a:gridCol w="2214000">
                      <a:extLst>
                        <a:ext uri="{9D8B030D-6E8A-4147-A177-3AD203B41FA5}">
                          <a16:colId xmlns:a16="http://schemas.microsoft.com/office/drawing/2014/main" val="1599812511"/>
                        </a:ext>
                      </a:extLst>
                    </a:gridCol>
                    <a:gridCol w="2214000">
                      <a:extLst>
                        <a:ext uri="{9D8B030D-6E8A-4147-A177-3AD203B41FA5}">
                          <a16:colId xmlns:a16="http://schemas.microsoft.com/office/drawing/2014/main" val="631987923"/>
                        </a:ext>
                      </a:extLst>
                    </a:gridCol>
                    <a:gridCol w="2214000">
                      <a:extLst>
                        <a:ext uri="{9D8B030D-6E8A-4147-A177-3AD203B41FA5}">
                          <a16:colId xmlns:a16="http://schemas.microsoft.com/office/drawing/2014/main" val="273113727"/>
                        </a:ext>
                      </a:extLst>
                    </a:gridCol>
                    <a:gridCol w="2214000">
                      <a:extLst>
                        <a:ext uri="{9D8B030D-6E8A-4147-A177-3AD203B41FA5}">
                          <a16:colId xmlns:a16="http://schemas.microsoft.com/office/drawing/2014/main" val="1656772135"/>
                        </a:ext>
                      </a:extLst>
                    </a:gridCol>
                  </a:tblGrid>
                  <a:tr h="1944000"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 marL="137160" marR="137160" marT="68580" marB="68580" anchor="ctr">
                        <a:blipFill>
                          <a:blip r:embed="rId2"/>
                          <a:stretch>
                            <a:fillRect l="-275" t="-313" r="-601377" b="-20094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 marL="137160" marR="137160" marT="68580" marB="68580" anchor="ctr">
                        <a:blipFill>
                          <a:blip r:embed="rId2"/>
                          <a:stretch>
                            <a:fillRect l="-100000" t="-313" r="-499725" b="-20094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 marL="137160" marR="137160" marT="68580" marB="68580" anchor="ctr">
                        <a:blipFill>
                          <a:blip r:embed="rId2"/>
                          <a:stretch>
                            <a:fillRect l="-200551" t="-313" r="-401102" b="-20094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 marL="137160" marR="137160" marT="68580" marB="68580" anchor="ctr">
                        <a:blipFill>
                          <a:blip r:embed="rId2"/>
                          <a:stretch>
                            <a:fillRect l="-299725" t="-313" r="-300000" b="-20094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 marL="137160" marR="137160" marT="68580" marB="68580" anchor="ctr">
                        <a:blipFill>
                          <a:blip r:embed="rId2"/>
                          <a:stretch>
                            <a:fillRect l="-400826" t="-313" r="-200826" b="-20094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 marL="137160" marR="137160" marT="68580" marB="68580" anchor="ctr">
                        <a:blipFill>
                          <a:blip r:embed="rId2"/>
                          <a:stretch>
                            <a:fillRect l="-499451" t="-313" r="-100275" b="-20094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 marL="137160" marR="137160" marT="68580" marB="68580" anchor="ctr">
                        <a:blipFill>
                          <a:blip r:embed="rId2"/>
                          <a:stretch>
                            <a:fillRect l="-601102" t="-313" r="-551" b="-20094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56055093"/>
                      </a:ext>
                    </a:extLst>
                  </a:tr>
                  <a:tr h="1944000"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 marL="137160" marR="137160" marT="68580" marB="68580" anchor="ctr">
                        <a:blipFill>
                          <a:blip r:embed="rId2"/>
                          <a:stretch>
                            <a:fillRect l="-275" t="-100000" r="-601377" b="-1003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 marL="137160" marR="137160" marT="68580" marB="68580" anchor="ctr">
                        <a:blipFill>
                          <a:blip r:embed="rId2"/>
                          <a:stretch>
                            <a:fillRect l="-100000" t="-100000" r="-499725" b="-1003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 marL="137160" marR="137160" marT="68580" marB="68580" anchor="ctr">
                        <a:blipFill>
                          <a:blip r:embed="rId2"/>
                          <a:stretch>
                            <a:fillRect l="-200551" t="-100000" r="-401102" b="-1003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 marL="137160" marR="137160" marT="68580" marB="68580" anchor="ctr">
                        <a:blipFill>
                          <a:blip r:embed="rId2"/>
                          <a:stretch>
                            <a:fillRect l="-299725" t="-100000" r="-300000" b="-1003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 marL="137160" marR="137160" marT="68580" marB="68580" anchor="ctr">
                        <a:blipFill>
                          <a:blip r:embed="rId2"/>
                          <a:stretch>
                            <a:fillRect l="-400826" t="-100000" r="-200826" b="-1003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 marL="137160" marR="137160" marT="68580" marB="68580" anchor="ctr">
                        <a:blipFill>
                          <a:blip r:embed="rId2"/>
                          <a:stretch>
                            <a:fillRect l="-499451" t="-100000" r="-100275" b="-1003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 marL="137160" marR="137160" marT="68580" marB="68580" anchor="ctr">
                        <a:blipFill>
                          <a:blip r:embed="rId2"/>
                          <a:stretch>
                            <a:fillRect l="-601102" t="-100000" r="-551" b="-10031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87592671"/>
                      </a:ext>
                    </a:extLst>
                  </a:tr>
                  <a:tr h="1944000"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 marL="137160" marR="137160" marT="68580" marB="68580" anchor="ctr">
                        <a:blipFill>
                          <a:blip r:embed="rId2"/>
                          <a:stretch>
                            <a:fillRect l="-275" t="-200627" r="-601377" b="-6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 marL="137160" marR="137160" marT="68580" marB="68580" anchor="ctr">
                        <a:blipFill>
                          <a:blip r:embed="rId2"/>
                          <a:stretch>
                            <a:fillRect l="-100000" t="-200627" r="-499725" b="-6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 marL="137160" marR="137160" marT="68580" marB="68580" anchor="ctr">
                        <a:blipFill>
                          <a:blip r:embed="rId2"/>
                          <a:stretch>
                            <a:fillRect l="-200551" t="-200627" r="-401102" b="-6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 marL="137160" marR="137160" marT="68580" marB="68580" anchor="ctr">
                        <a:blipFill>
                          <a:blip r:embed="rId2"/>
                          <a:stretch>
                            <a:fillRect l="-299725" t="-200627" r="-300000" b="-6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 marL="137160" marR="137160" marT="68580" marB="68580" anchor="ctr">
                        <a:blipFill>
                          <a:blip r:embed="rId2"/>
                          <a:stretch>
                            <a:fillRect l="-400826" t="-200627" r="-200826" b="-6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 marL="137160" marR="137160" marT="68580" marB="68580" anchor="ctr">
                        <a:blipFill>
                          <a:blip r:embed="rId2"/>
                          <a:stretch>
                            <a:fillRect l="-499451" t="-200627" r="-100275" b="-6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 marL="137160" marR="137160" marT="68580" marB="68580" anchor="ctr">
                        <a:blipFill>
                          <a:blip r:embed="rId2"/>
                          <a:stretch>
                            <a:fillRect l="-601102" t="-200627" r="-551" b="-62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930036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3E7C3DAB-7C25-E116-CCFA-C05CAE11AB4F}"/>
              </a:ext>
            </a:extLst>
          </p:cNvPr>
          <p:cNvSpPr txBox="1"/>
          <p:nvPr/>
        </p:nvSpPr>
        <p:spPr>
          <a:xfrm>
            <a:off x="6826515" y="900342"/>
            <a:ext cx="6056466" cy="73866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defTabSz="1371600" rtl="1"/>
            <a:r>
              <a:rPr lang="ar-JO" sz="4200" noProof="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بطاقات كسور للعبة – بينجو كسور</a:t>
            </a:r>
          </a:p>
        </p:txBody>
      </p:sp>
    </p:spTree>
    <p:extLst>
      <p:ext uri="{BB962C8B-B14F-4D97-AF65-F5344CB8AC3E}">
        <p14:creationId xmlns:p14="http://schemas.microsoft.com/office/powerpoint/2010/main" val="32384472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5732B3-BA4B-C05F-15F1-9583B0D594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: פינות מעוגלות 2">
            <a:extLst>
              <a:ext uri="{FF2B5EF4-FFF2-40B4-BE49-F238E27FC236}">
                <a16:creationId xmlns:a16="http://schemas.microsoft.com/office/drawing/2014/main" id="{CE75DD17-0BAC-FD12-9B77-CE289A0EA890}"/>
              </a:ext>
            </a:extLst>
          </p:cNvPr>
          <p:cNvSpPr/>
          <p:nvPr/>
        </p:nvSpPr>
        <p:spPr>
          <a:xfrm>
            <a:off x="190501" y="1790700"/>
            <a:ext cx="12525374" cy="7086600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מלבן: פינות מעוגלות 3">
            <a:extLst>
              <a:ext uri="{FF2B5EF4-FFF2-40B4-BE49-F238E27FC236}">
                <a16:creationId xmlns:a16="http://schemas.microsoft.com/office/drawing/2014/main" id="{F9450B1A-072C-DC4B-2002-A635F3E7DB67}"/>
              </a:ext>
            </a:extLst>
          </p:cNvPr>
          <p:cNvSpPr/>
          <p:nvPr/>
        </p:nvSpPr>
        <p:spPr>
          <a:xfrm>
            <a:off x="13030200" y="1790700"/>
            <a:ext cx="4762499" cy="7086600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A90D43BE-DF15-63B4-41FC-0EF8C1746C77}"/>
              </a:ext>
            </a:extLst>
          </p:cNvPr>
          <p:cNvSpPr txBox="1"/>
          <p:nvPr/>
        </p:nvSpPr>
        <p:spPr>
          <a:xfrm>
            <a:off x="5181600" y="495300"/>
            <a:ext cx="762000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تلوين كُسور</a:t>
            </a:r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5065B5A4-D6D6-CB58-FD8C-97FD3CD027AE}"/>
              </a:ext>
            </a:extLst>
          </p:cNvPr>
          <p:cNvSpPr txBox="1"/>
          <p:nvPr/>
        </p:nvSpPr>
        <p:spPr>
          <a:xfrm>
            <a:off x="381000" y="1900902"/>
            <a:ext cx="11963400" cy="9837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he-IL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תיבת טקסט 7">
                <a:extLst>
                  <a:ext uri="{FF2B5EF4-FFF2-40B4-BE49-F238E27FC236}">
                    <a16:creationId xmlns:a16="http://schemas.microsoft.com/office/drawing/2014/main" id="{8A0CE80A-8C29-3CE7-DB7B-0BE1545B9B56}"/>
                  </a:ext>
                </a:extLst>
              </p:cNvPr>
              <p:cNvSpPr txBox="1"/>
              <p:nvPr/>
            </p:nvSpPr>
            <p:spPr>
              <a:xfrm>
                <a:off x="13030200" y="1900902"/>
                <a:ext cx="4762498" cy="729962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3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الصّف: </a:t>
                </a:r>
                <a:r>
                  <a:rPr kumimoji="0" lang="ar-JO" sz="360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الخامس</a:t>
                </a:r>
                <a:endParaRPr lang="ar-JO" sz="3600" kern="0" dirty="0">
                  <a:solidFill>
                    <a:prstClr val="black"/>
                  </a:solidFill>
                  <a:latin typeface="Calibri"/>
                  <a:cs typeface="Arial" panose="020B0604020202020204" pitchFamily="34" charset="0"/>
                </a:endParaRPr>
              </a:p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عدد المُشاركون</a:t>
                </a:r>
                <a:r>
                  <a:rPr kumimoji="0" lang="ar-JO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: </a:t>
                </a:r>
                <a:r>
                  <a:rPr kumimoji="0" lang="ar-JO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2-4</a:t>
                </a:r>
                <a:endParaRPr kumimoji="0" lang="ar-JO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أدوات مطلوبة</a:t>
                </a:r>
                <a:r>
                  <a:rPr kumimoji="0" lang="ar-JO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:</a:t>
                </a:r>
              </a:p>
              <a:p>
                <a:pPr marL="571500" marR="0" lvl="0" indent="-57150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v"/>
                  <a:tabLst/>
                  <a:defRPr/>
                </a:pPr>
                <a:r>
                  <a:rPr kumimoji="0" lang="ar-JO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 لوحة لعِب لكل مشارك. </a:t>
                </a:r>
              </a:p>
              <a:p>
                <a:pPr marL="571500" marR="0" lvl="0" indent="-57150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v"/>
                  <a:tabLst/>
                  <a:defRPr/>
                </a:pPr>
                <a:r>
                  <a:rPr kumimoji="0" lang="ar-JO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مكعّبان (2) للعِب: مكعّب البسوط تُكتب عليه الأعداد: 3,3,2,2,1,1.</a:t>
                </a:r>
              </a:p>
              <a:p>
                <a:pPr marL="571500" marR="0" lvl="0" indent="-57150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v"/>
                  <a:tabLst/>
                  <a:defRPr/>
                </a:pPr>
                <a:r>
                  <a:rPr kumimoji="0" lang="ar-JO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مكعّب المقامات تُكتب عليه الأعداد :</a:t>
                </a:r>
              </a:p>
              <a:p>
                <a:pPr marR="0" lvl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ar-JO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fPr>
                      <m:num/>
                      <m:den>
                        <m:r>
                          <a:rPr kumimoji="0" lang="ar-JO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2</m:t>
                        </m:r>
                      </m:den>
                    </m:f>
                  </m:oMath>
                </a14:m>
                <a:r>
                  <a:rPr kumimoji="0" lang="ar-JO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 ,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ar-JO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fPr>
                      <m:num/>
                      <m:den>
                        <m:r>
                          <a:rPr kumimoji="0" lang="ar-JO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3</m:t>
                        </m:r>
                      </m:den>
                    </m:f>
                  </m:oMath>
                </a14:m>
                <a:r>
                  <a:rPr kumimoji="0" lang="ar-JO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 ,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ar-JO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fPr>
                      <m:num/>
                      <m:den>
                        <m:r>
                          <a:rPr kumimoji="0" lang="ar-JO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4</m:t>
                        </m:r>
                      </m:den>
                    </m:f>
                  </m:oMath>
                </a14:m>
                <a:r>
                  <a:rPr kumimoji="0" lang="ar-JO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 ,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ar-JO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fPr>
                      <m:num/>
                      <m:den>
                        <m:r>
                          <a:rPr kumimoji="0" lang="ar-JO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6</m:t>
                        </m:r>
                      </m:den>
                    </m:f>
                  </m:oMath>
                </a14:m>
                <a:r>
                  <a:rPr kumimoji="0" lang="ar-JO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 ,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ar-JO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fPr>
                      <m:num/>
                      <m:den>
                        <m:r>
                          <a:rPr kumimoji="0" lang="ar-JO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8</m:t>
                        </m:r>
                      </m:den>
                    </m:f>
                  </m:oMath>
                </a14:m>
                <a:r>
                  <a:rPr kumimoji="0" lang="ar-JO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 ,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ar-JO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fPr>
                      <m:num/>
                      <m:den>
                        <m:r>
                          <a:rPr kumimoji="0" lang="ar-JO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12</m:t>
                        </m:r>
                      </m:den>
                    </m:f>
                  </m:oMath>
                </a14:m>
                <a:r>
                  <a:rPr kumimoji="0" lang="ar-JO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 .</a:t>
                </a:r>
              </a:p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kumimoji="0" lang="ar-JO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3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 </a:t>
                </a:r>
              </a:p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JO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8" name="תיבת טקסט 7">
                <a:extLst>
                  <a:ext uri="{FF2B5EF4-FFF2-40B4-BE49-F238E27FC236}">
                    <a16:creationId xmlns:a16="http://schemas.microsoft.com/office/drawing/2014/main" id="{8A0CE80A-8C29-3CE7-DB7B-0BE1545B9B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30200" y="1900902"/>
                <a:ext cx="4762498" cy="7299627"/>
              </a:xfrm>
              <a:prstGeom prst="rect">
                <a:avLst/>
              </a:prstGeom>
              <a:blipFill>
                <a:blip r:embed="rId2"/>
                <a:stretch>
                  <a:fillRect l="-3329" t="-1337" r="-384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גרפיקה 9" descr="נורת חשמל וגלגל שיניים קו מיתאר">
            <a:extLst>
              <a:ext uri="{FF2B5EF4-FFF2-40B4-BE49-F238E27FC236}">
                <a16:creationId xmlns:a16="http://schemas.microsoft.com/office/drawing/2014/main" id="{1D0C4F32-9B66-5673-51FC-6B4868FFBC7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249275" y="1823700"/>
            <a:ext cx="914400" cy="914400"/>
          </a:xfrm>
          <a:prstGeom prst="rect">
            <a:avLst/>
          </a:prstGeom>
        </p:spPr>
      </p:pic>
      <p:sp>
        <p:nvSpPr>
          <p:cNvPr id="2" name="מלבן: פינות מעוגלות 1">
            <a:extLst>
              <a:ext uri="{FF2B5EF4-FFF2-40B4-BE49-F238E27FC236}">
                <a16:creationId xmlns:a16="http://schemas.microsoft.com/office/drawing/2014/main" id="{86769E16-0E4C-8375-1383-C9F1F3258946}"/>
              </a:ext>
            </a:extLst>
          </p:cNvPr>
          <p:cNvSpPr/>
          <p:nvPr/>
        </p:nvSpPr>
        <p:spPr>
          <a:xfrm>
            <a:off x="533400" y="9405965"/>
            <a:ext cx="16764000" cy="609600"/>
          </a:xfrm>
          <a:prstGeom prst="round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11" name="תמונה 10">
            <a:extLst>
              <a:ext uri="{FF2B5EF4-FFF2-40B4-BE49-F238E27FC236}">
                <a16:creationId xmlns:a16="http://schemas.microsoft.com/office/drawing/2014/main" id="{0F6910EA-F4BE-D072-262B-BBDE0B60AAD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5526" r="670"/>
          <a:stretch/>
        </p:blipFill>
        <p:spPr>
          <a:xfrm>
            <a:off x="14087746" y="9492023"/>
            <a:ext cx="675659" cy="49436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תיבת טקסט 8">
                <a:extLst>
                  <a:ext uri="{FF2B5EF4-FFF2-40B4-BE49-F238E27FC236}">
                    <a16:creationId xmlns:a16="http://schemas.microsoft.com/office/drawing/2014/main" id="{13619EBA-3ECD-151B-0D8A-345110F7924E}"/>
                  </a:ext>
                </a:extLst>
              </p:cNvPr>
              <p:cNvSpPr txBox="1"/>
              <p:nvPr/>
            </p:nvSpPr>
            <p:spPr>
              <a:xfrm>
                <a:off x="642305" y="1947295"/>
                <a:ext cx="11724369" cy="64758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JO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سَير اللعبة (صيغة أ):</a:t>
                </a:r>
              </a:p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ar-JO" sz="3200" dirty="0">
                    <a:solidFill>
                      <a:prstClr val="black"/>
                    </a:solidFill>
                    <a:latin typeface="Calibri" panose="020F0502020204030204"/>
                    <a:cs typeface="Arial" panose="020B0604020202020204" pitchFamily="34" charset="0"/>
                  </a:rPr>
                  <a:t>تحتوي اللعبة في هذه الصيغة على 6 أشرطة، كلّ شريط يمثّل صحيحًا، وكلّ صحيح مقسّم بشكل مختلف (انصاف، أثلاث،...). نلعب اللعبة بمكعّبين</a:t>
                </a:r>
                <a:r>
                  <a:rPr kumimoji="0" lang="ar-JO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. </a:t>
                </a:r>
              </a:p>
              <a:p>
                <a:pPr marL="457200" marR="0" lvl="0" indent="-45720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rabicPeriod"/>
                  <a:tabLst/>
                  <a:defRPr/>
                </a:pPr>
                <a:r>
                  <a:rPr kumimoji="0" lang="ar-JO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يرمي كل مُشارك بدوره المكعّبين ويكوّن كسرًا من العددين اللذان حصل عليهما (كسر أصغر من 1، كسر يساوي 1 أو كسر أكبر من 1).</a:t>
                </a:r>
              </a:p>
              <a:p>
                <a:pPr marL="457200" marR="0" lvl="0" indent="-45720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rabicPeriod"/>
                  <a:tabLst/>
                  <a:defRPr/>
                </a:pPr>
                <a:r>
                  <a:rPr kumimoji="0" lang="ar-JO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يلوّن المُشارك الجزء الملائم للكسر في لوحة الأشرطة الخاصّة به. يمكن عمل ذلك بعدّة طرق. مثلًا: إذا كوَّنَ المُشارك</a:t>
                </a:r>
                <a:r>
                  <a:rPr kumimoji="0" lang="ar-JO" sz="32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 الكسر</a:t>
                </a:r>
                <a:r>
                  <a:rPr kumimoji="0" lang="ar-JO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ar-JO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fPr>
                      <m:num>
                        <m:r>
                          <a:rPr kumimoji="0" lang="ar-JO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2</m:t>
                        </m:r>
                      </m:num>
                      <m:den>
                        <m:r>
                          <a:rPr kumimoji="0" lang="ar-JO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4</m:t>
                        </m:r>
                      </m:den>
                    </m:f>
                  </m:oMath>
                </a14:m>
                <a:r>
                  <a:rPr kumimoji="0" lang="ar-JO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  يمكنه أن يلوّن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ar-JO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fPr>
                      <m:num>
                        <m:r>
                          <a:rPr kumimoji="0" lang="ar-JO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2</m:t>
                        </m:r>
                      </m:num>
                      <m:den>
                        <m:r>
                          <a:rPr kumimoji="0" lang="ar-JO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4</m:t>
                        </m:r>
                      </m:den>
                    </m:f>
                  </m:oMath>
                </a14:m>
                <a:r>
                  <a:rPr kumimoji="0" lang="ar-JO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 ، أو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ar-JO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fPr>
                      <m:num>
                        <m:r>
                          <a:rPr kumimoji="0" lang="ar-JO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1</m:t>
                        </m:r>
                      </m:num>
                      <m:den>
                        <m:r>
                          <a:rPr kumimoji="0" lang="ar-JO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2</m:t>
                        </m:r>
                      </m:den>
                    </m:f>
                  </m:oMath>
                </a14:m>
                <a:r>
                  <a:rPr kumimoji="0" lang="ar-JO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 ، أو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ar-JO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fPr>
                      <m:num>
                        <m:r>
                          <a:rPr kumimoji="0" lang="ar-JO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4</m:t>
                        </m:r>
                      </m:num>
                      <m:den>
                        <m:r>
                          <a:rPr kumimoji="0" lang="ar-JO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8</m:t>
                        </m:r>
                      </m:den>
                    </m:f>
                  </m:oMath>
                </a14:m>
                <a:r>
                  <a:rPr kumimoji="0" lang="ar-JO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  بأحد الأشرطة الخاصّة به، أو</a:t>
                </a:r>
                <a:r>
                  <a:rPr kumimoji="0" lang="ar-JO" sz="32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ar-JO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fPr>
                      <m:num>
                        <m:r>
                          <a:rPr kumimoji="0" lang="ar-JO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1</m:t>
                        </m:r>
                      </m:num>
                      <m:den>
                        <m:r>
                          <a:rPr kumimoji="0" lang="ar-JO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4</m:t>
                        </m:r>
                      </m:den>
                    </m:f>
                  </m:oMath>
                </a14:m>
                <a:r>
                  <a:rPr kumimoji="0" lang="ar-JO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  من شريط واحد وَ-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ar-JO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fPr>
                      <m:num>
                        <m:r>
                          <a:rPr kumimoji="0" lang="ar-JO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2</m:t>
                        </m:r>
                      </m:num>
                      <m:den>
                        <m:r>
                          <a:rPr kumimoji="0" lang="ar-JO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8</m:t>
                        </m:r>
                      </m:den>
                    </m:f>
                  </m:oMath>
                </a14:m>
                <a:r>
                  <a:rPr kumimoji="0" lang="ar-JO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  من شريط آخر وهكذا.</a:t>
                </a:r>
              </a:p>
              <a:p>
                <a:pPr marL="457200" marR="0" lvl="0" indent="-45720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rabicPeriod"/>
                  <a:tabLst/>
                  <a:defRPr/>
                </a:pPr>
                <a:r>
                  <a:rPr kumimoji="0" lang="ar-JO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إذا لم تكن إمكانيّة لتلوين جزء ملائم للكسر الذي تمّ الحصول عليه، يخسر المُشارك الدَّور.</a:t>
                </a:r>
              </a:p>
              <a:p>
                <a:pPr marL="457200" marR="0" lvl="0" indent="-45720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rabicPeriod"/>
                  <a:tabLst/>
                  <a:defRPr/>
                </a:pPr>
                <a:r>
                  <a:rPr kumimoji="0" lang="ar-JO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الفائز هو المُشارك الذي ينجح بتلوين جميع الأشرطة التي بحوزته. </a:t>
                </a:r>
              </a:p>
            </p:txBody>
          </p:sp>
        </mc:Choice>
        <mc:Fallback>
          <p:sp>
            <p:nvSpPr>
              <p:cNvPr id="9" name="תיבת טקסט 8">
                <a:extLst>
                  <a:ext uri="{FF2B5EF4-FFF2-40B4-BE49-F238E27FC236}">
                    <a16:creationId xmlns:a16="http://schemas.microsoft.com/office/drawing/2014/main" id="{13619EBA-3ECD-151B-0D8A-345110F792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305" y="1947295"/>
                <a:ext cx="11724369" cy="6475875"/>
              </a:xfrm>
              <a:prstGeom prst="rect">
                <a:avLst/>
              </a:prstGeom>
              <a:blipFill>
                <a:blip r:embed="rId5"/>
                <a:stretch>
                  <a:fillRect l="-1923" r="-1403" b="-2446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EDA6E2B0-83F3-4A69-0564-2B2316928141}"/>
              </a:ext>
            </a:extLst>
          </p:cNvPr>
          <p:cNvSpPr txBox="1"/>
          <p:nvPr/>
        </p:nvSpPr>
        <p:spPr>
          <a:xfrm>
            <a:off x="3524595" y="9554539"/>
            <a:ext cx="928624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hlinkClick r:id="rId6"/>
              </a:rPr>
              <a:t>أعدّت اللعبة من: المركز القطري لمعلمي الرياضيات في المرحلة الابتدائية-جامعة حيفا</a:t>
            </a: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0090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DADF0D-A50E-EB4D-B73E-DE6B03E3B6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טבלה 3">
            <a:extLst>
              <a:ext uri="{FF2B5EF4-FFF2-40B4-BE49-F238E27FC236}">
                <a16:creationId xmlns:a16="http://schemas.microsoft.com/office/drawing/2014/main" id="{336C68DE-3CAE-4CBF-971C-7C6FB0ED7F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5029783"/>
              </p:ext>
            </p:extLst>
          </p:nvPr>
        </p:nvGraphicFramePr>
        <p:xfrm>
          <a:off x="990600" y="114300"/>
          <a:ext cx="13563600" cy="4642926"/>
        </p:xfrm>
        <a:graphic>
          <a:graphicData uri="http://schemas.openxmlformats.org/drawingml/2006/table">
            <a:tbl>
              <a:tblPr rtl="1" firstRow="1" bandRow="1"/>
              <a:tblGrid>
                <a:gridCol w="1130300">
                  <a:extLst>
                    <a:ext uri="{9D8B030D-6E8A-4147-A177-3AD203B41FA5}">
                      <a16:colId xmlns:a16="http://schemas.microsoft.com/office/drawing/2014/main" val="4128816411"/>
                    </a:ext>
                  </a:extLst>
                </a:gridCol>
                <a:gridCol w="565150">
                  <a:extLst>
                    <a:ext uri="{9D8B030D-6E8A-4147-A177-3AD203B41FA5}">
                      <a16:colId xmlns:a16="http://schemas.microsoft.com/office/drawing/2014/main" val="1449774730"/>
                    </a:ext>
                  </a:extLst>
                </a:gridCol>
                <a:gridCol w="565150">
                  <a:extLst>
                    <a:ext uri="{9D8B030D-6E8A-4147-A177-3AD203B41FA5}">
                      <a16:colId xmlns:a16="http://schemas.microsoft.com/office/drawing/2014/main" val="396430382"/>
                    </a:ext>
                  </a:extLst>
                </a:gridCol>
                <a:gridCol w="1130300">
                  <a:extLst>
                    <a:ext uri="{9D8B030D-6E8A-4147-A177-3AD203B41FA5}">
                      <a16:colId xmlns:a16="http://schemas.microsoft.com/office/drawing/2014/main" val="2893482378"/>
                    </a:ext>
                  </a:extLst>
                </a:gridCol>
                <a:gridCol w="1130300">
                  <a:extLst>
                    <a:ext uri="{9D8B030D-6E8A-4147-A177-3AD203B41FA5}">
                      <a16:colId xmlns:a16="http://schemas.microsoft.com/office/drawing/2014/main" val="1899386582"/>
                    </a:ext>
                  </a:extLst>
                </a:gridCol>
                <a:gridCol w="565150">
                  <a:extLst>
                    <a:ext uri="{9D8B030D-6E8A-4147-A177-3AD203B41FA5}">
                      <a16:colId xmlns:a16="http://schemas.microsoft.com/office/drawing/2014/main" val="3110763328"/>
                    </a:ext>
                  </a:extLst>
                </a:gridCol>
                <a:gridCol w="565150">
                  <a:extLst>
                    <a:ext uri="{9D8B030D-6E8A-4147-A177-3AD203B41FA5}">
                      <a16:colId xmlns:a16="http://schemas.microsoft.com/office/drawing/2014/main" val="3105074543"/>
                    </a:ext>
                  </a:extLst>
                </a:gridCol>
                <a:gridCol w="1130300">
                  <a:extLst>
                    <a:ext uri="{9D8B030D-6E8A-4147-A177-3AD203B41FA5}">
                      <a16:colId xmlns:a16="http://schemas.microsoft.com/office/drawing/2014/main" val="1006493806"/>
                    </a:ext>
                  </a:extLst>
                </a:gridCol>
                <a:gridCol w="1130300">
                  <a:extLst>
                    <a:ext uri="{9D8B030D-6E8A-4147-A177-3AD203B41FA5}">
                      <a16:colId xmlns:a16="http://schemas.microsoft.com/office/drawing/2014/main" val="1678604292"/>
                    </a:ext>
                  </a:extLst>
                </a:gridCol>
                <a:gridCol w="565150">
                  <a:extLst>
                    <a:ext uri="{9D8B030D-6E8A-4147-A177-3AD203B41FA5}">
                      <a16:colId xmlns:a16="http://schemas.microsoft.com/office/drawing/2014/main" val="2297848006"/>
                    </a:ext>
                  </a:extLst>
                </a:gridCol>
                <a:gridCol w="565150">
                  <a:extLst>
                    <a:ext uri="{9D8B030D-6E8A-4147-A177-3AD203B41FA5}">
                      <a16:colId xmlns:a16="http://schemas.microsoft.com/office/drawing/2014/main" val="1886303839"/>
                    </a:ext>
                  </a:extLst>
                </a:gridCol>
                <a:gridCol w="1130300">
                  <a:extLst>
                    <a:ext uri="{9D8B030D-6E8A-4147-A177-3AD203B41FA5}">
                      <a16:colId xmlns:a16="http://schemas.microsoft.com/office/drawing/2014/main" val="385995807"/>
                    </a:ext>
                  </a:extLst>
                </a:gridCol>
                <a:gridCol w="1130300">
                  <a:extLst>
                    <a:ext uri="{9D8B030D-6E8A-4147-A177-3AD203B41FA5}">
                      <a16:colId xmlns:a16="http://schemas.microsoft.com/office/drawing/2014/main" val="3560627088"/>
                    </a:ext>
                  </a:extLst>
                </a:gridCol>
                <a:gridCol w="565150">
                  <a:extLst>
                    <a:ext uri="{9D8B030D-6E8A-4147-A177-3AD203B41FA5}">
                      <a16:colId xmlns:a16="http://schemas.microsoft.com/office/drawing/2014/main" val="3720672801"/>
                    </a:ext>
                  </a:extLst>
                </a:gridCol>
                <a:gridCol w="565150">
                  <a:extLst>
                    <a:ext uri="{9D8B030D-6E8A-4147-A177-3AD203B41FA5}">
                      <a16:colId xmlns:a16="http://schemas.microsoft.com/office/drawing/2014/main" val="697215518"/>
                    </a:ext>
                  </a:extLst>
                </a:gridCol>
                <a:gridCol w="1130300">
                  <a:extLst>
                    <a:ext uri="{9D8B030D-6E8A-4147-A177-3AD203B41FA5}">
                      <a16:colId xmlns:a16="http://schemas.microsoft.com/office/drawing/2014/main" val="3289524029"/>
                    </a:ext>
                  </a:extLst>
                </a:gridCol>
              </a:tblGrid>
              <a:tr h="773821">
                <a:tc gridSpan="8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gridSpan="8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7331297"/>
                  </a:ext>
                </a:extLst>
              </a:tr>
              <a:tr h="773821">
                <a:tc gridSpan="5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gridSpan="6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4945382"/>
                  </a:ext>
                </a:extLst>
              </a:tr>
              <a:tr h="773821">
                <a:tc gridSpan="4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6081481"/>
                  </a:ext>
                </a:extLst>
              </a:tr>
              <a:tr h="773821">
                <a:tc gridSpan="3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5289589"/>
                  </a:ext>
                </a:extLst>
              </a:tr>
              <a:tr h="773821">
                <a:tc gridSpan="2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8962166"/>
                  </a:ext>
                </a:extLst>
              </a:tr>
              <a:tr h="773821"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1168916"/>
                  </a:ext>
                </a:extLst>
              </a:tr>
            </a:tbl>
          </a:graphicData>
        </a:graphic>
      </p:graphicFrame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689C6377-C295-9C8D-A7DC-AF4552FC7306}"/>
              </a:ext>
            </a:extLst>
          </p:cNvPr>
          <p:cNvSpPr txBox="1"/>
          <p:nvPr/>
        </p:nvSpPr>
        <p:spPr>
          <a:xfrm>
            <a:off x="14859000" y="723900"/>
            <a:ext cx="3126176" cy="138499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ar-JO" sz="2800" noProof="0" dirty="0"/>
              <a:t>لوحة لعِب – تلوين كسور </a:t>
            </a:r>
          </a:p>
          <a:p>
            <a:pPr algn="ctr"/>
            <a:r>
              <a:rPr lang="ar-JO" sz="2800" dirty="0"/>
              <a:t>نسخة أ</a:t>
            </a:r>
          </a:p>
          <a:p>
            <a:pPr algn="ctr"/>
            <a:r>
              <a:rPr lang="ar-JO" sz="2800" noProof="0" dirty="0"/>
              <a:t>لمشاركَين اثنين</a:t>
            </a:r>
          </a:p>
        </p:txBody>
      </p:sp>
      <p:graphicFrame>
        <p:nvGraphicFramePr>
          <p:cNvPr id="8" name="טבלה 7">
            <a:extLst>
              <a:ext uri="{FF2B5EF4-FFF2-40B4-BE49-F238E27FC236}">
                <a16:creationId xmlns:a16="http://schemas.microsoft.com/office/drawing/2014/main" id="{EBDC32A1-8FB5-A29F-AE72-59DF7D4887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3452824"/>
              </p:ext>
            </p:extLst>
          </p:nvPr>
        </p:nvGraphicFramePr>
        <p:xfrm>
          <a:off x="1023425" y="5143500"/>
          <a:ext cx="13563600" cy="4642926"/>
        </p:xfrm>
        <a:graphic>
          <a:graphicData uri="http://schemas.openxmlformats.org/drawingml/2006/table">
            <a:tbl>
              <a:tblPr rtl="1" firstRow="1" bandRow="1"/>
              <a:tblGrid>
                <a:gridCol w="1130300">
                  <a:extLst>
                    <a:ext uri="{9D8B030D-6E8A-4147-A177-3AD203B41FA5}">
                      <a16:colId xmlns:a16="http://schemas.microsoft.com/office/drawing/2014/main" val="4128816411"/>
                    </a:ext>
                  </a:extLst>
                </a:gridCol>
                <a:gridCol w="565150">
                  <a:extLst>
                    <a:ext uri="{9D8B030D-6E8A-4147-A177-3AD203B41FA5}">
                      <a16:colId xmlns:a16="http://schemas.microsoft.com/office/drawing/2014/main" val="1449774730"/>
                    </a:ext>
                  </a:extLst>
                </a:gridCol>
                <a:gridCol w="565150">
                  <a:extLst>
                    <a:ext uri="{9D8B030D-6E8A-4147-A177-3AD203B41FA5}">
                      <a16:colId xmlns:a16="http://schemas.microsoft.com/office/drawing/2014/main" val="396430382"/>
                    </a:ext>
                  </a:extLst>
                </a:gridCol>
                <a:gridCol w="1130300">
                  <a:extLst>
                    <a:ext uri="{9D8B030D-6E8A-4147-A177-3AD203B41FA5}">
                      <a16:colId xmlns:a16="http://schemas.microsoft.com/office/drawing/2014/main" val="2893482378"/>
                    </a:ext>
                  </a:extLst>
                </a:gridCol>
                <a:gridCol w="1130300">
                  <a:extLst>
                    <a:ext uri="{9D8B030D-6E8A-4147-A177-3AD203B41FA5}">
                      <a16:colId xmlns:a16="http://schemas.microsoft.com/office/drawing/2014/main" val="1899386582"/>
                    </a:ext>
                  </a:extLst>
                </a:gridCol>
                <a:gridCol w="565150">
                  <a:extLst>
                    <a:ext uri="{9D8B030D-6E8A-4147-A177-3AD203B41FA5}">
                      <a16:colId xmlns:a16="http://schemas.microsoft.com/office/drawing/2014/main" val="3110763328"/>
                    </a:ext>
                  </a:extLst>
                </a:gridCol>
                <a:gridCol w="565150">
                  <a:extLst>
                    <a:ext uri="{9D8B030D-6E8A-4147-A177-3AD203B41FA5}">
                      <a16:colId xmlns:a16="http://schemas.microsoft.com/office/drawing/2014/main" val="3105074543"/>
                    </a:ext>
                  </a:extLst>
                </a:gridCol>
                <a:gridCol w="1130300">
                  <a:extLst>
                    <a:ext uri="{9D8B030D-6E8A-4147-A177-3AD203B41FA5}">
                      <a16:colId xmlns:a16="http://schemas.microsoft.com/office/drawing/2014/main" val="1006493806"/>
                    </a:ext>
                  </a:extLst>
                </a:gridCol>
                <a:gridCol w="1130300">
                  <a:extLst>
                    <a:ext uri="{9D8B030D-6E8A-4147-A177-3AD203B41FA5}">
                      <a16:colId xmlns:a16="http://schemas.microsoft.com/office/drawing/2014/main" val="1678604292"/>
                    </a:ext>
                  </a:extLst>
                </a:gridCol>
                <a:gridCol w="565150">
                  <a:extLst>
                    <a:ext uri="{9D8B030D-6E8A-4147-A177-3AD203B41FA5}">
                      <a16:colId xmlns:a16="http://schemas.microsoft.com/office/drawing/2014/main" val="2297848006"/>
                    </a:ext>
                  </a:extLst>
                </a:gridCol>
                <a:gridCol w="565150">
                  <a:extLst>
                    <a:ext uri="{9D8B030D-6E8A-4147-A177-3AD203B41FA5}">
                      <a16:colId xmlns:a16="http://schemas.microsoft.com/office/drawing/2014/main" val="1886303839"/>
                    </a:ext>
                  </a:extLst>
                </a:gridCol>
                <a:gridCol w="1130300">
                  <a:extLst>
                    <a:ext uri="{9D8B030D-6E8A-4147-A177-3AD203B41FA5}">
                      <a16:colId xmlns:a16="http://schemas.microsoft.com/office/drawing/2014/main" val="385995807"/>
                    </a:ext>
                  </a:extLst>
                </a:gridCol>
                <a:gridCol w="1130300">
                  <a:extLst>
                    <a:ext uri="{9D8B030D-6E8A-4147-A177-3AD203B41FA5}">
                      <a16:colId xmlns:a16="http://schemas.microsoft.com/office/drawing/2014/main" val="3560627088"/>
                    </a:ext>
                  </a:extLst>
                </a:gridCol>
                <a:gridCol w="565150">
                  <a:extLst>
                    <a:ext uri="{9D8B030D-6E8A-4147-A177-3AD203B41FA5}">
                      <a16:colId xmlns:a16="http://schemas.microsoft.com/office/drawing/2014/main" val="3720672801"/>
                    </a:ext>
                  </a:extLst>
                </a:gridCol>
                <a:gridCol w="565150">
                  <a:extLst>
                    <a:ext uri="{9D8B030D-6E8A-4147-A177-3AD203B41FA5}">
                      <a16:colId xmlns:a16="http://schemas.microsoft.com/office/drawing/2014/main" val="697215518"/>
                    </a:ext>
                  </a:extLst>
                </a:gridCol>
                <a:gridCol w="1130300">
                  <a:extLst>
                    <a:ext uri="{9D8B030D-6E8A-4147-A177-3AD203B41FA5}">
                      <a16:colId xmlns:a16="http://schemas.microsoft.com/office/drawing/2014/main" val="3289524029"/>
                    </a:ext>
                  </a:extLst>
                </a:gridCol>
              </a:tblGrid>
              <a:tr h="773821">
                <a:tc gridSpan="8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gridSpan="8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7331297"/>
                  </a:ext>
                </a:extLst>
              </a:tr>
              <a:tr h="773821">
                <a:tc gridSpan="5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gridSpan="6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4945382"/>
                  </a:ext>
                </a:extLst>
              </a:tr>
              <a:tr h="773821">
                <a:tc gridSpan="4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6081481"/>
                  </a:ext>
                </a:extLst>
              </a:tr>
              <a:tr h="773821">
                <a:tc gridSpan="3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5289589"/>
                  </a:ext>
                </a:extLst>
              </a:tr>
              <a:tr h="773821">
                <a:tc gridSpan="2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8962166"/>
                  </a:ext>
                </a:extLst>
              </a:tr>
              <a:tr h="773821"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11689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82474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DA6B5B-17E7-9F36-7BA5-489457DA01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: פינות מעוגלות 2">
            <a:extLst>
              <a:ext uri="{FF2B5EF4-FFF2-40B4-BE49-F238E27FC236}">
                <a16:creationId xmlns:a16="http://schemas.microsoft.com/office/drawing/2014/main" id="{7DAF3BFF-D661-6A5C-7716-78C0EFE2E15E}"/>
              </a:ext>
            </a:extLst>
          </p:cNvPr>
          <p:cNvSpPr/>
          <p:nvPr/>
        </p:nvSpPr>
        <p:spPr>
          <a:xfrm>
            <a:off x="190501" y="1790700"/>
            <a:ext cx="12525374" cy="7086600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מלבן: פינות מעוגלות 3">
            <a:extLst>
              <a:ext uri="{FF2B5EF4-FFF2-40B4-BE49-F238E27FC236}">
                <a16:creationId xmlns:a16="http://schemas.microsoft.com/office/drawing/2014/main" id="{49B397A9-4C1E-9B7D-0701-C89E28A292EE}"/>
              </a:ext>
            </a:extLst>
          </p:cNvPr>
          <p:cNvSpPr/>
          <p:nvPr/>
        </p:nvSpPr>
        <p:spPr>
          <a:xfrm>
            <a:off x="13030200" y="1790700"/>
            <a:ext cx="4762499" cy="7086600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E416553F-7661-54BA-08F6-01E492439DCA}"/>
              </a:ext>
            </a:extLst>
          </p:cNvPr>
          <p:cNvSpPr txBox="1"/>
          <p:nvPr/>
        </p:nvSpPr>
        <p:spPr>
          <a:xfrm>
            <a:off x="5181600" y="495300"/>
            <a:ext cx="762000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تلوين كسور</a:t>
            </a:r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172EBB6D-1F8D-C626-82C5-C3B68FA7D3D0}"/>
              </a:ext>
            </a:extLst>
          </p:cNvPr>
          <p:cNvSpPr txBox="1"/>
          <p:nvPr/>
        </p:nvSpPr>
        <p:spPr>
          <a:xfrm>
            <a:off x="381000" y="1900902"/>
            <a:ext cx="11963400" cy="9837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he-IL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תיבת טקסט 7">
                <a:extLst>
                  <a:ext uri="{FF2B5EF4-FFF2-40B4-BE49-F238E27FC236}">
                    <a16:creationId xmlns:a16="http://schemas.microsoft.com/office/drawing/2014/main" id="{165A5C13-44F4-9181-2481-A3BD3D110BA4}"/>
                  </a:ext>
                </a:extLst>
              </p:cNvPr>
              <p:cNvSpPr txBox="1"/>
              <p:nvPr/>
            </p:nvSpPr>
            <p:spPr>
              <a:xfrm>
                <a:off x="13030200" y="1900902"/>
                <a:ext cx="4762498" cy="785362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3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الصّف: </a:t>
                </a:r>
                <a:r>
                  <a:rPr kumimoji="0" lang="ar-JO" sz="3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الخامس</a:t>
                </a:r>
              </a:p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عدد المُشاركون</a:t>
                </a:r>
                <a:r>
                  <a:rPr kumimoji="0" lang="ar-JO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: </a:t>
                </a:r>
                <a:r>
                  <a:rPr kumimoji="0" lang="ar-JO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2-4</a:t>
                </a:r>
                <a:endParaRPr kumimoji="0" lang="ar-JO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أدوات مطلوبة</a:t>
                </a:r>
                <a:r>
                  <a:rPr kumimoji="0" lang="ar-JO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:</a:t>
                </a:r>
              </a:p>
              <a:p>
                <a:pPr marL="571500" marR="0" lvl="0" indent="-57150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v"/>
                  <a:tabLst/>
                  <a:defRPr/>
                </a:pPr>
                <a:r>
                  <a:rPr kumimoji="0" lang="ar-JO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 لوحة لعِب لكل مشارك. </a:t>
                </a:r>
              </a:p>
              <a:p>
                <a:pPr marL="571500" marR="0" lvl="0" indent="-57150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v"/>
                  <a:tabLst/>
                  <a:defRPr/>
                </a:pPr>
                <a:r>
                  <a:rPr kumimoji="0" lang="ar-JO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مكعّبان (2) للعِب: مكعّب البسوط تُكتب عليه الأعداد: 3,3,2,2,1,1.</a:t>
                </a:r>
              </a:p>
              <a:p>
                <a:pPr marL="571500" marR="0" lvl="0" indent="-57150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v"/>
                  <a:tabLst/>
                  <a:defRPr/>
                </a:pPr>
                <a:r>
                  <a:rPr kumimoji="0" lang="ar-JO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مكعّب المقامات تُكتب عليه الأعداد:</a:t>
                </a:r>
              </a:p>
              <a:p>
                <a:pPr marR="0" lvl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lang="ar-JO" sz="3600" dirty="0">
                    <a:solidFill>
                      <a:prstClr val="black"/>
                    </a:solidFill>
                    <a:latin typeface="Calibri" panose="020F0502020204030204"/>
                    <a:cs typeface="Arial" panose="020B0604020202020204" pitchFamily="34" charset="0"/>
                  </a:rPr>
                  <a:t>   </a:t>
                </a:r>
                <a:r>
                  <a:rPr kumimoji="0" lang="ar-JO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he-IL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fPr>
                      <m:num/>
                      <m:den>
                        <m:r>
                          <a:rPr kumimoji="0" lang="he-IL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2</m:t>
                        </m:r>
                      </m:den>
                    </m:f>
                  </m:oMath>
                </a14:m>
                <a:r>
                  <a:rPr kumimoji="0" lang="he-IL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 ,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he-IL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fPr>
                      <m:num/>
                      <m:den>
                        <m:r>
                          <a:rPr kumimoji="0" lang="he-IL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3</m:t>
                        </m:r>
                      </m:den>
                    </m:f>
                  </m:oMath>
                </a14:m>
                <a:r>
                  <a:rPr kumimoji="0" lang="he-IL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 ,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he-IL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fPr>
                      <m:num/>
                      <m:den>
                        <m:r>
                          <a:rPr kumimoji="0" lang="he-IL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4</m:t>
                        </m:r>
                      </m:den>
                    </m:f>
                  </m:oMath>
                </a14:m>
                <a:r>
                  <a:rPr kumimoji="0" lang="he-IL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 ,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he-IL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fPr>
                      <m:num/>
                      <m:den>
                        <m:r>
                          <a:rPr kumimoji="0" lang="he-IL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6</m:t>
                        </m:r>
                      </m:den>
                    </m:f>
                  </m:oMath>
                </a14:m>
                <a:r>
                  <a:rPr kumimoji="0" lang="he-IL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 ,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he-IL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fPr>
                      <m:num/>
                      <m:den>
                        <m:r>
                          <a:rPr kumimoji="0" lang="he-IL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8</m:t>
                        </m:r>
                      </m:den>
                    </m:f>
                  </m:oMath>
                </a14:m>
                <a:r>
                  <a:rPr kumimoji="0" lang="he-IL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 ,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he-IL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fPr>
                      <m:num/>
                      <m:den>
                        <m:r>
                          <a:rPr kumimoji="0" lang="he-IL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12</m:t>
                        </m:r>
                      </m:den>
                    </m:f>
                  </m:oMath>
                </a14:m>
                <a:r>
                  <a:rPr kumimoji="0" lang="he-IL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 .</a:t>
                </a:r>
              </a:p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e-IL" sz="3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 </a:t>
                </a:r>
              </a:p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8" name="תיבת טקסט 7">
                <a:extLst>
                  <a:ext uri="{FF2B5EF4-FFF2-40B4-BE49-F238E27FC236}">
                    <a16:creationId xmlns:a16="http://schemas.microsoft.com/office/drawing/2014/main" id="{165A5C13-44F4-9181-2481-A3BD3D110B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30200" y="1900902"/>
                <a:ext cx="4762498" cy="7853625"/>
              </a:xfrm>
              <a:prstGeom prst="rect">
                <a:avLst/>
              </a:prstGeom>
              <a:blipFill>
                <a:blip r:embed="rId2"/>
                <a:stretch>
                  <a:fillRect l="-3329" t="-1242" r="-384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גרפיקה 9" descr="נורת חשמל וגלגל שיניים קו מיתאר">
            <a:extLst>
              <a:ext uri="{FF2B5EF4-FFF2-40B4-BE49-F238E27FC236}">
                <a16:creationId xmlns:a16="http://schemas.microsoft.com/office/drawing/2014/main" id="{C906EEBB-4F12-9129-944B-285C2E8A310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249275" y="1823700"/>
            <a:ext cx="914400" cy="914400"/>
          </a:xfrm>
          <a:prstGeom prst="rect">
            <a:avLst/>
          </a:prstGeom>
        </p:spPr>
      </p:pic>
      <p:sp>
        <p:nvSpPr>
          <p:cNvPr id="2" name="מלבן: פינות מעוגלות 1">
            <a:extLst>
              <a:ext uri="{FF2B5EF4-FFF2-40B4-BE49-F238E27FC236}">
                <a16:creationId xmlns:a16="http://schemas.microsoft.com/office/drawing/2014/main" id="{7C72B65C-7216-D6F3-8631-02BD186E9B5E}"/>
              </a:ext>
            </a:extLst>
          </p:cNvPr>
          <p:cNvSpPr/>
          <p:nvPr/>
        </p:nvSpPr>
        <p:spPr>
          <a:xfrm>
            <a:off x="533400" y="9405965"/>
            <a:ext cx="16764000" cy="609600"/>
          </a:xfrm>
          <a:prstGeom prst="round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11" name="תמונה 10">
            <a:extLst>
              <a:ext uri="{FF2B5EF4-FFF2-40B4-BE49-F238E27FC236}">
                <a16:creationId xmlns:a16="http://schemas.microsoft.com/office/drawing/2014/main" id="{60F45A90-8FE6-72D6-B502-B9640DB3B35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5526" r="670"/>
          <a:stretch/>
        </p:blipFill>
        <p:spPr>
          <a:xfrm>
            <a:off x="14087746" y="9492023"/>
            <a:ext cx="675659" cy="49436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תיבת טקסט 8">
                <a:extLst>
                  <a:ext uri="{FF2B5EF4-FFF2-40B4-BE49-F238E27FC236}">
                    <a16:creationId xmlns:a16="http://schemas.microsoft.com/office/drawing/2014/main" id="{622C2286-3F22-4774-AD7C-95AD4AA1A2FD}"/>
                  </a:ext>
                </a:extLst>
              </p:cNvPr>
              <p:cNvSpPr txBox="1"/>
              <p:nvPr/>
            </p:nvSpPr>
            <p:spPr>
              <a:xfrm>
                <a:off x="642305" y="1947295"/>
                <a:ext cx="11724369" cy="425263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JO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سَير اللعبة (نُسخة ب):</a:t>
                </a:r>
              </a:p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تحتوي لوحة اللعِب في هذه النسخة على 4 مستطيلات مقسّمة لـِ 12 قسم متساوٍ (يمثّل كل مستطيل صحيحًا واحدًا)، ونلعب فقط بمكعّب المقامات، ونعتبر بسط كلّ كسر يساوي 1، وهكذا نحصل على كسر وحدة. </a:t>
                </a:r>
              </a:p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أي أنَّ</a:t>
                </a:r>
                <a:r>
                  <a:rPr kumimoji="0" lang="ar-JO" sz="36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ar-JO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ar-JO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fPr>
                      <m:num/>
                      <m:den>
                        <m:r>
                          <a:rPr kumimoji="0" lang="ar-JO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2</m:t>
                        </m:r>
                      </m:den>
                    </m:f>
                  </m:oMath>
                </a14:m>
                <a:r>
                  <a:rPr kumimoji="0" lang="ar-JO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  يمثّل الكسر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ar-JO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fPr>
                      <m:num>
                        <m:r>
                          <a:rPr kumimoji="0" lang="ar-JO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1</m:t>
                        </m:r>
                      </m:num>
                      <m:den>
                        <m:r>
                          <a:rPr kumimoji="0" lang="ar-JO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2</m:t>
                        </m:r>
                      </m:den>
                    </m:f>
                  </m:oMath>
                </a14:m>
                <a:r>
                  <a:rPr kumimoji="0" lang="ar-JO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  ،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ar-JO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fPr>
                      <m:num/>
                      <m:den>
                        <m:r>
                          <a:rPr kumimoji="0" lang="ar-JO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8</m:t>
                        </m:r>
                      </m:den>
                    </m:f>
                  </m:oMath>
                </a14:m>
                <a:r>
                  <a:rPr kumimoji="0" lang="ar-JO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  يمثّل الكسر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ar-JO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fPr>
                      <m:num>
                        <m:r>
                          <a:rPr kumimoji="0" lang="ar-JO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1</m:t>
                        </m:r>
                      </m:num>
                      <m:den>
                        <m:r>
                          <a:rPr kumimoji="0" lang="ar-JO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8</m:t>
                        </m:r>
                      </m:den>
                    </m:f>
                  </m:oMath>
                </a14:m>
                <a:r>
                  <a:rPr kumimoji="0" lang="ar-JO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 وهكذا. </a:t>
                </a:r>
              </a:p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ar-JO" sz="3600" dirty="0">
                    <a:solidFill>
                      <a:prstClr val="black"/>
                    </a:solidFill>
                    <a:latin typeface="Calibri" panose="020F0502020204030204"/>
                    <a:cs typeface="Arial" panose="020B0604020202020204" pitchFamily="34" charset="0"/>
                  </a:rPr>
                  <a:t>تعليمات اللعبة مشابهة لتعليمات اللعبة من النسخة أ</a:t>
                </a:r>
                <a:r>
                  <a:rPr kumimoji="0" lang="ar-JO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>
          <p:sp>
            <p:nvSpPr>
              <p:cNvPr id="9" name="תיבת טקסט 8">
                <a:extLst>
                  <a:ext uri="{FF2B5EF4-FFF2-40B4-BE49-F238E27FC236}">
                    <a16:creationId xmlns:a16="http://schemas.microsoft.com/office/drawing/2014/main" id="{622C2286-3F22-4774-AD7C-95AD4AA1A2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305" y="1947295"/>
                <a:ext cx="11724369" cy="4252639"/>
              </a:xfrm>
              <a:prstGeom prst="rect">
                <a:avLst/>
              </a:prstGeom>
              <a:blipFill>
                <a:blip r:embed="rId5"/>
                <a:stretch>
                  <a:fillRect l="-208" r="-1559" b="-444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83BA2FC1-963D-8096-9097-9E494820D51D}"/>
              </a:ext>
            </a:extLst>
          </p:cNvPr>
          <p:cNvSpPr txBox="1"/>
          <p:nvPr/>
        </p:nvSpPr>
        <p:spPr>
          <a:xfrm>
            <a:off x="3524595" y="9554539"/>
            <a:ext cx="928624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hlinkClick r:id="rId6"/>
              </a:rPr>
              <a:t>أعدّت اللعبة من: المركز القطري لمعلمي الرياضيات في المرحلة الابتدائية-جامعة حيفا</a:t>
            </a: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63513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5EDFEE-B9C4-4335-A087-279E1DD308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9296DB7B-91B8-F3D5-EB40-121C2BF806B8}"/>
              </a:ext>
            </a:extLst>
          </p:cNvPr>
          <p:cNvSpPr txBox="1"/>
          <p:nvPr/>
        </p:nvSpPr>
        <p:spPr>
          <a:xfrm>
            <a:off x="15925800" y="571500"/>
            <a:ext cx="1891865" cy="181588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لوحة لعِب –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تلوين كسور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نسخة ب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لمشاركَين اثنين</a:t>
            </a:r>
          </a:p>
        </p:txBody>
      </p:sp>
      <p:graphicFrame>
        <p:nvGraphicFramePr>
          <p:cNvPr id="2" name="טבלה 1">
            <a:extLst>
              <a:ext uri="{FF2B5EF4-FFF2-40B4-BE49-F238E27FC236}">
                <a16:creationId xmlns:a16="http://schemas.microsoft.com/office/drawing/2014/main" id="{BC08918B-DD6A-826B-4226-FC8509C024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8727968"/>
              </p:ext>
            </p:extLst>
          </p:nvPr>
        </p:nvGraphicFramePr>
        <p:xfrm>
          <a:off x="7945673" y="119575"/>
          <a:ext cx="7675327" cy="5562603"/>
        </p:xfrm>
        <a:graphic>
          <a:graphicData uri="http://schemas.openxmlformats.org/drawingml/2006/table">
            <a:tbl>
              <a:tblPr rtl="1" firstRow="1" bandRow="1"/>
              <a:tblGrid>
                <a:gridCol w="697757">
                  <a:extLst>
                    <a:ext uri="{9D8B030D-6E8A-4147-A177-3AD203B41FA5}">
                      <a16:colId xmlns:a16="http://schemas.microsoft.com/office/drawing/2014/main" val="3752577116"/>
                    </a:ext>
                  </a:extLst>
                </a:gridCol>
                <a:gridCol w="697757">
                  <a:extLst>
                    <a:ext uri="{9D8B030D-6E8A-4147-A177-3AD203B41FA5}">
                      <a16:colId xmlns:a16="http://schemas.microsoft.com/office/drawing/2014/main" val="2891999271"/>
                    </a:ext>
                  </a:extLst>
                </a:gridCol>
                <a:gridCol w="697757">
                  <a:extLst>
                    <a:ext uri="{9D8B030D-6E8A-4147-A177-3AD203B41FA5}">
                      <a16:colId xmlns:a16="http://schemas.microsoft.com/office/drawing/2014/main" val="217628357"/>
                    </a:ext>
                  </a:extLst>
                </a:gridCol>
                <a:gridCol w="697757">
                  <a:extLst>
                    <a:ext uri="{9D8B030D-6E8A-4147-A177-3AD203B41FA5}">
                      <a16:colId xmlns:a16="http://schemas.microsoft.com/office/drawing/2014/main" val="3286732549"/>
                    </a:ext>
                  </a:extLst>
                </a:gridCol>
                <a:gridCol w="697757">
                  <a:extLst>
                    <a:ext uri="{9D8B030D-6E8A-4147-A177-3AD203B41FA5}">
                      <a16:colId xmlns:a16="http://schemas.microsoft.com/office/drawing/2014/main" val="2368135125"/>
                    </a:ext>
                  </a:extLst>
                </a:gridCol>
                <a:gridCol w="697757">
                  <a:extLst>
                    <a:ext uri="{9D8B030D-6E8A-4147-A177-3AD203B41FA5}">
                      <a16:colId xmlns:a16="http://schemas.microsoft.com/office/drawing/2014/main" val="1982706013"/>
                    </a:ext>
                  </a:extLst>
                </a:gridCol>
                <a:gridCol w="697757">
                  <a:extLst>
                    <a:ext uri="{9D8B030D-6E8A-4147-A177-3AD203B41FA5}">
                      <a16:colId xmlns:a16="http://schemas.microsoft.com/office/drawing/2014/main" val="2786482397"/>
                    </a:ext>
                  </a:extLst>
                </a:gridCol>
                <a:gridCol w="697757">
                  <a:extLst>
                    <a:ext uri="{9D8B030D-6E8A-4147-A177-3AD203B41FA5}">
                      <a16:colId xmlns:a16="http://schemas.microsoft.com/office/drawing/2014/main" val="1337005670"/>
                    </a:ext>
                  </a:extLst>
                </a:gridCol>
                <a:gridCol w="697757">
                  <a:extLst>
                    <a:ext uri="{9D8B030D-6E8A-4147-A177-3AD203B41FA5}">
                      <a16:colId xmlns:a16="http://schemas.microsoft.com/office/drawing/2014/main" val="213277694"/>
                    </a:ext>
                  </a:extLst>
                </a:gridCol>
                <a:gridCol w="697757">
                  <a:extLst>
                    <a:ext uri="{9D8B030D-6E8A-4147-A177-3AD203B41FA5}">
                      <a16:colId xmlns:a16="http://schemas.microsoft.com/office/drawing/2014/main" val="1183001812"/>
                    </a:ext>
                  </a:extLst>
                </a:gridCol>
                <a:gridCol w="697757">
                  <a:extLst>
                    <a:ext uri="{9D8B030D-6E8A-4147-A177-3AD203B41FA5}">
                      <a16:colId xmlns:a16="http://schemas.microsoft.com/office/drawing/2014/main" val="4018292930"/>
                    </a:ext>
                  </a:extLst>
                </a:gridCol>
              </a:tblGrid>
              <a:tr h="618067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8377493"/>
                  </a:ext>
                </a:extLst>
              </a:tr>
              <a:tr h="618067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6308812"/>
                  </a:ext>
                </a:extLst>
              </a:tr>
              <a:tr h="618067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8546120"/>
                  </a:ext>
                </a:extLst>
              </a:tr>
              <a:tr h="618067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422658"/>
                  </a:ext>
                </a:extLst>
              </a:tr>
              <a:tr h="618067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6304841"/>
                  </a:ext>
                </a:extLst>
              </a:tr>
              <a:tr h="618067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6180485"/>
                  </a:ext>
                </a:extLst>
              </a:tr>
              <a:tr h="618067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3406473"/>
                  </a:ext>
                </a:extLst>
              </a:tr>
              <a:tr h="618067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8864129"/>
                  </a:ext>
                </a:extLst>
              </a:tr>
              <a:tr h="618067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4912132"/>
                  </a:ext>
                </a:extLst>
              </a:tr>
            </a:tbl>
          </a:graphicData>
        </a:graphic>
      </p:graphicFrame>
      <p:graphicFrame>
        <p:nvGraphicFramePr>
          <p:cNvPr id="3" name="טבלה 2">
            <a:extLst>
              <a:ext uri="{FF2B5EF4-FFF2-40B4-BE49-F238E27FC236}">
                <a16:creationId xmlns:a16="http://schemas.microsoft.com/office/drawing/2014/main" id="{D8235C04-A510-5061-23AE-7EDF38FDE5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5272730"/>
              </p:ext>
            </p:extLst>
          </p:nvPr>
        </p:nvGraphicFramePr>
        <p:xfrm>
          <a:off x="152400" y="4457700"/>
          <a:ext cx="7675327" cy="5562603"/>
        </p:xfrm>
        <a:graphic>
          <a:graphicData uri="http://schemas.openxmlformats.org/drawingml/2006/table">
            <a:tbl>
              <a:tblPr rtl="1" firstRow="1" bandRow="1"/>
              <a:tblGrid>
                <a:gridCol w="697757">
                  <a:extLst>
                    <a:ext uri="{9D8B030D-6E8A-4147-A177-3AD203B41FA5}">
                      <a16:colId xmlns:a16="http://schemas.microsoft.com/office/drawing/2014/main" val="3752577116"/>
                    </a:ext>
                  </a:extLst>
                </a:gridCol>
                <a:gridCol w="697757">
                  <a:extLst>
                    <a:ext uri="{9D8B030D-6E8A-4147-A177-3AD203B41FA5}">
                      <a16:colId xmlns:a16="http://schemas.microsoft.com/office/drawing/2014/main" val="2891999271"/>
                    </a:ext>
                  </a:extLst>
                </a:gridCol>
                <a:gridCol w="697757">
                  <a:extLst>
                    <a:ext uri="{9D8B030D-6E8A-4147-A177-3AD203B41FA5}">
                      <a16:colId xmlns:a16="http://schemas.microsoft.com/office/drawing/2014/main" val="217628357"/>
                    </a:ext>
                  </a:extLst>
                </a:gridCol>
                <a:gridCol w="697757">
                  <a:extLst>
                    <a:ext uri="{9D8B030D-6E8A-4147-A177-3AD203B41FA5}">
                      <a16:colId xmlns:a16="http://schemas.microsoft.com/office/drawing/2014/main" val="3286732549"/>
                    </a:ext>
                  </a:extLst>
                </a:gridCol>
                <a:gridCol w="697757">
                  <a:extLst>
                    <a:ext uri="{9D8B030D-6E8A-4147-A177-3AD203B41FA5}">
                      <a16:colId xmlns:a16="http://schemas.microsoft.com/office/drawing/2014/main" val="2368135125"/>
                    </a:ext>
                  </a:extLst>
                </a:gridCol>
                <a:gridCol w="697757">
                  <a:extLst>
                    <a:ext uri="{9D8B030D-6E8A-4147-A177-3AD203B41FA5}">
                      <a16:colId xmlns:a16="http://schemas.microsoft.com/office/drawing/2014/main" val="1982706013"/>
                    </a:ext>
                  </a:extLst>
                </a:gridCol>
                <a:gridCol w="697757">
                  <a:extLst>
                    <a:ext uri="{9D8B030D-6E8A-4147-A177-3AD203B41FA5}">
                      <a16:colId xmlns:a16="http://schemas.microsoft.com/office/drawing/2014/main" val="2786482397"/>
                    </a:ext>
                  </a:extLst>
                </a:gridCol>
                <a:gridCol w="697757">
                  <a:extLst>
                    <a:ext uri="{9D8B030D-6E8A-4147-A177-3AD203B41FA5}">
                      <a16:colId xmlns:a16="http://schemas.microsoft.com/office/drawing/2014/main" val="1337005670"/>
                    </a:ext>
                  </a:extLst>
                </a:gridCol>
                <a:gridCol w="697757">
                  <a:extLst>
                    <a:ext uri="{9D8B030D-6E8A-4147-A177-3AD203B41FA5}">
                      <a16:colId xmlns:a16="http://schemas.microsoft.com/office/drawing/2014/main" val="213277694"/>
                    </a:ext>
                  </a:extLst>
                </a:gridCol>
                <a:gridCol w="697757">
                  <a:extLst>
                    <a:ext uri="{9D8B030D-6E8A-4147-A177-3AD203B41FA5}">
                      <a16:colId xmlns:a16="http://schemas.microsoft.com/office/drawing/2014/main" val="1183001812"/>
                    </a:ext>
                  </a:extLst>
                </a:gridCol>
                <a:gridCol w="697757">
                  <a:extLst>
                    <a:ext uri="{9D8B030D-6E8A-4147-A177-3AD203B41FA5}">
                      <a16:colId xmlns:a16="http://schemas.microsoft.com/office/drawing/2014/main" val="4018292930"/>
                    </a:ext>
                  </a:extLst>
                </a:gridCol>
              </a:tblGrid>
              <a:tr h="618067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8377493"/>
                  </a:ext>
                </a:extLst>
              </a:tr>
              <a:tr h="618067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6308812"/>
                  </a:ext>
                </a:extLst>
              </a:tr>
              <a:tr h="618067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8546120"/>
                  </a:ext>
                </a:extLst>
              </a:tr>
              <a:tr h="618067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422658"/>
                  </a:ext>
                </a:extLst>
              </a:tr>
              <a:tr h="618067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6304841"/>
                  </a:ext>
                </a:extLst>
              </a:tr>
              <a:tr h="618067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6180485"/>
                  </a:ext>
                </a:extLst>
              </a:tr>
              <a:tr h="618067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3406473"/>
                  </a:ext>
                </a:extLst>
              </a:tr>
              <a:tr h="618067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8864129"/>
                  </a:ext>
                </a:extLst>
              </a:tr>
              <a:tr h="618067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49121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15206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0CABC2-2ABE-6ED7-E501-3598AA6DD3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CB3261C5-0784-3784-DC88-C906AF6A7A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4607169" y="3429000"/>
            <a:ext cx="10119652" cy="3276599"/>
          </a:xfrm>
          <a:prstGeom prst="rect">
            <a:avLst/>
          </a:prstGeom>
        </p:spPr>
      </p:pic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B3255149-2377-8337-C130-E31C74967AC2}"/>
              </a:ext>
            </a:extLst>
          </p:cNvPr>
          <p:cNvSpPr txBox="1"/>
          <p:nvPr/>
        </p:nvSpPr>
        <p:spPr>
          <a:xfrm>
            <a:off x="10515600" y="4775574"/>
            <a:ext cx="3886200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JO" sz="4400" noProof="0" dirty="0"/>
              <a:t>بينجو كسور</a:t>
            </a:r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71CFD97D-75B1-DE1E-3BB2-F1924FBA3A05}"/>
              </a:ext>
            </a:extLst>
          </p:cNvPr>
          <p:cNvSpPr txBox="1"/>
          <p:nvPr/>
        </p:nvSpPr>
        <p:spPr>
          <a:xfrm>
            <a:off x="4876800" y="4403785"/>
            <a:ext cx="3886200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JO" sz="4400" noProof="0" dirty="0"/>
              <a:t> </a:t>
            </a:r>
          </a:p>
        </p:txBody>
      </p:sp>
      <p:sp>
        <p:nvSpPr>
          <p:cNvPr id="2" name="Freeform 3">
            <a:extLst>
              <a:ext uri="{FF2B5EF4-FFF2-40B4-BE49-F238E27FC236}">
                <a16:creationId xmlns:a16="http://schemas.microsoft.com/office/drawing/2014/main" id="{D314C4B2-78F9-DA0B-A822-BE990A8BA0E3}"/>
              </a:ext>
            </a:extLst>
          </p:cNvPr>
          <p:cNvSpPr/>
          <p:nvPr/>
        </p:nvSpPr>
        <p:spPr>
          <a:xfrm>
            <a:off x="11506200" y="2589258"/>
            <a:ext cx="1629120" cy="1795173"/>
          </a:xfrm>
          <a:custGeom>
            <a:avLst/>
            <a:gdLst/>
            <a:ahLst/>
            <a:cxnLst/>
            <a:rect l="l" t="t" r="r" b="b"/>
            <a:pathLst>
              <a:path w="1629120" h="1795173">
                <a:moveTo>
                  <a:pt x="0" y="0"/>
                </a:moveTo>
                <a:lnTo>
                  <a:pt x="1629120" y="0"/>
                </a:lnTo>
                <a:lnTo>
                  <a:pt x="1629120" y="1795173"/>
                </a:lnTo>
                <a:lnTo>
                  <a:pt x="0" y="179517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ar-JO" noProof="0" dirty="0"/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32ECA39F-30BB-973E-BEDE-06ACA3E3C9E7}"/>
              </a:ext>
            </a:extLst>
          </p:cNvPr>
          <p:cNvSpPr txBox="1"/>
          <p:nvPr/>
        </p:nvSpPr>
        <p:spPr>
          <a:xfrm>
            <a:off x="5115364" y="4682579"/>
            <a:ext cx="3409071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JO" sz="4400" noProof="0" dirty="0"/>
              <a:t>تلوين كسور</a:t>
            </a:r>
          </a:p>
        </p:txBody>
      </p:sp>
    </p:spTree>
    <p:extLst>
      <p:ext uri="{BB962C8B-B14F-4D97-AF65-F5344CB8AC3E}">
        <p14:creationId xmlns:p14="http://schemas.microsoft.com/office/powerpoint/2010/main" val="32139209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6E650A-D1D1-C291-FC06-F3D8C77A7D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: פינות מעוגלות 2">
            <a:extLst>
              <a:ext uri="{FF2B5EF4-FFF2-40B4-BE49-F238E27FC236}">
                <a16:creationId xmlns:a16="http://schemas.microsoft.com/office/drawing/2014/main" id="{10D6D60D-233B-3885-C8BC-8E6EE1994702}"/>
              </a:ext>
            </a:extLst>
          </p:cNvPr>
          <p:cNvSpPr/>
          <p:nvPr/>
        </p:nvSpPr>
        <p:spPr>
          <a:xfrm>
            <a:off x="190501" y="1790700"/>
            <a:ext cx="12525374" cy="7086600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מלבן: פינות מעוגלות 3">
            <a:extLst>
              <a:ext uri="{FF2B5EF4-FFF2-40B4-BE49-F238E27FC236}">
                <a16:creationId xmlns:a16="http://schemas.microsoft.com/office/drawing/2014/main" id="{CD2DE2C2-CF5C-C111-FB7E-4A2F223AEED8}"/>
              </a:ext>
            </a:extLst>
          </p:cNvPr>
          <p:cNvSpPr/>
          <p:nvPr/>
        </p:nvSpPr>
        <p:spPr>
          <a:xfrm>
            <a:off x="13030200" y="1790700"/>
            <a:ext cx="4762499" cy="7086600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66B09574-9CDE-88C2-7A05-B114262E06AF}"/>
              </a:ext>
            </a:extLst>
          </p:cNvPr>
          <p:cNvSpPr txBox="1"/>
          <p:nvPr/>
        </p:nvSpPr>
        <p:spPr>
          <a:xfrm>
            <a:off x="5181600" y="495300"/>
            <a:ext cx="762000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بينجو كسور</a:t>
            </a:r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9681469B-F301-6746-3411-35FE1CEB09CA}"/>
              </a:ext>
            </a:extLst>
          </p:cNvPr>
          <p:cNvSpPr txBox="1"/>
          <p:nvPr/>
        </p:nvSpPr>
        <p:spPr>
          <a:xfrm>
            <a:off x="381000" y="1900902"/>
            <a:ext cx="11963400" cy="9837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he-IL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323C4E1E-2E5D-E705-1A62-361A2DA585EB}"/>
              </a:ext>
            </a:extLst>
          </p:cNvPr>
          <p:cNvSpPr txBox="1"/>
          <p:nvPr/>
        </p:nvSpPr>
        <p:spPr>
          <a:xfrm>
            <a:off x="13320711" y="1881068"/>
            <a:ext cx="4191000" cy="59708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2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الصّف: </a:t>
            </a:r>
            <a:r>
              <a:rPr kumimoji="0" lang="ar-JO" sz="30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الخامس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ar-JO" sz="3000" kern="0" dirty="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عدد المشاركون</a:t>
            </a:r>
            <a:r>
              <a:rPr kumimoji="0" lang="ar-JO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3-24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أدوات مطلوبة</a:t>
            </a:r>
            <a:r>
              <a:rPr kumimoji="0" lang="ar-JO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</a:t>
            </a: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ar-JO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24 لَوحة لعب</a:t>
            </a: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ar-JO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21 بطاقة أعداد داخل كيس مغلق</a:t>
            </a: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ar-JO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8 أقراص لكل مشارك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" name="גרפיקה 9" descr="נורת חשמל וגלגל שיניים קו מיתאר">
            <a:extLst>
              <a:ext uri="{FF2B5EF4-FFF2-40B4-BE49-F238E27FC236}">
                <a16:creationId xmlns:a16="http://schemas.microsoft.com/office/drawing/2014/main" id="{F55F7DAC-3CFC-F398-1D6C-369D5AA8827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3249275" y="1823700"/>
            <a:ext cx="914400" cy="914400"/>
          </a:xfrm>
          <a:prstGeom prst="rect">
            <a:avLst/>
          </a:prstGeom>
        </p:spPr>
      </p:pic>
      <p:sp>
        <p:nvSpPr>
          <p:cNvPr id="2" name="מלבן: פינות מעוגלות 1">
            <a:extLst>
              <a:ext uri="{FF2B5EF4-FFF2-40B4-BE49-F238E27FC236}">
                <a16:creationId xmlns:a16="http://schemas.microsoft.com/office/drawing/2014/main" id="{B2E4894E-7DA9-A154-4E25-170113AA5EFF}"/>
              </a:ext>
            </a:extLst>
          </p:cNvPr>
          <p:cNvSpPr/>
          <p:nvPr/>
        </p:nvSpPr>
        <p:spPr>
          <a:xfrm>
            <a:off x="533400" y="9405965"/>
            <a:ext cx="16764000" cy="609600"/>
          </a:xfrm>
          <a:prstGeom prst="round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11" name="תמונה 10">
            <a:extLst>
              <a:ext uri="{FF2B5EF4-FFF2-40B4-BE49-F238E27FC236}">
                <a16:creationId xmlns:a16="http://schemas.microsoft.com/office/drawing/2014/main" id="{C177E0EA-BAFB-791E-F853-5D80698D09F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5526" r="670"/>
          <a:stretch/>
        </p:blipFill>
        <p:spPr>
          <a:xfrm>
            <a:off x="14087746" y="9492023"/>
            <a:ext cx="675659" cy="494364"/>
          </a:xfrm>
          <a:prstGeom prst="rect">
            <a:avLst/>
          </a:prstGeom>
        </p:spPr>
      </p:pic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907B0B04-8CFC-8B8A-FAD7-23A38DAEC921}"/>
              </a:ext>
            </a:extLst>
          </p:cNvPr>
          <p:cNvSpPr txBox="1"/>
          <p:nvPr/>
        </p:nvSpPr>
        <p:spPr>
          <a:xfrm>
            <a:off x="1524000" y="1947295"/>
            <a:ext cx="10377424" cy="618630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سَير اللعبة: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3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1. نختار مُشرِف (لا يُشارك في اللعبة) ونعطيه الكيس المغلق الذي يحتوي على جميع بطاقات الأعداد.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2.  يحصل كل مُشارك على لوحة لَعِب</a:t>
            </a:r>
            <a:r>
              <a:rPr kumimoji="0" lang="he-IL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ar-JO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و- 8 رِقاقات (قِطَع) لعِب.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3. يُخرج المُشرف بشكل عشوائي بطاقة من الكيس ويُعلن ما هو الكسر المكتوب على البطاقة.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4. كل مُشارك </a:t>
            </a:r>
            <a:r>
              <a:rPr lang="ar-JO" sz="3600" kern="0" dirty="0">
                <a:solidFill>
                  <a:prstClr val="black"/>
                </a:solidFill>
              </a:rPr>
              <a:t>يظهر على لوحته كسرًا قيمته مساوية للكسر الذي أعلنه المُشرف يُغطيه بِرقاقة</a:t>
            </a:r>
            <a:r>
              <a:rPr kumimoji="0" lang="ar-JO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.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5. اللاعب الذي ينجح أولًا بتغطية كل لوحته برقاقات يُعلن "بينجو" ويتم اختياره كمشرف للجولة التالية في اللعبة.</a:t>
            </a:r>
            <a:endParaRPr kumimoji="0" lang="ar-JO" sz="3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2" name="תיבת טקסט 11">
            <a:extLst>
              <a:ext uri="{FF2B5EF4-FFF2-40B4-BE49-F238E27FC236}">
                <a16:creationId xmlns:a16="http://schemas.microsoft.com/office/drawing/2014/main" id="{793C6567-0580-0D10-2A40-B55660349287}"/>
              </a:ext>
            </a:extLst>
          </p:cNvPr>
          <p:cNvSpPr txBox="1"/>
          <p:nvPr/>
        </p:nvSpPr>
        <p:spPr>
          <a:xfrm>
            <a:off x="4114800" y="9526313"/>
            <a:ext cx="928624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JO" dirty="0">
                <a:hlinkClick r:id="rId4"/>
              </a:rPr>
              <a:t>أعدّت اللعبة من: المركز القطري لمعلمي الرياضيات في المرحلة الابتدائية-جامعة حيفا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1908395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6CF74A-D6F4-7642-A27B-3586A8ADA4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2326B5AF-D170-8A2F-CE58-477567DDB9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778" y="0"/>
            <a:ext cx="9182444" cy="10287000"/>
          </a:xfrm>
          <a:prstGeom prst="rect">
            <a:avLst/>
          </a:prstGeom>
        </p:spPr>
      </p:pic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9669EE18-74B2-5C02-EF04-78E229C16AA8}"/>
              </a:ext>
            </a:extLst>
          </p:cNvPr>
          <p:cNvSpPr txBox="1"/>
          <p:nvPr/>
        </p:nvSpPr>
        <p:spPr>
          <a:xfrm>
            <a:off x="15011400" y="571500"/>
            <a:ext cx="2946140" cy="203132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defTabSz="1371600" rtl="1"/>
            <a:r>
              <a:rPr lang="ar-JO" sz="4200" noProof="0" dirty="0">
                <a:solidFill>
                  <a:prstClr val="black"/>
                </a:solidFill>
                <a:cs typeface="Arial" panose="020B0604020202020204" pitchFamily="34" charset="0"/>
              </a:rPr>
              <a:t>لَوحات لعِب – بينجو كسور</a:t>
            </a:r>
          </a:p>
          <a:p>
            <a:pPr algn="r" defTabSz="1371600" rtl="1"/>
            <a:r>
              <a:rPr lang="ar-JO" sz="4200" noProof="0" dirty="0">
                <a:solidFill>
                  <a:prstClr val="black"/>
                </a:solidFill>
                <a:cs typeface="Arial" panose="020B0604020202020204" pitchFamily="34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10169626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5A1005-2330-7951-386C-AE49543D19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722FEE40-F0DD-ABBC-CAE4-9924775889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180" y="0"/>
            <a:ext cx="9247641" cy="10287000"/>
          </a:xfrm>
          <a:prstGeom prst="rect">
            <a:avLst/>
          </a:prstGeom>
        </p:spPr>
      </p:pic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4494226F-D9B4-7AA5-9222-C391F182F865}"/>
              </a:ext>
            </a:extLst>
          </p:cNvPr>
          <p:cNvSpPr txBox="1"/>
          <p:nvPr/>
        </p:nvSpPr>
        <p:spPr>
          <a:xfrm>
            <a:off x="15011400" y="495300"/>
            <a:ext cx="2946140" cy="203132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13716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لَوحات لعِب – بينجو كسور</a:t>
            </a:r>
          </a:p>
          <a:p>
            <a:pPr marL="0" marR="0" lvl="0" indent="0" algn="r" defTabSz="13716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7390356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AED7EA-2281-3B30-3EE6-447D9A09E1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9CDD9E0E-81A5-5FD3-E08F-A91844804C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4570" y="0"/>
            <a:ext cx="8718860" cy="10287000"/>
          </a:xfrm>
          <a:prstGeom prst="rect">
            <a:avLst/>
          </a:prstGeom>
        </p:spPr>
      </p:pic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A3F7C59D-6E15-6382-1F55-219ABFD5D94F}"/>
              </a:ext>
            </a:extLst>
          </p:cNvPr>
          <p:cNvSpPr txBox="1"/>
          <p:nvPr/>
        </p:nvSpPr>
        <p:spPr>
          <a:xfrm>
            <a:off x="15011400" y="495300"/>
            <a:ext cx="2946140" cy="203132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13716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لَوحات لعِب – بينجو كسور</a:t>
            </a:r>
          </a:p>
          <a:p>
            <a:pPr marL="0" marR="0" lvl="0" indent="0" algn="r" defTabSz="13716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28893454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CD0EC3-B87B-37DB-AD8C-A0A10E4189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A86FAE11-1311-88F0-1689-22064E087C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618" y="0"/>
            <a:ext cx="9076764" cy="10287000"/>
          </a:xfrm>
          <a:prstGeom prst="rect">
            <a:avLst/>
          </a:prstGeom>
        </p:spPr>
      </p:pic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56A07AC0-8187-D97C-A5AE-9924C7E66443}"/>
              </a:ext>
            </a:extLst>
          </p:cNvPr>
          <p:cNvSpPr txBox="1"/>
          <p:nvPr/>
        </p:nvSpPr>
        <p:spPr>
          <a:xfrm>
            <a:off x="14859000" y="723900"/>
            <a:ext cx="2946140" cy="203132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13716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لَوحات لعِب – بينجو كسور</a:t>
            </a:r>
          </a:p>
          <a:p>
            <a:pPr algn="r" defTabSz="1371600" rtl="1"/>
            <a:r>
              <a:rPr lang="he-IL" sz="42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31701763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8E40A7-443B-4415-646A-5AA68FC27C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E39F36F2-66CA-E330-F297-3D28DB98FA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0984" y="0"/>
            <a:ext cx="9406032" cy="10287000"/>
          </a:xfrm>
          <a:prstGeom prst="rect">
            <a:avLst/>
          </a:prstGeom>
        </p:spPr>
      </p:pic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B41E5B49-5762-A645-EE97-74B57F1204EE}"/>
              </a:ext>
            </a:extLst>
          </p:cNvPr>
          <p:cNvSpPr txBox="1"/>
          <p:nvPr/>
        </p:nvSpPr>
        <p:spPr>
          <a:xfrm>
            <a:off x="15087600" y="647700"/>
            <a:ext cx="2946140" cy="203132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13716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لَوحات لعِب – بينجو كسور</a:t>
            </a:r>
          </a:p>
          <a:p>
            <a:pPr algn="r" defTabSz="1371600" rtl="1"/>
            <a:r>
              <a:rPr lang="he-IL" sz="4200" dirty="0">
                <a:solidFill>
                  <a:prstClr val="black"/>
                </a:solidFill>
                <a:cs typeface="Arial" panose="020B0604020202020204" pitchFamily="34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20575545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0B0C98-E6F6-BE8C-8C80-F5C993BE66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6D1E1B66-0624-4267-25E7-48B0CD008F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943" y="0"/>
            <a:ext cx="9250115" cy="10287000"/>
          </a:xfrm>
          <a:prstGeom prst="rect">
            <a:avLst/>
          </a:prstGeom>
        </p:spPr>
      </p:pic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551A0962-E499-5150-5ADF-D00A13553A22}"/>
              </a:ext>
            </a:extLst>
          </p:cNvPr>
          <p:cNvSpPr txBox="1"/>
          <p:nvPr/>
        </p:nvSpPr>
        <p:spPr>
          <a:xfrm>
            <a:off x="14630400" y="1257300"/>
            <a:ext cx="2946140" cy="203132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13716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لَوحات لعِب – بينجو كسور</a:t>
            </a:r>
          </a:p>
          <a:p>
            <a:pPr algn="r" defTabSz="1371600" rtl="1"/>
            <a:r>
              <a:rPr lang="he-IL" sz="42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18836522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568</Words>
  <Application>Microsoft Office PowerPoint</Application>
  <PresentationFormat>מותאם אישית</PresentationFormat>
  <Paragraphs>108</Paragraphs>
  <Slides>14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7</vt:i4>
      </vt:variant>
      <vt:variant>
        <vt:lpstr>ערכת נושא</vt:lpstr>
      </vt:variant>
      <vt:variant>
        <vt:i4>3</vt:i4>
      </vt:variant>
      <vt:variant>
        <vt:lpstr>כותרות שקופיות</vt:lpstr>
      </vt:variant>
      <vt:variant>
        <vt:i4>14</vt:i4>
      </vt:variant>
    </vt:vector>
  </HeadingPairs>
  <TitlesOfParts>
    <vt:vector size="24" baseType="lpstr">
      <vt:lpstr>Alef Bold</vt:lpstr>
      <vt:lpstr>Wingdings</vt:lpstr>
      <vt:lpstr>Arial</vt:lpstr>
      <vt:lpstr>Arimo Bold</vt:lpstr>
      <vt:lpstr>Calibri</vt:lpstr>
      <vt:lpstr>Aptos</vt:lpstr>
      <vt:lpstr>Cambria Math</vt:lpstr>
      <vt:lpstr>Office Theme</vt:lpstr>
      <vt:lpstr>1_Office Theme</vt:lpstr>
      <vt:lpstr>2_Office Theme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בית הספר של החופש הגדול</dc:title>
  <dc:creator>רחל גבאי</dc:creator>
  <cp:lastModifiedBy>ראיד שיח אחמד</cp:lastModifiedBy>
  <cp:revision>29</cp:revision>
  <dcterms:created xsi:type="dcterms:W3CDTF">2006-08-16T00:00:00Z</dcterms:created>
  <dcterms:modified xsi:type="dcterms:W3CDTF">2026-05-31T12:03:12Z</dcterms:modified>
  <dc:identifier>DAHG5W1gSCg</dc:identifier>
</cp:coreProperties>
</file>