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3"/>
  </p:notesMasterIdLst>
  <p:sldIdLst>
    <p:sldId id="257" r:id="rId3"/>
    <p:sldId id="895" r:id="rId4"/>
    <p:sldId id="268" r:id="rId5"/>
    <p:sldId id="891" r:id="rId6"/>
    <p:sldId id="894" r:id="rId7"/>
    <p:sldId id="338" r:id="rId8"/>
    <p:sldId id="389" r:id="rId9"/>
    <p:sldId id="390" r:id="rId10"/>
    <p:sldId id="357" r:id="rId11"/>
    <p:sldId id="896" r:id="rId12"/>
  </p:sldIdLst>
  <p:sldSz cx="18288000" cy="10287000"/>
  <p:notesSz cx="6858000" cy="9144000"/>
  <p:embeddedFontLst>
    <p:embeddedFont>
      <p:font typeface="Alef Bold" panose="020B0604020202020204" charset="-79"/>
      <p:regular r:id="rId14"/>
      <p:bold r:id="rId15"/>
    </p:embeddedFont>
    <p:embeddedFont>
      <p:font typeface="Arimo Bold" panose="020B0604020202020204" charset="0"/>
      <p:regular r:id="rId16"/>
    </p:embeddedFont>
    <p:embeddedFont>
      <p:font typeface="Tahoma" panose="020B0604030504040204" pitchFamily="3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885116E-EEB3-47EE-B316-310DBB736A22}" type="datetimeFigureOut">
              <a:rPr lang="he-IL" smtClean="0"/>
              <a:t>י"ז/סיון/תשפ"ו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BDCE143-BA99-495C-80BD-FC26A2DF177D}" type="slidenum">
              <a:rPr lang="he-IL" smtClean="0"/>
              <a:t>‹#›</a:t>
            </a:fld>
            <a:endParaRPr lang="he-IL"/>
          </a:p>
        </p:txBody>
      </p:sp>
    </p:spTree>
    <p:extLst>
      <p:ext uri="{BB962C8B-B14F-4D97-AF65-F5344CB8AC3E}">
        <p14:creationId xmlns:p14="http://schemas.microsoft.com/office/powerpoint/2010/main" val="696126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1470137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267140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1362203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4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281560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45"/>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1518868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45"/>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3945014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45"/>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2122349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4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9933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4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1421802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2795934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4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179177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45"/>
            <a:fld id="{1D8BD707-D9CF-40AE-B4C6-C98DA3205C09}" type="datetimeFigureOut">
              <a:rPr lang="en-US" smtClean="0">
                <a:solidFill>
                  <a:prstClr val="black">
                    <a:tint val="75000"/>
                  </a:prstClr>
                </a:solidFill>
              </a:rPr>
              <a:pPr defTabSz="914445"/>
              <a:t>6/2/2026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45"/>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45"/>
            <a:fld id="{B6F15528-21DE-4FAA-801E-634DDDAF4B2B}" type="slidenum">
              <a:rPr lang="en-US" smtClean="0">
                <a:solidFill>
                  <a:prstClr val="black">
                    <a:tint val="75000"/>
                  </a:prstClr>
                </a:solidFill>
              </a:rPr>
              <a:pPr defTabSz="914445"/>
              <a:t>‹#›</a:t>
            </a:fld>
            <a:endParaRPr lang="en-US">
              <a:solidFill>
                <a:prstClr val="black">
                  <a:tint val="75000"/>
                </a:prstClr>
              </a:solidFill>
            </a:endParaRPr>
          </a:p>
        </p:txBody>
      </p:sp>
    </p:spTree>
    <p:extLst>
      <p:ext uri="{BB962C8B-B14F-4D97-AF65-F5344CB8AC3E}">
        <p14:creationId xmlns:p14="http://schemas.microsoft.com/office/powerpoint/2010/main" val="2053154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Layout" Target="../slideLayouts/slideLayout7.xml"/><Relationship Id="rId4" Type="http://schemas.openxmlformats.org/officeDocument/2006/relationships/hyperlink" Target="https://ymath3.haifa.ac.il/images/stories/part4/archive/games/game32heb.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Layout" Target="../slideLayouts/slideLayout7.xml"/><Relationship Id="rId4" Type="http://schemas.openxmlformats.org/officeDocument/2006/relationships/hyperlink" Target="https://ymath3.haifa.ac.il/images/stories/part4/archive/games/game32heb.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914445"/>
            <a:endParaRPr lang="he-IL">
              <a:solidFill>
                <a:prstClr val="black"/>
              </a:solidFill>
              <a:latin typeface="Calibri"/>
              <a:cs typeface="Arial" panose="020B0604020202020204" pitchFamily="34" charset="0"/>
            </a:endParaRPr>
          </a:p>
        </p:txBody>
      </p:sp>
      <p:sp>
        <p:nvSpPr>
          <p:cNvPr id="3" name="TextBox 3"/>
          <p:cNvSpPr txBox="1"/>
          <p:nvPr/>
        </p:nvSpPr>
        <p:spPr>
          <a:xfrm>
            <a:off x="7239000" y="2"/>
            <a:ext cx="13417149" cy="1001684"/>
          </a:xfrm>
          <a:prstGeom prst="rect">
            <a:avLst/>
          </a:prstGeom>
        </p:spPr>
        <p:txBody>
          <a:bodyPr wrap="square" lIns="0" tIns="0" rIns="0" bIns="0" rtlCol="0" anchor="t">
            <a:spAutoFit/>
          </a:bodyPr>
          <a:lstStyle/>
          <a:p>
            <a:pPr algn="ctr" defTabSz="914445" rtl="1">
              <a:lnSpc>
                <a:spcPts val="9240"/>
              </a:lnSpc>
            </a:pPr>
            <a:r>
              <a:rPr lang="ar-JO" sz="4001" b="1" dirty="0">
                <a:solidFill>
                  <a:srgbClr val="000000"/>
                </a:solidFill>
                <a:latin typeface="Arimo Bold"/>
                <a:ea typeface="Arimo Bold"/>
                <a:cs typeface="Arial" panose="020B0604020202020204" pitchFamily="34" charset="0"/>
                <a:sym typeface="Arimo Bold"/>
                <a:rtl/>
              </a:rPr>
              <a:t>مَدرسَة </a:t>
            </a:r>
            <a:r>
              <a:rPr lang="ar-JO" sz="4001" b="1">
                <a:solidFill>
                  <a:srgbClr val="000000"/>
                </a:solidFill>
                <a:latin typeface="Arimo Bold"/>
                <a:ea typeface="Arimo Bold"/>
                <a:cs typeface="Arial" panose="020B0604020202020204" pitchFamily="34" charset="0"/>
                <a:sym typeface="Arimo Bold"/>
                <a:rtl/>
              </a:rPr>
              <a:t>العُطلة الصَّيفيَّة </a:t>
            </a:r>
            <a:endParaRPr lang="ar-JO" sz="4001" b="1" dirty="0">
              <a:solidFill>
                <a:srgbClr val="000000"/>
              </a:solidFill>
              <a:latin typeface="Arimo Bold"/>
              <a:ea typeface="Arimo Bold"/>
              <a:cs typeface="Arial" panose="020B0604020202020204" pitchFamily="34" charset="0"/>
              <a:sym typeface="Arimo Bold"/>
              <a:rtl/>
            </a:endParaRPr>
          </a:p>
        </p:txBody>
      </p:sp>
      <p:sp>
        <p:nvSpPr>
          <p:cNvPr id="4" name="TextBox 4"/>
          <p:cNvSpPr txBox="1"/>
          <p:nvPr/>
        </p:nvSpPr>
        <p:spPr>
          <a:xfrm>
            <a:off x="11703065" y="1268123"/>
            <a:ext cx="5245076" cy="1509324"/>
          </a:xfrm>
          <a:prstGeom prst="rect">
            <a:avLst/>
          </a:prstGeom>
        </p:spPr>
        <p:txBody>
          <a:bodyPr lIns="0" tIns="0" rIns="0" bIns="0" rtlCol="0" anchor="t">
            <a:spAutoFit/>
          </a:bodyPr>
          <a:lstStyle/>
          <a:p>
            <a:pPr algn="ctr" defTabSz="914445" rtl="1">
              <a:lnSpc>
                <a:spcPts val="12881"/>
              </a:lnSpc>
            </a:pPr>
            <a:r>
              <a:rPr lang="ar-JO" sz="9201" b="1">
                <a:solidFill>
                  <a:srgbClr val="000000"/>
                </a:solidFill>
                <a:latin typeface="Arimo Bold"/>
                <a:ea typeface="Arimo Bold"/>
                <a:cs typeface="Arial" panose="020B0604020202020204" pitchFamily="34" charset="0"/>
                <a:sym typeface="Arimo Bold"/>
                <a:rtl/>
              </a:rPr>
              <a:t>رِياضيّات </a:t>
            </a:r>
          </a:p>
        </p:txBody>
      </p:sp>
      <p:sp>
        <p:nvSpPr>
          <p:cNvPr id="5" name="TextBox 5"/>
          <p:cNvSpPr txBox="1"/>
          <p:nvPr/>
        </p:nvSpPr>
        <p:spPr>
          <a:xfrm>
            <a:off x="11887201" y="2811864"/>
            <a:ext cx="5245076" cy="902170"/>
          </a:xfrm>
          <a:prstGeom prst="rect">
            <a:avLst/>
          </a:prstGeom>
        </p:spPr>
        <p:txBody>
          <a:bodyPr lIns="0" tIns="0" rIns="0" bIns="0" rtlCol="0" anchor="t">
            <a:spAutoFit/>
          </a:bodyPr>
          <a:lstStyle/>
          <a:p>
            <a:pPr algn="ctr" defTabSz="914445" rtl="1">
              <a:lnSpc>
                <a:spcPts val="7280"/>
              </a:lnSpc>
            </a:pPr>
            <a:r>
              <a:rPr lang="ar-JO" sz="5199" dirty="0">
                <a:solidFill>
                  <a:srgbClr val="000000"/>
                </a:solidFill>
                <a:latin typeface="Alef Bold"/>
                <a:ea typeface="Alef Bold"/>
                <a:cs typeface="Alef Bold"/>
                <a:sym typeface="Alef Bold"/>
                <a:rtl/>
              </a:rPr>
              <a:t>الصَّف الخامس </a:t>
            </a:r>
          </a:p>
        </p:txBody>
      </p:sp>
      <p:sp>
        <p:nvSpPr>
          <p:cNvPr id="6" name="TextBox 6"/>
          <p:cNvSpPr txBox="1"/>
          <p:nvPr/>
        </p:nvSpPr>
        <p:spPr>
          <a:xfrm>
            <a:off x="10335281" y="6074499"/>
            <a:ext cx="7980641" cy="1838324"/>
          </a:xfrm>
          <a:prstGeom prst="rect">
            <a:avLst/>
          </a:prstGeom>
        </p:spPr>
        <p:txBody>
          <a:bodyPr wrap="square" lIns="0" tIns="0" rIns="0" bIns="0" rtlCol="0" anchor="t">
            <a:spAutoFit/>
          </a:bodyPr>
          <a:lstStyle/>
          <a:p>
            <a:pPr algn="ctr" defTabSz="914445" rtl="1">
              <a:lnSpc>
                <a:spcPts val="7280"/>
              </a:lnSpc>
            </a:pPr>
            <a:r>
              <a:rPr lang="ar-JO" sz="5199" dirty="0">
                <a:solidFill>
                  <a:srgbClr val="000000"/>
                </a:solidFill>
                <a:latin typeface="Alef Bold"/>
                <a:ea typeface="Alef Bold"/>
                <a:cs typeface="Alef Bold"/>
                <a:sym typeface="Alef Bold"/>
                <a:rtl/>
              </a:rPr>
              <a:t>هَندسَة </a:t>
            </a:r>
          </a:p>
          <a:p>
            <a:pPr algn="ctr" defTabSz="914445" rtl="1">
              <a:lnSpc>
                <a:spcPts val="7280"/>
              </a:lnSpc>
            </a:pPr>
            <a:r>
              <a:rPr lang="ar-JO" sz="5199" dirty="0">
                <a:solidFill>
                  <a:srgbClr val="000000"/>
                </a:solidFill>
                <a:latin typeface="Alef Bold"/>
                <a:ea typeface="Alef Bold"/>
                <a:cs typeface="Alef Bold"/>
                <a:sym typeface="Alef Bold"/>
                <a:rtl/>
              </a:rPr>
              <a:t>عائِلَة الاشكال الرُّباعِيَّة </a:t>
            </a:r>
          </a:p>
        </p:txBody>
      </p:sp>
    </p:spTree>
    <p:extLst>
      <p:ext uri="{BB962C8B-B14F-4D97-AF65-F5344CB8AC3E}">
        <p14:creationId xmlns:p14="http://schemas.microsoft.com/office/powerpoint/2010/main" val="49131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74622-B26B-E807-0016-9196C03EB7E9}"/>
            </a:ext>
          </a:extLst>
        </p:cNvPr>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B7031D7E-36B2-53A2-23A0-DAA8B2F02007}"/>
              </a:ext>
            </a:extLst>
          </p:cNvPr>
          <p:cNvSpPr/>
          <p:nvPr/>
        </p:nvSpPr>
        <p:spPr>
          <a:xfrm>
            <a:off x="190501" y="1790700"/>
            <a:ext cx="12525374"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 name="מלבן: פינות מעוגלות 3">
            <a:extLst>
              <a:ext uri="{FF2B5EF4-FFF2-40B4-BE49-F238E27FC236}">
                <a16:creationId xmlns:a16="http://schemas.microsoft.com/office/drawing/2014/main" id="{160AD83D-8350-31F0-A21E-4C750FE5C94D}"/>
              </a:ext>
            </a:extLst>
          </p:cNvPr>
          <p:cNvSpPr/>
          <p:nvPr/>
        </p:nvSpPr>
        <p:spPr>
          <a:xfrm>
            <a:off x="13030200" y="1790700"/>
            <a:ext cx="4762499"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7" name="תיבת טקסט 6">
            <a:extLst>
              <a:ext uri="{FF2B5EF4-FFF2-40B4-BE49-F238E27FC236}">
                <a16:creationId xmlns:a16="http://schemas.microsoft.com/office/drawing/2014/main" id="{E3454BF7-E5CB-4E65-5F1E-D7712F4B6615}"/>
              </a:ext>
            </a:extLst>
          </p:cNvPr>
          <p:cNvSpPr txBox="1"/>
          <p:nvPr/>
        </p:nvSpPr>
        <p:spPr>
          <a:xfrm>
            <a:off x="381000" y="1900902"/>
            <a:ext cx="11963400" cy="983731"/>
          </a:xfrm>
          <a:prstGeom prst="rect">
            <a:avLst/>
          </a:prstGeom>
          <a:noFill/>
        </p:spPr>
        <p:txBody>
          <a:bodyPr wrap="square" rtlCol="1">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endParaRPr kumimoji="0" lang="he-IL"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10" name="גרפיקה 9" descr="נורת חשמל וגלגל שיניים קו מיתאר">
            <a:extLst>
              <a:ext uri="{FF2B5EF4-FFF2-40B4-BE49-F238E27FC236}">
                <a16:creationId xmlns:a16="http://schemas.microsoft.com/office/drawing/2014/main" id="{3BD5FE5F-9BCB-9530-8A63-13A23492FF5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249275" y="1823700"/>
            <a:ext cx="914400" cy="914400"/>
          </a:xfrm>
          <a:prstGeom prst="rect">
            <a:avLst/>
          </a:prstGeom>
        </p:spPr>
      </p:pic>
      <p:sp>
        <p:nvSpPr>
          <p:cNvPr id="2" name="מלבן: פינות מעוגלות 1">
            <a:extLst>
              <a:ext uri="{FF2B5EF4-FFF2-40B4-BE49-F238E27FC236}">
                <a16:creationId xmlns:a16="http://schemas.microsoft.com/office/drawing/2014/main" id="{43B810A9-5942-F502-8346-2789E203935D}"/>
              </a:ext>
            </a:extLst>
          </p:cNvPr>
          <p:cNvSpPr/>
          <p:nvPr/>
        </p:nvSpPr>
        <p:spPr>
          <a:xfrm>
            <a:off x="533400" y="9405965"/>
            <a:ext cx="16764000" cy="609600"/>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1" name="תמונה 10">
            <a:extLst>
              <a:ext uri="{FF2B5EF4-FFF2-40B4-BE49-F238E27FC236}">
                <a16:creationId xmlns:a16="http://schemas.microsoft.com/office/drawing/2014/main" id="{5E0BB277-7E07-8B6B-1DDB-7157BF042AD5}"/>
              </a:ext>
            </a:extLst>
          </p:cNvPr>
          <p:cNvPicPr>
            <a:picLocks noChangeAspect="1"/>
          </p:cNvPicPr>
          <p:nvPr/>
        </p:nvPicPr>
        <p:blipFill rotWithShape="1">
          <a:blip r:embed="rId3"/>
          <a:srcRect t="65526" r="670"/>
          <a:stretch/>
        </p:blipFill>
        <p:spPr>
          <a:xfrm>
            <a:off x="14087746" y="9492023"/>
            <a:ext cx="675659" cy="494364"/>
          </a:xfrm>
          <a:prstGeom prst="rect">
            <a:avLst/>
          </a:prstGeom>
        </p:spPr>
      </p:pic>
      <p:sp>
        <p:nvSpPr>
          <p:cNvPr id="9" name="תיבת טקסט 8">
            <a:extLst>
              <a:ext uri="{FF2B5EF4-FFF2-40B4-BE49-F238E27FC236}">
                <a16:creationId xmlns:a16="http://schemas.microsoft.com/office/drawing/2014/main" id="{A589BACF-A612-6CB9-DD66-C1675D7EA1AC}"/>
              </a:ext>
            </a:extLst>
          </p:cNvPr>
          <p:cNvSpPr txBox="1"/>
          <p:nvPr/>
        </p:nvSpPr>
        <p:spPr>
          <a:xfrm>
            <a:off x="4800600" y="818099"/>
            <a:ext cx="5080000" cy="646331"/>
          </a:xfrm>
          <a:prstGeom prst="rect">
            <a:avLst/>
          </a:prstGeom>
          <a:noFill/>
        </p:spPr>
        <p:txBody>
          <a:bodyPr wrap="square" rtlCol="1">
            <a:spAutoFit/>
          </a:bodyPr>
          <a:lstStyle/>
          <a:p>
            <a:pPr algn="ctr" defTabSz="609630" rtl="0">
              <a:defRPr/>
            </a:pPr>
            <a:r>
              <a:rPr lang="ar-JO" sz="3600" b="1" noProof="0" dirty="0">
                <a:solidFill>
                  <a:prstClr val="black"/>
                </a:solidFill>
              </a:rPr>
              <a:t>ما هو المضلع الخاص بي؟</a:t>
            </a:r>
            <a:endParaRPr lang="ar-JO" sz="3600" b="1" noProof="0" dirty="0">
              <a:solidFill>
                <a:srgbClr val="FF0000"/>
              </a:solidFill>
              <a:latin typeface="Calibri"/>
              <a:cs typeface="Arial" panose="020B0604020202020204" pitchFamily="34" charset="0"/>
            </a:endParaRPr>
          </a:p>
        </p:txBody>
      </p:sp>
      <p:sp>
        <p:nvSpPr>
          <p:cNvPr id="12" name="תיבת טקסט 11">
            <a:extLst>
              <a:ext uri="{FF2B5EF4-FFF2-40B4-BE49-F238E27FC236}">
                <a16:creationId xmlns:a16="http://schemas.microsoft.com/office/drawing/2014/main" id="{3F048009-03E9-26BB-ECAA-254A3218D9CF}"/>
              </a:ext>
            </a:extLst>
          </p:cNvPr>
          <p:cNvSpPr txBox="1"/>
          <p:nvPr/>
        </p:nvSpPr>
        <p:spPr>
          <a:xfrm>
            <a:off x="13249275" y="2392767"/>
            <a:ext cx="3970300" cy="4524315"/>
          </a:xfrm>
          <a:prstGeom prst="rect">
            <a:avLst/>
          </a:prstGeom>
          <a:noFill/>
        </p:spPr>
        <p:txBody>
          <a:bodyPr wrap="square" rtlCol="1">
            <a:spAutoFit/>
          </a:bodyPr>
          <a:lstStyle/>
          <a:p>
            <a:pPr algn="r" defTabSz="609630">
              <a:defRPr/>
            </a:pPr>
            <a:endParaRPr lang="ar-JO" sz="3600" b="1" kern="0" noProof="0" dirty="0">
              <a:solidFill>
                <a:prstClr val="black"/>
              </a:solidFill>
            </a:endParaRPr>
          </a:p>
          <a:p>
            <a:pPr algn="r" defTabSz="609630">
              <a:defRPr/>
            </a:pPr>
            <a:r>
              <a:rPr lang="ar-JO" sz="3600" b="1" kern="0" noProof="0" dirty="0">
                <a:solidFill>
                  <a:prstClr val="black"/>
                </a:solidFill>
              </a:rPr>
              <a:t>الصَّف: </a:t>
            </a:r>
            <a:r>
              <a:rPr lang="ar-JO" sz="3600" kern="0" noProof="0" dirty="0">
                <a:solidFill>
                  <a:prstClr val="black"/>
                </a:solidFill>
              </a:rPr>
              <a:t>الخامس </a:t>
            </a:r>
          </a:p>
          <a:p>
            <a:pPr algn="r" defTabSz="609630">
              <a:defRPr/>
            </a:pPr>
            <a:r>
              <a:rPr lang="ar-JO" sz="3600" b="1" kern="0" noProof="0" dirty="0">
                <a:solidFill>
                  <a:prstClr val="black"/>
                </a:solidFill>
              </a:rPr>
              <a:t>عدد المشاركين:</a:t>
            </a:r>
          </a:p>
          <a:p>
            <a:pPr algn="r" defTabSz="609630">
              <a:defRPr/>
            </a:pPr>
            <a:r>
              <a:rPr lang="ar-JO" sz="3600" kern="0" noProof="0" dirty="0">
                <a:solidFill>
                  <a:prstClr val="black"/>
                </a:solidFill>
              </a:rPr>
              <a:t>لعبة لِجَميع تلاميذ الصَّف </a:t>
            </a:r>
          </a:p>
          <a:p>
            <a:pPr algn="r" defTabSz="609630">
              <a:defRPr/>
            </a:pPr>
            <a:r>
              <a:rPr lang="ar-JO" sz="3600" b="1" kern="0" noProof="0" dirty="0">
                <a:solidFill>
                  <a:prstClr val="black"/>
                </a:solidFill>
              </a:rPr>
              <a:t>الأدوات المطلوبة:</a:t>
            </a:r>
          </a:p>
          <a:p>
            <a:pPr marL="571500" indent="-571500" algn="r" defTabSz="609630" rtl="1">
              <a:buFont typeface="Wingdings" panose="05000000000000000000" pitchFamily="2" charset="2"/>
              <a:buChar char="v"/>
              <a:defRPr/>
            </a:pPr>
            <a:r>
              <a:rPr lang="ar-JO" sz="3600" b="1" kern="0" noProof="0" dirty="0">
                <a:solidFill>
                  <a:prstClr val="black"/>
                </a:solidFill>
              </a:rPr>
              <a:t> </a:t>
            </a:r>
            <a:r>
              <a:rPr lang="ar-JO" sz="3600" kern="0" dirty="0">
                <a:solidFill>
                  <a:prstClr val="black"/>
                </a:solidFill>
              </a:rPr>
              <a:t>لوحَة الأشكال - تُعرَض على اللوح بواسِطَة جهاز العَرض</a:t>
            </a:r>
            <a:endParaRPr lang="ar-JO" sz="3600" b="1" kern="0" noProof="0" dirty="0">
              <a:solidFill>
                <a:prstClr val="black"/>
              </a:solidFill>
            </a:endParaRPr>
          </a:p>
        </p:txBody>
      </p:sp>
      <p:sp>
        <p:nvSpPr>
          <p:cNvPr id="13" name="תיבת טקסט 12">
            <a:extLst>
              <a:ext uri="{FF2B5EF4-FFF2-40B4-BE49-F238E27FC236}">
                <a16:creationId xmlns:a16="http://schemas.microsoft.com/office/drawing/2014/main" id="{B96DF245-DED4-00F5-9BC7-3ED7E2E931DF}"/>
              </a:ext>
            </a:extLst>
          </p:cNvPr>
          <p:cNvSpPr txBox="1"/>
          <p:nvPr/>
        </p:nvSpPr>
        <p:spPr>
          <a:xfrm>
            <a:off x="0" y="2081123"/>
            <a:ext cx="12485650" cy="6555641"/>
          </a:xfrm>
          <a:prstGeom prst="rect">
            <a:avLst/>
          </a:prstGeom>
          <a:noFill/>
        </p:spPr>
        <p:txBody>
          <a:bodyPr wrap="square">
            <a:spAutoFit/>
          </a:bodyPr>
          <a:lstStyle/>
          <a:p>
            <a:pPr algn="r" defTabSz="609630" rtl="1">
              <a:defRPr/>
            </a:pPr>
            <a:endParaRPr lang="ar-JO" sz="2800" noProof="0" dirty="0">
              <a:solidFill>
                <a:prstClr val="black"/>
              </a:solidFill>
              <a:latin typeface="+mj-lt"/>
              <a:cs typeface="Arial" panose="020B0604020202020204" pitchFamily="34" charset="0"/>
            </a:endParaRPr>
          </a:p>
          <a:p>
            <a:pPr algn="r" defTabSz="609630" rtl="1"/>
            <a:r>
              <a:rPr lang="ar-JO" sz="2800" b="1" noProof="0" dirty="0">
                <a:solidFill>
                  <a:prstClr val="black"/>
                </a:solidFill>
                <a:latin typeface="+mj-lt"/>
              </a:rPr>
              <a:t>هَدف اللعبَة: </a:t>
            </a:r>
            <a:r>
              <a:rPr lang="ar-JO" sz="2800" noProof="0" dirty="0">
                <a:solidFill>
                  <a:prstClr val="black"/>
                </a:solidFill>
                <a:latin typeface="+mj-lt"/>
              </a:rPr>
              <a:t>تَخمين اسم المُضلّع السرِّي الذي اختاره أحد المُشاركين باستخدام أسئلة إجابتها "نعم" و "لا" فقط.</a:t>
            </a:r>
          </a:p>
          <a:p>
            <a:pPr algn="r" defTabSz="609630" rtl="1"/>
            <a:endParaRPr lang="ar-JO" sz="2800" b="1" noProof="0" dirty="0">
              <a:solidFill>
                <a:prstClr val="black"/>
              </a:solidFill>
              <a:latin typeface="+mj-lt"/>
            </a:endParaRPr>
          </a:p>
          <a:p>
            <a:pPr algn="r" defTabSz="609630" rtl="1"/>
            <a:r>
              <a:rPr lang="ar-JO" sz="2800" b="1" noProof="0" dirty="0">
                <a:solidFill>
                  <a:prstClr val="black"/>
                </a:solidFill>
                <a:latin typeface="+mj-lt"/>
              </a:rPr>
              <a:t>سير اللعبة:</a:t>
            </a:r>
          </a:p>
          <a:p>
            <a:pPr algn="r" defTabSz="609630" rtl="1"/>
            <a:r>
              <a:rPr lang="ar-JO" sz="2800" noProof="0" dirty="0">
                <a:solidFill>
                  <a:prstClr val="black"/>
                </a:solidFill>
                <a:latin typeface="+mj-lt"/>
              </a:rPr>
              <a:t>يتم اختيار أحَد المُشاركين لِيَكون "المُختار" (التلميذ الذي يَختار المُضلَّع). يجب عليه أنْ يَختار مُضلّع مِن لوحَة المُضلّعات دون الكشف عَنه لِتلاميذ الصَّف الآخرين. </a:t>
            </a:r>
          </a:p>
          <a:p>
            <a:pPr algn="r" defTabSz="609630" rtl="1"/>
            <a:r>
              <a:rPr lang="ar-JO" sz="2800" b="1" noProof="0" dirty="0">
                <a:solidFill>
                  <a:prstClr val="black"/>
                </a:solidFill>
                <a:latin typeface="+mj-lt"/>
              </a:rPr>
              <a:t>مرحلة الأسئلة: </a:t>
            </a:r>
            <a:r>
              <a:rPr lang="ar-JO" sz="2800" noProof="0" dirty="0">
                <a:solidFill>
                  <a:prstClr val="black"/>
                </a:solidFill>
                <a:latin typeface="+mj-lt"/>
              </a:rPr>
              <a:t>يقوم المُشاركون الآخرون بِدورهم بِطرح الأسئلة التي تكون الإجابة عليها </a:t>
            </a:r>
            <a:r>
              <a:rPr lang="ar-JO" sz="2800" b="1" noProof="0" dirty="0">
                <a:solidFill>
                  <a:prstClr val="black"/>
                </a:solidFill>
                <a:latin typeface="+mj-lt"/>
              </a:rPr>
              <a:t>"نعم" </a:t>
            </a:r>
            <a:r>
              <a:rPr lang="ar-JO" sz="2800" noProof="0" dirty="0">
                <a:solidFill>
                  <a:prstClr val="black"/>
                </a:solidFill>
                <a:latin typeface="+mj-lt"/>
              </a:rPr>
              <a:t>أو </a:t>
            </a:r>
            <a:r>
              <a:rPr lang="ar-JO" sz="2800" b="1" noProof="0" dirty="0">
                <a:solidFill>
                  <a:prstClr val="black"/>
                </a:solidFill>
                <a:latin typeface="+mj-lt"/>
              </a:rPr>
              <a:t>"لا" </a:t>
            </a:r>
            <a:r>
              <a:rPr lang="ar-JO" sz="2800" noProof="0" dirty="0">
                <a:solidFill>
                  <a:prstClr val="black"/>
                </a:solidFill>
                <a:latin typeface="+mj-lt"/>
              </a:rPr>
              <a:t>فقط.</a:t>
            </a:r>
          </a:p>
          <a:p>
            <a:pPr algn="r" defTabSz="609630" rtl="1"/>
            <a:r>
              <a:rPr lang="ar-JO" sz="2800" noProof="0" dirty="0">
                <a:solidFill>
                  <a:prstClr val="black"/>
                </a:solidFill>
                <a:latin typeface="+mj-lt"/>
              </a:rPr>
              <a:t>أمثلة على الأسئلة: "هل يوجَد له 4 أضلاع؟"، "هل جَميع أضلاعه مُتساوية؟"، "هل يوجَد له زَوج واحد فَقط مِن الأضلاع المُتوازية؟"، "هل يوجَد له زاويَة قائِمَة؟".</a:t>
            </a:r>
          </a:p>
          <a:p>
            <a:pPr algn="r" defTabSz="609630" rtl="1"/>
            <a:r>
              <a:rPr lang="ar-JO" sz="2800" b="1" noProof="0" dirty="0">
                <a:solidFill>
                  <a:prstClr val="black"/>
                </a:solidFill>
                <a:latin typeface="+mj-lt"/>
              </a:rPr>
              <a:t>تخمين المضلع: ا</a:t>
            </a:r>
            <a:r>
              <a:rPr lang="ar-JO" sz="2800" noProof="0" dirty="0">
                <a:solidFill>
                  <a:prstClr val="black"/>
                </a:solidFill>
                <a:latin typeface="+mj-lt"/>
              </a:rPr>
              <a:t>لمُشارك الذي يَعتقد أنَّه يَعرف ما هو المُضلَّع يُمكنه استغلال دوره للتَّخمين.</a:t>
            </a:r>
          </a:p>
          <a:p>
            <a:pPr algn="r" defTabSz="609630" rtl="1"/>
            <a:r>
              <a:rPr lang="ar-JO" sz="2800" noProof="0" dirty="0">
                <a:solidFill>
                  <a:prstClr val="black"/>
                </a:solidFill>
                <a:latin typeface="+mj-lt"/>
              </a:rPr>
              <a:t>إذا كان التخمين صحيحًا - يصبح الحازر هو "المختار" في الجَولة التّالية.</a:t>
            </a:r>
          </a:p>
          <a:p>
            <a:pPr algn="r" defTabSz="609630" rtl="1"/>
            <a:r>
              <a:rPr lang="ar-JO" sz="2800" noProof="0" dirty="0">
                <a:solidFill>
                  <a:prstClr val="black"/>
                </a:solidFill>
                <a:latin typeface="+mj-lt"/>
              </a:rPr>
              <a:t>إذا كان التخمين خاطِئًا، يخرج المُشارك مِن الجَولة الحاليَّة.</a:t>
            </a:r>
          </a:p>
          <a:p>
            <a:pPr algn="r" defTabSz="609630" rtl="1"/>
            <a:r>
              <a:rPr lang="ar-JO" sz="2800" noProof="0" dirty="0">
                <a:solidFill>
                  <a:prstClr val="black"/>
                </a:solidFill>
                <a:latin typeface="+mj-lt"/>
              </a:rPr>
              <a:t>انتَبهوا: يُمكنكم تَحديد عدد مُمكن مِن الأسئلة مُسبقًا، وبعد ذلك يُمكن أنْ تنتهي اللعبة حتى عند استنفاد عَدد الأسئِلَة ولم يخمِّنوا التلاميذ بعد ما هو المضلع المُختار. وفي هذه الحالة، يَختار "المُختار" المُضلّع نَفسه في الجَولة التّالية أيضًا</a:t>
            </a:r>
            <a:r>
              <a:rPr lang="ar-JO" sz="2800" noProof="0" dirty="0">
                <a:solidFill>
                  <a:prstClr val="black"/>
                </a:solidFill>
                <a:latin typeface="+mj-lt"/>
                <a:cs typeface="Arial" panose="020B0604020202020204" pitchFamily="34" charset="0"/>
              </a:rPr>
              <a:t>.</a:t>
            </a:r>
          </a:p>
        </p:txBody>
      </p:sp>
      <p:sp>
        <p:nvSpPr>
          <p:cNvPr id="16" name="תיבת טקסט 15">
            <a:extLst>
              <a:ext uri="{FF2B5EF4-FFF2-40B4-BE49-F238E27FC236}">
                <a16:creationId xmlns:a16="http://schemas.microsoft.com/office/drawing/2014/main" id="{3BB09062-4F94-05D5-0B1E-BB4558DB7493}"/>
              </a:ext>
            </a:extLst>
          </p:cNvPr>
          <p:cNvSpPr txBox="1"/>
          <p:nvPr/>
        </p:nvSpPr>
        <p:spPr>
          <a:xfrm>
            <a:off x="2667000" y="9552465"/>
            <a:ext cx="9914025" cy="4616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400" b="0" i="0" u="none" strike="noStrike" kern="1200" cap="none" spc="0" normalizeH="0" baseline="0" noProof="0" dirty="0">
                <a:ln>
                  <a:noFill/>
                </a:ln>
                <a:solidFill>
                  <a:srgbClr val="0070C0"/>
                </a:solidFill>
                <a:effectLst/>
                <a:uLnTx/>
                <a:uFillTx/>
                <a:latin typeface="Calibri"/>
                <a:ea typeface="+mn-ea"/>
                <a:cs typeface="Arial" panose="020B0604020202020204" pitchFamily="34" charset="0"/>
                <a:hlinkClick r:id="rId4"/>
              </a:rPr>
              <a:t>اعدَّت من: المركز القطري للمعلمين للرياضيات في التعليم الابتدائي، كلية التربية، جامعة حيفا.</a:t>
            </a:r>
            <a:endParaRPr kumimoji="0" lang="ar-JO" sz="2400" b="0" i="0" u="none" strike="noStrike" kern="1200" cap="none" spc="0" normalizeH="0" baseline="0" noProof="0" dirty="0">
              <a:ln>
                <a:noFill/>
              </a:ln>
              <a:solidFill>
                <a:srgbClr val="0070C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7113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98DEFDE-7335-6CEE-AC1E-ED2E45DB2B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09800" y="2942316"/>
            <a:ext cx="14554200" cy="3267984"/>
          </a:xfrm>
          <a:prstGeom prst="rect">
            <a:avLst/>
          </a:prstGeom>
        </p:spPr>
      </p:pic>
      <p:sp>
        <p:nvSpPr>
          <p:cNvPr id="6" name="Freeform 3">
            <a:extLst>
              <a:ext uri="{FF2B5EF4-FFF2-40B4-BE49-F238E27FC236}">
                <a16:creationId xmlns:a16="http://schemas.microsoft.com/office/drawing/2014/main" id="{16006693-2110-4146-4A8B-FB334AD7C548}"/>
              </a:ext>
            </a:extLst>
          </p:cNvPr>
          <p:cNvSpPr/>
          <p:nvPr/>
        </p:nvSpPr>
        <p:spPr>
          <a:xfrm>
            <a:off x="13896729" y="1617890"/>
            <a:ext cx="1629120" cy="1795173"/>
          </a:xfrm>
          <a:custGeom>
            <a:avLst/>
            <a:gdLst/>
            <a:ahLst/>
            <a:cxnLst/>
            <a:rect l="l" t="t" r="r" b="b"/>
            <a:pathLst>
              <a:path w="1629120" h="1795173">
                <a:moveTo>
                  <a:pt x="0" y="0"/>
                </a:moveTo>
                <a:lnTo>
                  <a:pt x="1629120" y="0"/>
                </a:lnTo>
                <a:lnTo>
                  <a:pt x="1629120" y="1795173"/>
                </a:lnTo>
                <a:lnTo>
                  <a:pt x="0" y="179517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3" name="תיבת טקסט 12">
            <a:extLst>
              <a:ext uri="{FF2B5EF4-FFF2-40B4-BE49-F238E27FC236}">
                <a16:creationId xmlns:a16="http://schemas.microsoft.com/office/drawing/2014/main" id="{40B4E846-B3F7-408C-07D1-3BBB69A17EB3}"/>
              </a:ext>
            </a:extLst>
          </p:cNvPr>
          <p:cNvSpPr txBox="1"/>
          <p:nvPr/>
        </p:nvSpPr>
        <p:spPr>
          <a:xfrm>
            <a:off x="13377789" y="4307053"/>
            <a:ext cx="2667000" cy="1384995"/>
          </a:xfrm>
          <a:prstGeom prst="rect">
            <a:avLst/>
          </a:prstGeom>
          <a:noFill/>
        </p:spPr>
        <p:txBody>
          <a:bodyPr wrap="square" rtlCol="1">
            <a:spAutoFit/>
          </a:bodyPr>
          <a:lstStyle/>
          <a:p>
            <a:pPr algn="ctr">
              <a:defRPr/>
            </a:pPr>
            <a:r>
              <a:rPr lang="ar-JO" sz="2800" dirty="0">
                <a:solidFill>
                  <a:prstClr val="black"/>
                </a:solidFill>
              </a:rPr>
              <a:t>نَشاط افتتاح – صِفات المُضلّعات</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5" name="תיבת טקסט 14">
            <a:extLst>
              <a:ext uri="{FF2B5EF4-FFF2-40B4-BE49-F238E27FC236}">
                <a16:creationId xmlns:a16="http://schemas.microsoft.com/office/drawing/2014/main" id="{CF3B84D7-B136-AC59-B08B-4A9F465F9F31}"/>
              </a:ext>
            </a:extLst>
          </p:cNvPr>
          <p:cNvSpPr txBox="1"/>
          <p:nvPr/>
        </p:nvSpPr>
        <p:spPr>
          <a:xfrm>
            <a:off x="8168493" y="4228010"/>
            <a:ext cx="2667000" cy="954107"/>
          </a:xfrm>
          <a:prstGeom prst="rect">
            <a:avLst/>
          </a:prstGeom>
          <a:noFill/>
        </p:spPr>
        <p:txBody>
          <a:bodyPr wrap="square" rtlCol="1">
            <a:spAutoFit/>
          </a:bodyPr>
          <a:lstStyle/>
          <a:p>
            <a:pPr algn="ctr" defTabSz="609630">
              <a:defRPr/>
            </a:pPr>
            <a:r>
              <a:rPr lang="ar-JO" sz="2800" dirty="0">
                <a:solidFill>
                  <a:prstClr val="black"/>
                </a:solidFill>
              </a:rPr>
              <a:t>لُعبَة – مِن الصِّفات الى الاشكال </a:t>
            </a:r>
          </a:p>
        </p:txBody>
      </p:sp>
      <p:sp>
        <p:nvSpPr>
          <p:cNvPr id="17" name="תיבת טקסט 16">
            <a:extLst>
              <a:ext uri="{FF2B5EF4-FFF2-40B4-BE49-F238E27FC236}">
                <a16:creationId xmlns:a16="http://schemas.microsoft.com/office/drawing/2014/main" id="{4A7CD0AB-E583-3405-337A-E85143BFC652}"/>
              </a:ext>
            </a:extLst>
          </p:cNvPr>
          <p:cNvSpPr txBox="1"/>
          <p:nvPr/>
        </p:nvSpPr>
        <p:spPr>
          <a:xfrm>
            <a:off x="2876373" y="4099254"/>
            <a:ext cx="2667000" cy="954107"/>
          </a:xfrm>
          <a:prstGeom prst="rect">
            <a:avLst/>
          </a:prstGeom>
          <a:noFill/>
        </p:spPr>
        <p:txBody>
          <a:bodyPr wrap="square" rtlCol="1">
            <a:spAutoFit/>
          </a:bodyPr>
          <a:lstStyle/>
          <a:p>
            <a:pPr algn="ctr" defTabSz="609630">
              <a:defRPr/>
            </a:pPr>
            <a:r>
              <a:rPr lang="ar-JO" sz="2800" dirty="0">
                <a:solidFill>
                  <a:prstClr val="black"/>
                </a:solidFill>
              </a:rPr>
              <a:t>لُعبَة – ما هو المُضلَّع الخاصّ بي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8815258D-7E40-4F42-A9BD-4C350304E6C6}"/>
              </a:ext>
            </a:extLst>
          </p:cNvPr>
          <p:cNvSpPr txBox="1"/>
          <p:nvPr/>
        </p:nvSpPr>
        <p:spPr>
          <a:xfrm>
            <a:off x="6096000" y="202922"/>
            <a:ext cx="6400800" cy="584775"/>
          </a:xfrm>
          <a:prstGeom prst="rect">
            <a:avLst/>
          </a:prstGeom>
          <a:noFill/>
        </p:spPr>
        <p:txBody>
          <a:bodyPr wrap="square" rtlCol="1">
            <a:spAutoFit/>
          </a:bodyPr>
          <a:lstStyle/>
          <a:p>
            <a:pPr algn="ctr" defTabSz="609630">
              <a:defRPr/>
            </a:pPr>
            <a:r>
              <a:rPr lang="ar-JO" sz="3200" b="1" dirty="0">
                <a:solidFill>
                  <a:prstClr val="black"/>
                </a:solidFill>
              </a:rPr>
              <a:t>فعاليَّة افتِتاح – صِفات المضلعات </a:t>
            </a:r>
          </a:p>
        </p:txBody>
      </p:sp>
      <p:sp>
        <p:nvSpPr>
          <p:cNvPr id="3" name="מלבן 2">
            <a:extLst>
              <a:ext uri="{FF2B5EF4-FFF2-40B4-BE49-F238E27FC236}">
                <a16:creationId xmlns:a16="http://schemas.microsoft.com/office/drawing/2014/main" id="{9408B730-A791-D793-9B0E-B43A14DC64BC}"/>
              </a:ext>
            </a:extLst>
          </p:cNvPr>
          <p:cNvSpPr/>
          <p:nvPr/>
        </p:nvSpPr>
        <p:spPr>
          <a:xfrm>
            <a:off x="4980317" y="2282135"/>
            <a:ext cx="4114800" cy="1981200"/>
          </a:xfrm>
          <a:prstGeom prst="rect">
            <a:avLst/>
          </a:prstGeom>
          <a:solidFill>
            <a:schemeClr val="bg1">
              <a:lumMod val="95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6ADA4AA3-4807-E7E6-EC31-0F2476EAC825}"/>
              </a:ext>
            </a:extLst>
          </p:cNvPr>
          <p:cNvSpPr/>
          <p:nvPr/>
        </p:nvSpPr>
        <p:spPr>
          <a:xfrm>
            <a:off x="11887202" y="2428403"/>
            <a:ext cx="2106637" cy="1981200"/>
          </a:xfrm>
          <a:prstGeom prst="rect">
            <a:avLst/>
          </a:prstGeom>
          <a:solidFill>
            <a:schemeClr val="bg1">
              <a:lumMod val="95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תיבת טקסט 4">
            <a:extLst>
              <a:ext uri="{FF2B5EF4-FFF2-40B4-BE49-F238E27FC236}">
                <a16:creationId xmlns:a16="http://schemas.microsoft.com/office/drawing/2014/main" id="{A46328A3-3C4D-730A-0EFE-3645EBE6B1AC}"/>
              </a:ext>
            </a:extLst>
          </p:cNvPr>
          <p:cNvSpPr txBox="1"/>
          <p:nvPr/>
        </p:nvSpPr>
        <p:spPr>
          <a:xfrm>
            <a:off x="457200" y="859693"/>
            <a:ext cx="16992600" cy="1077218"/>
          </a:xfrm>
          <a:prstGeom prst="rect">
            <a:avLst/>
          </a:prstGeom>
          <a:noFill/>
        </p:spPr>
        <p:txBody>
          <a:bodyPr wrap="square" rtlCol="1">
            <a:spAutoFit/>
          </a:bodyPr>
          <a:lstStyle/>
          <a:p>
            <a:pPr algn="ctr" defTabSz="609630"/>
            <a:r>
              <a:rPr lang="ar-JO" sz="3200" dirty="0">
                <a:solidFill>
                  <a:prstClr val="black"/>
                </a:solidFill>
              </a:rPr>
              <a:t>أمامَكُم مُربَّع وَمُستَطيل، لائِموا لِكلّ مُضلّع الصِّفات المُلائِمَة له.</a:t>
            </a:r>
          </a:p>
          <a:p>
            <a:pPr algn="ctr" defTabSz="609630"/>
            <a:r>
              <a:rPr lang="ar-JO" sz="3200" dirty="0">
                <a:solidFill>
                  <a:prstClr val="black"/>
                </a:solidFill>
              </a:rPr>
              <a:t>(يُمكنكُم استِخدام نَفس الصِّفَة أكثَر مِن مَرَّة واحِدَة).</a:t>
            </a:r>
            <a:endParaRPr lang="he-IL" sz="3200" dirty="0"/>
          </a:p>
        </p:txBody>
      </p:sp>
      <p:sp>
        <p:nvSpPr>
          <p:cNvPr id="6" name="מלבן: פינות מעוגלות 5">
            <a:extLst>
              <a:ext uri="{FF2B5EF4-FFF2-40B4-BE49-F238E27FC236}">
                <a16:creationId xmlns:a16="http://schemas.microsoft.com/office/drawing/2014/main" id="{4B9984DA-76A1-F68F-C496-D0B4FEFF74A6}"/>
              </a:ext>
            </a:extLst>
          </p:cNvPr>
          <p:cNvSpPr/>
          <p:nvPr/>
        </p:nvSpPr>
        <p:spPr>
          <a:xfrm>
            <a:off x="10591800" y="8724900"/>
            <a:ext cx="6297639" cy="9144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JO" sz="3200" b="1" dirty="0">
                <a:solidFill>
                  <a:prstClr val="white"/>
                </a:solidFill>
              </a:rPr>
              <a:t>زَوجان مِن الأضلاع المُتقابِلَة المُتوازِيَة</a:t>
            </a:r>
            <a:endParaRPr lang="he-IL" sz="3200" b="1" dirty="0"/>
          </a:p>
        </p:txBody>
      </p:sp>
      <p:sp>
        <p:nvSpPr>
          <p:cNvPr id="7" name="מלבן: פינות מעוגלות 6">
            <a:extLst>
              <a:ext uri="{FF2B5EF4-FFF2-40B4-BE49-F238E27FC236}">
                <a16:creationId xmlns:a16="http://schemas.microsoft.com/office/drawing/2014/main" id="{EC6E4ED3-123B-C3F2-2F52-59ED7697D09F}"/>
              </a:ext>
            </a:extLst>
          </p:cNvPr>
          <p:cNvSpPr/>
          <p:nvPr/>
        </p:nvSpPr>
        <p:spPr>
          <a:xfrm>
            <a:off x="10439400" y="5777692"/>
            <a:ext cx="6450039" cy="9144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a:r>
              <a:rPr lang="ar-JO" sz="3200" b="1" dirty="0">
                <a:solidFill>
                  <a:prstClr val="white"/>
                </a:solidFill>
              </a:rPr>
              <a:t>زَوجان مِن الأضلاع المُتقابلَة المُتَساوِيَة.</a:t>
            </a:r>
          </a:p>
        </p:txBody>
      </p:sp>
      <p:sp>
        <p:nvSpPr>
          <p:cNvPr id="8" name="מלבן: פינות מעוגלות 7">
            <a:extLst>
              <a:ext uri="{FF2B5EF4-FFF2-40B4-BE49-F238E27FC236}">
                <a16:creationId xmlns:a16="http://schemas.microsoft.com/office/drawing/2014/main" id="{9F720B84-1BC8-F69A-1BED-E65DEE0E28C8}"/>
              </a:ext>
            </a:extLst>
          </p:cNvPr>
          <p:cNvSpPr/>
          <p:nvPr/>
        </p:nvSpPr>
        <p:spPr>
          <a:xfrm>
            <a:off x="5791200" y="7465147"/>
            <a:ext cx="5791200" cy="9144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JO" sz="3200" b="1" dirty="0">
                <a:solidFill>
                  <a:prstClr val="white"/>
                </a:solidFill>
              </a:rPr>
              <a:t>جَميع الزَّوايا قائِمَة</a:t>
            </a:r>
            <a:endParaRPr lang="he-IL" sz="3200" b="1" dirty="0"/>
          </a:p>
        </p:txBody>
      </p:sp>
      <p:sp>
        <p:nvSpPr>
          <p:cNvPr id="9" name="מלבן: פינות מעוגלות 8">
            <a:extLst>
              <a:ext uri="{FF2B5EF4-FFF2-40B4-BE49-F238E27FC236}">
                <a16:creationId xmlns:a16="http://schemas.microsoft.com/office/drawing/2014/main" id="{79CC717A-E32A-A761-F688-536B7674DC74}"/>
              </a:ext>
            </a:extLst>
          </p:cNvPr>
          <p:cNvSpPr/>
          <p:nvPr/>
        </p:nvSpPr>
        <p:spPr>
          <a:xfrm>
            <a:off x="1139588" y="5986593"/>
            <a:ext cx="6096000" cy="9144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a:r>
              <a:rPr lang="ar-JO" sz="3200" b="1" dirty="0">
                <a:solidFill>
                  <a:prstClr val="white"/>
                </a:solidFill>
              </a:rPr>
              <a:t>زَوجان مِن الأضلاع المُتجاوِرَة المُتعامِدَة.</a:t>
            </a:r>
          </a:p>
        </p:txBody>
      </p:sp>
      <p:sp>
        <p:nvSpPr>
          <p:cNvPr id="10" name="מלבן: פינות מעוגלות 9">
            <a:extLst>
              <a:ext uri="{FF2B5EF4-FFF2-40B4-BE49-F238E27FC236}">
                <a16:creationId xmlns:a16="http://schemas.microsoft.com/office/drawing/2014/main" id="{22EFEA47-E2B5-D7AE-FE71-4E37242DBA34}"/>
              </a:ext>
            </a:extLst>
          </p:cNvPr>
          <p:cNvSpPr/>
          <p:nvPr/>
        </p:nvSpPr>
        <p:spPr>
          <a:xfrm>
            <a:off x="1143000" y="8911849"/>
            <a:ext cx="5791200" cy="9144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09630"/>
            <a:r>
              <a:rPr lang="ar-JO" sz="3200" b="1" dirty="0">
                <a:solidFill>
                  <a:prstClr val="white"/>
                </a:solidFill>
              </a:rPr>
              <a:t>جَميع الأضلاع مُتساوِيَة في الطُّول.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EE659-A754-323A-F05B-397DB0FA591E}"/>
            </a:ext>
          </a:extLst>
        </p:cNvPr>
        <p:cNvGrpSpPr/>
        <p:nvPr/>
      </p:nvGrpSpPr>
      <p:grpSpPr>
        <a:xfrm>
          <a:off x="0" y="0"/>
          <a:ext cx="0" cy="0"/>
          <a:chOff x="0" y="0"/>
          <a:chExt cx="0" cy="0"/>
        </a:xfrm>
      </p:grpSpPr>
      <p:grpSp>
        <p:nvGrpSpPr>
          <p:cNvPr id="5" name="קבוצה 4">
            <a:extLst>
              <a:ext uri="{FF2B5EF4-FFF2-40B4-BE49-F238E27FC236}">
                <a16:creationId xmlns:a16="http://schemas.microsoft.com/office/drawing/2014/main" id="{B4DDEF01-951F-72FA-0AD6-0F9AF3CCAA85}"/>
              </a:ext>
            </a:extLst>
          </p:cNvPr>
          <p:cNvGrpSpPr/>
          <p:nvPr/>
        </p:nvGrpSpPr>
        <p:grpSpPr>
          <a:xfrm>
            <a:off x="6929208" y="1257300"/>
            <a:ext cx="9956051" cy="4910912"/>
            <a:chOff x="145062" y="1910820"/>
            <a:chExt cx="8212036" cy="3685247"/>
          </a:xfrm>
        </p:grpSpPr>
        <p:pic>
          <p:nvPicPr>
            <p:cNvPr id="6" name="Picture 2">
              <a:extLst>
                <a:ext uri="{FF2B5EF4-FFF2-40B4-BE49-F238E27FC236}">
                  <a16:creationId xmlns:a16="http://schemas.microsoft.com/office/drawing/2014/main" id="{C5E9B6A0-398A-EDF5-9548-1108C07019DC}"/>
                </a:ext>
              </a:extLst>
            </p:cNvPr>
            <p:cNvPicPr>
              <a:picLocks noChangeAspect="1" noChangeArrowheads="1"/>
            </p:cNvPicPr>
            <p:nvPr/>
          </p:nvPicPr>
          <p:blipFill>
            <a:blip r:embed="rId2"/>
            <a:srcRect/>
            <a:stretch>
              <a:fillRect/>
            </a:stretch>
          </p:blipFill>
          <p:spPr bwMode="auto">
            <a:xfrm>
              <a:off x="463439" y="1910820"/>
              <a:ext cx="7567998" cy="3246420"/>
            </a:xfrm>
            <a:prstGeom prst="rect">
              <a:avLst/>
            </a:prstGeom>
            <a:noFill/>
            <a:ln w="9525">
              <a:noFill/>
              <a:miter lim="800000"/>
              <a:headEnd/>
              <a:tailEnd/>
            </a:ln>
          </p:spPr>
        </p:pic>
        <p:sp>
          <p:nvSpPr>
            <p:cNvPr id="7" name="TextBox 11">
              <a:extLst>
                <a:ext uri="{FF2B5EF4-FFF2-40B4-BE49-F238E27FC236}">
                  <a16:creationId xmlns:a16="http://schemas.microsoft.com/office/drawing/2014/main" id="{3F00FB7E-1ACD-B334-2E66-3C9F6D40CE40}"/>
                </a:ext>
              </a:extLst>
            </p:cNvPr>
            <p:cNvSpPr txBox="1"/>
            <p:nvPr/>
          </p:nvSpPr>
          <p:spPr>
            <a:xfrm>
              <a:off x="5056300" y="3241642"/>
              <a:ext cx="2975136" cy="438827"/>
            </a:xfrm>
            <a:prstGeom prst="rect">
              <a:avLst/>
            </a:prstGeom>
            <a:noFill/>
          </p:spPr>
          <p:txBody>
            <a:bodyPr wrap="square" rtlCol="1">
              <a:spAutoFit/>
            </a:bodyPr>
            <a:lstStyle/>
            <a:p>
              <a:pPr algn="r" rtl="1"/>
              <a:r>
                <a:rPr lang="ar-JO" sz="3200" dirty="0"/>
                <a:t>شبه منحرف قائم الزاوية</a:t>
              </a:r>
              <a:endParaRPr lang="he-IL" sz="3200" dirty="0"/>
            </a:p>
          </p:txBody>
        </p:sp>
        <p:sp>
          <p:nvSpPr>
            <p:cNvPr id="8" name="TextBox 12">
              <a:extLst>
                <a:ext uri="{FF2B5EF4-FFF2-40B4-BE49-F238E27FC236}">
                  <a16:creationId xmlns:a16="http://schemas.microsoft.com/office/drawing/2014/main" id="{DB8C2AC4-DB52-6866-A12F-761ED7DA5F41}"/>
                </a:ext>
              </a:extLst>
            </p:cNvPr>
            <p:cNvSpPr txBox="1"/>
            <p:nvPr/>
          </p:nvSpPr>
          <p:spPr>
            <a:xfrm>
              <a:off x="5056300" y="5157240"/>
              <a:ext cx="3300798" cy="438827"/>
            </a:xfrm>
            <a:prstGeom prst="rect">
              <a:avLst/>
            </a:prstGeom>
            <a:noFill/>
          </p:spPr>
          <p:txBody>
            <a:bodyPr wrap="square" rtlCol="1">
              <a:spAutoFit/>
            </a:bodyPr>
            <a:lstStyle/>
            <a:p>
              <a:pPr algn="r" rtl="1"/>
              <a:r>
                <a:rPr lang="ar-JO" sz="3200" dirty="0"/>
                <a:t>شبه منحرف متساوي الساقين</a:t>
              </a:r>
              <a:endParaRPr lang="he-IL" sz="3200" dirty="0"/>
            </a:p>
          </p:txBody>
        </p:sp>
        <p:sp>
          <p:nvSpPr>
            <p:cNvPr id="9" name="TextBox 13">
              <a:extLst>
                <a:ext uri="{FF2B5EF4-FFF2-40B4-BE49-F238E27FC236}">
                  <a16:creationId xmlns:a16="http://schemas.microsoft.com/office/drawing/2014/main" id="{24388722-5424-FA6E-BB06-FA9E5AF0D670}"/>
                </a:ext>
              </a:extLst>
            </p:cNvPr>
            <p:cNvSpPr txBox="1"/>
            <p:nvPr/>
          </p:nvSpPr>
          <p:spPr>
            <a:xfrm>
              <a:off x="487381" y="5157240"/>
              <a:ext cx="1966145" cy="438827"/>
            </a:xfrm>
            <a:prstGeom prst="rect">
              <a:avLst/>
            </a:prstGeom>
            <a:noFill/>
          </p:spPr>
          <p:txBody>
            <a:bodyPr wrap="square" rtlCol="1">
              <a:spAutoFit/>
            </a:bodyPr>
            <a:lstStyle/>
            <a:p>
              <a:pPr algn="r" rtl="1"/>
              <a:r>
                <a:rPr lang="ar-JO" sz="3200" dirty="0"/>
                <a:t>متوازي أضلاع</a:t>
              </a:r>
              <a:endParaRPr lang="he-IL" sz="3200" dirty="0"/>
            </a:p>
          </p:txBody>
        </p:sp>
        <p:sp>
          <p:nvSpPr>
            <p:cNvPr id="10" name="TextBox 14">
              <a:extLst>
                <a:ext uri="{FF2B5EF4-FFF2-40B4-BE49-F238E27FC236}">
                  <a16:creationId xmlns:a16="http://schemas.microsoft.com/office/drawing/2014/main" id="{1266E487-4E45-82F5-2C00-93E40491DCC4}"/>
                </a:ext>
              </a:extLst>
            </p:cNvPr>
            <p:cNvSpPr txBox="1"/>
            <p:nvPr/>
          </p:nvSpPr>
          <p:spPr>
            <a:xfrm>
              <a:off x="3352767" y="5152586"/>
              <a:ext cx="1438454" cy="438827"/>
            </a:xfrm>
            <a:prstGeom prst="rect">
              <a:avLst/>
            </a:prstGeom>
            <a:noFill/>
          </p:spPr>
          <p:txBody>
            <a:bodyPr wrap="square" rtlCol="1">
              <a:spAutoFit/>
            </a:bodyPr>
            <a:lstStyle/>
            <a:p>
              <a:pPr algn="r" rtl="1"/>
              <a:r>
                <a:rPr lang="ar-JO" sz="3200" dirty="0"/>
                <a:t>معيّن</a:t>
              </a:r>
              <a:endParaRPr lang="he-IL" sz="3200" dirty="0"/>
            </a:p>
          </p:txBody>
        </p:sp>
        <p:sp>
          <p:nvSpPr>
            <p:cNvPr id="11" name="TextBox 8">
              <a:extLst>
                <a:ext uri="{FF2B5EF4-FFF2-40B4-BE49-F238E27FC236}">
                  <a16:creationId xmlns:a16="http://schemas.microsoft.com/office/drawing/2014/main" id="{D8C26C66-8F1C-FB60-CB83-73D88DB192C0}"/>
                </a:ext>
              </a:extLst>
            </p:cNvPr>
            <p:cNvSpPr txBox="1"/>
            <p:nvPr/>
          </p:nvSpPr>
          <p:spPr>
            <a:xfrm>
              <a:off x="145062" y="3178138"/>
              <a:ext cx="1418343" cy="438827"/>
            </a:xfrm>
            <a:prstGeom prst="rect">
              <a:avLst/>
            </a:prstGeom>
            <a:noFill/>
          </p:spPr>
          <p:txBody>
            <a:bodyPr wrap="square" rtlCol="1">
              <a:spAutoFit/>
            </a:bodyPr>
            <a:lstStyle/>
            <a:p>
              <a:pPr algn="r" rtl="1"/>
              <a:r>
                <a:rPr lang="ar-JO" sz="3200" dirty="0"/>
                <a:t>مربّع</a:t>
              </a:r>
              <a:endParaRPr lang="he-IL" sz="3200" dirty="0"/>
            </a:p>
          </p:txBody>
        </p:sp>
        <p:sp>
          <p:nvSpPr>
            <p:cNvPr id="12" name="TextBox 9">
              <a:extLst>
                <a:ext uri="{FF2B5EF4-FFF2-40B4-BE49-F238E27FC236}">
                  <a16:creationId xmlns:a16="http://schemas.microsoft.com/office/drawing/2014/main" id="{B2882F1D-FCB4-1E65-2B47-B17C594CA5CA}"/>
                </a:ext>
              </a:extLst>
            </p:cNvPr>
            <p:cNvSpPr txBox="1"/>
            <p:nvPr/>
          </p:nvSpPr>
          <p:spPr>
            <a:xfrm>
              <a:off x="2426222" y="3241642"/>
              <a:ext cx="2383247" cy="438827"/>
            </a:xfrm>
            <a:prstGeom prst="rect">
              <a:avLst/>
            </a:prstGeom>
            <a:noFill/>
          </p:spPr>
          <p:txBody>
            <a:bodyPr wrap="square" rtlCol="1">
              <a:spAutoFit/>
            </a:bodyPr>
            <a:lstStyle/>
            <a:p>
              <a:pPr algn="r" rtl="1"/>
              <a:r>
                <a:rPr lang="ar-JO" sz="3200" dirty="0"/>
                <a:t>مستطيل</a:t>
              </a:r>
              <a:endParaRPr lang="he-IL" sz="3200" dirty="0"/>
            </a:p>
          </p:txBody>
        </p:sp>
      </p:grpSp>
      <p:sp>
        <p:nvSpPr>
          <p:cNvPr id="14" name="תיבת טקסט 13">
            <a:extLst>
              <a:ext uri="{FF2B5EF4-FFF2-40B4-BE49-F238E27FC236}">
                <a16:creationId xmlns:a16="http://schemas.microsoft.com/office/drawing/2014/main" id="{56FBAF94-0347-A510-9328-6F6DB99B30DD}"/>
              </a:ext>
            </a:extLst>
          </p:cNvPr>
          <p:cNvSpPr txBox="1"/>
          <p:nvPr/>
        </p:nvSpPr>
        <p:spPr>
          <a:xfrm>
            <a:off x="8922051" y="105225"/>
            <a:ext cx="8763000" cy="707886"/>
          </a:xfrm>
          <a:prstGeom prst="rect">
            <a:avLst/>
          </a:prstGeom>
          <a:noFill/>
        </p:spPr>
        <p:txBody>
          <a:bodyPr wrap="square" rtlCol="1">
            <a:spAutoFit/>
          </a:bodyPr>
          <a:lstStyle/>
          <a:p>
            <a:pPr algn="r"/>
            <a:r>
              <a:rPr lang="ar-JO" sz="4000" dirty="0"/>
              <a:t>امامكم 6 مضلّعات</a:t>
            </a:r>
            <a:r>
              <a:rPr lang="he-IL" sz="4000" dirty="0"/>
              <a:t>: </a:t>
            </a:r>
          </a:p>
        </p:txBody>
      </p:sp>
      <p:sp>
        <p:nvSpPr>
          <p:cNvPr id="16" name="מלבן: פינות מעוגלות 15">
            <a:extLst>
              <a:ext uri="{FF2B5EF4-FFF2-40B4-BE49-F238E27FC236}">
                <a16:creationId xmlns:a16="http://schemas.microsoft.com/office/drawing/2014/main" id="{1C449FE2-9862-B2A0-2C9E-BC6D53ABC234}"/>
              </a:ext>
            </a:extLst>
          </p:cNvPr>
          <p:cNvSpPr/>
          <p:nvPr/>
        </p:nvSpPr>
        <p:spPr>
          <a:xfrm>
            <a:off x="304799" y="1409700"/>
            <a:ext cx="6615577" cy="11430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r" defTabSz="609630">
              <a:spcBef>
                <a:spcPts val="400"/>
              </a:spcBef>
            </a:pPr>
            <a:r>
              <a:rPr lang="ar-JO" sz="4000" dirty="0">
                <a:solidFill>
                  <a:prstClr val="white"/>
                </a:solidFill>
              </a:rPr>
              <a:t>جِدوا صِفَة مُشتَركَة لِجَميع المضلّعات في الرسم.</a:t>
            </a:r>
          </a:p>
        </p:txBody>
      </p:sp>
      <p:sp>
        <p:nvSpPr>
          <p:cNvPr id="17" name="מלבן: פינות מעוגלות 16">
            <a:extLst>
              <a:ext uri="{FF2B5EF4-FFF2-40B4-BE49-F238E27FC236}">
                <a16:creationId xmlns:a16="http://schemas.microsoft.com/office/drawing/2014/main" id="{BD3E2637-6937-18E3-321F-AED740A648C5}"/>
              </a:ext>
            </a:extLst>
          </p:cNvPr>
          <p:cNvSpPr/>
          <p:nvPr/>
        </p:nvSpPr>
        <p:spPr>
          <a:xfrm>
            <a:off x="304798" y="3238499"/>
            <a:ext cx="6615577" cy="11430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lgn="r" defTabSz="609630" rtl="1">
              <a:spcBef>
                <a:spcPts val="400"/>
              </a:spcBef>
              <a:defRPr/>
            </a:pPr>
            <a:r>
              <a:rPr lang="ar-JO" sz="4000" dirty="0">
                <a:solidFill>
                  <a:prstClr val="white"/>
                </a:solidFill>
              </a:rPr>
              <a:t>جِدوا صِفَة مُشتَركَة لـِ 5 مُضلّعات فقط في الرسم.</a:t>
            </a:r>
          </a:p>
        </p:txBody>
      </p:sp>
      <p:sp>
        <p:nvSpPr>
          <p:cNvPr id="18" name="מלבן: פינות מעוגלות 17">
            <a:extLst>
              <a:ext uri="{FF2B5EF4-FFF2-40B4-BE49-F238E27FC236}">
                <a16:creationId xmlns:a16="http://schemas.microsoft.com/office/drawing/2014/main" id="{7DE87C09-C7A8-EE65-B703-A4C530C53D1B}"/>
              </a:ext>
            </a:extLst>
          </p:cNvPr>
          <p:cNvSpPr/>
          <p:nvPr/>
        </p:nvSpPr>
        <p:spPr>
          <a:xfrm>
            <a:off x="327072" y="4905201"/>
            <a:ext cx="6615577" cy="11430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r" defTabSz="609630">
              <a:spcBef>
                <a:spcPts val="400"/>
              </a:spcBef>
            </a:pPr>
            <a:r>
              <a:rPr lang="ar-JO" sz="4000" dirty="0">
                <a:solidFill>
                  <a:prstClr val="white"/>
                </a:solidFill>
              </a:rPr>
              <a:t>جِدوا صِفَة مُشتَركَة لـِ 4 مُضلّعات فقط في الرسم</a:t>
            </a:r>
            <a:r>
              <a:rPr lang="ar-SA" sz="4000" dirty="0">
                <a:solidFill>
                  <a:prstClr val="white"/>
                </a:solidFill>
              </a:rPr>
              <a:t>.</a:t>
            </a:r>
            <a:endParaRPr lang="he-IL" sz="4000" dirty="0">
              <a:solidFill>
                <a:prstClr val="white"/>
              </a:solidFill>
            </a:endParaRPr>
          </a:p>
        </p:txBody>
      </p:sp>
      <p:sp>
        <p:nvSpPr>
          <p:cNvPr id="19" name="מלבן: פינות מעוגלות 18">
            <a:extLst>
              <a:ext uri="{FF2B5EF4-FFF2-40B4-BE49-F238E27FC236}">
                <a16:creationId xmlns:a16="http://schemas.microsoft.com/office/drawing/2014/main" id="{90BB5A11-89ED-0021-002A-BCA0990B1954}"/>
              </a:ext>
            </a:extLst>
          </p:cNvPr>
          <p:cNvSpPr/>
          <p:nvPr/>
        </p:nvSpPr>
        <p:spPr>
          <a:xfrm>
            <a:off x="327072" y="6515100"/>
            <a:ext cx="6615577" cy="1143000"/>
          </a:xfrm>
          <a:prstGeom prst="roundRect">
            <a:avLst/>
          </a:prstGeom>
          <a:solidFill>
            <a:schemeClr val="accent2">
              <a:lumMod val="60000"/>
              <a:lumOff val="40000"/>
            </a:schemeClr>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r" defTabSz="609630">
              <a:spcBef>
                <a:spcPts val="400"/>
              </a:spcBef>
            </a:pPr>
            <a:r>
              <a:rPr lang="ar-JO" sz="4000" dirty="0">
                <a:solidFill>
                  <a:prstClr val="white"/>
                </a:solidFill>
              </a:rPr>
              <a:t>جِدوا صِفَة مُشتَركَة لـِ 3 مُضلّعات فقط في الرسم</a:t>
            </a:r>
            <a:r>
              <a:rPr lang="ar-SA" sz="4000" dirty="0">
                <a:solidFill>
                  <a:prstClr val="white"/>
                </a:solidFill>
              </a:rPr>
              <a:t>.</a:t>
            </a:r>
            <a:endParaRPr lang="he-IL" sz="4000" dirty="0">
              <a:solidFill>
                <a:prstClr val="white"/>
              </a:solidFill>
            </a:endParaRPr>
          </a:p>
        </p:txBody>
      </p:sp>
    </p:spTree>
    <p:extLst>
      <p:ext uri="{BB962C8B-B14F-4D97-AF65-F5344CB8AC3E}">
        <p14:creationId xmlns:p14="http://schemas.microsoft.com/office/powerpoint/2010/main" val="308618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E650A-D1D1-C291-FC06-F3D8C77A7D79}"/>
            </a:ext>
          </a:extLst>
        </p:cNvPr>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10D6D60D-233B-3885-C8BC-8E6EE1994702}"/>
              </a:ext>
            </a:extLst>
          </p:cNvPr>
          <p:cNvSpPr/>
          <p:nvPr/>
        </p:nvSpPr>
        <p:spPr>
          <a:xfrm>
            <a:off x="190501" y="1790700"/>
            <a:ext cx="12525374"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 name="מלבן: פינות מעוגלות 3">
            <a:extLst>
              <a:ext uri="{FF2B5EF4-FFF2-40B4-BE49-F238E27FC236}">
                <a16:creationId xmlns:a16="http://schemas.microsoft.com/office/drawing/2014/main" id="{CD2DE2C2-CF5C-C111-FB7E-4A2F223AEED8}"/>
              </a:ext>
            </a:extLst>
          </p:cNvPr>
          <p:cNvSpPr/>
          <p:nvPr/>
        </p:nvSpPr>
        <p:spPr>
          <a:xfrm>
            <a:off x="13030200" y="1790700"/>
            <a:ext cx="4762499"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6" name="תיבת טקסט 5">
            <a:extLst>
              <a:ext uri="{FF2B5EF4-FFF2-40B4-BE49-F238E27FC236}">
                <a16:creationId xmlns:a16="http://schemas.microsoft.com/office/drawing/2014/main" id="{66B09574-9CDE-88C2-7A05-B114262E06AF}"/>
              </a:ext>
            </a:extLst>
          </p:cNvPr>
          <p:cNvSpPr txBox="1"/>
          <p:nvPr/>
        </p:nvSpPr>
        <p:spPr>
          <a:xfrm>
            <a:off x="5181600" y="495300"/>
            <a:ext cx="7620000" cy="923330"/>
          </a:xfrm>
          <a:prstGeom prst="rect">
            <a:avLst/>
          </a:prstGeom>
          <a:noFill/>
        </p:spPr>
        <p:txBody>
          <a:bodyPr wrap="square" rtlCol="1">
            <a:spAutoFit/>
          </a:bodyPr>
          <a:lstStyle/>
          <a:p>
            <a:pPr algn="ctr" defTabSz="609630">
              <a:defRPr/>
            </a:pPr>
            <a:r>
              <a:rPr lang="ar-JO" sz="5400" b="1" dirty="0">
                <a:solidFill>
                  <a:prstClr val="black"/>
                </a:solidFill>
              </a:rPr>
              <a:t>مِن الصِّفات إلى الأشكال</a:t>
            </a:r>
          </a:p>
        </p:txBody>
      </p:sp>
      <p:sp>
        <p:nvSpPr>
          <p:cNvPr id="8" name="תיבת טקסט 7">
            <a:extLst>
              <a:ext uri="{FF2B5EF4-FFF2-40B4-BE49-F238E27FC236}">
                <a16:creationId xmlns:a16="http://schemas.microsoft.com/office/drawing/2014/main" id="{323C4E1E-2E5D-E705-1A62-361A2DA585EB}"/>
              </a:ext>
            </a:extLst>
          </p:cNvPr>
          <p:cNvSpPr txBox="1"/>
          <p:nvPr/>
        </p:nvSpPr>
        <p:spPr>
          <a:xfrm>
            <a:off x="13320711" y="1881068"/>
            <a:ext cx="4191000" cy="7294305"/>
          </a:xfrm>
          <a:prstGeom prst="rect">
            <a:avLst/>
          </a:prstGeom>
          <a:noFill/>
        </p:spPr>
        <p:txBody>
          <a:bodyPr wrap="square" rtlCol="1">
            <a:spAutoFit/>
          </a:bodyPr>
          <a:lstStyle/>
          <a:p>
            <a:pPr marL="0" marR="0" lvl="0" indent="0" algn="r" defTabSz="609630" rtl="1" eaLnBrk="1" fontAlgn="auto" latinLnBrk="0" hangingPunct="1">
              <a:lnSpc>
                <a:spcPct val="100000"/>
              </a:lnSpc>
              <a:spcBef>
                <a:spcPts val="0"/>
              </a:spcBef>
              <a:spcAft>
                <a:spcPts val="0"/>
              </a:spcAft>
              <a:buClrTx/>
              <a:buSzTx/>
              <a:buFontTx/>
              <a:buNone/>
              <a:tabLst/>
              <a:defRPr/>
            </a:pPr>
            <a:r>
              <a:rPr kumimoji="0" lang="ar-JO" sz="36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الصَّف: </a:t>
            </a:r>
            <a:r>
              <a:rPr kumimoji="0" lang="ar-JO"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الخامس</a:t>
            </a:r>
          </a:p>
          <a:p>
            <a:pPr marL="0" marR="0" lvl="0" indent="0" algn="r" defTabSz="609630" rtl="1" eaLnBrk="1" fontAlgn="auto" latinLnBrk="0" hangingPunct="1">
              <a:lnSpc>
                <a:spcPct val="100000"/>
              </a:lnSpc>
              <a:spcBef>
                <a:spcPts val="0"/>
              </a:spcBef>
              <a:spcAft>
                <a:spcPts val="0"/>
              </a:spcAft>
              <a:buClrTx/>
              <a:buSzTx/>
              <a:buFontTx/>
              <a:buNone/>
              <a:tabLst/>
              <a:defRPr/>
            </a:pPr>
            <a:r>
              <a:rPr kumimoji="0" lang="ar-JO" sz="36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عَدد المُشاركين: </a:t>
            </a:r>
            <a:r>
              <a:rPr kumimoji="0" lang="ar-JO"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3–4</a:t>
            </a:r>
          </a:p>
          <a:p>
            <a:pPr marL="0" marR="0" lvl="0" indent="0" algn="r" defTabSz="609630" rtl="1" eaLnBrk="1" fontAlgn="auto" latinLnBrk="0" hangingPunct="1">
              <a:lnSpc>
                <a:spcPct val="100000"/>
              </a:lnSpc>
              <a:spcBef>
                <a:spcPts val="0"/>
              </a:spcBef>
              <a:spcAft>
                <a:spcPts val="0"/>
              </a:spcAft>
              <a:buClrTx/>
              <a:buSzTx/>
              <a:buFontTx/>
              <a:buNone/>
              <a:tabLst/>
              <a:defRPr/>
            </a:pPr>
            <a:endParaRPr kumimoji="0" lang="ar-JO" sz="3600" b="1"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r" defTabSz="609630" rtl="1" eaLnBrk="1" fontAlgn="auto" latinLnBrk="0" hangingPunct="1">
              <a:lnSpc>
                <a:spcPct val="100000"/>
              </a:lnSpc>
              <a:spcBef>
                <a:spcPts val="0"/>
              </a:spcBef>
              <a:spcAft>
                <a:spcPts val="0"/>
              </a:spcAft>
              <a:buClrTx/>
              <a:buSzTx/>
              <a:buFontTx/>
              <a:buNone/>
              <a:tabLst/>
              <a:defRPr/>
            </a:pPr>
            <a:r>
              <a:rPr kumimoji="0" lang="ar-JO" sz="36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الأدوات المطلوبة:</a:t>
            </a:r>
          </a:p>
          <a:p>
            <a:pPr marL="0" marR="0" lvl="0" indent="0" algn="r" defTabSz="609630" rtl="1" eaLnBrk="1" fontAlgn="auto" latinLnBrk="0" hangingPunct="1">
              <a:lnSpc>
                <a:spcPct val="100000"/>
              </a:lnSpc>
              <a:spcBef>
                <a:spcPts val="0"/>
              </a:spcBef>
              <a:spcAft>
                <a:spcPts val="0"/>
              </a:spcAft>
              <a:buClrTx/>
              <a:buSzTx/>
              <a:buFontTx/>
              <a:buNone/>
              <a:tabLst/>
              <a:defRPr/>
            </a:pPr>
            <a:endParaRPr kumimoji="0" lang="ar-JO" sz="3600" b="1"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60963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JO"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مُكعَّب لَعِب كُتِبَت عليه الأعداد: </a:t>
            </a:r>
          </a:p>
          <a:p>
            <a:pPr marL="0" marR="0" lvl="0" indent="0" algn="r" defTabSz="609630" rtl="1" eaLnBrk="1" fontAlgn="auto" latinLnBrk="0" hangingPunct="1">
              <a:lnSpc>
                <a:spcPct val="100000"/>
              </a:lnSpc>
              <a:spcBef>
                <a:spcPts val="0"/>
              </a:spcBef>
              <a:spcAft>
                <a:spcPts val="0"/>
              </a:spcAft>
              <a:buClrTx/>
              <a:buSzTx/>
              <a:buFontTx/>
              <a:buNone/>
              <a:tabLst/>
              <a:defRPr/>
            </a:pPr>
            <a:r>
              <a:rPr kumimoji="0" lang="ar-JO"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3، 4، 3، 4، 5، 6</a:t>
            </a:r>
          </a:p>
          <a:p>
            <a:pPr marL="342900" marR="0" lvl="0" indent="-342900" algn="r" defTabSz="60963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JO"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بِطاقات صِفات مُضلَّعات</a:t>
            </a:r>
          </a:p>
          <a:p>
            <a:pPr marL="342900" marR="0" lvl="0" indent="-342900" algn="r" defTabSz="60963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JO"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لوحَة أشكال لِكلّ مُشارك</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10" name="גרפיקה 9" descr="נורת חשמל וגלגל שיניים קו מיתאר">
            <a:extLst>
              <a:ext uri="{FF2B5EF4-FFF2-40B4-BE49-F238E27FC236}">
                <a16:creationId xmlns:a16="http://schemas.microsoft.com/office/drawing/2014/main" id="{F55F7DAC-3CFC-F398-1D6C-369D5AA8827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249275" y="1823700"/>
            <a:ext cx="914400" cy="914400"/>
          </a:xfrm>
          <a:prstGeom prst="rect">
            <a:avLst/>
          </a:prstGeom>
        </p:spPr>
      </p:pic>
      <p:sp>
        <p:nvSpPr>
          <p:cNvPr id="2" name="מלבן: פינות מעוגלות 1">
            <a:extLst>
              <a:ext uri="{FF2B5EF4-FFF2-40B4-BE49-F238E27FC236}">
                <a16:creationId xmlns:a16="http://schemas.microsoft.com/office/drawing/2014/main" id="{B2E4894E-7DA9-A154-4E25-170113AA5EFF}"/>
              </a:ext>
            </a:extLst>
          </p:cNvPr>
          <p:cNvSpPr/>
          <p:nvPr/>
        </p:nvSpPr>
        <p:spPr>
          <a:xfrm>
            <a:off x="533400" y="9405965"/>
            <a:ext cx="16764000" cy="609600"/>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1" name="תמונה 10">
            <a:extLst>
              <a:ext uri="{FF2B5EF4-FFF2-40B4-BE49-F238E27FC236}">
                <a16:creationId xmlns:a16="http://schemas.microsoft.com/office/drawing/2014/main" id="{C177E0EA-BAFB-791E-F853-5D80698D09FE}"/>
              </a:ext>
            </a:extLst>
          </p:cNvPr>
          <p:cNvPicPr>
            <a:picLocks noChangeAspect="1"/>
          </p:cNvPicPr>
          <p:nvPr/>
        </p:nvPicPr>
        <p:blipFill rotWithShape="1">
          <a:blip r:embed="rId3"/>
          <a:srcRect t="65526" r="670"/>
          <a:stretch/>
        </p:blipFill>
        <p:spPr>
          <a:xfrm>
            <a:off x="14087746" y="9492023"/>
            <a:ext cx="675659" cy="494364"/>
          </a:xfrm>
          <a:prstGeom prst="rect">
            <a:avLst/>
          </a:prstGeom>
        </p:spPr>
      </p:pic>
      <p:sp>
        <p:nvSpPr>
          <p:cNvPr id="12" name="תיבת טקסט 11">
            <a:extLst>
              <a:ext uri="{FF2B5EF4-FFF2-40B4-BE49-F238E27FC236}">
                <a16:creationId xmlns:a16="http://schemas.microsoft.com/office/drawing/2014/main" id="{F7F6B0AF-8CA9-4104-93D8-EA27A740A5CE}"/>
              </a:ext>
            </a:extLst>
          </p:cNvPr>
          <p:cNvSpPr txBox="1"/>
          <p:nvPr/>
        </p:nvSpPr>
        <p:spPr>
          <a:xfrm>
            <a:off x="1828800" y="9478504"/>
            <a:ext cx="9874250" cy="461665"/>
          </a:xfrm>
          <a:prstGeom prst="rect">
            <a:avLst/>
          </a:prstGeom>
          <a:noFill/>
        </p:spPr>
        <p:txBody>
          <a:bodyPr wrap="square" rtlCol="1">
            <a:spAutoFit/>
          </a:bodyPr>
          <a:lstStyle/>
          <a:p>
            <a:r>
              <a:rPr lang="ar-JO" sz="2400" noProof="0" dirty="0">
                <a:solidFill>
                  <a:srgbClr val="0070C0"/>
                </a:solidFill>
                <a:hlinkClick r:id="rId4"/>
              </a:rPr>
              <a:t>اعدَّت من: المركز القطري للمعلمين للرياضيات في التعليم الابتدائي، كلية التربية، جامعة حيفا.</a:t>
            </a:r>
            <a:endParaRPr lang="ar-JO" sz="2400" noProof="0" dirty="0">
              <a:solidFill>
                <a:srgbClr val="0070C0"/>
              </a:solidFill>
            </a:endParaRPr>
          </a:p>
        </p:txBody>
      </p:sp>
      <p:sp>
        <p:nvSpPr>
          <p:cNvPr id="13" name="תיבת טקסט 12">
            <a:extLst>
              <a:ext uri="{FF2B5EF4-FFF2-40B4-BE49-F238E27FC236}">
                <a16:creationId xmlns:a16="http://schemas.microsoft.com/office/drawing/2014/main" id="{FC3640F2-ACC3-B1EA-54B3-E09FAE475519}"/>
              </a:ext>
            </a:extLst>
          </p:cNvPr>
          <p:cNvSpPr txBox="1"/>
          <p:nvPr/>
        </p:nvSpPr>
        <p:spPr>
          <a:xfrm>
            <a:off x="764383" y="1675328"/>
            <a:ext cx="11377610" cy="7201972"/>
          </a:xfrm>
          <a:prstGeom prst="rect">
            <a:avLst/>
          </a:prstGeom>
          <a:noFill/>
        </p:spPr>
        <p:txBody>
          <a:bodyPr wrap="square">
            <a:spAutoFit/>
          </a:bodyPr>
          <a:lstStyle/>
          <a:p>
            <a:pPr algn="r" defTabSz="609630">
              <a:lnSpc>
                <a:spcPct val="150000"/>
              </a:lnSpc>
              <a:defRPr/>
            </a:pPr>
            <a:r>
              <a:rPr lang="ar-JO" sz="2800" b="1" noProof="0" dirty="0">
                <a:solidFill>
                  <a:prstClr val="black"/>
                </a:solidFill>
                <a:latin typeface="Aptos" panose="02110004020202020204"/>
              </a:rPr>
              <a:t>سير اللعبة:</a:t>
            </a:r>
          </a:p>
          <a:p>
            <a:pPr algn="r" defTabSz="609630">
              <a:defRPr/>
            </a:pPr>
            <a:r>
              <a:rPr lang="ar-JO" sz="2800" b="1" noProof="0" dirty="0">
                <a:solidFill>
                  <a:prstClr val="black"/>
                </a:solidFill>
                <a:latin typeface="Aptos" panose="02110004020202020204"/>
              </a:rPr>
              <a:t>1. </a:t>
            </a:r>
            <a:r>
              <a:rPr lang="ar-JO" sz="2800" noProof="0" dirty="0">
                <a:solidFill>
                  <a:prstClr val="black"/>
                </a:solidFill>
                <a:latin typeface="Aptos" panose="02110004020202020204"/>
              </a:rPr>
              <a:t>تُخلط بِطاقات الصِّفات ونُرتِّبها في كومة بِحيث تَكون مَقلوبة إلى الأسفل. يَحصل كلّ مُشارك على لوحَة الأشكال.</a:t>
            </a:r>
          </a:p>
          <a:p>
            <a:pPr algn="r" defTabSz="609630">
              <a:defRPr/>
            </a:pPr>
            <a:r>
              <a:rPr lang="ar-JO" sz="2800" noProof="0" dirty="0">
                <a:solidFill>
                  <a:prstClr val="black"/>
                </a:solidFill>
                <a:latin typeface="Aptos" panose="02110004020202020204"/>
              </a:rPr>
              <a:t>2. يَرمي كلّ مُشارك في دَوره المُكعَّب ويأخُذ بِطاقة عليها صِفَة مِن الكومة. يَبحث في لوحَة الأشكال عن مُضلّعات عدد أضلاعها يُساوي العَدد الذي حَصل عليه في المُكعَّب، وتحقّق أيضًا الصِفَة المكتوبة على البطاقة. ثم يضع علامة √ على كلّ المُضلّعات المُلائمَة.</a:t>
            </a:r>
          </a:p>
          <a:p>
            <a:pPr algn="r" defTabSz="609630">
              <a:defRPr/>
            </a:pPr>
            <a:r>
              <a:rPr lang="ar-JO" sz="2800" noProof="0" dirty="0">
                <a:solidFill>
                  <a:prstClr val="black"/>
                </a:solidFill>
                <a:latin typeface="Aptos" panose="02110004020202020204"/>
              </a:rPr>
              <a:t>   مثلًا: إذا حَصل مُشارك على العَدد 3 في المُكعَّب وكانت بِطاقة الصِّفة: "للمُضلّع زاوِيَة حادّة"، يُمكنه أنْ</a:t>
            </a:r>
          </a:p>
          <a:p>
            <a:pPr algn="r" defTabSz="609630">
              <a:defRPr/>
            </a:pPr>
            <a:r>
              <a:rPr lang="ar-JO" sz="2800" noProof="0" dirty="0">
                <a:solidFill>
                  <a:prstClr val="black"/>
                </a:solidFill>
                <a:latin typeface="Aptos" panose="02110004020202020204"/>
              </a:rPr>
              <a:t> يَضَع علامَة على جَميع المثلثات (لأنَّ لكلّ مُثلّث زاويَة حادَّة واحِدَة على الأقل). في النهاية يعيد بطاقة الصِّفَة</a:t>
            </a:r>
          </a:p>
          <a:p>
            <a:pPr algn="r" defTabSz="609630">
              <a:defRPr/>
            </a:pPr>
            <a:r>
              <a:rPr lang="ar-JO" sz="2800" noProof="0" dirty="0">
                <a:solidFill>
                  <a:prstClr val="black"/>
                </a:solidFill>
                <a:latin typeface="Aptos" panose="02110004020202020204"/>
              </a:rPr>
              <a:t> إلى أسفل الكومة، وينتقل الدَّور إلى اللاعب التّالي.</a:t>
            </a:r>
          </a:p>
          <a:p>
            <a:pPr algn="r" defTabSz="609630">
              <a:defRPr/>
            </a:pPr>
            <a:r>
              <a:rPr lang="ar-JO" sz="2800" noProof="0" dirty="0">
                <a:solidFill>
                  <a:prstClr val="black"/>
                </a:solidFill>
                <a:latin typeface="Aptos" panose="02110004020202020204"/>
              </a:rPr>
              <a:t>3. إذا لم يَجد المُشارِك أيّ مُضلّع مُلائِم: عَدد أضلاعه يُساوي العَدد الذي حَصل عليه عند رَمي المُكعَّب ويحقّق الصِّفَة في البطاقة، يخسَر اللاعب دَوره.</a:t>
            </a:r>
          </a:p>
          <a:p>
            <a:pPr algn="r" defTabSz="609630">
              <a:defRPr/>
            </a:pPr>
            <a:r>
              <a:rPr lang="ar-JO" sz="2800" noProof="0" dirty="0">
                <a:solidFill>
                  <a:prstClr val="black"/>
                </a:solidFill>
                <a:latin typeface="Aptos" panose="02110004020202020204"/>
              </a:rPr>
              <a:t>4. بعد خَمس جَولات، يكون الفائز هو اللاعب الذي جَمع أكبر عَدد مِن عَلامات √ في لوحة الأشكال الخاصة به.</a:t>
            </a:r>
          </a:p>
          <a:p>
            <a:pPr algn="r" defTabSz="609630">
              <a:defRPr/>
            </a:pPr>
            <a:r>
              <a:rPr lang="ar-JO" sz="2800" noProof="0" dirty="0">
                <a:solidFill>
                  <a:prstClr val="black"/>
                </a:solidFill>
                <a:latin typeface="Aptos" panose="02110004020202020204"/>
              </a:rPr>
              <a:t>مُلاحظة: يُمكن استِبدال المُكعَّب بِبطاقات أعداد مُلائِمة، بحيث يَسحب كلّ لاعِب بطاقة في دَوره.</a:t>
            </a:r>
          </a:p>
        </p:txBody>
      </p:sp>
    </p:spTree>
    <p:extLst>
      <p:ext uri="{BB962C8B-B14F-4D97-AF65-F5344CB8AC3E}">
        <p14:creationId xmlns:p14="http://schemas.microsoft.com/office/powerpoint/2010/main" val="419083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F78A62C2-845D-1D80-93B6-1658A931E451}"/>
              </a:ext>
            </a:extLst>
          </p:cNvPr>
          <p:cNvSpPr txBox="1"/>
          <p:nvPr/>
        </p:nvSpPr>
        <p:spPr>
          <a:xfrm>
            <a:off x="6382737" y="1104900"/>
            <a:ext cx="6907660" cy="646331"/>
          </a:xfrm>
          <a:prstGeom prst="rect">
            <a:avLst/>
          </a:prstGeom>
          <a:noFill/>
        </p:spPr>
        <p:txBody>
          <a:bodyPr wrap="none" rtlCol="1">
            <a:spAutoFit/>
          </a:bodyPr>
          <a:lstStyle/>
          <a:p>
            <a:pPr algn="l" defTabSz="609630" rtl="0"/>
            <a:r>
              <a:rPr lang="ar-JO" sz="3600" noProof="0" dirty="0">
                <a:solidFill>
                  <a:prstClr val="black"/>
                </a:solidFill>
              </a:rPr>
              <a:t>بِطاقات صِفات لِلعبَة "مِن الصِّفات إلى الأشكال</a:t>
            </a:r>
            <a:endParaRPr lang="ar-JO" sz="3600" noProof="0" dirty="0">
              <a:solidFill>
                <a:prstClr val="black"/>
              </a:solidFill>
              <a:latin typeface="Calibri"/>
              <a:cs typeface="Arial" panose="020B0604020202020204" pitchFamily="34" charset="0"/>
            </a:endParaRPr>
          </a:p>
        </p:txBody>
      </p:sp>
      <p:graphicFrame>
        <p:nvGraphicFramePr>
          <p:cNvPr id="5" name="טבלה 4">
            <a:extLst>
              <a:ext uri="{FF2B5EF4-FFF2-40B4-BE49-F238E27FC236}">
                <a16:creationId xmlns:a16="http://schemas.microsoft.com/office/drawing/2014/main" id="{5A131898-A7A5-A88D-AAE7-197018C973B2}"/>
              </a:ext>
            </a:extLst>
          </p:cNvPr>
          <p:cNvGraphicFramePr>
            <a:graphicFrameLocks noGrp="1"/>
          </p:cNvGraphicFramePr>
          <p:nvPr>
            <p:extLst>
              <p:ext uri="{D42A27DB-BD31-4B8C-83A1-F6EECF244321}">
                <p14:modId xmlns:p14="http://schemas.microsoft.com/office/powerpoint/2010/main" val="2707233162"/>
              </p:ext>
            </p:extLst>
          </p:nvPr>
        </p:nvGraphicFramePr>
        <p:xfrm>
          <a:off x="3429000" y="2781300"/>
          <a:ext cx="12235888" cy="4320000"/>
        </p:xfrm>
        <a:graphic>
          <a:graphicData uri="http://schemas.openxmlformats.org/drawingml/2006/table">
            <a:tbl>
              <a:tblPr rtl="1" firstRow="1" bandRow="1"/>
              <a:tblGrid>
                <a:gridCol w="6117944">
                  <a:extLst>
                    <a:ext uri="{9D8B030D-6E8A-4147-A177-3AD203B41FA5}">
                      <a16:colId xmlns:a16="http://schemas.microsoft.com/office/drawing/2014/main" val="475671831"/>
                    </a:ext>
                  </a:extLst>
                </a:gridCol>
                <a:gridCol w="6117944">
                  <a:extLst>
                    <a:ext uri="{9D8B030D-6E8A-4147-A177-3AD203B41FA5}">
                      <a16:colId xmlns:a16="http://schemas.microsoft.com/office/drawing/2014/main" val="731219150"/>
                    </a:ext>
                  </a:extLst>
                </a:gridCol>
              </a:tblGrid>
              <a:tr h="864000">
                <a:tc>
                  <a:txBody>
                    <a:bodyPr/>
                    <a:lstStyle/>
                    <a:p>
                      <a:pPr algn="ctr" rtl="1"/>
                      <a:r>
                        <a:rPr lang="ar-JO" sz="2400" noProof="0" dirty="0">
                          <a:solidFill>
                            <a:srgbClr val="0070C0"/>
                          </a:solidFill>
                          <a:latin typeface="Tahoma" panose="020B0604030504040204" pitchFamily="34" charset="0"/>
                          <a:ea typeface="Tahoma" panose="020B0604030504040204" pitchFamily="34" charset="0"/>
                          <a:cs typeface="Tahoma" panose="020B0604030504040204" pitchFamily="34" charset="0"/>
                        </a:rPr>
                        <a:t>جَميع أضلاع المُضلّع مُتساوِيَة</a:t>
                      </a:r>
                    </a:p>
                  </a:txBody>
                  <a:tcPr anchor="ctr"/>
                </a:tc>
                <a:tc>
                  <a:txBody>
                    <a:bodyPr/>
                    <a:lstStyle/>
                    <a:p>
                      <a:pPr algn="ctr" rtl="1"/>
                      <a:r>
                        <a:rPr lang="ar-JO" sz="2400" noProof="0" dirty="0">
                          <a:solidFill>
                            <a:srgbClr val="0070C0"/>
                          </a:solidFill>
                          <a:latin typeface="Tahoma" panose="020B0604030504040204" pitchFamily="34" charset="0"/>
                          <a:ea typeface="Tahoma" panose="020B0604030504040204" pitchFamily="34" charset="0"/>
                          <a:cs typeface="Tahoma" panose="020B0604030504040204" pitchFamily="34" charset="0"/>
                        </a:rPr>
                        <a:t>جَميع زَوايا المُضلّع مُتساوِيَة</a:t>
                      </a:r>
                    </a:p>
                  </a:txBody>
                  <a:tcPr anchor="ctr"/>
                </a:tc>
                <a:extLst>
                  <a:ext uri="{0D108BD9-81ED-4DB2-BD59-A6C34878D82A}">
                    <a16:rowId xmlns:a16="http://schemas.microsoft.com/office/drawing/2014/main" val="3723035780"/>
                  </a:ext>
                </a:extLst>
              </a:tr>
              <a:tr h="864000">
                <a:tc>
                  <a:txBody>
                    <a:bodyPr/>
                    <a:lstStyle/>
                    <a:p>
                      <a:pPr algn="ctr" rtl="1"/>
                      <a:r>
                        <a:rPr lang="ar-JO" sz="24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زاويَة مُنفرِجَة واحِدَة فَقط</a:t>
                      </a:r>
                    </a:p>
                  </a:txBody>
                  <a:tcPr anchor="ctr"/>
                </a:tc>
                <a:tc>
                  <a:txBody>
                    <a:bodyPr/>
                    <a:lstStyle/>
                    <a:p>
                      <a:pPr algn="ctr" rtl="1"/>
                      <a:r>
                        <a:rPr lang="ar-JO" sz="24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زَوجَين مِن الأضلاع المُتساوِيَة</a:t>
                      </a:r>
                    </a:p>
                  </a:txBody>
                  <a:tcPr anchor="ctr"/>
                </a:tc>
                <a:extLst>
                  <a:ext uri="{0D108BD9-81ED-4DB2-BD59-A6C34878D82A}">
                    <a16:rowId xmlns:a16="http://schemas.microsoft.com/office/drawing/2014/main" val="271694913"/>
                  </a:ext>
                </a:extLst>
              </a:tr>
              <a:tr h="864000">
                <a:tc>
                  <a:txBody>
                    <a:bodyPr/>
                    <a:lstStyle/>
                    <a:p>
                      <a:pPr marL="0" marR="0" lvl="0" indent="0" algn="ctr" defTabSz="609630" rtl="1" eaLnBrk="1" fontAlgn="auto" latinLnBrk="0" hangingPunct="1">
                        <a:lnSpc>
                          <a:spcPct val="100000"/>
                        </a:lnSpc>
                        <a:spcBef>
                          <a:spcPts val="0"/>
                        </a:spcBef>
                        <a:spcAft>
                          <a:spcPts val="0"/>
                        </a:spcAft>
                        <a:buClrTx/>
                        <a:buSzTx/>
                        <a:buFontTx/>
                        <a:buNone/>
                        <a:tabLst/>
                        <a:defRPr/>
                      </a:pPr>
                      <a:r>
                        <a:rPr kumimoji="0" lang="ar-JO" sz="24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يوجَد لِلمُضلَّع زَوجَين مِن الأضلاع المُتَوازِيَة</a:t>
                      </a:r>
                    </a:p>
                  </a:txBody>
                  <a:tcPr anchor="ctr"/>
                </a:tc>
                <a:tc>
                  <a:txBody>
                    <a:bodyPr/>
                    <a:lstStyle/>
                    <a:p>
                      <a:pPr algn="ctr" rtl="1"/>
                      <a:r>
                        <a:rPr lang="ar-JO" sz="24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ضِلعَين مُتَجاوِرَين مُتَساوِيَين</a:t>
                      </a:r>
                    </a:p>
                  </a:txBody>
                  <a:tcPr anchor="ctr"/>
                </a:tc>
                <a:extLst>
                  <a:ext uri="{0D108BD9-81ED-4DB2-BD59-A6C34878D82A}">
                    <a16:rowId xmlns:a16="http://schemas.microsoft.com/office/drawing/2014/main" val="2120279569"/>
                  </a:ext>
                </a:extLst>
              </a:tr>
              <a:tr h="864000">
                <a:tc>
                  <a:txBody>
                    <a:bodyPr/>
                    <a:lstStyle/>
                    <a:p>
                      <a:pPr algn="ctr" rtl="1"/>
                      <a:r>
                        <a:rPr lang="ar-JO" sz="24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زاويتَين حادَّتَين فَقط </a:t>
                      </a:r>
                    </a:p>
                  </a:txBody>
                  <a:tcPr anchor="ctr"/>
                </a:tc>
                <a:tc>
                  <a:txBody>
                    <a:bodyPr/>
                    <a:lstStyle/>
                    <a:p>
                      <a:pPr algn="ctr" rtl="1"/>
                      <a:r>
                        <a:rPr lang="ar-JO" sz="24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ضِلعَين مُتَوازِيَين</a:t>
                      </a:r>
                    </a:p>
                  </a:txBody>
                  <a:tcPr anchor="ctr"/>
                </a:tc>
                <a:extLst>
                  <a:ext uri="{0D108BD9-81ED-4DB2-BD59-A6C34878D82A}">
                    <a16:rowId xmlns:a16="http://schemas.microsoft.com/office/drawing/2014/main" val="1976361938"/>
                  </a:ext>
                </a:extLst>
              </a:tr>
              <a:tr h="864000">
                <a:tc>
                  <a:txBody>
                    <a:bodyPr/>
                    <a:lstStyle/>
                    <a:p>
                      <a:pPr algn="ctr" rtl="1"/>
                      <a:r>
                        <a:rPr lang="ar-JO" sz="24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زاويَة قائِمَة واحِدَة فَقط</a:t>
                      </a:r>
                    </a:p>
                  </a:txBody>
                  <a:tcPr anchor="ctr"/>
                </a:tc>
                <a:tc>
                  <a:txBody>
                    <a:bodyPr/>
                    <a:lstStyle/>
                    <a:p>
                      <a:pPr algn="ctr" rtl="1"/>
                      <a:r>
                        <a:rPr lang="ar-JO" sz="2400" noProof="0" dirty="0">
                          <a:solidFill>
                            <a:srgbClr val="0070C0"/>
                          </a:solidFill>
                          <a:latin typeface="Tahoma" panose="020B0604030504040204" pitchFamily="34" charset="0"/>
                          <a:ea typeface="Tahoma" panose="020B0604030504040204" pitchFamily="34" charset="0"/>
                          <a:cs typeface="Tahoma" panose="020B0604030504040204" pitchFamily="34" charset="0"/>
                        </a:rPr>
                        <a:t>يوجَد لِلمُضلَّع زاويَة حادَّة</a:t>
                      </a:r>
                    </a:p>
                  </a:txBody>
                  <a:tcPr anchor="ctr"/>
                </a:tc>
                <a:extLst>
                  <a:ext uri="{0D108BD9-81ED-4DB2-BD59-A6C34878D82A}">
                    <a16:rowId xmlns:a16="http://schemas.microsoft.com/office/drawing/2014/main" val="2751969118"/>
                  </a:ext>
                </a:extLst>
              </a:tr>
            </a:tbl>
          </a:graphicData>
        </a:graphic>
      </p:graphicFrame>
    </p:spTree>
    <p:extLst>
      <p:ext uri="{BB962C8B-B14F-4D97-AF65-F5344CB8AC3E}">
        <p14:creationId xmlns:p14="http://schemas.microsoft.com/office/powerpoint/2010/main" val="211176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2C5BFE8F-25B3-EADC-2B07-4109E29933E7}"/>
              </a:ext>
            </a:extLst>
          </p:cNvPr>
          <p:cNvGraphicFramePr>
            <a:graphicFrameLocks noGrp="1"/>
          </p:cNvGraphicFramePr>
          <p:nvPr/>
        </p:nvGraphicFramePr>
        <p:xfrm>
          <a:off x="3638957" y="1282500"/>
          <a:ext cx="12042000" cy="7722000"/>
        </p:xfrm>
        <a:graphic>
          <a:graphicData uri="http://schemas.openxmlformats.org/drawingml/2006/table">
            <a:tbl>
              <a:tblPr rtl="1" firstRow="1" bandRow="1"/>
              <a:tblGrid>
                <a:gridCol w="6021000">
                  <a:extLst>
                    <a:ext uri="{9D8B030D-6E8A-4147-A177-3AD203B41FA5}">
                      <a16:colId xmlns:a16="http://schemas.microsoft.com/office/drawing/2014/main" val="194539670"/>
                    </a:ext>
                  </a:extLst>
                </a:gridCol>
                <a:gridCol w="6021000">
                  <a:extLst>
                    <a:ext uri="{9D8B030D-6E8A-4147-A177-3AD203B41FA5}">
                      <a16:colId xmlns:a16="http://schemas.microsoft.com/office/drawing/2014/main" val="2139656426"/>
                    </a:ext>
                  </a:extLst>
                </a:gridCol>
              </a:tblGrid>
              <a:tr h="2574000">
                <a:tc>
                  <a:txBody>
                    <a:bodyPr/>
                    <a:lstStyle/>
                    <a:p>
                      <a:pPr algn="ctr" rtl="1"/>
                      <a:r>
                        <a:rPr lang="he-IL" sz="6600" b="1" dirty="0">
                          <a:solidFill>
                            <a:srgbClr val="FF0000"/>
                          </a:solidFill>
                        </a:rPr>
                        <a:t>4</a:t>
                      </a:r>
                    </a:p>
                  </a:txBody>
                  <a:tcPr marL="137160" marR="137160" marT="68580" marB="68580" anchor="ctr"/>
                </a:tc>
                <a:tc>
                  <a:txBody>
                    <a:bodyPr/>
                    <a:lstStyle/>
                    <a:p>
                      <a:pPr algn="ctr" rtl="1"/>
                      <a:r>
                        <a:rPr lang="he-IL" sz="6600" b="1" dirty="0">
                          <a:solidFill>
                            <a:srgbClr val="FF0000"/>
                          </a:solidFill>
                        </a:rPr>
                        <a:t>3</a:t>
                      </a:r>
                    </a:p>
                  </a:txBody>
                  <a:tcPr marL="137160" marR="137160" marT="68580" marB="68580" anchor="ctr"/>
                </a:tc>
                <a:extLst>
                  <a:ext uri="{0D108BD9-81ED-4DB2-BD59-A6C34878D82A}">
                    <a16:rowId xmlns:a16="http://schemas.microsoft.com/office/drawing/2014/main" val="1206897468"/>
                  </a:ext>
                </a:extLst>
              </a:tr>
              <a:tr h="2574000">
                <a:tc>
                  <a:txBody>
                    <a:bodyPr/>
                    <a:lstStyle/>
                    <a:p>
                      <a:pPr algn="ctr" rtl="1"/>
                      <a:r>
                        <a:rPr lang="he-IL" sz="6600" b="1" dirty="0">
                          <a:solidFill>
                            <a:srgbClr val="FF0000"/>
                          </a:solidFill>
                        </a:rPr>
                        <a:t>5</a:t>
                      </a:r>
                    </a:p>
                  </a:txBody>
                  <a:tcPr marL="137160" marR="137160" marT="68580" marB="68580" anchor="ctr"/>
                </a:tc>
                <a:tc>
                  <a:txBody>
                    <a:bodyPr/>
                    <a:lstStyle/>
                    <a:p>
                      <a:pPr algn="ctr" rtl="1"/>
                      <a:r>
                        <a:rPr lang="he-IL" sz="6600" b="1" dirty="0">
                          <a:solidFill>
                            <a:srgbClr val="FF0000"/>
                          </a:solidFill>
                        </a:rPr>
                        <a:t>6</a:t>
                      </a:r>
                    </a:p>
                  </a:txBody>
                  <a:tcPr marL="137160" marR="137160" marT="68580" marB="68580" anchor="ctr"/>
                </a:tc>
                <a:extLst>
                  <a:ext uri="{0D108BD9-81ED-4DB2-BD59-A6C34878D82A}">
                    <a16:rowId xmlns:a16="http://schemas.microsoft.com/office/drawing/2014/main" val="240803873"/>
                  </a:ext>
                </a:extLst>
              </a:tr>
              <a:tr h="2574000">
                <a:tc>
                  <a:txBody>
                    <a:bodyPr/>
                    <a:lstStyle/>
                    <a:p>
                      <a:pPr algn="ctr" rtl="1"/>
                      <a:r>
                        <a:rPr lang="he-IL" sz="6600" b="1" dirty="0">
                          <a:solidFill>
                            <a:srgbClr val="FF0000"/>
                          </a:solidFill>
                        </a:rPr>
                        <a:t>3</a:t>
                      </a:r>
                    </a:p>
                  </a:txBody>
                  <a:tcPr marL="137160" marR="137160" marT="68580" marB="68580" anchor="ctr"/>
                </a:tc>
                <a:tc>
                  <a:txBody>
                    <a:bodyPr/>
                    <a:lstStyle/>
                    <a:p>
                      <a:pPr algn="ctr" rtl="1"/>
                      <a:r>
                        <a:rPr lang="he-IL" sz="6600" b="1" dirty="0">
                          <a:solidFill>
                            <a:srgbClr val="FF0000"/>
                          </a:solidFill>
                        </a:rPr>
                        <a:t>4</a:t>
                      </a:r>
                    </a:p>
                  </a:txBody>
                  <a:tcPr marL="137160" marR="137160" marT="68580" marB="68580" anchor="ctr"/>
                </a:tc>
                <a:extLst>
                  <a:ext uri="{0D108BD9-81ED-4DB2-BD59-A6C34878D82A}">
                    <a16:rowId xmlns:a16="http://schemas.microsoft.com/office/drawing/2014/main" val="3268506566"/>
                  </a:ext>
                </a:extLst>
              </a:tr>
            </a:tbl>
          </a:graphicData>
        </a:graphic>
      </p:graphicFrame>
      <p:sp>
        <p:nvSpPr>
          <p:cNvPr id="3" name="תיבת טקסט 2">
            <a:extLst>
              <a:ext uri="{FF2B5EF4-FFF2-40B4-BE49-F238E27FC236}">
                <a16:creationId xmlns:a16="http://schemas.microsoft.com/office/drawing/2014/main" id="{80697ACD-6C9A-F0F4-E987-A52A435F6E2D}"/>
              </a:ext>
            </a:extLst>
          </p:cNvPr>
          <p:cNvSpPr txBox="1"/>
          <p:nvPr/>
        </p:nvSpPr>
        <p:spPr>
          <a:xfrm>
            <a:off x="4724400" y="419100"/>
            <a:ext cx="8393786" cy="646331"/>
          </a:xfrm>
          <a:prstGeom prst="rect">
            <a:avLst/>
          </a:prstGeom>
          <a:noFill/>
        </p:spPr>
        <p:txBody>
          <a:bodyPr wrap="square" rtlCol="1">
            <a:spAutoFit/>
          </a:bodyPr>
          <a:lstStyle/>
          <a:p>
            <a:pPr algn="ctr" defTabSz="609630" rtl="0"/>
            <a:r>
              <a:rPr lang="ar-JO" sz="3600" noProof="0" dirty="0">
                <a:solidFill>
                  <a:prstClr val="black"/>
                </a:solidFill>
              </a:rPr>
              <a:t>بِطاقات العَمل لِلُّعبَة - مِن الصِّفات إلى الأشكال</a:t>
            </a:r>
            <a:endParaRPr lang="ar-JO" sz="3600" noProof="0" dirty="0">
              <a:solidFill>
                <a:srgbClr val="FF0000"/>
              </a:solidFill>
              <a:latin typeface="Calibri"/>
              <a:cs typeface="Arial" panose="020B0604020202020204" pitchFamily="34" charset="0"/>
            </a:endParaRPr>
          </a:p>
        </p:txBody>
      </p:sp>
    </p:spTree>
    <p:extLst>
      <p:ext uri="{BB962C8B-B14F-4D97-AF65-F5344CB8AC3E}">
        <p14:creationId xmlns:p14="http://schemas.microsoft.com/office/powerpoint/2010/main" val="320764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2C5BFE8F-25B3-EADC-2B07-4109E29933E7}"/>
              </a:ext>
            </a:extLst>
          </p:cNvPr>
          <p:cNvGraphicFramePr>
            <a:graphicFrameLocks noGrp="1"/>
          </p:cNvGraphicFramePr>
          <p:nvPr/>
        </p:nvGraphicFramePr>
        <p:xfrm>
          <a:off x="3638957" y="1282500"/>
          <a:ext cx="12042000" cy="7722000"/>
        </p:xfrm>
        <a:graphic>
          <a:graphicData uri="http://schemas.openxmlformats.org/drawingml/2006/table">
            <a:tbl>
              <a:tblPr rtl="1" firstRow="1" bandRow="1"/>
              <a:tblGrid>
                <a:gridCol w="6021000">
                  <a:extLst>
                    <a:ext uri="{9D8B030D-6E8A-4147-A177-3AD203B41FA5}">
                      <a16:colId xmlns:a16="http://schemas.microsoft.com/office/drawing/2014/main" val="194539670"/>
                    </a:ext>
                  </a:extLst>
                </a:gridCol>
                <a:gridCol w="6021000">
                  <a:extLst>
                    <a:ext uri="{9D8B030D-6E8A-4147-A177-3AD203B41FA5}">
                      <a16:colId xmlns:a16="http://schemas.microsoft.com/office/drawing/2014/main" val="2139656426"/>
                    </a:ext>
                  </a:extLst>
                </a:gridCol>
              </a:tblGrid>
              <a:tr h="2574000">
                <a:tc>
                  <a:txBody>
                    <a:bodyPr/>
                    <a:lstStyle/>
                    <a:p>
                      <a:pPr algn="ctr" rtl="1"/>
                      <a:r>
                        <a:rPr lang="he-IL" sz="6600" b="1" dirty="0">
                          <a:solidFill>
                            <a:srgbClr val="FF0000"/>
                          </a:solidFill>
                        </a:rPr>
                        <a:t>5</a:t>
                      </a:r>
                    </a:p>
                  </a:txBody>
                  <a:tcPr marL="137160" marR="137160" marT="68580" marB="68580" anchor="ctr"/>
                </a:tc>
                <a:tc>
                  <a:txBody>
                    <a:bodyPr/>
                    <a:lstStyle/>
                    <a:p>
                      <a:pPr algn="ctr" rtl="1"/>
                      <a:r>
                        <a:rPr lang="he-IL" sz="6600" b="1" dirty="0">
                          <a:solidFill>
                            <a:srgbClr val="FF0000"/>
                          </a:solidFill>
                        </a:rPr>
                        <a:t>6</a:t>
                      </a:r>
                    </a:p>
                  </a:txBody>
                  <a:tcPr marL="137160" marR="137160" marT="68580" marB="68580" anchor="ctr"/>
                </a:tc>
                <a:extLst>
                  <a:ext uri="{0D108BD9-81ED-4DB2-BD59-A6C34878D82A}">
                    <a16:rowId xmlns:a16="http://schemas.microsoft.com/office/drawing/2014/main" val="1206897468"/>
                  </a:ext>
                </a:extLst>
              </a:tr>
              <a:tr h="2574000">
                <a:tc>
                  <a:txBody>
                    <a:bodyPr/>
                    <a:lstStyle/>
                    <a:p>
                      <a:pPr algn="ctr" rtl="1"/>
                      <a:r>
                        <a:rPr lang="he-IL" sz="6600" b="1" dirty="0">
                          <a:solidFill>
                            <a:srgbClr val="FF0000"/>
                          </a:solidFill>
                        </a:rPr>
                        <a:t>5</a:t>
                      </a:r>
                    </a:p>
                  </a:txBody>
                  <a:tcPr marL="137160" marR="137160" marT="68580" marB="68580" anchor="ctr"/>
                </a:tc>
                <a:tc>
                  <a:txBody>
                    <a:bodyPr/>
                    <a:lstStyle/>
                    <a:p>
                      <a:pPr algn="ctr" rtl="1"/>
                      <a:r>
                        <a:rPr lang="he-IL" sz="6600" b="1" dirty="0">
                          <a:solidFill>
                            <a:srgbClr val="FF0000"/>
                          </a:solidFill>
                        </a:rPr>
                        <a:t>6</a:t>
                      </a:r>
                    </a:p>
                  </a:txBody>
                  <a:tcPr marL="137160" marR="137160" marT="68580" marB="68580" anchor="ctr"/>
                </a:tc>
                <a:extLst>
                  <a:ext uri="{0D108BD9-81ED-4DB2-BD59-A6C34878D82A}">
                    <a16:rowId xmlns:a16="http://schemas.microsoft.com/office/drawing/2014/main" val="240803873"/>
                  </a:ext>
                </a:extLst>
              </a:tr>
              <a:tr h="2574000">
                <a:tc>
                  <a:txBody>
                    <a:bodyPr/>
                    <a:lstStyle/>
                    <a:p>
                      <a:pPr algn="ctr" rtl="1"/>
                      <a:r>
                        <a:rPr lang="he-IL" sz="6600" b="1" dirty="0">
                          <a:solidFill>
                            <a:srgbClr val="FF0000"/>
                          </a:solidFill>
                        </a:rPr>
                        <a:t>5</a:t>
                      </a:r>
                    </a:p>
                  </a:txBody>
                  <a:tcPr marL="137160" marR="137160" marT="68580" marB="68580" anchor="ctr"/>
                </a:tc>
                <a:tc>
                  <a:txBody>
                    <a:bodyPr/>
                    <a:lstStyle/>
                    <a:p>
                      <a:pPr algn="ctr" rtl="1"/>
                      <a:r>
                        <a:rPr lang="he-IL" sz="6600" b="1" dirty="0">
                          <a:solidFill>
                            <a:srgbClr val="FF0000"/>
                          </a:solidFill>
                        </a:rPr>
                        <a:t>6</a:t>
                      </a:r>
                    </a:p>
                  </a:txBody>
                  <a:tcPr marL="137160" marR="137160" marT="68580" marB="68580" anchor="ctr"/>
                </a:tc>
                <a:extLst>
                  <a:ext uri="{0D108BD9-81ED-4DB2-BD59-A6C34878D82A}">
                    <a16:rowId xmlns:a16="http://schemas.microsoft.com/office/drawing/2014/main" val="3268506566"/>
                  </a:ext>
                </a:extLst>
              </a:tr>
            </a:tbl>
          </a:graphicData>
        </a:graphic>
      </p:graphicFrame>
      <p:sp>
        <p:nvSpPr>
          <p:cNvPr id="3" name="תיבת טקסט 2">
            <a:extLst>
              <a:ext uri="{FF2B5EF4-FFF2-40B4-BE49-F238E27FC236}">
                <a16:creationId xmlns:a16="http://schemas.microsoft.com/office/drawing/2014/main" id="{95DBD89D-181B-CE80-EEB4-E1D21A840C06}"/>
              </a:ext>
            </a:extLst>
          </p:cNvPr>
          <p:cNvSpPr txBox="1"/>
          <p:nvPr/>
        </p:nvSpPr>
        <p:spPr>
          <a:xfrm>
            <a:off x="4572000" y="419100"/>
            <a:ext cx="8393786" cy="646331"/>
          </a:xfrm>
          <a:prstGeom prst="rect">
            <a:avLst/>
          </a:prstGeom>
          <a:noFill/>
        </p:spPr>
        <p:txBody>
          <a:bodyPr wrap="square" rtlCol="1">
            <a:spAutoFit/>
          </a:bodyPr>
          <a:lstStyle/>
          <a:p>
            <a:pPr algn="ctr" defTabSz="609630" rtl="0"/>
            <a:r>
              <a:rPr lang="ar-JO" sz="3600" noProof="0" dirty="0">
                <a:solidFill>
                  <a:prstClr val="black"/>
                </a:solidFill>
              </a:rPr>
              <a:t>بِطاقات العَمل لِلُّعبَة - مِن الصِّفات إلى الأشكال</a:t>
            </a:r>
            <a:endParaRPr lang="ar-JO" sz="3600" noProof="0" dirty="0">
              <a:solidFill>
                <a:srgbClr val="FF0000"/>
              </a:solidFill>
              <a:latin typeface="Calibri"/>
              <a:cs typeface="Arial" panose="020B0604020202020204" pitchFamily="34" charset="0"/>
            </a:endParaRPr>
          </a:p>
        </p:txBody>
      </p:sp>
    </p:spTree>
    <p:extLst>
      <p:ext uri="{BB962C8B-B14F-4D97-AF65-F5344CB8AC3E}">
        <p14:creationId xmlns:p14="http://schemas.microsoft.com/office/powerpoint/2010/main" val="1612147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7035EB7-203B-1370-CD18-5063EA79D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318" y="0"/>
            <a:ext cx="8791187" cy="10287000"/>
          </a:xfrm>
          <a:prstGeom prst="rect">
            <a:avLst/>
          </a:prstGeom>
        </p:spPr>
      </p:pic>
      <p:sp>
        <p:nvSpPr>
          <p:cNvPr id="2" name="תיבת טקסט 1">
            <a:extLst>
              <a:ext uri="{FF2B5EF4-FFF2-40B4-BE49-F238E27FC236}">
                <a16:creationId xmlns:a16="http://schemas.microsoft.com/office/drawing/2014/main" id="{0874AD81-85B2-47D3-D6F6-6BBA4C0F7762}"/>
              </a:ext>
            </a:extLst>
          </p:cNvPr>
          <p:cNvSpPr txBox="1"/>
          <p:nvPr/>
        </p:nvSpPr>
        <p:spPr>
          <a:xfrm>
            <a:off x="13563600" y="1181100"/>
            <a:ext cx="4059125" cy="2308324"/>
          </a:xfrm>
          <a:prstGeom prst="rect">
            <a:avLst/>
          </a:prstGeom>
          <a:noFill/>
        </p:spPr>
        <p:txBody>
          <a:bodyPr wrap="none" rtlCol="1">
            <a:spAutoFit/>
          </a:bodyPr>
          <a:lstStyle/>
          <a:p>
            <a:pPr algn="r"/>
            <a:r>
              <a:rPr lang="ar-JO" sz="3600" noProof="0" dirty="0"/>
              <a:t>لوحَة الأشكال لِلُعبَة </a:t>
            </a:r>
          </a:p>
          <a:p>
            <a:pPr algn="r"/>
            <a:r>
              <a:rPr lang="ar-JO" sz="3600" noProof="0" dirty="0"/>
              <a:t>مِن الصِّفات إلى الأشكال</a:t>
            </a:r>
          </a:p>
          <a:p>
            <a:pPr algn="r"/>
            <a:r>
              <a:rPr lang="ar-JO" sz="3600" noProof="0" dirty="0"/>
              <a:t> وَلِلُعبَة </a:t>
            </a:r>
          </a:p>
          <a:p>
            <a:pPr algn="r"/>
            <a:r>
              <a:rPr lang="ar-JO" sz="3600" noProof="0" dirty="0"/>
              <a:t>ما هو المُضلَّع الخاصّ بي؟</a:t>
            </a:r>
          </a:p>
        </p:txBody>
      </p:sp>
    </p:spTree>
    <p:extLst>
      <p:ext uri="{BB962C8B-B14F-4D97-AF65-F5344CB8AC3E}">
        <p14:creationId xmlns:p14="http://schemas.microsoft.com/office/powerpoint/2010/main" val="242767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1697</TotalTime>
  <Words>733</Words>
  <Application>Microsoft Office PowerPoint</Application>
  <PresentationFormat>מותאם אישית</PresentationFormat>
  <Paragraphs>99</Paragraphs>
  <Slides>10</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10</vt:i4>
      </vt:variant>
    </vt:vector>
  </HeadingPairs>
  <TitlesOfParts>
    <vt:vector size="19" baseType="lpstr">
      <vt:lpstr>Aptos</vt:lpstr>
      <vt:lpstr>Arimo Bold</vt:lpstr>
      <vt:lpstr>Arial</vt:lpstr>
      <vt:lpstr>Calibri</vt:lpstr>
      <vt:lpstr>Alef Bold</vt:lpstr>
      <vt:lpstr>Wingdings</vt:lpstr>
      <vt:lpstr>Tahoma</vt:lpstr>
      <vt:lpstr>Office Theme</vt:lpstr>
      <vt:lpstr>1_Office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בית הספר של החופש הגדול</dc:title>
  <dc:creator>רחל גבאי</dc:creator>
  <cp:lastModifiedBy>ראיד שיח אחמד</cp:lastModifiedBy>
  <cp:revision>33</cp:revision>
  <dcterms:created xsi:type="dcterms:W3CDTF">2006-08-16T00:00:00Z</dcterms:created>
  <dcterms:modified xsi:type="dcterms:W3CDTF">2026-06-02T09:02:22Z</dcterms:modified>
  <dc:identifier>DAHG5W1gSCg</dc:identifier>
</cp:coreProperties>
</file>