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18"/>
  </p:notesMasterIdLst>
  <p:sldIdLst>
    <p:sldId id="90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8288000" cy="10287000"/>
  <p:notesSz cx="6858000" cy="9144000"/>
  <p:embeddedFontLst>
    <p:embeddedFont>
      <p:font typeface="Alef Bold" panose="020B0604020202020204" charset="-79"/>
      <p:regular r:id="rId19"/>
      <p:bold r:id="rId20"/>
    </p:embeddedFont>
    <p:embeddedFont>
      <p:font typeface="Arimo Bold"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BaNVFuhGIa9g4orGWDIujKUPi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3DB4D6-6FA8-44CF-B9AE-F0F8D7639943}">
  <a:tblStyle styleId="{AF3DB4D6-6FA8-44CF-B9AE-F0F8D763994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iw-IL"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6"/>
          <p:cNvSpPr>
            <a:spLocks noGrp="1"/>
          </p:cNvSpPr>
          <p:nvPr>
            <p:ph type="pic" idx="2"/>
          </p:nvPr>
        </p:nvSpPr>
        <p:spPr>
          <a:xfrm>
            <a:off x="1792288" y="612775"/>
            <a:ext cx="5486400" cy="4114800"/>
          </a:xfrm>
          <a:prstGeom prst="rect">
            <a:avLst/>
          </a:prstGeom>
          <a:noFill/>
          <a:ln>
            <a:noFill/>
          </a:ln>
        </p:spPr>
        <p:txBody>
          <a:bodyPr/>
          <a:lstStyle/>
          <a:p>
            <a:endParaRPr lang="he-IL"/>
          </a:p>
        </p:txBody>
      </p:sp>
      <p:sp>
        <p:nvSpPr>
          <p:cNvPr id="143" name="Google Shape;143;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874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785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8925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64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485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6315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99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8559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703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8442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450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1792288" y="612775"/>
            <a:ext cx="5486400" cy="4114800"/>
          </a:xfrm>
          <a:prstGeom prst="rect">
            <a:avLst/>
          </a:prstGeom>
          <a:noFill/>
          <a:ln>
            <a:noFill/>
          </a:ln>
        </p:spPr>
        <p:txBody>
          <a:bodyPr/>
          <a:lstStyle/>
          <a:p>
            <a:endParaRPr lang="he-IL"/>
          </a:p>
        </p:txBody>
      </p:sp>
      <p:sp>
        <p:nvSpPr>
          <p:cNvPr id="68" name="Google Shape;68;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96721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 name="Freeform 2"/>
          <p:cNvSpPr/>
          <p:nvPr/>
        </p:nvSpPr>
        <p:spPr>
          <a:xfrm>
            <a:off x="0" y="-3575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TextBox 3"/>
          <p:cNvSpPr txBox="1"/>
          <p:nvPr/>
        </p:nvSpPr>
        <p:spPr>
          <a:xfrm>
            <a:off x="7239000" y="0"/>
            <a:ext cx="13417149" cy="1001621"/>
          </a:xfrm>
          <a:prstGeom prst="rect">
            <a:avLst/>
          </a:prstGeom>
        </p:spPr>
        <p:txBody>
          <a:bodyPr wrap="square" lIns="0" tIns="0" rIns="0" bIns="0" rtlCol="0" anchor="t">
            <a:spAutoFit/>
          </a:bodyPr>
          <a:lstStyle/>
          <a:p>
            <a:pPr marL="0" marR="0" lvl="0" indent="0" algn="ctr" defTabSz="914400" rtl="1" eaLnBrk="1" fontAlgn="auto" latinLnBrk="0" hangingPunct="1">
              <a:lnSpc>
                <a:spcPts val="924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mo Bold"/>
                <a:ea typeface="Arimo Bold"/>
                <a:cs typeface="Arial" panose="020B0604020202020204" pitchFamily="34" charset="0"/>
                <a:sym typeface="Arimo Bold"/>
                <a:rtl/>
              </a:rPr>
              <a:t>مَدرسَة العُطلة الصيفيّة</a:t>
            </a:r>
          </a:p>
        </p:txBody>
      </p:sp>
      <p:sp>
        <p:nvSpPr>
          <p:cNvPr id="4" name="TextBox 4"/>
          <p:cNvSpPr txBox="1"/>
          <p:nvPr/>
        </p:nvSpPr>
        <p:spPr>
          <a:xfrm>
            <a:off x="11703064" y="1268122"/>
            <a:ext cx="5245075" cy="1509259"/>
          </a:xfrm>
          <a:prstGeom prst="rect">
            <a:avLst/>
          </a:prstGeom>
        </p:spPr>
        <p:txBody>
          <a:bodyPr lIns="0" tIns="0" rIns="0" bIns="0" rtlCol="0" anchor="t">
            <a:spAutoFit/>
          </a:bodyPr>
          <a:lstStyle/>
          <a:p>
            <a:pPr marL="0" marR="0" lvl="0" indent="0" algn="ctr" defTabSz="914400" rtl="1" eaLnBrk="1" fontAlgn="auto" latinLnBrk="0" hangingPunct="1">
              <a:lnSpc>
                <a:spcPts val="12880"/>
              </a:lnSpc>
              <a:spcBef>
                <a:spcPts val="0"/>
              </a:spcBef>
              <a:spcAft>
                <a:spcPts val="0"/>
              </a:spcAft>
              <a:buClrTx/>
              <a:buSzTx/>
              <a:buFontTx/>
              <a:buNone/>
              <a:tabLst/>
              <a:defRPr/>
            </a:pPr>
            <a:r>
              <a:rPr kumimoji="0" lang="ar-JO" sz="9200" b="1" i="0" u="none" strike="noStrike" kern="1200" cap="none" spc="0" normalizeH="0" baseline="0" noProof="0" dirty="0">
                <a:ln>
                  <a:noFill/>
                </a:ln>
                <a:solidFill>
                  <a:srgbClr val="000000"/>
                </a:solidFill>
                <a:effectLst/>
                <a:uLnTx/>
                <a:uFillTx/>
                <a:latin typeface="Arimo Bold"/>
                <a:ea typeface="Arimo Bold"/>
                <a:cs typeface="Arial" panose="020B0604020202020204" pitchFamily="34" charset="0"/>
                <a:sym typeface="Arimo Bold"/>
                <a:rtl/>
              </a:rPr>
              <a:t>رياضيّات</a:t>
            </a:r>
          </a:p>
        </p:txBody>
      </p:sp>
      <p:sp>
        <p:nvSpPr>
          <p:cNvPr id="5" name="TextBox 5"/>
          <p:cNvSpPr txBox="1"/>
          <p:nvPr/>
        </p:nvSpPr>
        <p:spPr>
          <a:xfrm>
            <a:off x="11887200" y="2811863"/>
            <a:ext cx="5245075" cy="887021"/>
          </a:xfrm>
          <a:prstGeom prst="rect">
            <a:avLst/>
          </a:prstGeom>
        </p:spPr>
        <p:txBody>
          <a:bodyPr lIns="0" tIns="0" rIns="0" bIns="0" rtlCol="0" anchor="t">
            <a:spAutoFit/>
          </a:bodyPr>
          <a:lstStyle/>
          <a:p>
            <a:pPr marL="0" marR="0" lvl="0" indent="0" algn="ctr" defTabSz="914400" rtl="1" eaLnBrk="1" fontAlgn="auto" latinLnBrk="0" hangingPunct="1">
              <a:lnSpc>
                <a:spcPts val="7279"/>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rial" panose="020B0604020202020204" pitchFamily="34" charset="0"/>
                <a:sym typeface="Alef Bold"/>
                <a:rtl/>
              </a:rPr>
              <a:t>الصّف الخامس</a:t>
            </a:r>
          </a:p>
        </p:txBody>
      </p:sp>
      <p:sp>
        <p:nvSpPr>
          <p:cNvPr id="6" name="TextBox 6"/>
          <p:cNvSpPr txBox="1"/>
          <p:nvPr/>
        </p:nvSpPr>
        <p:spPr>
          <a:xfrm>
            <a:off x="10210800" y="6027033"/>
            <a:ext cx="7980641" cy="853823"/>
          </a:xfrm>
          <a:prstGeom prst="rect">
            <a:avLst/>
          </a:prstGeom>
        </p:spPr>
        <p:txBody>
          <a:bodyPr wrap="square" lIns="0" tIns="0" rIns="0" bIns="0" rtlCol="0" anchor="t">
            <a:spAutoFit/>
          </a:bodyPr>
          <a:lstStyle/>
          <a:p>
            <a:pPr marL="0" marR="0" lvl="0" indent="0" algn="ctr" defTabSz="914400" rtl="1" eaLnBrk="1" fontAlgn="auto" latinLnBrk="0" hangingPunct="1">
              <a:lnSpc>
                <a:spcPts val="7279"/>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rial" panose="020B0604020202020204" pitchFamily="34" charset="0"/>
                <a:sym typeface="Alef Bold"/>
                <a:rtl/>
              </a:rPr>
              <a:t>مُقارَنة كُسور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0"/>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0"/>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0"/>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0"/>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0"/>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0"/>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0"/>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7" name="Google Shape;297;p10"/>
          <p:cNvPicPr preferRelativeResize="0"/>
          <p:nvPr/>
        </p:nvPicPr>
        <p:blipFill rotWithShape="1">
          <a:blip r:embed="rId3">
            <a:alphaModFix/>
          </a:blip>
          <a:srcRect/>
          <a:stretch/>
        </p:blipFill>
        <p:spPr>
          <a:xfrm>
            <a:off x="1030352" y="1219014"/>
            <a:ext cx="2581635" cy="2667372"/>
          </a:xfrm>
          <a:prstGeom prst="rect">
            <a:avLst/>
          </a:prstGeom>
          <a:noFill/>
          <a:ln>
            <a:noFill/>
          </a:ln>
        </p:spPr>
      </p:pic>
      <p:pic>
        <p:nvPicPr>
          <p:cNvPr id="298" name="Google Shape;298;p10"/>
          <p:cNvPicPr preferRelativeResize="0"/>
          <p:nvPr/>
        </p:nvPicPr>
        <p:blipFill rotWithShape="1">
          <a:blip r:embed="rId4">
            <a:alphaModFix/>
          </a:blip>
          <a:srcRect/>
          <a:stretch/>
        </p:blipFill>
        <p:spPr>
          <a:xfrm>
            <a:off x="5430899" y="1148226"/>
            <a:ext cx="2619741" cy="2734057"/>
          </a:xfrm>
          <a:prstGeom prst="rect">
            <a:avLst/>
          </a:prstGeom>
          <a:noFill/>
          <a:ln>
            <a:noFill/>
          </a:ln>
        </p:spPr>
      </p:pic>
      <p:pic>
        <p:nvPicPr>
          <p:cNvPr id="299" name="Google Shape;299;p10"/>
          <p:cNvPicPr preferRelativeResize="0"/>
          <p:nvPr/>
        </p:nvPicPr>
        <p:blipFill rotWithShape="1">
          <a:blip r:embed="rId5">
            <a:alphaModFix/>
          </a:blip>
          <a:srcRect/>
          <a:stretch/>
        </p:blipFill>
        <p:spPr>
          <a:xfrm>
            <a:off x="9503126" y="1147577"/>
            <a:ext cx="2667372" cy="2657846"/>
          </a:xfrm>
          <a:prstGeom prst="rect">
            <a:avLst/>
          </a:prstGeom>
          <a:noFill/>
          <a:ln>
            <a:noFill/>
          </a:ln>
        </p:spPr>
      </p:pic>
      <p:pic>
        <p:nvPicPr>
          <p:cNvPr id="300" name="Google Shape;300;p10"/>
          <p:cNvPicPr preferRelativeResize="0"/>
          <p:nvPr/>
        </p:nvPicPr>
        <p:blipFill rotWithShape="1">
          <a:blip r:embed="rId6">
            <a:alphaModFix/>
          </a:blip>
          <a:srcRect/>
          <a:stretch/>
        </p:blipFill>
        <p:spPr>
          <a:xfrm>
            <a:off x="14020800" y="1133287"/>
            <a:ext cx="2676899" cy="2686425"/>
          </a:xfrm>
          <a:prstGeom prst="rect">
            <a:avLst/>
          </a:prstGeom>
          <a:noFill/>
          <a:ln>
            <a:noFill/>
          </a:ln>
        </p:spPr>
      </p:pic>
      <p:pic>
        <p:nvPicPr>
          <p:cNvPr id="301" name="Google Shape;301;p10"/>
          <p:cNvPicPr preferRelativeResize="0"/>
          <p:nvPr/>
        </p:nvPicPr>
        <p:blipFill rotWithShape="1">
          <a:blip r:embed="rId7">
            <a:alphaModFix/>
          </a:blip>
          <a:srcRect/>
          <a:stretch/>
        </p:blipFill>
        <p:spPr>
          <a:xfrm>
            <a:off x="990124" y="6419667"/>
            <a:ext cx="2629267" cy="2629267"/>
          </a:xfrm>
          <a:prstGeom prst="rect">
            <a:avLst/>
          </a:prstGeom>
          <a:noFill/>
          <a:ln>
            <a:noFill/>
          </a:ln>
        </p:spPr>
      </p:pic>
      <p:pic>
        <p:nvPicPr>
          <p:cNvPr id="302" name="Google Shape;302;p10"/>
          <p:cNvPicPr preferRelativeResize="0"/>
          <p:nvPr/>
        </p:nvPicPr>
        <p:blipFill rotWithShape="1">
          <a:blip r:embed="rId8">
            <a:alphaModFix/>
          </a:blip>
          <a:srcRect/>
          <a:stretch/>
        </p:blipFill>
        <p:spPr>
          <a:xfrm>
            <a:off x="5415659" y="6519033"/>
            <a:ext cx="2591162" cy="2619741"/>
          </a:xfrm>
          <a:prstGeom prst="rect">
            <a:avLst/>
          </a:prstGeom>
          <a:noFill/>
          <a:ln>
            <a:noFill/>
          </a:ln>
        </p:spPr>
      </p:pic>
      <p:pic>
        <p:nvPicPr>
          <p:cNvPr id="303" name="Google Shape;303;p10"/>
          <p:cNvPicPr preferRelativeResize="0"/>
          <p:nvPr/>
        </p:nvPicPr>
        <p:blipFill rotWithShape="1">
          <a:blip r:embed="rId9">
            <a:alphaModFix/>
          </a:blip>
          <a:srcRect/>
          <a:stretch/>
        </p:blipFill>
        <p:spPr>
          <a:xfrm>
            <a:off x="9503126" y="6438720"/>
            <a:ext cx="2676899" cy="2610214"/>
          </a:xfrm>
          <a:prstGeom prst="rect">
            <a:avLst/>
          </a:prstGeom>
          <a:noFill/>
          <a:ln>
            <a:noFill/>
          </a:ln>
        </p:spPr>
      </p:pic>
      <p:pic>
        <p:nvPicPr>
          <p:cNvPr id="304" name="Google Shape;304;p10"/>
          <p:cNvPicPr preferRelativeResize="0"/>
          <p:nvPr/>
        </p:nvPicPr>
        <p:blipFill rotWithShape="1">
          <a:blip r:embed="rId10">
            <a:alphaModFix/>
          </a:blip>
          <a:srcRect/>
          <a:stretch/>
        </p:blipFill>
        <p:spPr>
          <a:xfrm>
            <a:off x="14063668" y="6414904"/>
            <a:ext cx="2591162" cy="26578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1"/>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1"/>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1"/>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1"/>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1"/>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1"/>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1"/>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11"/>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7" name="Google Shape;317;p11"/>
          <p:cNvPicPr preferRelativeResize="0"/>
          <p:nvPr/>
        </p:nvPicPr>
        <p:blipFill rotWithShape="1">
          <a:blip r:embed="rId3">
            <a:alphaModFix/>
          </a:blip>
          <a:srcRect/>
          <a:stretch/>
        </p:blipFill>
        <p:spPr>
          <a:xfrm>
            <a:off x="999651" y="1152340"/>
            <a:ext cx="2610214" cy="2648320"/>
          </a:xfrm>
          <a:prstGeom prst="rect">
            <a:avLst/>
          </a:prstGeom>
          <a:noFill/>
          <a:ln>
            <a:noFill/>
          </a:ln>
        </p:spPr>
      </p:pic>
      <p:pic>
        <p:nvPicPr>
          <p:cNvPr id="318" name="Google Shape;318;p11"/>
          <p:cNvPicPr preferRelativeResize="0"/>
          <p:nvPr/>
        </p:nvPicPr>
        <p:blipFill rotWithShape="1">
          <a:blip r:embed="rId4">
            <a:alphaModFix/>
          </a:blip>
          <a:srcRect/>
          <a:stretch/>
        </p:blipFill>
        <p:spPr>
          <a:xfrm>
            <a:off x="5421373" y="1104709"/>
            <a:ext cx="2638793" cy="2695951"/>
          </a:xfrm>
          <a:prstGeom prst="rect">
            <a:avLst/>
          </a:prstGeom>
          <a:noFill/>
          <a:ln>
            <a:noFill/>
          </a:ln>
        </p:spPr>
      </p:pic>
      <p:pic>
        <p:nvPicPr>
          <p:cNvPr id="319" name="Google Shape;319;p11"/>
          <p:cNvPicPr preferRelativeResize="0"/>
          <p:nvPr/>
        </p:nvPicPr>
        <p:blipFill rotWithShape="1">
          <a:blip r:embed="rId5">
            <a:alphaModFix/>
          </a:blip>
          <a:srcRect/>
          <a:stretch/>
        </p:blipFill>
        <p:spPr>
          <a:xfrm>
            <a:off x="9477187" y="1175200"/>
            <a:ext cx="2686425" cy="2705478"/>
          </a:xfrm>
          <a:prstGeom prst="rect">
            <a:avLst/>
          </a:prstGeom>
          <a:noFill/>
          <a:ln>
            <a:noFill/>
          </a:ln>
        </p:spPr>
      </p:pic>
      <p:pic>
        <p:nvPicPr>
          <p:cNvPr id="320" name="Google Shape;320;p11"/>
          <p:cNvPicPr preferRelativeResize="0"/>
          <p:nvPr/>
        </p:nvPicPr>
        <p:blipFill rotWithShape="1">
          <a:blip r:embed="rId6">
            <a:alphaModFix/>
          </a:blip>
          <a:srcRect/>
          <a:stretch/>
        </p:blipFill>
        <p:spPr>
          <a:xfrm>
            <a:off x="13922726" y="1090052"/>
            <a:ext cx="2667372" cy="2676899"/>
          </a:xfrm>
          <a:prstGeom prst="rect">
            <a:avLst/>
          </a:prstGeom>
          <a:noFill/>
          <a:ln>
            <a:noFill/>
          </a:ln>
        </p:spPr>
      </p:pic>
      <p:pic>
        <p:nvPicPr>
          <p:cNvPr id="321" name="Google Shape;321;p11"/>
          <p:cNvPicPr preferRelativeResize="0"/>
          <p:nvPr/>
        </p:nvPicPr>
        <p:blipFill rotWithShape="1">
          <a:blip r:embed="rId7">
            <a:alphaModFix/>
          </a:blip>
          <a:srcRect/>
          <a:stretch/>
        </p:blipFill>
        <p:spPr>
          <a:xfrm>
            <a:off x="1037313" y="6528401"/>
            <a:ext cx="2600688" cy="2619741"/>
          </a:xfrm>
          <a:prstGeom prst="rect">
            <a:avLst/>
          </a:prstGeom>
          <a:noFill/>
          <a:ln>
            <a:noFill/>
          </a:ln>
        </p:spPr>
      </p:pic>
      <p:pic>
        <p:nvPicPr>
          <p:cNvPr id="322" name="Google Shape;322;p11"/>
          <p:cNvPicPr preferRelativeResize="0"/>
          <p:nvPr/>
        </p:nvPicPr>
        <p:blipFill rotWithShape="1">
          <a:blip r:embed="rId8">
            <a:alphaModFix/>
          </a:blip>
          <a:srcRect/>
          <a:stretch/>
        </p:blipFill>
        <p:spPr>
          <a:xfrm>
            <a:off x="5421373" y="6500630"/>
            <a:ext cx="2648320" cy="2619741"/>
          </a:xfrm>
          <a:prstGeom prst="rect">
            <a:avLst/>
          </a:prstGeom>
          <a:noFill/>
          <a:ln>
            <a:noFill/>
          </a:ln>
        </p:spPr>
      </p:pic>
      <p:pic>
        <p:nvPicPr>
          <p:cNvPr id="323" name="Google Shape;323;p11"/>
          <p:cNvPicPr preferRelativeResize="0"/>
          <p:nvPr/>
        </p:nvPicPr>
        <p:blipFill rotWithShape="1">
          <a:blip r:embed="rId9">
            <a:alphaModFix/>
          </a:blip>
          <a:srcRect/>
          <a:stretch/>
        </p:blipFill>
        <p:spPr>
          <a:xfrm>
            <a:off x="9677400" y="6500630"/>
            <a:ext cx="2600688" cy="2657846"/>
          </a:xfrm>
          <a:prstGeom prst="rect">
            <a:avLst/>
          </a:prstGeom>
          <a:noFill/>
          <a:ln>
            <a:noFill/>
          </a:ln>
        </p:spPr>
      </p:pic>
      <p:pic>
        <p:nvPicPr>
          <p:cNvPr id="324" name="Google Shape;324;p11"/>
          <p:cNvPicPr preferRelativeResize="0"/>
          <p:nvPr/>
        </p:nvPicPr>
        <p:blipFill rotWithShape="1">
          <a:blip r:embed="rId10">
            <a:alphaModFix/>
          </a:blip>
          <a:srcRect/>
          <a:stretch/>
        </p:blipFill>
        <p:spPr>
          <a:xfrm>
            <a:off x="14097000" y="6495867"/>
            <a:ext cx="2629267" cy="26673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2"/>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12"/>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2"/>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2"/>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2"/>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12"/>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2"/>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2"/>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7" name="Google Shape;337;p12"/>
          <p:cNvPicPr preferRelativeResize="0"/>
          <p:nvPr/>
        </p:nvPicPr>
        <p:blipFill rotWithShape="1">
          <a:blip r:embed="rId3">
            <a:alphaModFix/>
          </a:blip>
          <a:srcRect/>
          <a:stretch/>
        </p:blipFill>
        <p:spPr>
          <a:xfrm>
            <a:off x="1030352" y="1251989"/>
            <a:ext cx="2581635" cy="2619741"/>
          </a:xfrm>
          <a:prstGeom prst="rect">
            <a:avLst/>
          </a:prstGeom>
          <a:noFill/>
          <a:ln>
            <a:noFill/>
          </a:ln>
        </p:spPr>
      </p:pic>
      <p:pic>
        <p:nvPicPr>
          <p:cNvPr id="338" name="Google Shape;338;p12"/>
          <p:cNvPicPr preferRelativeResize="0"/>
          <p:nvPr/>
        </p:nvPicPr>
        <p:blipFill rotWithShape="1">
          <a:blip r:embed="rId4">
            <a:alphaModFix/>
          </a:blip>
          <a:srcRect/>
          <a:stretch/>
        </p:blipFill>
        <p:spPr>
          <a:xfrm>
            <a:off x="5435663" y="1228540"/>
            <a:ext cx="2610214" cy="2648320"/>
          </a:xfrm>
          <a:prstGeom prst="rect">
            <a:avLst/>
          </a:prstGeom>
          <a:noFill/>
          <a:ln>
            <a:noFill/>
          </a:ln>
        </p:spPr>
      </p:pic>
      <p:pic>
        <p:nvPicPr>
          <p:cNvPr id="339" name="Google Shape;339;p12"/>
          <p:cNvPicPr preferRelativeResize="0"/>
          <p:nvPr/>
        </p:nvPicPr>
        <p:blipFill rotWithShape="1">
          <a:blip r:embed="rId5">
            <a:alphaModFix/>
          </a:blip>
          <a:srcRect/>
          <a:stretch/>
        </p:blipFill>
        <p:spPr>
          <a:xfrm>
            <a:off x="9526941" y="1221652"/>
            <a:ext cx="2619741" cy="2648320"/>
          </a:xfrm>
          <a:prstGeom prst="rect">
            <a:avLst/>
          </a:prstGeom>
          <a:noFill/>
          <a:ln>
            <a:noFill/>
          </a:ln>
        </p:spPr>
      </p:pic>
      <p:pic>
        <p:nvPicPr>
          <p:cNvPr id="340" name="Google Shape;340;p12"/>
          <p:cNvPicPr preferRelativeResize="0"/>
          <p:nvPr/>
        </p:nvPicPr>
        <p:blipFill rotWithShape="1">
          <a:blip r:embed="rId6">
            <a:alphaModFix/>
          </a:blip>
          <a:srcRect/>
          <a:stretch/>
        </p:blipFill>
        <p:spPr>
          <a:xfrm>
            <a:off x="13953945" y="1221652"/>
            <a:ext cx="2572109" cy="2610214"/>
          </a:xfrm>
          <a:prstGeom prst="rect">
            <a:avLst/>
          </a:prstGeom>
          <a:noFill/>
          <a:ln>
            <a:noFill/>
          </a:ln>
        </p:spPr>
      </p:pic>
      <p:pic>
        <p:nvPicPr>
          <p:cNvPr id="341" name="Google Shape;341;p12"/>
          <p:cNvPicPr preferRelativeResize="0"/>
          <p:nvPr/>
        </p:nvPicPr>
        <p:blipFill rotWithShape="1">
          <a:blip r:embed="rId7">
            <a:alphaModFix/>
          </a:blip>
          <a:srcRect/>
          <a:stretch/>
        </p:blipFill>
        <p:spPr>
          <a:xfrm>
            <a:off x="1030352" y="6486341"/>
            <a:ext cx="2629267" cy="2648320"/>
          </a:xfrm>
          <a:prstGeom prst="rect">
            <a:avLst/>
          </a:prstGeom>
          <a:noFill/>
          <a:ln>
            <a:noFill/>
          </a:ln>
        </p:spPr>
      </p:pic>
      <p:pic>
        <p:nvPicPr>
          <p:cNvPr id="342" name="Google Shape;342;p12"/>
          <p:cNvPicPr preferRelativeResize="0"/>
          <p:nvPr/>
        </p:nvPicPr>
        <p:blipFill rotWithShape="1">
          <a:blip r:embed="rId8">
            <a:alphaModFix/>
          </a:blip>
          <a:srcRect/>
          <a:stretch/>
        </p:blipFill>
        <p:spPr>
          <a:xfrm>
            <a:off x="5530335" y="6486341"/>
            <a:ext cx="2553056" cy="2638793"/>
          </a:xfrm>
          <a:prstGeom prst="rect">
            <a:avLst/>
          </a:prstGeom>
          <a:noFill/>
          <a:ln>
            <a:noFill/>
          </a:ln>
        </p:spPr>
      </p:pic>
      <p:pic>
        <p:nvPicPr>
          <p:cNvPr id="343" name="Google Shape;343;p12"/>
          <p:cNvPicPr preferRelativeResize="0"/>
          <p:nvPr/>
        </p:nvPicPr>
        <p:blipFill rotWithShape="1">
          <a:blip r:embed="rId9">
            <a:alphaModFix/>
          </a:blip>
          <a:srcRect/>
          <a:stretch/>
        </p:blipFill>
        <p:spPr>
          <a:xfrm>
            <a:off x="9526941" y="6486341"/>
            <a:ext cx="2667372" cy="2667372"/>
          </a:xfrm>
          <a:prstGeom prst="rect">
            <a:avLst/>
          </a:prstGeom>
          <a:noFill/>
          <a:ln>
            <a:noFill/>
          </a:ln>
        </p:spPr>
      </p:pic>
      <p:pic>
        <p:nvPicPr>
          <p:cNvPr id="344" name="Google Shape;344;p12"/>
          <p:cNvPicPr preferRelativeResize="0"/>
          <p:nvPr/>
        </p:nvPicPr>
        <p:blipFill rotWithShape="1">
          <a:blip r:embed="rId10">
            <a:alphaModFix/>
          </a:blip>
          <a:srcRect/>
          <a:stretch/>
        </p:blipFill>
        <p:spPr>
          <a:xfrm>
            <a:off x="13987942" y="6505393"/>
            <a:ext cx="2572109" cy="26197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3"/>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13"/>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3"/>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3"/>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13"/>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3"/>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3"/>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13"/>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7" name="Google Shape;357;p13"/>
          <p:cNvPicPr preferRelativeResize="0"/>
          <p:nvPr/>
        </p:nvPicPr>
        <p:blipFill rotWithShape="1">
          <a:blip r:embed="rId3">
            <a:alphaModFix/>
          </a:blip>
          <a:srcRect/>
          <a:stretch/>
        </p:blipFill>
        <p:spPr>
          <a:xfrm>
            <a:off x="1039878" y="1161866"/>
            <a:ext cx="2562583" cy="2629267"/>
          </a:xfrm>
          <a:prstGeom prst="rect">
            <a:avLst/>
          </a:prstGeom>
          <a:noFill/>
          <a:ln>
            <a:noFill/>
          </a:ln>
        </p:spPr>
      </p:pic>
      <p:pic>
        <p:nvPicPr>
          <p:cNvPr id="358" name="Google Shape;358;p13"/>
          <p:cNvPicPr preferRelativeResize="0"/>
          <p:nvPr/>
        </p:nvPicPr>
        <p:blipFill rotWithShape="1">
          <a:blip r:embed="rId4">
            <a:alphaModFix/>
          </a:blip>
          <a:srcRect/>
          <a:stretch/>
        </p:blipFill>
        <p:spPr>
          <a:xfrm>
            <a:off x="5421373" y="1161866"/>
            <a:ext cx="2638793" cy="2686425"/>
          </a:xfrm>
          <a:prstGeom prst="rect">
            <a:avLst/>
          </a:prstGeom>
          <a:noFill/>
          <a:ln>
            <a:noFill/>
          </a:ln>
        </p:spPr>
      </p:pic>
      <p:pic>
        <p:nvPicPr>
          <p:cNvPr id="359" name="Google Shape;359;p13"/>
          <p:cNvPicPr preferRelativeResize="0"/>
          <p:nvPr/>
        </p:nvPicPr>
        <p:blipFill rotWithShape="1">
          <a:blip r:embed="rId5">
            <a:alphaModFix/>
          </a:blip>
          <a:srcRect/>
          <a:stretch/>
        </p:blipFill>
        <p:spPr>
          <a:xfrm>
            <a:off x="9677400" y="1180919"/>
            <a:ext cx="2610214" cy="2667372"/>
          </a:xfrm>
          <a:prstGeom prst="rect">
            <a:avLst/>
          </a:prstGeom>
          <a:noFill/>
          <a:ln>
            <a:noFill/>
          </a:ln>
        </p:spPr>
      </p:pic>
      <p:pic>
        <p:nvPicPr>
          <p:cNvPr id="360" name="Google Shape;360;p13"/>
          <p:cNvPicPr preferRelativeResize="0"/>
          <p:nvPr/>
        </p:nvPicPr>
        <p:blipFill rotWithShape="1">
          <a:blip r:embed="rId6">
            <a:alphaModFix/>
          </a:blip>
          <a:srcRect/>
          <a:stretch/>
        </p:blipFill>
        <p:spPr>
          <a:xfrm>
            <a:off x="14097000" y="1161500"/>
            <a:ext cx="2619741" cy="2629267"/>
          </a:xfrm>
          <a:prstGeom prst="rect">
            <a:avLst/>
          </a:prstGeom>
          <a:noFill/>
          <a:ln>
            <a:noFill/>
          </a:ln>
        </p:spPr>
      </p:pic>
      <p:pic>
        <p:nvPicPr>
          <p:cNvPr id="361" name="Google Shape;361;p13"/>
          <p:cNvPicPr preferRelativeResize="0"/>
          <p:nvPr/>
        </p:nvPicPr>
        <p:blipFill rotWithShape="1">
          <a:blip r:embed="rId7">
            <a:alphaModFix/>
          </a:blip>
          <a:srcRect/>
          <a:stretch/>
        </p:blipFill>
        <p:spPr>
          <a:xfrm>
            <a:off x="1039878" y="6524446"/>
            <a:ext cx="2591162" cy="2600688"/>
          </a:xfrm>
          <a:prstGeom prst="rect">
            <a:avLst/>
          </a:prstGeom>
          <a:noFill/>
          <a:ln>
            <a:noFill/>
          </a:ln>
        </p:spPr>
      </p:pic>
      <p:pic>
        <p:nvPicPr>
          <p:cNvPr id="362" name="Google Shape;362;p13"/>
          <p:cNvPicPr preferRelativeResize="0"/>
          <p:nvPr/>
        </p:nvPicPr>
        <p:blipFill rotWithShape="1">
          <a:blip r:embed="rId8">
            <a:alphaModFix/>
          </a:blip>
          <a:srcRect/>
          <a:stretch/>
        </p:blipFill>
        <p:spPr>
          <a:xfrm>
            <a:off x="5513700" y="6438720"/>
            <a:ext cx="2581635" cy="2591162"/>
          </a:xfrm>
          <a:prstGeom prst="rect">
            <a:avLst/>
          </a:prstGeom>
          <a:noFill/>
          <a:ln>
            <a:noFill/>
          </a:ln>
        </p:spPr>
      </p:pic>
      <p:pic>
        <p:nvPicPr>
          <p:cNvPr id="363" name="Google Shape;363;p13"/>
          <p:cNvPicPr preferRelativeResize="0"/>
          <p:nvPr/>
        </p:nvPicPr>
        <p:blipFill rotWithShape="1">
          <a:blip r:embed="rId9">
            <a:alphaModFix/>
          </a:blip>
          <a:srcRect/>
          <a:stretch/>
        </p:blipFill>
        <p:spPr>
          <a:xfrm>
            <a:off x="9655126" y="6400615"/>
            <a:ext cx="2543530" cy="2667372"/>
          </a:xfrm>
          <a:prstGeom prst="rect">
            <a:avLst/>
          </a:prstGeom>
          <a:noFill/>
          <a:ln>
            <a:noFill/>
          </a:ln>
        </p:spPr>
      </p:pic>
      <p:pic>
        <p:nvPicPr>
          <p:cNvPr id="364" name="Google Shape;364;p13"/>
          <p:cNvPicPr preferRelativeResize="0"/>
          <p:nvPr/>
        </p:nvPicPr>
        <p:blipFill rotWithShape="1">
          <a:blip r:embed="rId10">
            <a:alphaModFix/>
          </a:blip>
          <a:srcRect/>
          <a:stretch/>
        </p:blipFill>
        <p:spPr>
          <a:xfrm>
            <a:off x="13960831" y="6372036"/>
            <a:ext cx="2591162" cy="26578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4"/>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4"/>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14"/>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14"/>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4"/>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14"/>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4"/>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14"/>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7" name="Google Shape;377;p14"/>
          <p:cNvPicPr preferRelativeResize="0"/>
          <p:nvPr/>
        </p:nvPicPr>
        <p:blipFill rotWithShape="1">
          <a:blip r:embed="rId3">
            <a:alphaModFix/>
          </a:blip>
          <a:srcRect/>
          <a:stretch/>
        </p:blipFill>
        <p:spPr>
          <a:xfrm>
            <a:off x="994887" y="1161866"/>
            <a:ext cx="2619741" cy="2629267"/>
          </a:xfrm>
          <a:prstGeom prst="rect">
            <a:avLst/>
          </a:prstGeom>
          <a:noFill/>
          <a:ln>
            <a:noFill/>
          </a:ln>
        </p:spPr>
      </p:pic>
      <p:pic>
        <p:nvPicPr>
          <p:cNvPr id="378" name="Google Shape;378;p14"/>
          <p:cNvPicPr preferRelativeResize="0"/>
          <p:nvPr/>
        </p:nvPicPr>
        <p:blipFill rotWithShape="1">
          <a:blip r:embed="rId4">
            <a:alphaModFix/>
          </a:blip>
          <a:srcRect/>
          <a:stretch/>
        </p:blipFill>
        <p:spPr>
          <a:xfrm>
            <a:off x="5421373" y="1161500"/>
            <a:ext cx="2638793" cy="2629267"/>
          </a:xfrm>
          <a:prstGeom prst="rect">
            <a:avLst/>
          </a:prstGeom>
          <a:noFill/>
          <a:ln>
            <a:noFill/>
          </a:ln>
        </p:spPr>
      </p:pic>
      <p:pic>
        <p:nvPicPr>
          <p:cNvPr id="379" name="Google Shape;379;p14"/>
          <p:cNvPicPr preferRelativeResize="0"/>
          <p:nvPr/>
        </p:nvPicPr>
        <p:blipFill rotWithShape="1">
          <a:blip r:embed="rId5">
            <a:alphaModFix/>
          </a:blip>
          <a:srcRect/>
          <a:stretch/>
        </p:blipFill>
        <p:spPr>
          <a:xfrm>
            <a:off x="9526941" y="1137683"/>
            <a:ext cx="2619741" cy="2676899"/>
          </a:xfrm>
          <a:prstGeom prst="rect">
            <a:avLst/>
          </a:prstGeom>
          <a:noFill/>
          <a:ln>
            <a:noFill/>
          </a:ln>
        </p:spPr>
      </p:pic>
      <p:pic>
        <p:nvPicPr>
          <p:cNvPr id="380" name="Google Shape;380;p14"/>
          <p:cNvPicPr preferRelativeResize="0"/>
          <p:nvPr/>
        </p:nvPicPr>
        <p:blipFill rotWithShape="1">
          <a:blip r:embed="rId6">
            <a:alphaModFix/>
          </a:blip>
          <a:srcRect/>
          <a:stretch/>
        </p:blipFill>
        <p:spPr>
          <a:xfrm>
            <a:off x="13951305" y="1137683"/>
            <a:ext cx="2610214" cy="2686425"/>
          </a:xfrm>
          <a:prstGeom prst="rect">
            <a:avLst/>
          </a:prstGeom>
          <a:noFill/>
          <a:ln>
            <a:noFill/>
          </a:ln>
        </p:spPr>
      </p:pic>
      <p:pic>
        <p:nvPicPr>
          <p:cNvPr id="381" name="Google Shape;381;p14"/>
          <p:cNvPicPr preferRelativeResize="0"/>
          <p:nvPr/>
        </p:nvPicPr>
        <p:blipFill rotWithShape="1">
          <a:blip r:embed="rId7">
            <a:alphaModFix/>
          </a:blip>
          <a:srcRect/>
          <a:stretch/>
        </p:blipFill>
        <p:spPr>
          <a:xfrm>
            <a:off x="1020826" y="6476815"/>
            <a:ext cx="2600688" cy="2667372"/>
          </a:xfrm>
          <a:prstGeom prst="rect">
            <a:avLst/>
          </a:prstGeom>
          <a:noFill/>
          <a:ln>
            <a:noFill/>
          </a:ln>
        </p:spPr>
      </p:pic>
      <p:pic>
        <p:nvPicPr>
          <p:cNvPr id="382" name="Google Shape;382;p14"/>
          <p:cNvPicPr preferRelativeResize="0"/>
          <p:nvPr/>
        </p:nvPicPr>
        <p:blipFill rotWithShape="1">
          <a:blip r:embed="rId8">
            <a:alphaModFix/>
          </a:blip>
          <a:srcRect/>
          <a:stretch/>
        </p:blipFill>
        <p:spPr>
          <a:xfrm>
            <a:off x="5507110" y="6505759"/>
            <a:ext cx="2553056" cy="2619741"/>
          </a:xfrm>
          <a:prstGeom prst="rect">
            <a:avLst/>
          </a:prstGeom>
          <a:noFill/>
          <a:ln>
            <a:noFill/>
          </a:ln>
        </p:spPr>
      </p:pic>
      <p:pic>
        <p:nvPicPr>
          <p:cNvPr id="383" name="Google Shape;383;p14"/>
          <p:cNvPicPr preferRelativeResize="0"/>
          <p:nvPr/>
        </p:nvPicPr>
        <p:blipFill rotWithShape="1">
          <a:blip r:embed="rId9">
            <a:alphaModFix/>
          </a:blip>
          <a:srcRect/>
          <a:stretch/>
        </p:blipFill>
        <p:spPr>
          <a:xfrm>
            <a:off x="9526941" y="6505759"/>
            <a:ext cx="2657846" cy="2657846"/>
          </a:xfrm>
          <a:prstGeom prst="rect">
            <a:avLst/>
          </a:prstGeom>
          <a:noFill/>
          <a:ln>
            <a:noFill/>
          </a:ln>
        </p:spPr>
      </p:pic>
      <p:pic>
        <p:nvPicPr>
          <p:cNvPr id="384" name="Google Shape;384;p14"/>
          <p:cNvPicPr preferRelativeResize="0"/>
          <p:nvPr/>
        </p:nvPicPr>
        <p:blipFill rotWithShape="1">
          <a:blip r:embed="rId10">
            <a:alphaModFix/>
          </a:blip>
          <a:srcRect/>
          <a:stretch/>
        </p:blipFill>
        <p:spPr>
          <a:xfrm>
            <a:off x="13965594" y="6505759"/>
            <a:ext cx="2581635" cy="26578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
          <p:cNvPicPr preferRelativeResize="0"/>
          <p:nvPr/>
        </p:nvPicPr>
        <p:blipFill rotWithShape="1">
          <a:blip r:embed="rId3">
            <a:alphaModFix/>
          </a:blip>
          <a:srcRect/>
          <a:stretch/>
        </p:blipFill>
        <p:spPr>
          <a:xfrm>
            <a:off x="4607169" y="3429000"/>
            <a:ext cx="10119652" cy="3276599"/>
          </a:xfrm>
          <a:prstGeom prst="rect">
            <a:avLst/>
          </a:prstGeom>
          <a:noFill/>
          <a:ln>
            <a:noFill/>
          </a:ln>
        </p:spPr>
      </p:pic>
      <p:sp>
        <p:nvSpPr>
          <p:cNvPr id="173" name="Google Shape;173;p2"/>
          <p:cNvSpPr txBox="1"/>
          <p:nvPr/>
        </p:nvSpPr>
        <p:spPr>
          <a:xfrm>
            <a:off x="10515600" y="4610100"/>
            <a:ext cx="38862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JO" sz="440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الكسر الفائز</a:t>
            </a:r>
            <a:endParaRPr lang="ar-JO" sz="440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rtl="0">
              <a:spcBef>
                <a:spcPts val="0"/>
              </a:spcBef>
              <a:spcAft>
                <a:spcPts val="0"/>
              </a:spcAft>
              <a:buNone/>
            </a:pPr>
            <a:endParaRPr lang="ar-JO" sz="440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74" name="Google Shape;174;p2"/>
          <p:cNvSpPr txBox="1"/>
          <p:nvPr/>
        </p:nvSpPr>
        <p:spPr>
          <a:xfrm>
            <a:off x="4953000" y="4682579"/>
            <a:ext cx="3886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JO" sz="4400" noProof="0" dirty="0">
                <a:solidFill>
                  <a:schemeClr val="dk1"/>
                </a:solidFill>
                <a:latin typeface="Calibri"/>
                <a:ea typeface="Calibri"/>
                <a:cs typeface="Calibri"/>
                <a:sym typeface="Calibri"/>
              </a:rPr>
              <a:t>حَرب الكسور</a:t>
            </a:r>
            <a:endParaRPr lang="ar-JO" noProof="0" dirty="0"/>
          </a:p>
        </p:txBody>
      </p:sp>
      <p:sp>
        <p:nvSpPr>
          <p:cNvPr id="175" name="Google Shape;175;p2"/>
          <p:cNvSpPr/>
          <p:nvPr/>
        </p:nvSpPr>
        <p:spPr>
          <a:xfrm>
            <a:off x="11506200" y="2589258"/>
            <a:ext cx="1629120" cy="1795173"/>
          </a:xfrm>
          <a:custGeom>
            <a:avLst/>
            <a:gdLst/>
            <a:ahLst/>
            <a:cxnLst/>
            <a:rect l="l" t="t" r="r" b="b"/>
            <a:pathLst>
              <a:path w="1629120" h="1795173" extrusionOk="0">
                <a:moveTo>
                  <a:pt x="0" y="0"/>
                </a:moveTo>
                <a:lnTo>
                  <a:pt x="1629120" y="0"/>
                </a:lnTo>
                <a:lnTo>
                  <a:pt x="1629120" y="1795173"/>
                </a:lnTo>
                <a:lnTo>
                  <a:pt x="0" y="179517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179"/>
        <p:cNvGrpSpPr/>
        <p:nvPr/>
      </p:nvGrpSpPr>
      <p:grpSpPr>
        <a:xfrm>
          <a:off x="0" y="0"/>
          <a:ext cx="0" cy="0"/>
          <a:chOff x="0" y="0"/>
          <a:chExt cx="0" cy="0"/>
        </a:xfrm>
      </p:grpSpPr>
      <p:sp>
        <p:nvSpPr>
          <p:cNvPr id="180" name="Google Shape;180;p3"/>
          <p:cNvSpPr/>
          <p:nvPr/>
        </p:nvSpPr>
        <p:spPr>
          <a:xfrm>
            <a:off x="190501" y="1790700"/>
            <a:ext cx="12525374" cy="7086600"/>
          </a:xfrm>
          <a:prstGeom prst="roundRect">
            <a:avLst>
              <a:gd name="adj" fmla="val 16667"/>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1" name="Google Shape;181;p3"/>
          <p:cNvSpPr/>
          <p:nvPr/>
        </p:nvSpPr>
        <p:spPr>
          <a:xfrm>
            <a:off x="13030200" y="1790700"/>
            <a:ext cx="4762499" cy="7086600"/>
          </a:xfrm>
          <a:prstGeom prst="roundRect">
            <a:avLst>
              <a:gd name="adj" fmla="val 16667"/>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2" name="Google Shape;182;p3"/>
          <p:cNvSpPr txBox="1"/>
          <p:nvPr/>
        </p:nvSpPr>
        <p:spPr>
          <a:xfrm>
            <a:off x="381000" y="1900902"/>
            <a:ext cx="11963400" cy="983731"/>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r" rtl="0">
              <a:lnSpc>
                <a:spcPct val="100000"/>
              </a:lnSpc>
              <a:spcBef>
                <a:spcPts val="800"/>
              </a:spcBef>
              <a:spcAft>
                <a:spcPts val="0"/>
              </a:spcAft>
              <a:buClr>
                <a:srgbClr val="000000"/>
              </a:buClr>
              <a:buSzPts val="3200"/>
              <a:buFont typeface="Calibri"/>
              <a:buNone/>
            </a:pPr>
            <a:r>
              <a:rPr lang="iw-IL"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p:txBody>
      </p:sp>
      <p:sp>
        <p:nvSpPr>
          <p:cNvPr id="183" name="Google Shape;183;p3"/>
          <p:cNvSpPr txBox="1"/>
          <p:nvPr/>
        </p:nvSpPr>
        <p:spPr>
          <a:xfrm>
            <a:off x="13320711" y="1881068"/>
            <a:ext cx="4191000" cy="6678711"/>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dk1"/>
              </a:buClr>
              <a:buSzPts val="3600"/>
              <a:buFont typeface="Calibri"/>
              <a:buNone/>
            </a:pPr>
            <a:endPar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rgbClr val="000000"/>
              </a:buClr>
              <a:buSzPts val="3600"/>
              <a:buFont typeface="Calibri"/>
              <a:buNone/>
            </a:pPr>
            <a:r>
              <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الصّف: </a:t>
            </a:r>
            <a:r>
              <a:rPr lang="ar-JO" sz="360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الخامس</a:t>
            </a:r>
          </a:p>
          <a:p>
            <a:pPr marL="0" marR="0" lvl="0" indent="0" algn="r" rtl="1">
              <a:lnSpc>
                <a:spcPct val="100000"/>
              </a:lnSpc>
              <a:spcBef>
                <a:spcPts val="0"/>
              </a:spcBef>
              <a:spcAft>
                <a:spcPts val="0"/>
              </a:spcAft>
              <a:buClr>
                <a:srgbClr val="000000"/>
              </a:buClr>
              <a:buSzPts val="3600"/>
              <a:buFont typeface="Calibri"/>
              <a:buNone/>
            </a:pPr>
            <a:endPar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rgbClr val="000000"/>
              </a:buClr>
              <a:buSzPts val="3600"/>
              <a:buFont typeface="Calibri"/>
              <a:buNone/>
            </a:pPr>
            <a:r>
              <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عدد المشاركون</a:t>
            </a:r>
            <a:r>
              <a:rPr lang="ar-JO" sz="360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2 – 4</a:t>
            </a:r>
          </a:p>
          <a:p>
            <a:pPr marL="0" marR="0" lvl="0" indent="0" algn="r" rtl="1">
              <a:lnSpc>
                <a:spcPct val="100000"/>
              </a:lnSpc>
              <a:spcBef>
                <a:spcPts val="0"/>
              </a:spcBef>
              <a:spcAft>
                <a:spcPts val="0"/>
              </a:spcAft>
              <a:buClr>
                <a:srgbClr val="000000"/>
              </a:buClr>
              <a:buSzPts val="3600"/>
              <a:buFont typeface="Calibri"/>
              <a:buNone/>
            </a:pP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rgbClr val="000000"/>
              </a:buClr>
              <a:buSzPts val="3600"/>
              <a:buFont typeface="Calibri"/>
              <a:buNone/>
            </a:pPr>
            <a:r>
              <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أدوات مطلوبة</a:t>
            </a: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0000"/>
              </a:lnSpc>
              <a:spcBef>
                <a:spcPts val="0"/>
              </a:spcBef>
              <a:spcAft>
                <a:spcPts val="0"/>
              </a:spcAft>
              <a:buClr>
                <a:srgbClr val="000000"/>
              </a:buClr>
              <a:buSzPts val="3600"/>
              <a:buFont typeface="Noto Sans Symbols"/>
              <a:buChar char="❖"/>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حزمة بطاقات (حزمة بطاقات الحرب)</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0000"/>
              </a:lnSpc>
              <a:spcBef>
                <a:spcPts val="0"/>
              </a:spcBef>
              <a:spcAft>
                <a:spcPts val="0"/>
              </a:spcAft>
              <a:buClr>
                <a:srgbClr val="000000"/>
              </a:buClr>
              <a:buSzPts val="3600"/>
              <a:buFont typeface="Noto Sans Symbols"/>
              <a:buChar char="❖"/>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أداة كتابة</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0000"/>
              </a:lnSpc>
              <a:spcBef>
                <a:spcPts val="0"/>
              </a:spcBef>
              <a:spcAft>
                <a:spcPts val="0"/>
              </a:spcAft>
              <a:buClr>
                <a:srgbClr val="000000"/>
              </a:buClr>
              <a:buSzPts val="3600"/>
              <a:buFont typeface="Noto Sans Symbols"/>
              <a:buChar char="❖"/>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جدول لتسجيل النتائج</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rgbClr val="000000"/>
              </a:buClr>
              <a:buSzPts val="3600"/>
              <a:buFont typeface="Calibri"/>
              <a:buNone/>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rgbClr val="000000"/>
              </a:buClr>
              <a:buSzPts val="3600"/>
              <a:buFont typeface="Calibri"/>
              <a:buNone/>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chemeClr val="dk1"/>
              </a:buClr>
              <a:buSzPts val="1800"/>
              <a:buFont typeface="Calibri"/>
              <a:buNone/>
            </a:pPr>
            <a:endParaRPr lang="ar-JO" sz="18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4" name="Google Shape;184;p3" descr="נורת חשמל וגלגל שיניים קו מיתאר"/>
          <p:cNvSpPr/>
          <p:nvPr/>
        </p:nvSpPr>
        <p:spPr>
          <a:xfrm>
            <a:off x="13249275" y="1823700"/>
            <a:ext cx="914400" cy="914400"/>
          </a:xfrm>
          <a:prstGeom prst="rect">
            <a:avLst/>
          </a:prstGeom>
          <a:noFill/>
          <a:ln>
            <a:noFill/>
          </a:ln>
        </p:spPr>
        <p:txBody>
          <a:bodyPr/>
          <a:lstStyle/>
          <a:p>
            <a:endParaRPr lang="he-IL"/>
          </a:p>
        </p:txBody>
      </p:sp>
      <p:sp>
        <p:nvSpPr>
          <p:cNvPr id="185" name="Google Shape;185;p3"/>
          <p:cNvSpPr txBox="1"/>
          <p:nvPr/>
        </p:nvSpPr>
        <p:spPr>
          <a:xfrm>
            <a:off x="4105275" y="495300"/>
            <a:ext cx="9144000" cy="769441"/>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4400"/>
              <a:buFont typeface="Arial"/>
              <a:buNone/>
            </a:pPr>
            <a:r>
              <a:rPr lang="ar-JO" sz="44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الكسر الفائز</a:t>
            </a:r>
            <a:endParaRPr lang="ar-JO" sz="44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6" name="Google Shape;186;p3"/>
          <p:cNvSpPr txBox="1"/>
          <p:nvPr/>
        </p:nvSpPr>
        <p:spPr>
          <a:xfrm>
            <a:off x="2819400" y="2280314"/>
            <a:ext cx="8915400" cy="618626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3600"/>
              <a:buFont typeface="Calibri"/>
              <a:buNone/>
            </a:pPr>
            <a:r>
              <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سَير اللعبة:</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r" rtl="1">
              <a:lnSpc>
                <a:spcPct val="100000"/>
              </a:lnSpc>
              <a:spcBef>
                <a:spcPts val="0"/>
              </a:spcBef>
              <a:spcAft>
                <a:spcPts val="0"/>
              </a:spcAft>
              <a:buClr>
                <a:srgbClr val="000000"/>
              </a:buClr>
              <a:buSzPts val="3600"/>
              <a:buFont typeface="Calibri"/>
              <a:buAutoNum type="arabicPeriod"/>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نوزّع لكلّ مُشارك بطاقتين.</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r" rtl="1">
              <a:lnSpc>
                <a:spcPct val="100000"/>
              </a:lnSpc>
              <a:spcBef>
                <a:spcPts val="0"/>
              </a:spcBef>
              <a:spcAft>
                <a:spcPts val="0"/>
              </a:spcAft>
              <a:buClr>
                <a:srgbClr val="000000"/>
              </a:buClr>
              <a:buSzPts val="3600"/>
              <a:buFont typeface="Calibri"/>
              <a:buAutoNum type="arabicPeriod"/>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يبني كلّ مُشارك كسرًا مِن </a:t>
            </a:r>
            <a:r>
              <a:rPr lang="ar-JO" sz="3600" dirty="0">
                <a:latin typeface="Calibri" panose="020F0502020204030204" pitchFamily="34" charset="0"/>
                <a:ea typeface="Calibri" panose="020F0502020204030204" pitchFamily="34" charset="0"/>
                <a:cs typeface="Calibri" panose="020F0502020204030204" pitchFamily="34" charset="0"/>
                <a:sym typeface="Calibri"/>
              </a:rPr>
              <a:t>العددين المَكتوبَين على البطاقتين اللّتان حصل عليهما</a:t>
            </a: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r" rtl="1">
              <a:lnSpc>
                <a:spcPct val="100000"/>
              </a:lnSpc>
              <a:spcBef>
                <a:spcPts val="0"/>
              </a:spcBef>
              <a:spcAft>
                <a:spcPts val="0"/>
              </a:spcAft>
              <a:buClr>
                <a:srgbClr val="000000"/>
              </a:buClr>
              <a:buSzPts val="3600"/>
              <a:buFont typeface="Calibri"/>
              <a:buAutoNum type="arabicPeriod"/>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المُشارك الذي ينجح في بناء الكسر الأكبّر يحصل على نقطة.</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r" rtl="1">
              <a:lnSpc>
                <a:spcPct val="100000"/>
              </a:lnSpc>
              <a:spcBef>
                <a:spcPts val="0"/>
              </a:spcBef>
              <a:spcAft>
                <a:spcPts val="0"/>
              </a:spcAft>
              <a:buClr>
                <a:srgbClr val="000000"/>
              </a:buClr>
              <a:buSzPts val="3600"/>
              <a:buFont typeface="Calibri"/>
              <a:buAutoNum type="arabicPeriod"/>
            </a:pPr>
            <a:r>
              <a:rPr lang="ar-JO" sz="36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إذا نجح عدّة تلاميذ ببناء كسور متساوية، يحصل كل واحد من التلاميذ على نقطة.</a:t>
            </a:r>
            <a:endPar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457200" algn="r" rtl="1">
              <a:lnSpc>
                <a:spcPct val="100000"/>
              </a:lnSpc>
              <a:spcBef>
                <a:spcPts val="0"/>
              </a:spcBef>
              <a:spcAft>
                <a:spcPts val="0"/>
              </a:spcAft>
              <a:buClr>
                <a:srgbClr val="000000"/>
              </a:buClr>
              <a:buSzPts val="3600"/>
              <a:buFont typeface="Calibri"/>
              <a:buAutoNum type="arabicPeriod"/>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نكرّر العمليّات 1 – 3 أربع مرّات.  </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r" rtl="1">
              <a:lnSpc>
                <a:spcPct val="100000"/>
              </a:lnSpc>
              <a:spcBef>
                <a:spcPts val="0"/>
              </a:spcBef>
              <a:spcAft>
                <a:spcPts val="0"/>
              </a:spcAft>
              <a:buClr>
                <a:srgbClr val="000000"/>
              </a:buClr>
              <a:buSzPts val="3600"/>
              <a:buFont typeface="Calibri"/>
              <a:buAutoNum type="arabicPeriod"/>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الفائز في اللعبة هو المُشارك الذي نجح بجمع أكبر عدد من النقاط الفائز. </a:t>
            </a:r>
            <a:endParaRPr lang="ar-JO"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187" name="Google Shape;187;p3"/>
          <p:cNvPicPr preferRelativeResize="0"/>
          <p:nvPr/>
        </p:nvPicPr>
        <p:blipFill rotWithShape="1">
          <a:blip r:embed="rId3">
            <a:alphaModFix/>
          </a:blip>
          <a:srcRect/>
          <a:stretch/>
        </p:blipFill>
        <p:spPr>
          <a:xfrm>
            <a:off x="14874372" y="7232898"/>
            <a:ext cx="1188455" cy="12634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aphicFrame>
        <p:nvGraphicFramePr>
          <p:cNvPr id="192" name="Google Shape;192;p4"/>
          <p:cNvGraphicFramePr/>
          <p:nvPr>
            <p:extLst>
              <p:ext uri="{D42A27DB-BD31-4B8C-83A1-F6EECF244321}">
                <p14:modId xmlns:p14="http://schemas.microsoft.com/office/powerpoint/2010/main" val="3123192152"/>
              </p:ext>
            </p:extLst>
          </p:nvPr>
        </p:nvGraphicFramePr>
        <p:xfrm>
          <a:off x="2737449" y="510157"/>
          <a:ext cx="12192000" cy="9252125"/>
        </p:xfrm>
        <a:graphic>
          <a:graphicData uri="http://schemas.openxmlformats.org/drawingml/2006/table">
            <a:tbl>
              <a:tblPr firstRow="1" bandRow="1">
                <a:noFill/>
                <a:tableStyleId>{AF3DB4D6-6FA8-44CF-B9AE-F0F8D7639943}</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556250">
                <a:tc>
                  <a:txBody>
                    <a:bodyPr/>
                    <a:lstStyle/>
                    <a:p>
                      <a:pPr marL="0" marR="0" lvl="0" indent="0" algn="l" rtl="1">
                        <a:spcBef>
                          <a:spcPts val="0"/>
                        </a:spcBef>
                        <a:spcAft>
                          <a:spcPts val="0"/>
                        </a:spcAft>
                        <a:buNone/>
                      </a:pPr>
                      <a:endParaRPr lang="ar-JO" sz="2700" u="none" strike="noStrike" cap="none"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1">
                        <a:spcBef>
                          <a:spcPts val="0"/>
                        </a:spcBef>
                        <a:spcAft>
                          <a:spcPts val="0"/>
                        </a:spcAft>
                        <a:buNone/>
                      </a:pPr>
                      <a:r>
                        <a:rPr kumimoji="0" lang="ar-JO"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المُشارك</a:t>
                      </a:r>
                      <a:r>
                        <a:rPr lang="ar-JO" sz="2700" u="none" strike="noStrike" cap="none" noProof="0" dirty="0">
                          <a:latin typeface="Calibri" panose="020F0502020204030204" pitchFamily="34" charset="0"/>
                          <a:ea typeface="Calibri" panose="020F0502020204030204" pitchFamily="34" charset="0"/>
                          <a:cs typeface="Calibri" panose="020F0502020204030204" pitchFamily="34" charset="0"/>
                        </a:rPr>
                        <a:t> 1</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1">
                        <a:spcBef>
                          <a:spcPts val="0"/>
                        </a:spcBef>
                        <a:spcAft>
                          <a:spcPts val="0"/>
                        </a:spcAft>
                        <a:buNone/>
                      </a:pPr>
                      <a:r>
                        <a:rPr kumimoji="0" lang="ar-JO"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المُشارك</a:t>
                      </a:r>
                      <a:r>
                        <a:rPr lang="ar-JO" sz="2700" u="none" strike="noStrike" cap="none" noProof="0" dirty="0">
                          <a:latin typeface="Calibri" panose="020F0502020204030204" pitchFamily="34" charset="0"/>
                          <a:ea typeface="Calibri" panose="020F0502020204030204" pitchFamily="34" charset="0"/>
                          <a:cs typeface="Calibri" panose="020F0502020204030204" pitchFamily="34" charset="0"/>
                        </a:rPr>
                        <a:t> 2</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1">
                        <a:spcBef>
                          <a:spcPts val="0"/>
                        </a:spcBef>
                        <a:spcAft>
                          <a:spcPts val="0"/>
                        </a:spcAft>
                        <a:buNone/>
                      </a:pPr>
                      <a:r>
                        <a:rPr kumimoji="0" lang="ar-JO"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المُشارك</a:t>
                      </a:r>
                      <a:r>
                        <a:rPr lang="ar-JO" sz="2700" u="none" strike="noStrike" cap="none" noProof="0" dirty="0">
                          <a:latin typeface="Calibri" panose="020F0502020204030204" pitchFamily="34" charset="0"/>
                          <a:ea typeface="Calibri" panose="020F0502020204030204" pitchFamily="34" charset="0"/>
                          <a:cs typeface="Calibri" panose="020F0502020204030204" pitchFamily="34" charset="0"/>
                        </a:rPr>
                        <a:t> 3</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1">
                        <a:spcBef>
                          <a:spcPts val="0"/>
                        </a:spcBef>
                        <a:spcAft>
                          <a:spcPts val="0"/>
                        </a:spcAft>
                        <a:buNone/>
                      </a:pPr>
                      <a:r>
                        <a:rPr lang="ar-JO" sz="2700" u="none" strike="noStrike" cap="none" noProof="0" dirty="0">
                          <a:latin typeface="Calibri" panose="020F0502020204030204" pitchFamily="34" charset="0"/>
                          <a:ea typeface="Calibri" panose="020F0502020204030204" pitchFamily="34" charset="0"/>
                          <a:cs typeface="Calibri" panose="020F0502020204030204" pitchFamily="34" charset="0"/>
                        </a:rPr>
                        <a:t>المُشارك 4</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extLst>
                  <a:ext uri="{0D108BD9-81ED-4DB2-BD59-A6C34878D82A}">
                    <a16:rowId xmlns:a16="http://schemas.microsoft.com/office/drawing/2014/main" val="10000"/>
                  </a:ext>
                </a:extLst>
              </a:tr>
              <a:tr h="1739175">
                <a:tc>
                  <a:txBody>
                    <a:bodyPr/>
                    <a:lstStyle/>
                    <a:p>
                      <a:pPr marL="0" marR="0" lvl="0" indent="0" algn="l" rtl="1">
                        <a:spcBef>
                          <a:spcPts val="0"/>
                        </a:spcBef>
                        <a:spcAft>
                          <a:spcPts val="0"/>
                        </a:spcAft>
                        <a:buNone/>
                      </a:pPr>
                      <a:r>
                        <a:rPr lang="ar-JO" sz="2700" u="none" strike="noStrike" cap="none" noProof="0" dirty="0">
                          <a:latin typeface="Calibri" panose="020F0502020204030204" pitchFamily="34" charset="0"/>
                          <a:ea typeface="Calibri" panose="020F0502020204030204" pitchFamily="34" charset="0"/>
                          <a:cs typeface="Calibri" panose="020F0502020204030204" pitchFamily="34" charset="0"/>
                        </a:rPr>
                        <a:t>الجَولة 1</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extLst>
                  <a:ext uri="{0D108BD9-81ED-4DB2-BD59-A6C34878D82A}">
                    <a16:rowId xmlns:a16="http://schemas.microsoft.com/office/drawing/2014/main" val="10001"/>
                  </a:ext>
                </a:extLst>
              </a:tr>
              <a:tr h="1739175">
                <a:tc>
                  <a:txBody>
                    <a:bodyPr/>
                    <a:lstStyle/>
                    <a:p>
                      <a:pPr marL="0" marR="0" lvl="0" indent="0" algn="l" rtl="1">
                        <a:spcBef>
                          <a:spcPts val="0"/>
                        </a:spcBef>
                        <a:spcAft>
                          <a:spcPts val="0"/>
                        </a:spcAft>
                        <a:buNone/>
                      </a:pPr>
                      <a:r>
                        <a:rPr kumimoji="0" lang="ar-JO"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الجَولة</a:t>
                      </a:r>
                      <a:r>
                        <a:rPr lang="ar-JO" sz="2700" noProof="0" dirty="0">
                          <a:latin typeface="Calibri" panose="020F0502020204030204" pitchFamily="34" charset="0"/>
                          <a:ea typeface="Calibri" panose="020F0502020204030204" pitchFamily="34" charset="0"/>
                          <a:cs typeface="Calibri" panose="020F0502020204030204" pitchFamily="34" charset="0"/>
                        </a:rPr>
                        <a:t> 2</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extLst>
                  <a:ext uri="{0D108BD9-81ED-4DB2-BD59-A6C34878D82A}">
                    <a16:rowId xmlns:a16="http://schemas.microsoft.com/office/drawing/2014/main" val="10002"/>
                  </a:ext>
                </a:extLst>
              </a:tr>
              <a:tr h="1739175">
                <a:tc>
                  <a:txBody>
                    <a:bodyPr/>
                    <a:lstStyle/>
                    <a:p>
                      <a:pPr marL="0" marR="0" lvl="0" indent="0" algn="l" rtl="1">
                        <a:spcBef>
                          <a:spcPts val="0"/>
                        </a:spcBef>
                        <a:spcAft>
                          <a:spcPts val="0"/>
                        </a:spcAft>
                        <a:buNone/>
                      </a:pPr>
                      <a:r>
                        <a:rPr kumimoji="0" lang="ar-JO"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الجَولة</a:t>
                      </a:r>
                      <a:r>
                        <a:rPr lang="ar-JO" sz="2700" noProof="0" dirty="0">
                          <a:latin typeface="Calibri" panose="020F0502020204030204" pitchFamily="34" charset="0"/>
                          <a:ea typeface="Calibri" panose="020F0502020204030204" pitchFamily="34" charset="0"/>
                          <a:cs typeface="Calibri" panose="020F0502020204030204" pitchFamily="34" charset="0"/>
                        </a:rPr>
                        <a:t> 3</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extLst>
                  <a:ext uri="{0D108BD9-81ED-4DB2-BD59-A6C34878D82A}">
                    <a16:rowId xmlns:a16="http://schemas.microsoft.com/office/drawing/2014/main" val="10003"/>
                  </a:ext>
                </a:extLst>
              </a:tr>
              <a:tr h="1739175">
                <a:tc>
                  <a:txBody>
                    <a:bodyPr/>
                    <a:lstStyle/>
                    <a:p>
                      <a:pPr marL="0" marR="0" lvl="0" indent="0" algn="l" rtl="1">
                        <a:spcBef>
                          <a:spcPts val="0"/>
                        </a:spcBef>
                        <a:spcAft>
                          <a:spcPts val="0"/>
                        </a:spcAft>
                        <a:buNone/>
                      </a:pPr>
                      <a:r>
                        <a:rPr kumimoji="0" lang="ar-JO"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الجَولة</a:t>
                      </a:r>
                      <a:r>
                        <a:rPr lang="ar-JO" sz="2700" noProof="0" dirty="0">
                          <a:latin typeface="Calibri" panose="020F0502020204030204" pitchFamily="34" charset="0"/>
                          <a:ea typeface="Calibri" panose="020F0502020204030204" pitchFamily="34" charset="0"/>
                          <a:cs typeface="Calibri" panose="020F0502020204030204" pitchFamily="34" charset="0"/>
                        </a:rPr>
                        <a:t> 4</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extLst>
                  <a:ext uri="{0D108BD9-81ED-4DB2-BD59-A6C34878D82A}">
                    <a16:rowId xmlns:a16="http://schemas.microsoft.com/office/drawing/2014/main" val="10004"/>
                  </a:ext>
                </a:extLst>
              </a:tr>
              <a:tr h="1739175">
                <a:tc>
                  <a:txBody>
                    <a:bodyPr/>
                    <a:lstStyle/>
                    <a:p>
                      <a:pPr marL="0" marR="0" lvl="0" indent="0" algn="l" rtl="1">
                        <a:spcBef>
                          <a:spcPts val="0"/>
                        </a:spcBef>
                        <a:spcAft>
                          <a:spcPts val="0"/>
                        </a:spcAft>
                        <a:buNone/>
                      </a:pPr>
                      <a:r>
                        <a:rPr kumimoji="0" lang="ar-JO"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الجَولة</a:t>
                      </a:r>
                      <a:r>
                        <a:rPr lang="ar-JO" sz="2700" noProof="0" dirty="0">
                          <a:latin typeface="Calibri" panose="020F0502020204030204" pitchFamily="34" charset="0"/>
                          <a:ea typeface="Calibri" panose="020F0502020204030204" pitchFamily="34" charset="0"/>
                          <a:cs typeface="Calibri" panose="020F0502020204030204" pitchFamily="34" charset="0"/>
                        </a:rPr>
                        <a:t> 5</a:t>
                      </a:r>
                      <a:endParaRPr lang="ar-JO"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tc>
                  <a:txBody>
                    <a:bodyPr/>
                    <a:lstStyle/>
                    <a:p>
                      <a:pPr marL="0" marR="0" lvl="0" indent="0" algn="l" rtl="0">
                        <a:spcBef>
                          <a:spcPts val="0"/>
                        </a:spcBef>
                        <a:spcAft>
                          <a:spcPts val="0"/>
                        </a:spcAft>
                        <a:buNone/>
                      </a:pPr>
                      <a:endParaRPr lang="ar-JO" sz="1800" noProof="0" dirty="0">
                        <a:latin typeface="Calibri" panose="020F0502020204030204" pitchFamily="34" charset="0"/>
                        <a:ea typeface="Calibri" panose="020F0502020204030204" pitchFamily="34" charset="0"/>
                        <a:cs typeface="Calibri" panose="020F0502020204030204" pitchFamily="34" charset="0"/>
                      </a:endParaRPr>
                    </a:p>
                  </a:txBody>
                  <a:tcPr marL="137150" marR="137150" marT="68575" marB="68575"/>
                </a:tc>
                <a:extLst>
                  <a:ext uri="{0D108BD9-81ED-4DB2-BD59-A6C34878D82A}">
                    <a16:rowId xmlns:a16="http://schemas.microsoft.com/office/drawing/2014/main" val="10005"/>
                  </a:ext>
                </a:extLst>
              </a:tr>
            </a:tbl>
          </a:graphicData>
        </a:graphic>
      </p:graphicFrame>
      <p:sp>
        <p:nvSpPr>
          <p:cNvPr id="193" name="Google Shape;193;p4"/>
          <p:cNvSpPr txBox="1"/>
          <p:nvPr/>
        </p:nvSpPr>
        <p:spPr>
          <a:xfrm>
            <a:off x="15550551" y="618458"/>
            <a:ext cx="2290314" cy="33239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JO" sz="420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جداول لتسجيل نتائج اللعبة – الكسر الفائز</a:t>
            </a:r>
            <a:endParaRPr lang="ar-JO" noProof="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197"/>
        <p:cNvGrpSpPr/>
        <p:nvPr/>
      </p:nvGrpSpPr>
      <p:grpSpPr>
        <a:xfrm>
          <a:off x="0" y="0"/>
          <a:ext cx="0" cy="0"/>
          <a:chOff x="0" y="0"/>
          <a:chExt cx="0" cy="0"/>
        </a:xfrm>
      </p:grpSpPr>
      <p:sp>
        <p:nvSpPr>
          <p:cNvPr id="198" name="Google Shape;198;p5"/>
          <p:cNvSpPr/>
          <p:nvPr/>
        </p:nvSpPr>
        <p:spPr>
          <a:xfrm>
            <a:off x="190501" y="1790700"/>
            <a:ext cx="12525374" cy="7086600"/>
          </a:xfrm>
          <a:prstGeom prst="roundRect">
            <a:avLst>
              <a:gd name="adj" fmla="val 16667"/>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9" name="Google Shape;199;p5"/>
          <p:cNvSpPr/>
          <p:nvPr/>
        </p:nvSpPr>
        <p:spPr>
          <a:xfrm>
            <a:off x="13030200" y="1790700"/>
            <a:ext cx="4762499" cy="7086600"/>
          </a:xfrm>
          <a:prstGeom prst="roundRect">
            <a:avLst>
              <a:gd name="adj" fmla="val 16667"/>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0" name="Google Shape;200;p5"/>
          <p:cNvSpPr txBox="1"/>
          <p:nvPr/>
        </p:nvSpPr>
        <p:spPr>
          <a:xfrm>
            <a:off x="5181600" y="495300"/>
            <a:ext cx="7620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Calibri"/>
              <a:buNone/>
            </a:pPr>
            <a:r>
              <a:rPr lang="ar-JO" sz="54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حَرب الكسور</a:t>
            </a:r>
          </a:p>
        </p:txBody>
      </p:sp>
      <p:sp>
        <p:nvSpPr>
          <p:cNvPr id="201" name="Google Shape;201;p5"/>
          <p:cNvSpPr txBox="1"/>
          <p:nvPr/>
        </p:nvSpPr>
        <p:spPr>
          <a:xfrm>
            <a:off x="381000" y="1900902"/>
            <a:ext cx="11963400" cy="983731"/>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r" rtl="0">
              <a:lnSpc>
                <a:spcPct val="100000"/>
              </a:lnSpc>
              <a:spcBef>
                <a:spcPts val="800"/>
              </a:spcBef>
              <a:spcAft>
                <a:spcPts val="0"/>
              </a:spcAft>
              <a:buClr>
                <a:srgbClr val="000000"/>
              </a:buClr>
              <a:buSzPts val="3200"/>
              <a:buFont typeface="Calibri"/>
              <a:buNone/>
            </a:pPr>
            <a:r>
              <a:rPr lang="iw-IL"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p:txBody>
      </p:sp>
      <p:sp>
        <p:nvSpPr>
          <p:cNvPr id="202" name="Google Shape;202;p5"/>
          <p:cNvSpPr txBox="1"/>
          <p:nvPr/>
        </p:nvSpPr>
        <p:spPr>
          <a:xfrm>
            <a:off x="13320711" y="1881068"/>
            <a:ext cx="4191000" cy="5355312"/>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dk1"/>
              </a:buClr>
              <a:buSzPts val="3600"/>
              <a:buFont typeface="Calibri"/>
              <a:buNone/>
            </a:pPr>
            <a:endPar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rgbClr val="000000"/>
              </a:buClr>
              <a:buSzPts val="3600"/>
              <a:buFont typeface="Calibri"/>
              <a:buNone/>
            </a:pPr>
            <a:r>
              <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الصّف: الخامس</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chemeClr val="dk1"/>
              </a:buClr>
              <a:buSzPts val="3600"/>
              <a:buFont typeface="Calibri"/>
              <a:buNone/>
            </a:pPr>
            <a:endPar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rgbClr val="000000"/>
              </a:buClr>
              <a:buSzPts val="3600"/>
              <a:buFont typeface="Calibri"/>
              <a:buNone/>
            </a:pPr>
            <a:r>
              <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عدد المُشاركون</a:t>
            </a: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rgbClr val="000000"/>
              </a:buClr>
              <a:buSzPts val="3600"/>
              <a:buFont typeface="Calibri"/>
              <a:buNone/>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2-3</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rgbClr val="000000"/>
              </a:buClr>
              <a:buSzPts val="3600"/>
              <a:buFont typeface="Calibri"/>
              <a:buNone/>
            </a:pPr>
            <a:r>
              <a:rPr lang="ar-JO" sz="3600"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أدوات مطلوبة</a:t>
            </a: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0000"/>
              </a:lnSpc>
              <a:spcBef>
                <a:spcPts val="0"/>
              </a:spcBef>
              <a:spcAft>
                <a:spcPts val="0"/>
              </a:spcAft>
              <a:buClr>
                <a:srgbClr val="000000"/>
              </a:buClr>
              <a:buSzPts val="3600"/>
              <a:buFont typeface="Noto Sans Symbols"/>
              <a:buChar char="❖"/>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72 بطاقة</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rgbClr val="000000"/>
              </a:buClr>
              <a:buSzPts val="3600"/>
              <a:buFont typeface="Calibri"/>
              <a:buNone/>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rgbClr val="000000"/>
              </a:buClr>
              <a:buSzPts val="3600"/>
              <a:buFont typeface="Calibri"/>
              <a:buNone/>
            </a:pPr>
            <a:r>
              <a:rPr lang="ar-JO" sz="36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endParaRPr lang="ar-JO"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chemeClr val="dk1"/>
              </a:buClr>
              <a:buSzPts val="1800"/>
              <a:buFont typeface="Calibri"/>
              <a:buNone/>
            </a:pPr>
            <a:endParaRPr lang="ar-JO" sz="180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03" name="Google Shape;203;p5" descr="נורת חשמל וגלגל שיניים קו מיתאר"/>
          <p:cNvSpPr/>
          <p:nvPr/>
        </p:nvSpPr>
        <p:spPr>
          <a:xfrm>
            <a:off x="13249275" y="1823700"/>
            <a:ext cx="914400" cy="914400"/>
          </a:xfrm>
          <a:prstGeom prst="rect">
            <a:avLst/>
          </a:prstGeom>
          <a:noFill/>
          <a:ln>
            <a:noFill/>
          </a:ln>
        </p:spPr>
        <p:txBody>
          <a:bodyPr/>
          <a:lstStyle/>
          <a:p>
            <a:endParaRPr lang="he-IL"/>
          </a:p>
        </p:txBody>
      </p:sp>
      <p:sp>
        <p:nvSpPr>
          <p:cNvPr id="204" name="Google Shape;204;p5"/>
          <p:cNvSpPr txBox="1"/>
          <p:nvPr/>
        </p:nvSpPr>
        <p:spPr>
          <a:xfrm>
            <a:off x="340817" y="1825283"/>
            <a:ext cx="11963400" cy="735581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3200"/>
              <a:buFont typeface="Calibri"/>
              <a:buNone/>
            </a:pPr>
            <a:r>
              <a:rPr lang="ar-JO" sz="3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سَير </a:t>
            </a:r>
            <a:r>
              <a:rPr lang="ar-JO" sz="3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اللعبة</a:t>
            </a:r>
            <a:r>
              <a:rPr lang="iw-IL" sz="3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Clr>
                <a:schemeClr val="dk1"/>
              </a:buClr>
              <a:buSzPts val="3200"/>
              <a:buFont typeface="Calibri"/>
              <a:buNone/>
            </a:pPr>
            <a:endParaRPr sz="3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rgbClr val="000000"/>
              </a:buClr>
              <a:buSzPts val="3200"/>
              <a:buFont typeface="Calibri"/>
              <a:buNone/>
            </a:pPr>
            <a:r>
              <a:rPr lang="ar-JO" sz="32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نخلط جميع البطاقات، ثمّ نوزّعها بالتساوي بين المشاركين. كلّ مشارك يضع البطاقات التي حصل عليها في حُزمة بصورة مقلوبة أمامه. في كل جولة، يقلب جميع المشاركين معًا البطاقة العليا في الحزم التي أمام كل منهم. المُشارك الذي يظهر على بطاقته الجزء الملوّن الأكبر من مساحة المربّع، يحصل على بطاقات المشاركين الآخرين ويضعها في كومة جانبًا</a:t>
            </a:r>
            <a:r>
              <a:rPr lang="iw-IL" sz="32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t>
            </a:r>
            <a:endParaRPr sz="3200" dirty="0">
              <a:latin typeface="Calibri" panose="020F0502020204030204" pitchFamily="34" charset="0"/>
              <a:ea typeface="Calibri" panose="020F0502020204030204" pitchFamily="34" charset="0"/>
              <a:cs typeface="Calibri" panose="020F0502020204030204" pitchFamily="34" charset="0"/>
              <a:sym typeface="Calibri"/>
            </a:endParaRPr>
          </a:p>
          <a:p>
            <a:pPr lvl="0" algn="r" rtl="1">
              <a:buSzPts val="3200"/>
            </a:pPr>
            <a:r>
              <a:rPr lang="ar-JO" sz="32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إذا كانت البطاقات المقلوبة تمثّل أجزاء ملوّنة متساوية من المربّع، تحدث "حرب": نشع بجانب البطاقة المفتوحة 3 بطاقات مقلوبة وبعدها بطاقة رابعة مفتوحة</a:t>
            </a:r>
            <a:r>
              <a:rPr lang="ar-JO" sz="3200" dirty="0">
                <a:latin typeface="Calibri" panose="020F0502020204030204" pitchFamily="34" charset="0"/>
                <a:ea typeface="Calibri" panose="020F0502020204030204" pitchFamily="34" charset="0"/>
                <a:cs typeface="Calibri" panose="020F0502020204030204" pitchFamily="34" charset="0"/>
                <a:sym typeface="Calibri"/>
              </a:rPr>
              <a:t>. المُشارك الذي يظهر على بطاقته الجزء الملوّن الأكبر من مساحة المربّع، يحصل على جميع البطاقات المشاركة في الحرب  الآخرين ويضعها في كومة جانبًا</a:t>
            </a:r>
            <a:r>
              <a:rPr lang="iw-IL" sz="32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t>
            </a:r>
            <a:endParaRPr lang="iw-IL" sz="3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rgbClr val="000000"/>
              </a:buClr>
              <a:buSzPts val="3200"/>
              <a:buFont typeface="Calibri"/>
              <a:buNone/>
            </a:pPr>
            <a:r>
              <a:rPr lang="ar-JO" sz="32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الفائز هو اللاعب الذي ينجح في جمع كلّ البطاقات المشاركة في اللعبة</a:t>
            </a:r>
            <a:r>
              <a:rPr lang="iw-IL" sz="32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endParaRPr lang="iw-IL" sz="3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rgbClr val="000000"/>
              </a:buClr>
              <a:buSzPts val="3200"/>
              <a:buFont typeface="Calibri"/>
              <a:buNone/>
            </a:pPr>
            <a:r>
              <a:rPr lang="ar-JO" sz="32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بما انَّ اللعبة بهذا الشكل يمكن ان تستمر وقتًا طويلًا، يمكن تحديد وقت مسبقًا لإنهاء اللعبة، ومن ثمّ إحصاء البطاقات لكل مشارك، والفائز يكون المشارك الذي جمع أكبر عدد من البطاقات.</a:t>
            </a:r>
            <a:endParaRPr sz="3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chemeClr val="dk1"/>
              </a:buClr>
              <a:buSzPts val="2400"/>
              <a:buFont typeface="Calibri"/>
              <a:buNone/>
            </a:pPr>
            <a:endParaRPr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6"/>
          <p:cNvPicPr preferRelativeResize="0"/>
          <p:nvPr/>
        </p:nvPicPr>
        <p:blipFill rotWithShape="1">
          <a:blip r:embed="rId3">
            <a:alphaModFix/>
          </a:blip>
          <a:srcRect l="9781" t="6135" r="5993" b="11296"/>
          <a:stretch/>
        </p:blipFill>
        <p:spPr>
          <a:xfrm>
            <a:off x="14056094" y="1181099"/>
            <a:ext cx="2479306" cy="2438401"/>
          </a:xfrm>
          <a:prstGeom prst="rect">
            <a:avLst/>
          </a:prstGeom>
          <a:noFill/>
          <a:ln>
            <a:noFill/>
          </a:ln>
        </p:spPr>
      </p:pic>
      <p:sp>
        <p:nvSpPr>
          <p:cNvPr id="211" name="Google Shape;211;p6"/>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6"/>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6"/>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6"/>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6"/>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6"/>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6"/>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6"/>
          <p:cNvPicPr preferRelativeResize="0"/>
          <p:nvPr/>
        </p:nvPicPr>
        <p:blipFill rotWithShape="1">
          <a:blip r:embed="rId4">
            <a:alphaModFix/>
          </a:blip>
          <a:srcRect l="4921" t="6135" r="3431" b="2796"/>
          <a:stretch/>
        </p:blipFill>
        <p:spPr>
          <a:xfrm>
            <a:off x="9524999" y="1181098"/>
            <a:ext cx="2667001" cy="2689413"/>
          </a:xfrm>
          <a:prstGeom prst="rect">
            <a:avLst/>
          </a:prstGeom>
          <a:noFill/>
          <a:ln>
            <a:noFill/>
          </a:ln>
        </p:spPr>
      </p:pic>
      <p:pic>
        <p:nvPicPr>
          <p:cNvPr id="219" name="Google Shape;219;p6"/>
          <p:cNvPicPr preferRelativeResize="0"/>
          <p:nvPr/>
        </p:nvPicPr>
        <p:blipFill rotWithShape="1">
          <a:blip r:embed="rId5">
            <a:alphaModFix/>
          </a:blip>
          <a:srcRect l="10078" t="6311" r="6129" b="8744"/>
          <a:stretch/>
        </p:blipFill>
        <p:spPr>
          <a:xfrm>
            <a:off x="5562600" y="1181099"/>
            <a:ext cx="2438400" cy="2438401"/>
          </a:xfrm>
          <a:prstGeom prst="rect">
            <a:avLst/>
          </a:prstGeom>
          <a:noFill/>
          <a:ln>
            <a:noFill/>
          </a:ln>
        </p:spPr>
      </p:pic>
      <p:pic>
        <p:nvPicPr>
          <p:cNvPr id="220" name="Google Shape;220;p6"/>
          <p:cNvPicPr preferRelativeResize="0"/>
          <p:nvPr/>
        </p:nvPicPr>
        <p:blipFill rotWithShape="1">
          <a:blip r:embed="rId6">
            <a:alphaModFix/>
          </a:blip>
          <a:srcRect l="11182" t="8848" r="5607" b="8848"/>
          <a:stretch/>
        </p:blipFill>
        <p:spPr>
          <a:xfrm>
            <a:off x="1219200" y="1333500"/>
            <a:ext cx="2362200" cy="2438400"/>
          </a:xfrm>
          <a:prstGeom prst="rect">
            <a:avLst/>
          </a:prstGeom>
          <a:noFill/>
          <a:ln>
            <a:noFill/>
          </a:ln>
        </p:spPr>
      </p:pic>
      <p:pic>
        <p:nvPicPr>
          <p:cNvPr id="221" name="Google Shape;221;p6"/>
          <p:cNvPicPr preferRelativeResize="0"/>
          <p:nvPr/>
        </p:nvPicPr>
        <p:blipFill rotWithShape="1">
          <a:blip r:embed="rId7">
            <a:alphaModFix/>
          </a:blip>
          <a:srcRect/>
          <a:stretch/>
        </p:blipFill>
        <p:spPr>
          <a:xfrm>
            <a:off x="14056094" y="6529220"/>
            <a:ext cx="2400635" cy="2410161"/>
          </a:xfrm>
          <a:prstGeom prst="rect">
            <a:avLst/>
          </a:prstGeom>
          <a:noFill/>
          <a:ln>
            <a:noFill/>
          </a:ln>
        </p:spPr>
      </p:pic>
      <p:pic>
        <p:nvPicPr>
          <p:cNvPr id="222" name="Google Shape;222;p6"/>
          <p:cNvPicPr preferRelativeResize="0"/>
          <p:nvPr/>
        </p:nvPicPr>
        <p:blipFill rotWithShape="1">
          <a:blip r:embed="rId8">
            <a:alphaModFix/>
          </a:blip>
          <a:srcRect t="1557"/>
          <a:stretch/>
        </p:blipFill>
        <p:spPr>
          <a:xfrm>
            <a:off x="9583867" y="6529220"/>
            <a:ext cx="2353003" cy="2410161"/>
          </a:xfrm>
          <a:prstGeom prst="rect">
            <a:avLst/>
          </a:prstGeom>
          <a:noFill/>
          <a:ln>
            <a:noFill/>
          </a:ln>
        </p:spPr>
      </p:pic>
      <p:pic>
        <p:nvPicPr>
          <p:cNvPr id="223" name="Google Shape;223;p6"/>
          <p:cNvPicPr preferRelativeResize="0"/>
          <p:nvPr/>
        </p:nvPicPr>
        <p:blipFill rotWithShape="1">
          <a:blip r:embed="rId9">
            <a:alphaModFix/>
          </a:blip>
          <a:srcRect/>
          <a:stretch/>
        </p:blipFill>
        <p:spPr>
          <a:xfrm>
            <a:off x="5533292" y="6567324"/>
            <a:ext cx="2343477" cy="2333951"/>
          </a:xfrm>
          <a:prstGeom prst="rect">
            <a:avLst/>
          </a:prstGeom>
          <a:noFill/>
          <a:ln>
            <a:noFill/>
          </a:ln>
        </p:spPr>
      </p:pic>
      <p:pic>
        <p:nvPicPr>
          <p:cNvPr id="224" name="Google Shape;224;p6"/>
          <p:cNvPicPr preferRelativeResize="0"/>
          <p:nvPr/>
        </p:nvPicPr>
        <p:blipFill rotWithShape="1">
          <a:blip r:embed="rId10">
            <a:alphaModFix/>
          </a:blip>
          <a:srcRect/>
          <a:stretch/>
        </p:blipFill>
        <p:spPr>
          <a:xfrm>
            <a:off x="1168484" y="6529220"/>
            <a:ext cx="2305372" cy="23530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7"/>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7"/>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7"/>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7"/>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7"/>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7"/>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7"/>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7" name="Google Shape;237;p7"/>
          <p:cNvPicPr preferRelativeResize="0"/>
          <p:nvPr/>
        </p:nvPicPr>
        <p:blipFill rotWithShape="1">
          <a:blip r:embed="rId3">
            <a:alphaModFix/>
          </a:blip>
          <a:srcRect/>
          <a:stretch/>
        </p:blipFill>
        <p:spPr>
          <a:xfrm>
            <a:off x="9601200" y="6515100"/>
            <a:ext cx="2333951" cy="2400635"/>
          </a:xfrm>
          <a:prstGeom prst="rect">
            <a:avLst/>
          </a:prstGeom>
          <a:noFill/>
          <a:ln>
            <a:noFill/>
          </a:ln>
        </p:spPr>
      </p:pic>
      <p:pic>
        <p:nvPicPr>
          <p:cNvPr id="238" name="Google Shape;238;p7"/>
          <p:cNvPicPr preferRelativeResize="0"/>
          <p:nvPr/>
        </p:nvPicPr>
        <p:blipFill rotWithShape="1">
          <a:blip r:embed="rId4">
            <a:alphaModFix/>
          </a:blip>
          <a:srcRect/>
          <a:stretch/>
        </p:blipFill>
        <p:spPr>
          <a:xfrm>
            <a:off x="14051331" y="1257130"/>
            <a:ext cx="2410161" cy="2438740"/>
          </a:xfrm>
          <a:prstGeom prst="rect">
            <a:avLst/>
          </a:prstGeom>
          <a:noFill/>
          <a:ln>
            <a:noFill/>
          </a:ln>
        </p:spPr>
      </p:pic>
      <p:pic>
        <p:nvPicPr>
          <p:cNvPr id="239" name="Google Shape;239;p7"/>
          <p:cNvPicPr preferRelativeResize="0"/>
          <p:nvPr/>
        </p:nvPicPr>
        <p:blipFill rotWithShape="1">
          <a:blip r:embed="rId5">
            <a:alphaModFix/>
          </a:blip>
          <a:srcRect/>
          <a:stretch/>
        </p:blipFill>
        <p:spPr>
          <a:xfrm>
            <a:off x="9631731" y="1212970"/>
            <a:ext cx="2410161" cy="2362530"/>
          </a:xfrm>
          <a:prstGeom prst="rect">
            <a:avLst/>
          </a:prstGeom>
          <a:noFill/>
          <a:ln>
            <a:noFill/>
          </a:ln>
        </p:spPr>
      </p:pic>
      <p:pic>
        <p:nvPicPr>
          <p:cNvPr id="240" name="Google Shape;240;p7"/>
          <p:cNvPicPr preferRelativeResize="0"/>
          <p:nvPr/>
        </p:nvPicPr>
        <p:blipFill rotWithShape="1">
          <a:blip r:embed="rId6">
            <a:alphaModFix/>
          </a:blip>
          <a:srcRect t="3106"/>
          <a:stretch/>
        </p:blipFill>
        <p:spPr>
          <a:xfrm>
            <a:off x="5547856" y="1333500"/>
            <a:ext cx="2353003" cy="2381423"/>
          </a:xfrm>
          <a:prstGeom prst="rect">
            <a:avLst/>
          </a:prstGeom>
          <a:noFill/>
          <a:ln>
            <a:noFill/>
          </a:ln>
        </p:spPr>
      </p:pic>
      <p:pic>
        <p:nvPicPr>
          <p:cNvPr id="241" name="Google Shape;241;p7"/>
          <p:cNvPicPr preferRelativeResize="0"/>
          <p:nvPr/>
        </p:nvPicPr>
        <p:blipFill rotWithShape="1">
          <a:blip r:embed="rId7">
            <a:alphaModFix/>
          </a:blip>
          <a:srcRect/>
          <a:stretch/>
        </p:blipFill>
        <p:spPr>
          <a:xfrm>
            <a:off x="1130379" y="1267686"/>
            <a:ext cx="2381582" cy="2400635"/>
          </a:xfrm>
          <a:prstGeom prst="rect">
            <a:avLst/>
          </a:prstGeom>
          <a:noFill/>
          <a:ln>
            <a:noFill/>
          </a:ln>
        </p:spPr>
      </p:pic>
      <p:pic>
        <p:nvPicPr>
          <p:cNvPr id="242" name="Google Shape;242;p7"/>
          <p:cNvPicPr preferRelativeResize="0"/>
          <p:nvPr/>
        </p:nvPicPr>
        <p:blipFill rotWithShape="1">
          <a:blip r:embed="rId8">
            <a:alphaModFix/>
          </a:blip>
          <a:srcRect/>
          <a:stretch/>
        </p:blipFill>
        <p:spPr>
          <a:xfrm>
            <a:off x="14060857" y="6476704"/>
            <a:ext cx="2400635" cy="2419688"/>
          </a:xfrm>
          <a:prstGeom prst="rect">
            <a:avLst/>
          </a:prstGeom>
          <a:noFill/>
          <a:ln>
            <a:noFill/>
          </a:ln>
        </p:spPr>
      </p:pic>
      <p:pic>
        <p:nvPicPr>
          <p:cNvPr id="243" name="Google Shape;243;p7"/>
          <p:cNvPicPr preferRelativeResize="0"/>
          <p:nvPr/>
        </p:nvPicPr>
        <p:blipFill rotWithShape="1">
          <a:blip r:embed="rId9">
            <a:alphaModFix/>
          </a:blip>
          <a:srcRect/>
          <a:stretch/>
        </p:blipFill>
        <p:spPr>
          <a:xfrm>
            <a:off x="5501015" y="6476704"/>
            <a:ext cx="2362530" cy="2419688"/>
          </a:xfrm>
          <a:prstGeom prst="rect">
            <a:avLst/>
          </a:prstGeom>
          <a:noFill/>
          <a:ln>
            <a:noFill/>
          </a:ln>
        </p:spPr>
      </p:pic>
      <p:pic>
        <p:nvPicPr>
          <p:cNvPr id="244" name="Google Shape;244;p7"/>
          <p:cNvPicPr preferRelativeResize="0"/>
          <p:nvPr/>
        </p:nvPicPr>
        <p:blipFill rotWithShape="1">
          <a:blip r:embed="rId10">
            <a:alphaModFix/>
          </a:blip>
          <a:srcRect/>
          <a:stretch/>
        </p:blipFill>
        <p:spPr>
          <a:xfrm>
            <a:off x="1008684" y="6569902"/>
            <a:ext cx="2391109" cy="24196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8"/>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8"/>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8"/>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8"/>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8"/>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8"/>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8"/>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7" name="Google Shape;257;p8"/>
          <p:cNvPicPr preferRelativeResize="0"/>
          <p:nvPr/>
        </p:nvPicPr>
        <p:blipFill rotWithShape="1">
          <a:blip r:embed="rId3">
            <a:alphaModFix/>
          </a:blip>
          <a:srcRect/>
          <a:stretch/>
        </p:blipFill>
        <p:spPr>
          <a:xfrm>
            <a:off x="1149431" y="1299998"/>
            <a:ext cx="2343477" cy="2353003"/>
          </a:xfrm>
          <a:prstGeom prst="rect">
            <a:avLst/>
          </a:prstGeom>
          <a:noFill/>
          <a:ln>
            <a:noFill/>
          </a:ln>
        </p:spPr>
      </p:pic>
      <p:pic>
        <p:nvPicPr>
          <p:cNvPr id="258" name="Google Shape;258;p8"/>
          <p:cNvPicPr preferRelativeResize="0"/>
          <p:nvPr/>
        </p:nvPicPr>
        <p:blipFill rotWithShape="1">
          <a:blip r:embed="rId4">
            <a:alphaModFix/>
          </a:blip>
          <a:srcRect/>
          <a:stretch/>
        </p:blipFill>
        <p:spPr>
          <a:xfrm>
            <a:off x="5520426" y="1257129"/>
            <a:ext cx="2314898" cy="2438740"/>
          </a:xfrm>
          <a:prstGeom prst="rect">
            <a:avLst/>
          </a:prstGeom>
          <a:noFill/>
          <a:ln>
            <a:noFill/>
          </a:ln>
        </p:spPr>
      </p:pic>
      <p:pic>
        <p:nvPicPr>
          <p:cNvPr id="259" name="Google Shape;259;p8"/>
          <p:cNvPicPr preferRelativeResize="0"/>
          <p:nvPr/>
        </p:nvPicPr>
        <p:blipFill rotWithShape="1">
          <a:blip r:embed="rId5">
            <a:alphaModFix/>
          </a:blip>
          <a:srcRect/>
          <a:stretch/>
        </p:blipFill>
        <p:spPr>
          <a:xfrm>
            <a:off x="9643898" y="1257129"/>
            <a:ext cx="2353003" cy="2343477"/>
          </a:xfrm>
          <a:prstGeom prst="rect">
            <a:avLst/>
          </a:prstGeom>
          <a:noFill/>
          <a:ln>
            <a:noFill/>
          </a:ln>
        </p:spPr>
      </p:pic>
      <p:pic>
        <p:nvPicPr>
          <p:cNvPr id="260" name="Google Shape;260;p8"/>
          <p:cNvPicPr preferRelativeResize="0"/>
          <p:nvPr/>
        </p:nvPicPr>
        <p:blipFill rotWithShape="1">
          <a:blip r:embed="rId6">
            <a:alphaModFix/>
          </a:blip>
          <a:srcRect/>
          <a:stretch/>
        </p:blipFill>
        <p:spPr>
          <a:xfrm>
            <a:off x="14049209" y="1284678"/>
            <a:ext cx="2381582" cy="2438740"/>
          </a:xfrm>
          <a:prstGeom prst="rect">
            <a:avLst/>
          </a:prstGeom>
          <a:noFill/>
          <a:ln>
            <a:noFill/>
          </a:ln>
        </p:spPr>
      </p:pic>
      <p:pic>
        <p:nvPicPr>
          <p:cNvPr id="261" name="Google Shape;261;p8"/>
          <p:cNvPicPr preferRelativeResize="0"/>
          <p:nvPr/>
        </p:nvPicPr>
        <p:blipFill rotWithShape="1">
          <a:blip r:embed="rId7">
            <a:alphaModFix/>
          </a:blip>
          <a:srcRect/>
          <a:stretch/>
        </p:blipFill>
        <p:spPr>
          <a:xfrm>
            <a:off x="13978871" y="6538746"/>
            <a:ext cx="2362530" cy="2391109"/>
          </a:xfrm>
          <a:prstGeom prst="rect">
            <a:avLst/>
          </a:prstGeom>
          <a:noFill/>
          <a:ln>
            <a:noFill/>
          </a:ln>
        </p:spPr>
      </p:pic>
      <p:pic>
        <p:nvPicPr>
          <p:cNvPr id="262" name="Google Shape;262;p8"/>
          <p:cNvPicPr preferRelativeResize="0"/>
          <p:nvPr/>
        </p:nvPicPr>
        <p:blipFill rotWithShape="1">
          <a:blip r:embed="rId8">
            <a:alphaModFix/>
          </a:blip>
          <a:srcRect/>
          <a:stretch/>
        </p:blipFill>
        <p:spPr>
          <a:xfrm>
            <a:off x="9622478" y="6529220"/>
            <a:ext cx="2353003" cy="2400635"/>
          </a:xfrm>
          <a:prstGeom prst="rect">
            <a:avLst/>
          </a:prstGeom>
          <a:noFill/>
          <a:ln>
            <a:noFill/>
          </a:ln>
        </p:spPr>
      </p:pic>
      <p:pic>
        <p:nvPicPr>
          <p:cNvPr id="263" name="Google Shape;263;p8"/>
          <p:cNvPicPr preferRelativeResize="0"/>
          <p:nvPr/>
        </p:nvPicPr>
        <p:blipFill rotWithShape="1">
          <a:blip r:embed="rId9">
            <a:alphaModFix/>
          </a:blip>
          <a:srcRect/>
          <a:stretch/>
        </p:blipFill>
        <p:spPr>
          <a:xfrm>
            <a:off x="5578558" y="6362700"/>
            <a:ext cx="2324424" cy="2419688"/>
          </a:xfrm>
          <a:prstGeom prst="rect">
            <a:avLst/>
          </a:prstGeom>
          <a:noFill/>
          <a:ln>
            <a:noFill/>
          </a:ln>
        </p:spPr>
      </p:pic>
      <p:pic>
        <p:nvPicPr>
          <p:cNvPr id="264" name="Google Shape;264;p8"/>
          <p:cNvPicPr preferRelativeResize="0"/>
          <p:nvPr/>
        </p:nvPicPr>
        <p:blipFill rotWithShape="1">
          <a:blip r:embed="rId10">
            <a:alphaModFix/>
          </a:blip>
          <a:srcRect/>
          <a:stretch/>
        </p:blipFill>
        <p:spPr>
          <a:xfrm>
            <a:off x="1078433" y="6543509"/>
            <a:ext cx="2372056" cy="23720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9"/>
          <p:cNvSpPr/>
          <p:nvPr/>
        </p:nvSpPr>
        <p:spPr>
          <a:xfrm>
            <a:off x="134112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9"/>
          <p:cNvSpPr/>
          <p:nvPr/>
        </p:nvSpPr>
        <p:spPr>
          <a:xfrm>
            <a:off x="8991600"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9"/>
          <p:cNvSpPr/>
          <p:nvPr/>
        </p:nvSpPr>
        <p:spPr>
          <a:xfrm>
            <a:off x="4895558" y="5715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9"/>
          <p:cNvSpPr/>
          <p:nvPr/>
        </p:nvSpPr>
        <p:spPr>
          <a:xfrm>
            <a:off x="475958" y="647700"/>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9"/>
          <p:cNvSpPr/>
          <p:nvPr/>
        </p:nvSpPr>
        <p:spPr>
          <a:xfrm>
            <a:off x="134276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9"/>
          <p:cNvSpPr/>
          <p:nvPr/>
        </p:nvSpPr>
        <p:spPr>
          <a:xfrm>
            <a:off x="9008012"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9"/>
          <p:cNvSpPr/>
          <p:nvPr/>
        </p:nvSpPr>
        <p:spPr>
          <a:xfrm>
            <a:off x="4911970" y="58293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9"/>
          <p:cNvSpPr/>
          <p:nvPr/>
        </p:nvSpPr>
        <p:spPr>
          <a:xfrm>
            <a:off x="492370" y="5905501"/>
            <a:ext cx="3657600" cy="3810000"/>
          </a:xfrm>
          <a:prstGeom prst="roundRect">
            <a:avLst>
              <a:gd name="adj" fmla="val 16667"/>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 name="Google Shape;277;p9"/>
          <p:cNvPicPr preferRelativeResize="0"/>
          <p:nvPr/>
        </p:nvPicPr>
        <p:blipFill rotWithShape="1">
          <a:blip r:embed="rId3">
            <a:alphaModFix/>
          </a:blip>
          <a:srcRect/>
          <a:stretch/>
        </p:blipFill>
        <p:spPr>
          <a:xfrm>
            <a:off x="14058735" y="1366672"/>
            <a:ext cx="2362530" cy="2372056"/>
          </a:xfrm>
          <a:prstGeom prst="rect">
            <a:avLst/>
          </a:prstGeom>
          <a:noFill/>
          <a:ln>
            <a:noFill/>
          </a:ln>
        </p:spPr>
      </p:pic>
      <p:pic>
        <p:nvPicPr>
          <p:cNvPr id="278" name="Google Shape;278;p9"/>
          <p:cNvPicPr preferRelativeResize="0"/>
          <p:nvPr/>
        </p:nvPicPr>
        <p:blipFill rotWithShape="1">
          <a:blip r:embed="rId4">
            <a:alphaModFix/>
          </a:blip>
          <a:srcRect/>
          <a:stretch/>
        </p:blipFill>
        <p:spPr>
          <a:xfrm>
            <a:off x="9639135" y="1290472"/>
            <a:ext cx="2362530" cy="2372056"/>
          </a:xfrm>
          <a:prstGeom prst="rect">
            <a:avLst/>
          </a:prstGeom>
          <a:noFill/>
          <a:ln>
            <a:noFill/>
          </a:ln>
        </p:spPr>
      </p:pic>
      <p:pic>
        <p:nvPicPr>
          <p:cNvPr id="279" name="Google Shape;279;p9"/>
          <p:cNvPicPr preferRelativeResize="0"/>
          <p:nvPr/>
        </p:nvPicPr>
        <p:blipFill rotWithShape="1">
          <a:blip r:embed="rId5">
            <a:alphaModFix/>
          </a:blip>
          <a:srcRect/>
          <a:stretch/>
        </p:blipFill>
        <p:spPr>
          <a:xfrm>
            <a:off x="5564268" y="1252367"/>
            <a:ext cx="2353003" cy="2410161"/>
          </a:xfrm>
          <a:prstGeom prst="rect">
            <a:avLst/>
          </a:prstGeom>
          <a:noFill/>
          <a:ln>
            <a:noFill/>
          </a:ln>
        </p:spPr>
      </p:pic>
      <p:pic>
        <p:nvPicPr>
          <p:cNvPr id="280" name="Google Shape;280;p9"/>
          <p:cNvPicPr preferRelativeResize="0"/>
          <p:nvPr/>
        </p:nvPicPr>
        <p:blipFill rotWithShape="1">
          <a:blip r:embed="rId6">
            <a:alphaModFix/>
          </a:blip>
          <a:srcRect/>
          <a:stretch/>
        </p:blipFill>
        <p:spPr>
          <a:xfrm>
            <a:off x="1275471" y="1282852"/>
            <a:ext cx="2343477" cy="2410161"/>
          </a:xfrm>
          <a:prstGeom prst="rect">
            <a:avLst/>
          </a:prstGeom>
          <a:noFill/>
          <a:ln>
            <a:noFill/>
          </a:ln>
        </p:spPr>
      </p:pic>
      <p:pic>
        <p:nvPicPr>
          <p:cNvPr id="281" name="Google Shape;281;p9"/>
          <p:cNvPicPr preferRelativeResize="0"/>
          <p:nvPr/>
        </p:nvPicPr>
        <p:blipFill rotWithShape="1">
          <a:blip r:embed="rId7">
            <a:alphaModFix/>
          </a:blip>
          <a:srcRect/>
          <a:stretch/>
        </p:blipFill>
        <p:spPr>
          <a:xfrm>
            <a:off x="13930129" y="6476815"/>
            <a:ext cx="2619741" cy="2667372"/>
          </a:xfrm>
          <a:prstGeom prst="rect">
            <a:avLst/>
          </a:prstGeom>
          <a:noFill/>
          <a:ln>
            <a:noFill/>
          </a:ln>
        </p:spPr>
      </p:pic>
      <p:pic>
        <p:nvPicPr>
          <p:cNvPr id="282" name="Google Shape;282;p9"/>
          <p:cNvPicPr preferRelativeResize="0"/>
          <p:nvPr/>
        </p:nvPicPr>
        <p:blipFill rotWithShape="1">
          <a:blip r:embed="rId8">
            <a:alphaModFix/>
          </a:blip>
          <a:srcRect/>
          <a:stretch/>
        </p:blipFill>
        <p:spPr>
          <a:xfrm>
            <a:off x="9627833" y="6476815"/>
            <a:ext cx="2638793" cy="2676899"/>
          </a:xfrm>
          <a:prstGeom prst="rect">
            <a:avLst/>
          </a:prstGeom>
          <a:noFill/>
          <a:ln>
            <a:noFill/>
          </a:ln>
        </p:spPr>
      </p:pic>
      <p:pic>
        <p:nvPicPr>
          <p:cNvPr id="283" name="Google Shape;283;p9"/>
          <p:cNvPicPr preferRelativeResize="0"/>
          <p:nvPr/>
        </p:nvPicPr>
        <p:blipFill rotWithShape="1">
          <a:blip r:embed="rId9">
            <a:alphaModFix/>
          </a:blip>
          <a:srcRect/>
          <a:stretch/>
        </p:blipFill>
        <p:spPr>
          <a:xfrm>
            <a:off x="5489832" y="6505394"/>
            <a:ext cx="2591162" cy="2648320"/>
          </a:xfrm>
          <a:prstGeom prst="rect">
            <a:avLst/>
          </a:prstGeom>
          <a:noFill/>
          <a:ln>
            <a:noFill/>
          </a:ln>
        </p:spPr>
      </p:pic>
      <p:pic>
        <p:nvPicPr>
          <p:cNvPr id="284" name="Google Shape;284;p9"/>
          <p:cNvPicPr preferRelativeResize="0"/>
          <p:nvPr/>
        </p:nvPicPr>
        <p:blipFill rotWithShape="1">
          <a:blip r:embed="rId10">
            <a:alphaModFix/>
          </a:blip>
          <a:srcRect/>
          <a:stretch/>
        </p:blipFill>
        <p:spPr>
          <a:xfrm>
            <a:off x="1001773" y="6521959"/>
            <a:ext cx="2638793" cy="25911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318</Words>
  <Application>Microsoft Office PowerPoint</Application>
  <PresentationFormat>מותאם אישית</PresentationFormat>
  <Paragraphs>55</Paragraphs>
  <Slides>14</Slides>
  <Notes>13</Notes>
  <HiddenSlides>0</HiddenSlides>
  <MMClips>0</MMClips>
  <ScaleCrop>false</ScaleCrop>
  <HeadingPairs>
    <vt:vector size="6" baseType="variant">
      <vt:variant>
        <vt:lpstr>גופנים בשימוש</vt:lpstr>
      </vt:variant>
      <vt:variant>
        <vt:i4>5</vt:i4>
      </vt:variant>
      <vt:variant>
        <vt:lpstr>ערכת נושא</vt:lpstr>
      </vt:variant>
      <vt:variant>
        <vt:i4>3</vt:i4>
      </vt:variant>
      <vt:variant>
        <vt:lpstr>כותרות שקופיות</vt:lpstr>
      </vt:variant>
      <vt:variant>
        <vt:i4>14</vt:i4>
      </vt:variant>
    </vt:vector>
  </HeadingPairs>
  <TitlesOfParts>
    <vt:vector size="22" baseType="lpstr">
      <vt:lpstr>Calibri</vt:lpstr>
      <vt:lpstr>Arimo Bold</vt:lpstr>
      <vt:lpstr>Alef Bold</vt:lpstr>
      <vt:lpstr>Noto Sans Symbols</vt:lpstr>
      <vt:lpstr>Arial</vt:lpstr>
      <vt:lpstr>Office Theme</vt:lpstr>
      <vt:lpstr>1_Office Theme</vt:lpstr>
      <vt:lpstr>2_Office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רחל גבאי</dc:creator>
  <cp:lastModifiedBy>ראיד שיח אחמד</cp:lastModifiedBy>
  <cp:revision>8</cp:revision>
  <dcterms:created xsi:type="dcterms:W3CDTF">2006-08-16T00:00:00Z</dcterms:created>
  <dcterms:modified xsi:type="dcterms:W3CDTF">2026-06-01T11:19:36Z</dcterms:modified>
</cp:coreProperties>
</file>