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0"/>
  </p:notesMasterIdLst>
  <p:sldIdLst>
    <p:sldId id="258" r:id="rId2"/>
    <p:sldId id="730" r:id="rId3"/>
    <p:sldId id="726" r:id="rId4"/>
    <p:sldId id="716" r:id="rId5"/>
    <p:sldId id="1076" r:id="rId6"/>
    <p:sldId id="721" r:id="rId7"/>
    <p:sldId id="722" r:id="rId8"/>
    <p:sldId id="717" r:id="rId9"/>
    <p:sldId id="1077" r:id="rId10"/>
    <p:sldId id="1078" r:id="rId11"/>
    <p:sldId id="718" r:id="rId12"/>
    <p:sldId id="739" r:id="rId13"/>
    <p:sldId id="723" r:id="rId14"/>
    <p:sldId id="733" r:id="rId15"/>
    <p:sldId id="728" r:id="rId16"/>
    <p:sldId id="724" r:id="rId17"/>
    <p:sldId id="1073" r:id="rId18"/>
    <p:sldId id="734" r:id="rId19"/>
    <p:sldId id="348" r:id="rId20"/>
    <p:sldId id="735" r:id="rId21"/>
    <p:sldId id="347" r:id="rId22"/>
    <p:sldId id="736" r:id="rId23"/>
    <p:sldId id="1074" r:id="rId24"/>
    <p:sldId id="355" r:id="rId25"/>
    <p:sldId id="1075" r:id="rId26"/>
    <p:sldId id="731" r:id="rId27"/>
    <p:sldId id="738" r:id="rId28"/>
    <p:sldId id="1072" r:id="rId2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6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5005" autoAdjust="0"/>
    <p:restoredTop sz="72397" autoAdjust="0"/>
  </p:normalViewPr>
  <p:slideViewPr>
    <p:cSldViewPr snapToGrid="0">
      <p:cViewPr varScale="1">
        <p:scale>
          <a:sx n="46" d="100"/>
          <a:sy n="46" d="100"/>
        </p:scale>
        <p:origin x="1444" y="28"/>
      </p:cViewPr>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FF1C82EE-5F07-4788-BE45-AFA36F123DFF}" type="datetimeFigureOut">
              <a:rPr lang="he-IL" smtClean="0"/>
              <a:t>כ"ט/חשון/תשפ"ה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6F147D24-2616-4335-82F7-48394C90D4DE}" type="slidenum">
              <a:rPr lang="he-IL" smtClean="0"/>
              <a:t>‹#›</a:t>
            </a:fld>
            <a:endParaRPr lang="he-IL"/>
          </a:p>
        </p:txBody>
      </p:sp>
    </p:spTree>
    <p:extLst>
      <p:ext uri="{BB962C8B-B14F-4D97-AF65-F5344CB8AC3E}">
        <p14:creationId xmlns:p14="http://schemas.microsoft.com/office/powerpoint/2010/main" val="139132455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https://youtu.be/aaJcGN7946A?si=gUt2rHy2waLtWsU9</a:t>
            </a:r>
            <a:endParaRPr lang="he-IL" dirty="0"/>
          </a:p>
          <a:p>
            <a:endParaRPr lang="he-IL" dirty="0"/>
          </a:p>
          <a:p>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אלו אמצעי תשלום מוזכרים בסרטון?</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1.מזומן</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2.אשראי</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4. צ'ק (המחאה)</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5.אמצעי תשלום </a:t>
            </a:r>
            <a:r>
              <a:rPr lang="he-IL" b="1" dirty="0" err="1">
                <a:solidFill>
                  <a:prstClr val="black"/>
                </a:solidFill>
                <a:latin typeface="Century Gothic" panose="020B0502020202020204"/>
                <a:cs typeface="Gisha" panose="020B0502040204020203" pitchFamily="34" charset="-79"/>
              </a:rPr>
              <a:t>דיגיטלים</a:t>
            </a:r>
            <a:r>
              <a:rPr lang="he-IL" b="1" dirty="0">
                <a:solidFill>
                  <a:prstClr val="black"/>
                </a:solidFill>
                <a:latin typeface="Century Gothic" panose="020B0502020202020204"/>
                <a:cs typeface="Gisha" panose="020B0502040204020203" pitchFamily="34" charset="-79"/>
              </a:rPr>
              <a:t> (תשלום בסלולר, ביט, </a:t>
            </a:r>
            <a:r>
              <a:rPr lang="he-IL" b="1" dirty="0" err="1">
                <a:solidFill>
                  <a:prstClr val="black"/>
                </a:solidFill>
                <a:latin typeface="Century Gothic" panose="020B0502020202020204"/>
                <a:cs typeface="Gisha" panose="020B0502040204020203" pitchFamily="34" charset="-79"/>
              </a:rPr>
              <a:t>פייפל</a:t>
            </a:r>
            <a:r>
              <a:rPr lang="he-IL" b="1" dirty="0">
                <a:solidFill>
                  <a:prstClr val="black"/>
                </a:solidFill>
                <a:latin typeface="Century Gothic" panose="020B0502020202020204"/>
                <a:cs typeface="Gisha" panose="020B0502040204020203" pitchFamily="34" charset="-79"/>
              </a:rPr>
              <a:t>)</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**נוספים (לא מהסרטון):</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6.כרטיס נטען/ </a:t>
            </a:r>
            <a:r>
              <a:rPr lang="he-IL" b="1" dirty="0" err="1">
                <a:solidFill>
                  <a:prstClr val="black"/>
                </a:solidFill>
                <a:latin typeface="Century Gothic" panose="020B0502020202020204"/>
                <a:cs typeface="Gisha" panose="020B0502040204020203" pitchFamily="34" charset="-79"/>
              </a:rPr>
              <a:t>דירקט</a:t>
            </a:r>
            <a:endParaRPr lang="he-IL" b="1" dirty="0">
              <a:solidFill>
                <a:prstClr val="black"/>
              </a:solidFill>
              <a:latin typeface="Century Gothic" panose="020B0502020202020204"/>
              <a:cs typeface="Gisha" panose="020B0502040204020203"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7. הוראת קבע</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רשמו יתרונות וחסרונות לכל אחד מהאמצעים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a:p>
            <a:endParaRPr lang="he-IL" dirty="0"/>
          </a:p>
        </p:txBody>
      </p:sp>
      <p:sp>
        <p:nvSpPr>
          <p:cNvPr id="4" name="מציין מיקום של מספר שקופית 3"/>
          <p:cNvSpPr>
            <a:spLocks noGrp="1"/>
          </p:cNvSpPr>
          <p:nvPr>
            <p:ph type="sldNum" sz="quarter" idx="5"/>
          </p:nvPr>
        </p:nvSpPr>
        <p:spPr/>
        <p:txBody>
          <a:bodyPr/>
          <a:lstStyle/>
          <a:p>
            <a:fld id="{6F147D24-2616-4335-82F7-48394C90D4DE}" type="slidenum">
              <a:rPr lang="he-IL" smtClean="0"/>
              <a:t>2</a:t>
            </a:fld>
            <a:endParaRPr lang="he-IL"/>
          </a:p>
        </p:txBody>
      </p:sp>
    </p:spTree>
    <p:extLst>
      <p:ext uri="{BB962C8B-B14F-4D97-AF65-F5344CB8AC3E}">
        <p14:creationId xmlns:p14="http://schemas.microsoft.com/office/powerpoint/2010/main" val="17087779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u="sng" dirty="0">
                <a:solidFill>
                  <a:prstClr val="black"/>
                </a:solidFill>
                <a:latin typeface="Century Gothic" panose="020B0502020202020204"/>
                <a:cs typeface="Gisha" panose="020B0502040204020203" pitchFamily="34" charset="-79"/>
              </a:rPr>
              <a:t>יתרונות</a:t>
            </a:r>
            <a:r>
              <a:rPr lang="he-IL" b="1" dirty="0">
                <a:solidFill>
                  <a:prstClr val="black"/>
                </a:solidFill>
                <a:latin typeface="Century Gothic" panose="020B0502020202020204"/>
                <a:cs typeface="Gisha" panose="020B0502040204020203" pitchFamily="34" charset="-79"/>
              </a:rPr>
              <a:t> </a:t>
            </a:r>
            <a:br>
              <a:rPr lang="he-IL" b="1" dirty="0">
                <a:solidFill>
                  <a:prstClr val="black"/>
                </a:solidFill>
                <a:latin typeface="Century Gothic" panose="020B0502020202020204"/>
                <a:cs typeface="Gisha" panose="020B0502040204020203" pitchFamily="34" charset="-79"/>
              </a:rPr>
            </a:br>
            <a:r>
              <a:rPr lang="he-IL" b="1" dirty="0">
                <a:solidFill>
                  <a:prstClr val="black"/>
                </a:solidFill>
                <a:latin typeface="Century Gothic" panose="020B0502020202020204"/>
                <a:cs typeface="Gisha" panose="020B0502040204020203" pitchFamily="34" charset="-79"/>
              </a:rPr>
              <a:t>מוחשי- קל לעקוב אחרי ההוצאות </a:t>
            </a:r>
            <a:br>
              <a:rPr lang="he-IL" b="1" dirty="0">
                <a:solidFill>
                  <a:prstClr val="black"/>
                </a:solidFill>
                <a:latin typeface="Century Gothic" panose="020B0502020202020204"/>
                <a:cs typeface="Gisha" panose="020B0502040204020203" pitchFamily="34" charset="-79"/>
              </a:rPr>
            </a:br>
            <a:r>
              <a:rPr lang="he-IL" b="1" dirty="0">
                <a:solidFill>
                  <a:prstClr val="black"/>
                </a:solidFill>
                <a:latin typeface="Century Gothic" panose="020B0502020202020204"/>
                <a:cs typeface="Gisha" panose="020B0502040204020203" pitchFamily="34" charset="-79"/>
              </a:rPr>
              <a:t>יש בתי עסק שמעניקים הנחה על רכישות שנעשות במזומן </a:t>
            </a:r>
            <a:br>
              <a:rPr lang="he-IL" b="1" dirty="0">
                <a:solidFill>
                  <a:prstClr val="black"/>
                </a:solidFill>
                <a:latin typeface="Century Gothic" panose="020B0502020202020204"/>
                <a:cs typeface="Gisha" panose="020B0502040204020203" pitchFamily="34" charset="-79"/>
              </a:rPr>
            </a:br>
            <a:br>
              <a:rPr lang="he-IL" b="1" dirty="0">
                <a:solidFill>
                  <a:prstClr val="black"/>
                </a:solidFill>
                <a:latin typeface="Century Gothic" panose="020B0502020202020204"/>
                <a:cs typeface="Gisha" panose="020B0502040204020203" pitchFamily="34" charset="-79"/>
              </a:rPr>
            </a:br>
            <a:r>
              <a:rPr lang="he-IL" b="1" u="sng" dirty="0">
                <a:solidFill>
                  <a:prstClr val="black"/>
                </a:solidFill>
                <a:latin typeface="Century Gothic" panose="020B0502020202020204"/>
                <a:cs typeface="Gisha" panose="020B0502040204020203" pitchFamily="34" charset="-79"/>
              </a:rPr>
              <a:t>חסרונות : </a:t>
            </a:r>
            <a:br>
              <a:rPr lang="he-IL" b="1" dirty="0">
                <a:solidFill>
                  <a:prstClr val="black"/>
                </a:solidFill>
                <a:latin typeface="Century Gothic" panose="020B0502020202020204"/>
                <a:cs typeface="Gisha" panose="020B0502040204020203" pitchFamily="34" charset="-79"/>
              </a:rPr>
            </a:br>
            <a:r>
              <a:rPr lang="he-IL" b="1" dirty="0">
                <a:solidFill>
                  <a:prstClr val="black"/>
                </a:solidFill>
                <a:latin typeface="Century Gothic" panose="020B0502020202020204"/>
                <a:cs typeface="Gisha" panose="020B0502040204020203" pitchFamily="34" charset="-79"/>
              </a:rPr>
              <a:t>זיוף שטרות </a:t>
            </a:r>
            <a:br>
              <a:rPr lang="he-IL" b="1" dirty="0">
                <a:solidFill>
                  <a:prstClr val="black"/>
                </a:solidFill>
                <a:latin typeface="Century Gothic" panose="020B0502020202020204"/>
                <a:cs typeface="Gisha" panose="020B0502040204020203" pitchFamily="34" charset="-79"/>
              </a:rPr>
            </a:br>
            <a:r>
              <a:rPr lang="he-IL" b="1" dirty="0">
                <a:solidFill>
                  <a:prstClr val="black"/>
                </a:solidFill>
                <a:latin typeface="Century Gothic" panose="020B0502020202020204"/>
                <a:cs typeface="Gisha" panose="020B0502040204020203" pitchFamily="34" charset="-79"/>
              </a:rPr>
              <a:t>אין ביטוח לכסף </a:t>
            </a: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3</a:t>
            </a:fld>
            <a:endParaRPr lang="he-IL"/>
          </a:p>
        </p:txBody>
      </p:sp>
    </p:spTree>
    <p:extLst>
      <p:ext uri="{BB962C8B-B14F-4D97-AF65-F5344CB8AC3E}">
        <p14:creationId xmlns:p14="http://schemas.microsoft.com/office/powerpoint/2010/main" val="2514150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https://youtu.be/CbFkC7ltaoI?si=x2FAE_XVcvJr9erd</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4</a:t>
            </a:fld>
            <a:endParaRPr lang="he-IL"/>
          </a:p>
        </p:txBody>
      </p:sp>
    </p:spTree>
    <p:extLst>
      <p:ext uri="{BB962C8B-B14F-4D97-AF65-F5344CB8AC3E}">
        <p14:creationId xmlns:p14="http://schemas.microsoft.com/office/powerpoint/2010/main" val="9966321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9A71A-171A-F90F-36A9-522B8A5E457F}"/>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D1586567-2EDC-E37E-735F-130F0CEF45AD}"/>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E17D6EB7-F8E8-3AFD-C1C6-796CB9BC07F7}"/>
              </a:ext>
            </a:extLst>
          </p:cNvPr>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https://youtu.be/CbFkC7ltaoI?si=x2FAE_XVcvJr9erd</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a:extLst>
              <a:ext uri="{FF2B5EF4-FFF2-40B4-BE49-F238E27FC236}">
                <a16:creationId xmlns:a16="http://schemas.microsoft.com/office/drawing/2014/main" id="{DF97CBAC-65C1-C195-DD02-5FFC4276F5A6}"/>
              </a:ext>
            </a:extLst>
          </p:cNvPr>
          <p:cNvSpPr>
            <a:spLocks noGrp="1"/>
          </p:cNvSpPr>
          <p:nvPr>
            <p:ph type="sldNum" sz="quarter" idx="5"/>
          </p:nvPr>
        </p:nvSpPr>
        <p:spPr/>
        <p:txBody>
          <a:bodyPr/>
          <a:lstStyle/>
          <a:p>
            <a:fld id="{B23B3278-70B6-45B6-88DB-EA7453234EB4}" type="slidenum">
              <a:rPr lang="he-IL" smtClean="0"/>
              <a:t>5</a:t>
            </a:fld>
            <a:endParaRPr lang="he-IL"/>
          </a:p>
        </p:txBody>
      </p:sp>
    </p:spTree>
    <p:extLst>
      <p:ext uri="{BB962C8B-B14F-4D97-AF65-F5344CB8AC3E}">
        <p14:creationId xmlns:p14="http://schemas.microsoft.com/office/powerpoint/2010/main" val="1781248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https://youtu.be/J4Lop9RHu30</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6</a:t>
            </a:fld>
            <a:endParaRPr lang="he-IL"/>
          </a:p>
        </p:txBody>
      </p:sp>
    </p:spTree>
    <p:extLst>
      <p:ext uri="{BB962C8B-B14F-4D97-AF65-F5344CB8AC3E}">
        <p14:creationId xmlns:p14="http://schemas.microsoft.com/office/powerpoint/2010/main" val="2714770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sz="1200" b="1" u="sng" dirty="0">
                <a:solidFill>
                  <a:prstClr val="black"/>
                </a:solidFill>
                <a:latin typeface="Century Gothic" panose="020B0502020202020204"/>
                <a:cs typeface="Gisha" panose="020B0502040204020203" pitchFamily="34" charset="-79"/>
              </a:rPr>
              <a:t>יתרונות :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אמצעי תשלום זמין ונוח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חוסך מאתנו להסתובב עם כסף מזומן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מאפשר מעקב פשוט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מאפשר ביצוע רכישות גדולות (בתנאי שיש לנו  את הכסף בכרטיס </a:t>
            </a:r>
            <a:br>
              <a:rPr lang="he-IL" sz="1200" b="1" dirty="0">
                <a:solidFill>
                  <a:prstClr val="black"/>
                </a:solidFill>
                <a:latin typeface="Century Gothic" panose="020B0502020202020204"/>
                <a:cs typeface="Gisha" panose="020B0502040204020203" pitchFamily="34" charset="-79"/>
              </a:rPr>
            </a:br>
            <a:br>
              <a:rPr lang="he-IL" sz="1200" b="1" dirty="0">
                <a:solidFill>
                  <a:prstClr val="black"/>
                </a:solidFill>
                <a:latin typeface="Century Gothic" panose="020B0502020202020204"/>
                <a:cs typeface="Gisha" panose="020B0502040204020203" pitchFamily="34" charset="-79"/>
              </a:rPr>
            </a:br>
            <a:r>
              <a:rPr lang="he-IL" sz="1200" b="1" u="sng" dirty="0">
                <a:solidFill>
                  <a:prstClr val="black"/>
                </a:solidFill>
                <a:latin typeface="Century Gothic" panose="020B0502020202020204"/>
                <a:cs typeface="Gisha" panose="020B0502040204020203" pitchFamily="34" charset="-79"/>
              </a:rPr>
              <a:t>חסרונות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לא ניתן לבצע עסקאות בסכום לא ידוע מראש ( לדוג' תחנת דלק )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לא ניתן לבצע תשלומים </a:t>
            </a:r>
            <a:br>
              <a:rPr lang="he-IL" sz="1200" b="1" dirty="0">
                <a:solidFill>
                  <a:prstClr val="black"/>
                </a:solidFill>
                <a:latin typeface="Century Gothic" panose="020B0502020202020204"/>
                <a:cs typeface="Gisha" panose="020B0502040204020203" pitchFamily="34" charset="-79"/>
              </a:rPr>
            </a:br>
            <a:r>
              <a:rPr lang="he-IL" sz="1200" b="1" dirty="0">
                <a:solidFill>
                  <a:prstClr val="black"/>
                </a:solidFill>
                <a:latin typeface="Century Gothic" panose="020B0502020202020204"/>
                <a:cs typeface="Gisha" panose="020B0502040204020203" pitchFamily="34" charset="-79"/>
              </a:rPr>
              <a:t>אין הנחות והטבות של מועדונים או קבוצות גיל ( </a:t>
            </a:r>
            <a:r>
              <a:rPr lang="he-IL" sz="1200" b="1" dirty="0" err="1">
                <a:solidFill>
                  <a:prstClr val="black"/>
                </a:solidFill>
                <a:latin typeface="Century Gothic" panose="020B0502020202020204"/>
                <a:cs typeface="Gisha" panose="020B0502040204020203" pitchFamily="34" charset="-79"/>
              </a:rPr>
              <a:t>חילים</a:t>
            </a:r>
            <a:r>
              <a:rPr lang="he-IL" sz="1200" b="1" dirty="0">
                <a:solidFill>
                  <a:prstClr val="black"/>
                </a:solidFill>
                <a:latin typeface="Century Gothic" panose="020B0502020202020204"/>
                <a:cs typeface="Gisha" panose="020B0502040204020203" pitchFamily="34" charset="-79"/>
              </a:rPr>
              <a:t>, סטודנטים..) </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7</a:t>
            </a:fld>
            <a:endParaRPr lang="he-IL"/>
          </a:p>
        </p:txBody>
      </p:sp>
    </p:spTree>
    <p:extLst>
      <p:ext uri="{BB962C8B-B14F-4D97-AF65-F5344CB8AC3E}">
        <p14:creationId xmlns:p14="http://schemas.microsoft.com/office/powerpoint/2010/main" val="4017945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https://youtu.be/ere4Cni35O4</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8</a:t>
            </a:fld>
            <a:endParaRPr lang="he-IL"/>
          </a:p>
        </p:txBody>
      </p:sp>
    </p:spTree>
    <p:extLst>
      <p:ext uri="{BB962C8B-B14F-4D97-AF65-F5344CB8AC3E}">
        <p14:creationId xmlns:p14="http://schemas.microsoft.com/office/powerpoint/2010/main" val="24855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https://youtu.be/ere4Cni35O4</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9</a:t>
            </a:fld>
            <a:endParaRPr lang="he-IL"/>
          </a:p>
        </p:txBody>
      </p:sp>
    </p:spTree>
    <p:extLst>
      <p:ext uri="{BB962C8B-B14F-4D97-AF65-F5344CB8AC3E}">
        <p14:creationId xmlns:p14="http://schemas.microsoft.com/office/powerpoint/2010/main" val="7254698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spcBef>
                <a:spcPts val="2250"/>
              </a:spcBef>
            </a:pPr>
            <a:r>
              <a:rPr lang="he-IL" b="1" i="0" u="sng" dirty="0">
                <a:solidFill>
                  <a:srgbClr val="000000"/>
                </a:solidFill>
                <a:effectLst/>
                <a:latin typeface="Rubik"/>
              </a:rPr>
              <a:t>שלבים למילוי כתיבת צ'ק</a:t>
            </a:r>
          </a:p>
          <a:p>
            <a:pPr algn="r"/>
            <a:r>
              <a:rPr lang="he-IL" b="1" i="0" dirty="0">
                <a:solidFill>
                  <a:srgbClr val="000000"/>
                </a:solidFill>
                <a:effectLst/>
                <a:latin typeface="Rubik"/>
              </a:rPr>
              <a:t>שלב 1: כתיבת התאריך</a:t>
            </a:r>
          </a:p>
          <a:p>
            <a:pPr algn="r"/>
            <a:r>
              <a:rPr lang="he-IL" b="0" i="0" dirty="0">
                <a:solidFill>
                  <a:srgbClr val="000000"/>
                </a:solidFill>
                <a:effectLst/>
                <a:latin typeface="Rubik"/>
              </a:rPr>
              <a:t>הדבר הראשון שעליך לעשות בעת כתיבת צ'ק הוא לרשום את התאריך בפינה הימנית התחתונה של הצ'ק. זהו התאריך בו נכתב השיק והוא חשוב הן למטרות חשבונאיות והן למטרות משפטיות. חשוב להשתמש בתאריך הנכון שכן ניתן לפדות או להפקיד את הצ'ק רק בתאריך זה או לאחריו.</a:t>
            </a:r>
          </a:p>
          <a:p>
            <a:pPr algn="r"/>
            <a:r>
              <a:rPr lang="he-IL" b="1" i="0" dirty="0">
                <a:solidFill>
                  <a:srgbClr val="000000"/>
                </a:solidFill>
                <a:effectLst/>
                <a:latin typeface="Rubik"/>
              </a:rPr>
              <a:t>שלב 2: שמו של מקבל התשלום</a:t>
            </a:r>
          </a:p>
          <a:p>
            <a:pPr algn="r"/>
            <a:r>
              <a:rPr lang="he-IL" b="0" i="0" dirty="0">
                <a:solidFill>
                  <a:srgbClr val="000000"/>
                </a:solidFill>
                <a:effectLst/>
                <a:latin typeface="Rubik"/>
              </a:rPr>
              <a:t>השלב הבא הוא לכתוב את שם האדם או הארגון אליו משלמים את הצ'ק. זה מכונה "המוטב" (שלמו ל). זהו שלב חשוב מאוד שכן שם המוטב ישמש לעיבוד השיק. הקפידו לאיית נכון את שמו של מקבל התשלום.</a:t>
            </a:r>
          </a:p>
          <a:p>
            <a:pPr algn="r"/>
            <a:r>
              <a:rPr lang="he-IL" b="1" i="0" dirty="0">
                <a:solidFill>
                  <a:srgbClr val="000000"/>
                </a:solidFill>
                <a:effectLst/>
                <a:latin typeface="Rubik"/>
              </a:rPr>
              <a:t>שלב 3: סכום בשקלים</a:t>
            </a:r>
          </a:p>
          <a:p>
            <a:pPr algn="r"/>
            <a:r>
              <a:rPr lang="he-IL" b="0" i="0" dirty="0">
                <a:solidFill>
                  <a:srgbClr val="000000"/>
                </a:solidFill>
                <a:effectLst/>
                <a:latin typeface="Rubik"/>
              </a:rPr>
              <a:t>השלב הבא הוא כתיבת סכום התשלום.</a:t>
            </a:r>
          </a:p>
          <a:p>
            <a:pPr algn="r"/>
            <a:r>
              <a:rPr lang="he-IL" b="0" i="0" dirty="0">
                <a:solidFill>
                  <a:srgbClr val="000000"/>
                </a:solidFill>
                <a:effectLst/>
                <a:latin typeface="Rubik"/>
              </a:rPr>
              <a:t>מצד ימין- נרשום את הסכום בשקלים.</a:t>
            </a:r>
          </a:p>
          <a:p>
            <a:pPr algn="r"/>
            <a:r>
              <a:rPr lang="he-IL" b="0" i="0" dirty="0">
                <a:solidFill>
                  <a:srgbClr val="000000"/>
                </a:solidFill>
                <a:effectLst/>
                <a:latin typeface="Rubik"/>
              </a:rPr>
              <a:t>מצד שמאל- נרשום את הסכום במילים בצורה מדויקת, כך שתהיה התאמה בין הספרות למילים. אי התאמה עלולה להוביל לדחיית הצ'ק.</a:t>
            </a:r>
          </a:p>
          <a:p>
            <a:pPr algn="r"/>
            <a:r>
              <a:rPr lang="he-IL" b="1" i="0" dirty="0">
                <a:solidFill>
                  <a:srgbClr val="000000"/>
                </a:solidFill>
                <a:effectLst/>
                <a:latin typeface="Rubik"/>
              </a:rPr>
              <a:t>שלב 4: חתימה</a:t>
            </a:r>
          </a:p>
          <a:p>
            <a:pPr algn="r"/>
            <a:r>
              <a:rPr lang="he-IL" b="0" i="0" dirty="0">
                <a:solidFill>
                  <a:srgbClr val="000000"/>
                </a:solidFill>
                <a:effectLst/>
                <a:latin typeface="Rubik"/>
              </a:rPr>
              <a:t>יש לחתום על הצ'ק. הדבר נעשה בפינה השמאלית התחתונה של הצ'ק.</a:t>
            </a:r>
          </a:p>
          <a:p>
            <a:pPr algn="r"/>
            <a:r>
              <a:rPr lang="he-IL" b="1" i="0" dirty="0">
                <a:solidFill>
                  <a:srgbClr val="000000"/>
                </a:solidFill>
                <a:effectLst/>
                <a:latin typeface="Rubik"/>
              </a:rPr>
              <a:t>שלב 5: החלטה האם הצ'ק פתוח או לא</a:t>
            </a:r>
          </a:p>
          <a:p>
            <a:pPr algn="r"/>
            <a:r>
              <a:rPr lang="he-IL" b="0" i="0" dirty="0">
                <a:solidFill>
                  <a:srgbClr val="000000"/>
                </a:solidFill>
                <a:effectLst/>
                <a:latin typeface="Rubik"/>
              </a:rPr>
              <a:t>יש להחליט האם הצ'ק סחיר, כלומר ניתן להעבירו מיד ליד, או בלתי-סחיר, כלומר מיועד רק למקבל הצ'ק. במקרה שכזה יש להוסיף קרוס (שני אלכסונים בראש בצ'ק), ולכתוב בתוכו "למוטב בלבד".</a:t>
            </a:r>
          </a:p>
          <a:p>
            <a:pPr algn="r"/>
            <a:r>
              <a:rPr lang="he-IL" b="0" i="0" dirty="0">
                <a:solidFill>
                  <a:srgbClr val="000000"/>
                </a:solidFill>
                <a:effectLst/>
                <a:latin typeface="Rubik"/>
              </a:rPr>
              <a:t>כאשר רושמים קרוס על צ'ק, המשמעות היא שלא ניתן לפרוע את הצ'ק במזומן, חובה להפקידו בחשבון הבנק והוא מגן על מקבל הצ'ק. **צ'ק עם קרוס בלבד- ניתן להעבירו מיד ליד באמצעות חתימה של הנמען (מקבל הצ'ק) מאחורי הצ'ק.</a:t>
            </a: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10</a:t>
            </a:fld>
            <a:endParaRPr lang="he-IL"/>
          </a:p>
        </p:txBody>
      </p:sp>
    </p:spTree>
    <p:extLst>
      <p:ext uri="{BB962C8B-B14F-4D97-AF65-F5344CB8AC3E}">
        <p14:creationId xmlns:p14="http://schemas.microsoft.com/office/powerpoint/2010/main" val="10349107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11</a:t>
            </a:fld>
            <a:endParaRPr lang="he-IL"/>
          </a:p>
        </p:txBody>
      </p:sp>
    </p:spTree>
    <p:extLst>
      <p:ext uri="{BB962C8B-B14F-4D97-AF65-F5344CB8AC3E}">
        <p14:creationId xmlns:p14="http://schemas.microsoft.com/office/powerpoint/2010/main" val="20383253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ניתן להכין בכיתה סקר על אמצעי תשלום </a:t>
            </a:r>
            <a:r>
              <a:rPr lang="he-IL" dirty="0" err="1"/>
              <a:t>דיגיטלים</a:t>
            </a:r>
            <a:r>
              <a:rPr lang="he-IL" dirty="0"/>
              <a:t> . </a:t>
            </a:r>
            <a:r>
              <a:rPr lang="he-IL" dirty="0" err="1"/>
              <a:t>יתרוונות</a:t>
            </a:r>
            <a:r>
              <a:rPr lang="he-IL" dirty="0"/>
              <a:t> , חסרונות ,   ללמוד בכיתה איך נכנסים </a:t>
            </a:r>
            <a:r>
              <a:rPr lang="he-IL" dirty="0" err="1"/>
              <a:t>לאפלקציות</a:t>
            </a:r>
            <a:r>
              <a:rPr lang="he-IL" dirty="0"/>
              <a:t> שונות , תרגיל - נער וסבא/סבתא  אז והיום + ללמד את הגיל השלישי שיטות תשלום חדשות </a:t>
            </a:r>
          </a:p>
          <a:p>
            <a:endParaRPr lang="he-IL" dirty="0"/>
          </a:p>
        </p:txBody>
      </p:sp>
      <p:sp>
        <p:nvSpPr>
          <p:cNvPr id="4" name="מציין מיקום של מספר שקופית 3"/>
          <p:cNvSpPr>
            <a:spLocks noGrp="1"/>
          </p:cNvSpPr>
          <p:nvPr>
            <p:ph type="sldNum" sz="quarter" idx="5"/>
          </p:nvPr>
        </p:nvSpPr>
        <p:spPr/>
        <p:txBody>
          <a:bodyPr/>
          <a:lstStyle/>
          <a:p>
            <a:fld id="{6F147D24-2616-4335-82F7-48394C90D4DE}" type="slidenum">
              <a:rPr lang="he-IL" smtClean="0"/>
              <a:t>12</a:t>
            </a:fld>
            <a:endParaRPr lang="he-IL"/>
          </a:p>
        </p:txBody>
      </p:sp>
    </p:spTree>
    <p:extLst>
      <p:ext uri="{BB962C8B-B14F-4D97-AF65-F5344CB8AC3E}">
        <p14:creationId xmlns:p14="http://schemas.microsoft.com/office/powerpoint/2010/main" val="40821681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האם הדור השלישי משתמש באמצעי התשלום האלו?</a:t>
            </a:r>
          </a:p>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התפקיד שלנו לעזור להם.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https://youtu.be/St6exLy_t_E</a:t>
            </a:r>
            <a:endParaRPr lang="he-IL" b="1" dirty="0">
              <a:solidFill>
                <a:prstClr val="black"/>
              </a:solidFill>
              <a:latin typeface="Century Gothic" panose="020B0502020202020204"/>
              <a:cs typeface="Gisha" panose="020B0502040204020203"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13</a:t>
            </a:fld>
            <a:endParaRPr lang="he-IL"/>
          </a:p>
        </p:txBody>
      </p:sp>
    </p:spTree>
    <p:extLst>
      <p:ext uri="{BB962C8B-B14F-4D97-AF65-F5344CB8AC3E}">
        <p14:creationId xmlns:p14="http://schemas.microsoft.com/office/powerpoint/2010/main" val="570300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https://youtu.be/dRZB217f-9k?si=scP7wdKo4CX30tDc</a:t>
            </a:r>
            <a:endParaRPr lang="he-IL" b="1" dirty="0">
              <a:solidFill>
                <a:prstClr val="black"/>
              </a:solidFill>
              <a:latin typeface="Century Gothic" panose="020B0502020202020204"/>
              <a:cs typeface="Gisha" panose="020B0502040204020203" pitchFamily="34" charset="-79"/>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a:p>
            <a:endParaRPr lang="en-US" dirty="0"/>
          </a:p>
          <a:p>
            <a:r>
              <a:rPr lang="en-US" dirty="0"/>
              <a:t>https://www.globes.co.il/news/article.aspx?did=1001350156</a:t>
            </a:r>
            <a:endParaRPr lang="he-IL" dirty="0"/>
          </a:p>
          <a:p>
            <a:endParaRPr lang="he-IL" dirty="0"/>
          </a:p>
          <a:p>
            <a:endParaRPr lang="he-IL" dirty="0"/>
          </a:p>
          <a:p>
            <a:r>
              <a:rPr lang="he-IL" dirty="0"/>
              <a:t>נכנס לשימוש ב2021 אוק'  </a:t>
            </a:r>
          </a:p>
          <a:p>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14</a:t>
            </a:fld>
            <a:endParaRPr lang="he-IL"/>
          </a:p>
        </p:txBody>
      </p:sp>
    </p:spTree>
    <p:extLst>
      <p:ext uri="{BB962C8B-B14F-4D97-AF65-F5344CB8AC3E}">
        <p14:creationId xmlns:p14="http://schemas.microsoft.com/office/powerpoint/2010/main" val="1617320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b="1" dirty="0">
                <a:solidFill>
                  <a:prstClr val="black"/>
                </a:solidFill>
                <a:latin typeface="Century Gothic" panose="020B0502020202020204"/>
                <a:cs typeface="Gisha" panose="020B0502040204020203" pitchFamily="34" charset="-79"/>
              </a:rPr>
              <a:t>אפליקציות תשלומים:</a:t>
            </a:r>
          </a:p>
          <a:p>
            <a:pPr marL="0" indent="0">
              <a:spcBef>
                <a:spcPct val="0"/>
              </a:spcBef>
              <a:buNone/>
            </a:pPr>
            <a:r>
              <a:rPr lang="he-IL" sz="1200" b="1" cap="all" dirty="0">
                <a:ln w="3175" cmpd="sng">
                  <a:noFill/>
                </a:ln>
                <a:solidFill>
                  <a:schemeClr val="bg1"/>
                </a:solidFill>
                <a:latin typeface="David" panose="020E0502060401010101" pitchFamily="34" charset="-79"/>
                <a:cs typeface="David" panose="020E0502060401010101" pitchFamily="34" charset="-79"/>
              </a:rPr>
              <a:t>יתרונות </a:t>
            </a:r>
            <a:r>
              <a:rPr lang="he-IL" sz="1200" cap="all" dirty="0">
                <a:ln w="3175" cmpd="sng">
                  <a:noFill/>
                </a:ln>
                <a:solidFill>
                  <a:schemeClr val="bg1"/>
                </a:solidFill>
                <a:latin typeface="David" panose="020E0502060401010101" pitchFamily="34" charset="-79"/>
                <a:cs typeface="David" panose="020E0502060401010101" pitchFamily="34" charset="-79"/>
              </a:rPr>
              <a:t>:</a:t>
            </a:r>
          </a:p>
          <a:p>
            <a:pPr marL="0" indent="0">
              <a:spcBef>
                <a:spcPct val="0"/>
              </a:spcBef>
              <a:buNone/>
            </a:pPr>
            <a:r>
              <a:rPr lang="he-IL" sz="1200" cap="all" dirty="0">
                <a:ln w="3175" cmpd="sng">
                  <a:noFill/>
                </a:ln>
                <a:solidFill>
                  <a:schemeClr val="bg1"/>
                </a:solidFill>
                <a:latin typeface="David" panose="020E0502060401010101" pitchFamily="34" charset="-79"/>
                <a:cs typeface="David" panose="020E0502060401010101" pitchFamily="34" charset="-79"/>
              </a:rPr>
              <a:t>תשלום למתנה </a:t>
            </a:r>
          </a:p>
          <a:p>
            <a:pPr marL="0" indent="0">
              <a:spcBef>
                <a:spcPct val="0"/>
              </a:spcBef>
              <a:buNone/>
            </a:pPr>
            <a:r>
              <a:rPr lang="he-IL" sz="1200" cap="all" dirty="0">
                <a:ln w="3175" cmpd="sng">
                  <a:noFill/>
                </a:ln>
                <a:solidFill>
                  <a:schemeClr val="bg1"/>
                </a:solidFill>
                <a:latin typeface="David" panose="020E0502060401010101" pitchFamily="34" charset="-79"/>
                <a:cs typeface="David" panose="020E0502060401010101" pitchFamily="34" charset="-79"/>
              </a:rPr>
              <a:t>איסוף כסף מקבוצות </a:t>
            </a:r>
          </a:p>
          <a:p>
            <a:pPr marL="0" indent="0">
              <a:spcBef>
                <a:spcPct val="0"/>
              </a:spcBef>
              <a:buNone/>
            </a:pPr>
            <a:r>
              <a:rPr lang="he-IL" sz="1200" cap="all" dirty="0">
                <a:ln w="3175" cmpd="sng">
                  <a:noFill/>
                </a:ln>
                <a:solidFill>
                  <a:schemeClr val="bg1"/>
                </a:solidFill>
                <a:latin typeface="David" panose="020E0502060401010101" pitchFamily="34" charset="-79"/>
                <a:cs typeface="David" panose="020E0502060401010101" pitchFamily="34" charset="-79"/>
              </a:rPr>
              <a:t>העברת כסף בקלות לכולם </a:t>
            </a:r>
          </a:p>
          <a:p>
            <a:pPr marL="0" indent="0">
              <a:spcBef>
                <a:spcPct val="0"/>
              </a:spcBef>
              <a:buNone/>
            </a:pPr>
            <a:r>
              <a:rPr lang="he-IL" sz="1200" cap="all" dirty="0">
                <a:ln w="3175" cmpd="sng">
                  <a:noFill/>
                </a:ln>
                <a:solidFill>
                  <a:schemeClr val="bg1"/>
                </a:solidFill>
                <a:latin typeface="David" panose="020E0502060401010101" pitchFamily="34" charset="-79"/>
                <a:cs typeface="David" panose="020E0502060401010101" pitchFamily="34" charset="-79"/>
              </a:rPr>
              <a:t>קבלת החזרים מחברות ביטוח וקרנות פנסיה ישירות לנייד בלי ניירת </a:t>
            </a:r>
          </a:p>
          <a:p>
            <a:pPr marL="0" indent="0">
              <a:spcBef>
                <a:spcPct val="0"/>
              </a:spcBef>
              <a:buNone/>
            </a:pPr>
            <a:r>
              <a:rPr lang="he-IL" sz="1200" cap="all" dirty="0">
                <a:ln w="3175" cmpd="sng">
                  <a:noFill/>
                </a:ln>
                <a:solidFill>
                  <a:schemeClr val="bg1"/>
                </a:solidFill>
                <a:latin typeface="David" panose="020E0502060401010101" pitchFamily="34" charset="-79"/>
                <a:cs typeface="David" panose="020E0502060401010101" pitchFamily="34" charset="-79"/>
              </a:rPr>
              <a:t>עסקים קטנים יכולים לקבל תשלומים מלקוחות עד 50,000 ₪ בשנה </a:t>
            </a:r>
          </a:p>
          <a:p>
            <a:pPr marL="0" indent="0">
              <a:spcBef>
                <a:spcPct val="0"/>
              </a:spcBef>
              <a:buNone/>
            </a:pPr>
            <a:r>
              <a:rPr lang="he-IL" sz="1200" cap="all" dirty="0">
                <a:ln w="3175" cmpd="sng">
                  <a:noFill/>
                </a:ln>
                <a:solidFill>
                  <a:schemeClr val="bg1"/>
                </a:solidFill>
                <a:latin typeface="David" panose="020E0502060401010101" pitchFamily="34" charset="-79"/>
                <a:cs typeface="David" panose="020E0502060401010101" pitchFamily="34" charset="-79"/>
              </a:rPr>
              <a:t>עסקים שקשורים בהסכם סליקה עם ביט ישלמו עמלות בהתאם לאמור בהסכם הסליקה</a:t>
            </a:r>
          </a:p>
          <a:p>
            <a:pPr marL="0" indent="0">
              <a:buNone/>
            </a:pPr>
            <a:endParaRPr lang="en-US" dirty="0">
              <a:solidFill>
                <a:schemeClr val="bg1"/>
              </a:solidFill>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1" dirty="0">
                <a:solidFill>
                  <a:schemeClr val="bg1"/>
                </a:solidFill>
                <a:latin typeface="David" panose="020E0502060401010101" pitchFamily="34" charset="-79"/>
                <a:ea typeface="+mn-ea"/>
                <a:cs typeface="David" panose="020E0502060401010101" pitchFamily="34" charset="-79"/>
              </a:rPr>
              <a:t>חסרונות</a:t>
            </a:r>
          </a:p>
          <a:p>
            <a:pPr marL="0" marR="0" lvl="0" indent="0" algn="r" defTabSz="914400" rtl="1" eaLnBrk="1" fontAlgn="auto" latinLnBrk="0" hangingPunct="1">
              <a:lnSpc>
                <a:spcPct val="100000"/>
              </a:lnSpc>
              <a:spcBef>
                <a:spcPts val="0"/>
              </a:spcBef>
              <a:spcAft>
                <a:spcPts val="0"/>
              </a:spcAft>
              <a:buClrTx/>
              <a:buSzTx/>
              <a:buFontTx/>
              <a:buNone/>
              <a:tabLst/>
              <a:defRPr/>
            </a:pPr>
            <a:r>
              <a:rPr lang="he-IL" sz="1200" b="1" dirty="0">
                <a:solidFill>
                  <a:schemeClr val="bg1"/>
                </a:solidFill>
                <a:latin typeface="David" panose="020E0502060401010101" pitchFamily="34" charset="-79"/>
                <a:ea typeface="+mn-ea"/>
                <a:cs typeface="David" panose="020E0502060401010101" pitchFamily="34" charset="-79"/>
              </a:rPr>
              <a:t>*****סכנת אבטחה*****</a:t>
            </a:r>
            <a:br>
              <a:rPr lang="he-IL" sz="1200" dirty="0">
                <a:solidFill>
                  <a:schemeClr val="bg1"/>
                </a:solidFill>
                <a:latin typeface="David" panose="020E0502060401010101" pitchFamily="34" charset="-79"/>
                <a:ea typeface="+mn-ea"/>
                <a:cs typeface="David" panose="020E0502060401010101" pitchFamily="34" charset="-79"/>
              </a:rPr>
            </a:br>
            <a:r>
              <a:rPr lang="he-IL" sz="1200" dirty="0">
                <a:solidFill>
                  <a:schemeClr val="bg1"/>
                </a:solidFill>
                <a:latin typeface="David" panose="020E0502060401010101" pitchFamily="34" charset="-79"/>
                <a:ea typeface="+mn-ea"/>
                <a:cs typeface="David" panose="020E0502060401010101" pitchFamily="34" charset="-79"/>
              </a:rPr>
              <a:t>לא ניתן לעצור תשלומים או לבטל תשלום ( ניתן לפנות לבעל העסק ולבקש החזר)</a:t>
            </a:r>
            <a:br>
              <a:rPr lang="he-IL" sz="1200" dirty="0">
                <a:solidFill>
                  <a:schemeClr val="bg1"/>
                </a:solidFill>
                <a:latin typeface="David" panose="020E0502060401010101" pitchFamily="34" charset="-79"/>
                <a:ea typeface="+mn-ea"/>
                <a:cs typeface="David" panose="020E0502060401010101" pitchFamily="34" charset="-79"/>
              </a:rPr>
            </a:br>
            <a:r>
              <a:rPr lang="he-IL" sz="1200" dirty="0">
                <a:solidFill>
                  <a:schemeClr val="bg1"/>
                </a:solidFill>
                <a:latin typeface="David" panose="020E0502060401010101" pitchFamily="34" charset="-79"/>
                <a:ea typeface="+mn-ea"/>
                <a:cs typeface="David" panose="020E0502060401010101" pitchFamily="34" charset="-79"/>
              </a:rPr>
              <a:t>חשש לשימוש באפליקציית התשלום ע"י גורם זר (אובדן/ גניבת פלאפון)</a:t>
            </a:r>
            <a:br>
              <a:rPr lang="he-IL" sz="1200" dirty="0">
                <a:solidFill>
                  <a:schemeClr val="bg1"/>
                </a:solidFill>
                <a:latin typeface="David" panose="020E0502060401010101" pitchFamily="34" charset="-79"/>
                <a:ea typeface="+mn-ea"/>
                <a:cs typeface="David" panose="020E0502060401010101" pitchFamily="34" charset="-79"/>
              </a:rPr>
            </a:br>
            <a:r>
              <a:rPr lang="he-IL" sz="1200" dirty="0">
                <a:solidFill>
                  <a:schemeClr val="bg1"/>
                </a:solidFill>
                <a:latin typeface="David" panose="020E0502060401010101" pitchFamily="34" charset="-79"/>
                <a:ea typeface="+mn-ea"/>
                <a:cs typeface="David" panose="020E0502060401010101" pitchFamily="34" charset="-79"/>
              </a:rPr>
              <a:t>הערה: ניתן להקפיא את השימוש באפליקציה ל14 ימים לבקשת הלקוח </a:t>
            </a:r>
            <a:endParaRPr lang="en-US"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15</a:t>
            </a:fld>
            <a:endParaRPr lang="he-IL"/>
          </a:p>
        </p:txBody>
      </p:sp>
    </p:spTree>
    <p:extLst>
      <p:ext uri="{BB962C8B-B14F-4D97-AF65-F5344CB8AC3E}">
        <p14:creationId xmlns:p14="http://schemas.microsoft.com/office/powerpoint/2010/main" val="2379809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https://youtu.be/7bOkL52U8KQ</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16</a:t>
            </a:fld>
            <a:endParaRPr lang="he-IL"/>
          </a:p>
        </p:txBody>
      </p:sp>
    </p:spTree>
    <p:extLst>
      <p:ext uri="{BB962C8B-B14F-4D97-AF65-F5344CB8AC3E}">
        <p14:creationId xmlns:p14="http://schemas.microsoft.com/office/powerpoint/2010/main" val="5338787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en-US" b="1" dirty="0">
                <a:solidFill>
                  <a:prstClr val="black"/>
                </a:solidFill>
                <a:latin typeface="Century Gothic" panose="020B0502020202020204"/>
                <a:cs typeface="Gisha" panose="020B0502040204020203" pitchFamily="34" charset="-79"/>
              </a:rPr>
              <a:t>https://youtu.be/7bOkL52U8KQ</a:t>
            </a: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17</a:t>
            </a:fld>
            <a:endParaRPr lang="he-IL"/>
          </a:p>
        </p:txBody>
      </p:sp>
    </p:spTree>
    <p:extLst>
      <p:ext uri="{BB962C8B-B14F-4D97-AF65-F5344CB8AC3E}">
        <p14:creationId xmlns:p14="http://schemas.microsoft.com/office/powerpoint/2010/main" val="23697340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err="1"/>
              <a:t>ביטקוין</a:t>
            </a:r>
            <a:r>
              <a:rPr lang="he-IL" dirty="0"/>
              <a:t>= מטבע שאינו כפוף לגוף מרכזי או למדיניות מונטרית של ממשלות , כלומר לא מופק ע"י ממשלה או בנק מרכזי</a:t>
            </a:r>
          </a:p>
          <a:p>
            <a:r>
              <a:rPr lang="he-IL" dirty="0"/>
              <a:t>כדי לבצע  פעולות יש צורך  במחשב/פלאפון עם חיבור לאינטרנט  כי הכסף מנוהל בארנק דיגיטלי</a:t>
            </a:r>
          </a:p>
          <a:p>
            <a:r>
              <a:rPr lang="he-IL" dirty="0"/>
              <a:t>ארנק שהוא תוכנה  המחוברת לרשת המטבע ושם מציגים את היסטורית השימוש שעשה מחזיק הארנק (קניה/מכירה) </a:t>
            </a:r>
          </a:p>
          <a:p>
            <a:r>
              <a:rPr lang="he-IL" dirty="0"/>
              <a:t>יעד התשלומים זו "כתובת </a:t>
            </a:r>
            <a:r>
              <a:rPr lang="he-IL" dirty="0" err="1"/>
              <a:t>ביטקוין</a:t>
            </a:r>
            <a:r>
              <a:rPr lang="he-IL" dirty="0"/>
              <a:t> – כתובת הבנויה מרצף של 27-34 תווים </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18</a:t>
            </a:fld>
            <a:endParaRPr lang="he-IL"/>
          </a:p>
        </p:txBody>
      </p:sp>
    </p:spTree>
    <p:extLst>
      <p:ext uri="{BB962C8B-B14F-4D97-AF65-F5344CB8AC3E}">
        <p14:creationId xmlns:p14="http://schemas.microsoft.com/office/powerpoint/2010/main" val="24106835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כדי לבצע  פעולות יש צורך  במחשב/פלאפון עם חיבור לאינטרנט  כי הכסף מנוהל בארנק דיגיטלי</a:t>
            </a:r>
          </a:p>
          <a:p>
            <a:r>
              <a:rPr lang="he-IL" dirty="0"/>
              <a:t>ארנק שהוא תוכנה  המחוברת לרשת המטבע ושם מציגים את היסטורית השימוש שעשה מחזיק הארנק (קניה/מכירה) </a:t>
            </a:r>
          </a:p>
          <a:p>
            <a:r>
              <a:rPr lang="he-IL" dirty="0"/>
              <a:t>יעד התשלומים זו "כתובת </a:t>
            </a:r>
            <a:r>
              <a:rPr lang="he-IL" dirty="0" err="1"/>
              <a:t>ביטקוין</a:t>
            </a:r>
            <a:r>
              <a:rPr lang="he-IL" dirty="0"/>
              <a:t> – כתובת הבנויה מרצף של 27-34 תווים </a:t>
            </a:r>
          </a:p>
        </p:txBody>
      </p:sp>
      <p:sp>
        <p:nvSpPr>
          <p:cNvPr id="4" name="מציין מיקום של מספר שקופית 3"/>
          <p:cNvSpPr>
            <a:spLocks noGrp="1"/>
          </p:cNvSpPr>
          <p:nvPr>
            <p:ph type="sldNum" sz="quarter" idx="5"/>
          </p:nvPr>
        </p:nvSpPr>
        <p:spPr/>
        <p:txBody>
          <a:bodyPr/>
          <a:lstStyle/>
          <a:p>
            <a:fld id="{BC26C0B3-C465-4513-B1A2-BBE24E4B6733}" type="slidenum">
              <a:rPr lang="he-IL" smtClean="0"/>
              <a:t>19</a:t>
            </a:fld>
            <a:endParaRPr lang="he-IL"/>
          </a:p>
        </p:txBody>
      </p:sp>
    </p:spTree>
    <p:extLst>
      <p:ext uri="{BB962C8B-B14F-4D97-AF65-F5344CB8AC3E}">
        <p14:creationId xmlns:p14="http://schemas.microsoft.com/office/powerpoint/2010/main" val="29558762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בדומה למחברת שיתופית . לכל מי שיש </a:t>
            </a:r>
            <a:r>
              <a:rPr lang="he-IL" dirty="0" err="1"/>
              <a:t>ביטקויין</a:t>
            </a:r>
            <a:r>
              <a:rPr lang="he-IL" dirty="0"/>
              <a:t> מיודע על כל מכירה וקניה  דרך הרשת ולכן לוקח כ 10 דקות לעדכן העברת כספים.</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20</a:t>
            </a:fld>
            <a:endParaRPr lang="he-IL"/>
          </a:p>
        </p:txBody>
      </p:sp>
    </p:spTree>
    <p:extLst>
      <p:ext uri="{BB962C8B-B14F-4D97-AF65-F5344CB8AC3E}">
        <p14:creationId xmlns:p14="http://schemas.microsoft.com/office/powerpoint/2010/main" val="576818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ניתן להמחיש דרך משחק איך כורים </a:t>
            </a:r>
            <a:r>
              <a:rPr lang="he-IL" dirty="0" err="1"/>
              <a:t>ביטקויין</a:t>
            </a:r>
            <a:r>
              <a:rPr lang="he-IL" dirty="0"/>
              <a:t> . </a:t>
            </a:r>
          </a:p>
          <a:p>
            <a:r>
              <a:rPr lang="he-IL" dirty="0"/>
              <a:t>שלב א- התלמידים מקבלים חידות ,  הראשון שפותר חידה מקבל מטבע ( הדגמה "לכורים" שתפקידם לפתור בעיה )</a:t>
            </a:r>
          </a:p>
          <a:p>
            <a:r>
              <a:rPr lang="he-IL" dirty="0"/>
              <a:t>שלב ב- לאחר 6 חידות  אפשר לבצע סוג של מסחר בין הין שקיבל מטבע למי שרוצה את המטבע על מנת להמחיש את שווי המטבע לפי ביקוש והצע </a:t>
            </a:r>
          </a:p>
          <a:p>
            <a:endParaRPr lang="he-IL" dirty="0"/>
          </a:p>
        </p:txBody>
      </p:sp>
      <p:sp>
        <p:nvSpPr>
          <p:cNvPr id="4" name="מציין מיקום של מספר שקופית 3"/>
          <p:cNvSpPr>
            <a:spLocks noGrp="1"/>
          </p:cNvSpPr>
          <p:nvPr>
            <p:ph type="sldNum" sz="quarter" idx="5"/>
          </p:nvPr>
        </p:nvSpPr>
        <p:spPr/>
        <p:txBody>
          <a:bodyPr/>
          <a:lstStyle/>
          <a:p>
            <a:fld id="{BC26C0B3-C465-4513-B1A2-BBE24E4B6733}" type="slidenum">
              <a:rPr lang="he-IL" smtClean="0"/>
              <a:t>21</a:t>
            </a:fld>
            <a:endParaRPr lang="he-IL"/>
          </a:p>
        </p:txBody>
      </p:sp>
    </p:spTree>
    <p:extLst>
      <p:ext uri="{BB962C8B-B14F-4D97-AF65-F5344CB8AC3E}">
        <p14:creationId xmlns:p14="http://schemas.microsoft.com/office/powerpoint/2010/main" val="11219580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בדומה למחברת שיתופית . לכל מי שיש </a:t>
            </a:r>
            <a:r>
              <a:rPr lang="he-IL" dirty="0" err="1"/>
              <a:t>ביטקויין</a:t>
            </a:r>
            <a:r>
              <a:rPr lang="he-IL" dirty="0"/>
              <a:t> מיודע על כל מכירה וקניה  דרך הרשת ולכן לוקח כ 10 דקות לעדכן העברת כספים .  </a:t>
            </a:r>
          </a:p>
          <a:p>
            <a:pPr marL="0" marR="0" lvl="0" indent="0" algn="r" defTabSz="914400" rtl="1" eaLnBrk="1" fontAlgn="auto" latinLnBrk="0" hangingPunct="1">
              <a:lnSpc>
                <a:spcPct val="100000"/>
              </a:lnSpc>
              <a:spcBef>
                <a:spcPts val="0"/>
              </a:spcBef>
              <a:spcAft>
                <a:spcPts val="0"/>
              </a:spcAft>
              <a:buClrTx/>
              <a:buSzTx/>
              <a:buFontTx/>
              <a:buNone/>
              <a:tabLst/>
              <a:defRPr/>
            </a:pPr>
            <a:endParaRPr lang="he-IL"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22</a:t>
            </a:fld>
            <a:endParaRPr lang="he-IL"/>
          </a:p>
        </p:txBody>
      </p:sp>
    </p:spTree>
    <p:extLst>
      <p:ext uri="{BB962C8B-B14F-4D97-AF65-F5344CB8AC3E}">
        <p14:creationId xmlns:p14="http://schemas.microsoft.com/office/powerpoint/2010/main" val="3091170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 כמות מטבעות לכרייה מוגבלת ל21 מיליון . ההנחה היא  שבשנת 2140 יונפק המטבע האחרון . וזה במטרה למנוע אינפלציה </a:t>
            </a:r>
          </a:p>
        </p:txBody>
      </p:sp>
      <p:sp>
        <p:nvSpPr>
          <p:cNvPr id="4" name="מציין מיקום של מספר שקופית 3"/>
          <p:cNvSpPr>
            <a:spLocks noGrp="1"/>
          </p:cNvSpPr>
          <p:nvPr>
            <p:ph type="sldNum" sz="quarter" idx="5"/>
          </p:nvPr>
        </p:nvSpPr>
        <p:spPr/>
        <p:txBody>
          <a:bodyPr/>
          <a:lstStyle/>
          <a:p>
            <a:fld id="{BC26C0B3-C465-4513-B1A2-BBE24E4B6733}" type="slidenum">
              <a:rPr lang="he-IL" smtClean="0"/>
              <a:t>23</a:t>
            </a:fld>
            <a:endParaRPr lang="he-IL"/>
          </a:p>
        </p:txBody>
      </p:sp>
    </p:spTree>
    <p:extLst>
      <p:ext uri="{BB962C8B-B14F-4D97-AF65-F5344CB8AC3E}">
        <p14:creationId xmlns:p14="http://schemas.microsoft.com/office/powerpoint/2010/main" val="18341253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en-US" dirty="0"/>
              <a:t>https://www.mako.co.il/news-money/2021_q1/Article-f2d35f96d2f1771026.htm</a:t>
            </a:r>
            <a:endParaRPr lang="he-IL" dirty="0"/>
          </a:p>
        </p:txBody>
      </p:sp>
      <p:sp>
        <p:nvSpPr>
          <p:cNvPr id="4" name="מציין מיקום של מספר שקופית 3"/>
          <p:cNvSpPr>
            <a:spLocks noGrp="1"/>
          </p:cNvSpPr>
          <p:nvPr>
            <p:ph type="sldNum" sz="quarter" idx="5"/>
          </p:nvPr>
        </p:nvSpPr>
        <p:spPr/>
        <p:txBody>
          <a:bodyPr/>
          <a:lstStyle/>
          <a:p>
            <a:fld id="{BC26C0B3-C465-4513-B1A2-BBE24E4B6733}" type="slidenum">
              <a:rPr lang="he-IL" smtClean="0"/>
              <a:t>24</a:t>
            </a:fld>
            <a:endParaRPr lang="he-IL"/>
          </a:p>
        </p:txBody>
      </p:sp>
    </p:spTree>
    <p:extLst>
      <p:ext uri="{BB962C8B-B14F-4D97-AF65-F5344CB8AC3E}">
        <p14:creationId xmlns:p14="http://schemas.microsoft.com/office/powerpoint/2010/main" val="37603131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FA0D2-C7FE-6A20-FCB3-0D9AB9460025}"/>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5F34F0E4-11FE-9C88-3CC6-BB46EF0BCD56}"/>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D2305825-19C8-F70C-C7EC-38047E5A14FD}"/>
              </a:ext>
            </a:extLst>
          </p:cNvPr>
          <p:cNvSpPr>
            <a:spLocks noGrp="1"/>
          </p:cNvSpPr>
          <p:nvPr>
            <p:ph type="body" idx="1"/>
          </p:nvPr>
        </p:nvSpPr>
        <p:spPr/>
        <p:txBody>
          <a:bodyPr/>
          <a:lstStyle/>
          <a:p>
            <a:r>
              <a:rPr lang="he-IL" sz="2000" b="1" cap="all" dirty="0">
                <a:ln w="3175" cmpd="sng">
                  <a:noFill/>
                </a:ln>
                <a:solidFill>
                  <a:srgbClr val="FF0000"/>
                </a:solidFill>
                <a:highlight>
                  <a:srgbClr val="FFFF00"/>
                </a:highlight>
                <a:latin typeface="David" panose="020E0502060401010101" pitchFamily="34" charset="-79"/>
                <a:cs typeface="David" panose="020E0502060401010101" pitchFamily="34" charset="-79"/>
              </a:rPr>
              <a:t>חסרונות – </a:t>
            </a:r>
          </a:p>
          <a:p>
            <a:pPr>
              <a:buFont typeface="Wingdings" panose="05000000000000000000" pitchFamily="2" charset="2"/>
              <a:buChar char="q"/>
            </a:pPr>
            <a:r>
              <a:rPr lang="he-IL" sz="1200" b="1" dirty="0"/>
              <a:t>לוקח כ10 דקות  להעברת הכסף – עד לעיבוד סופי של הכורה שאכן הבלוק תקין </a:t>
            </a:r>
          </a:p>
          <a:p>
            <a:pPr>
              <a:buFont typeface="Wingdings" panose="05000000000000000000" pitchFamily="2" charset="2"/>
              <a:buChar char="q"/>
            </a:pPr>
            <a:r>
              <a:rPr lang="he-IL" sz="1200" b="1" dirty="0"/>
              <a:t>זיהום סביבתי גבוה -  כל מי שיש לו חשבון רואה שנעשתה העברה ברשת ( צורך אנרגיה רבה של חשמל )</a:t>
            </a:r>
          </a:p>
          <a:p>
            <a:pPr>
              <a:buFont typeface="Wingdings" panose="05000000000000000000" pitchFamily="2" charset="2"/>
              <a:buChar char="q"/>
            </a:pPr>
            <a:r>
              <a:rPr lang="he-IL" sz="1200" b="1" dirty="0"/>
              <a:t>לא ניתן לשחזר כתובת  </a:t>
            </a:r>
            <a:r>
              <a:rPr lang="he-IL" sz="1200" b="1" dirty="0" err="1"/>
              <a:t>ביטקויין</a:t>
            </a:r>
            <a:r>
              <a:rPr lang="he-IL" sz="1200" b="1" dirty="0"/>
              <a:t> – "שכחת  – נסעת "</a:t>
            </a:r>
          </a:p>
          <a:p>
            <a:pPr>
              <a:buFont typeface="Wingdings" panose="05000000000000000000" pitchFamily="2" charset="2"/>
              <a:buChar char="q"/>
            </a:pPr>
            <a:r>
              <a:rPr lang="he-IL" sz="1200" b="1" dirty="0"/>
              <a:t>ברגע שמעבירים </a:t>
            </a:r>
            <a:r>
              <a:rPr lang="he-IL" sz="1200" b="1" dirty="0" err="1"/>
              <a:t>ביטקויין</a:t>
            </a:r>
            <a:r>
              <a:rPr lang="he-IL" sz="1200" b="1" dirty="0"/>
              <a:t> זה סופי – לא ניתן לבטל עסקה </a:t>
            </a:r>
          </a:p>
          <a:p>
            <a:pPr>
              <a:buFont typeface="Wingdings" panose="05000000000000000000" pitchFamily="2" charset="2"/>
              <a:buChar char="q"/>
            </a:pPr>
            <a:r>
              <a:rPr lang="he-IL" sz="1200" b="1" dirty="0"/>
              <a:t>לא כל המדינות מאפשרות מסחר פרטי/ ציבורי  של המטבע. להלן הסבר:</a:t>
            </a:r>
          </a:p>
          <a:p>
            <a:r>
              <a:rPr lang="he-IL" dirty="0"/>
              <a:t>גרמניה- מטבע פרטי חוקי לשימוש ונתון למיסוי </a:t>
            </a:r>
            <a:r>
              <a:rPr lang="he-IL" dirty="0" err="1"/>
              <a:t>עיסקאות</a:t>
            </a:r>
            <a:r>
              <a:rPr lang="he-IL" dirty="0"/>
              <a:t> של אנשים פרטים אך אינו חוקי  בעסקאות של חברות ללא אישור מפורש</a:t>
            </a:r>
          </a:p>
          <a:p>
            <a:r>
              <a:rPr lang="he-IL" dirty="0"/>
              <a:t>יפן מטבע חוקי בכל זירות המסחר  כל עוד הן </a:t>
            </a:r>
            <a:r>
              <a:rPr lang="he-IL" dirty="0" err="1"/>
              <a:t>רשומוצ</a:t>
            </a:r>
            <a:r>
              <a:rPr lang="he-IL" dirty="0"/>
              <a:t> אצל המפקח לעסקים פיננסים </a:t>
            </a:r>
          </a:p>
          <a:p>
            <a:r>
              <a:rPr lang="he-IL" dirty="0"/>
              <a:t>ישראל –שימוש חוקי  , חובה על גופים שמקיימים מסחר לקבל רישיון "נותן שירותים פיננסים" . נתפס כנכס ולא כמטבע  נכס לא מוחשי בדומה לזכויות יוצרים/פטנט </a:t>
            </a:r>
          </a:p>
          <a:p>
            <a:r>
              <a:rPr lang="he-IL" dirty="0"/>
              <a:t>אל סלוודור – חוקי בכל הזירות </a:t>
            </a:r>
          </a:p>
          <a:p>
            <a:pPr>
              <a:buFont typeface="Wingdings" panose="05000000000000000000" pitchFamily="2" charset="2"/>
              <a:buNone/>
            </a:pPr>
            <a:endParaRPr lang="he-IL" sz="1200" b="1" dirty="0"/>
          </a:p>
          <a:p>
            <a:pPr>
              <a:buFont typeface="Wingdings" panose="05000000000000000000" pitchFamily="2" charset="2"/>
              <a:buNone/>
            </a:pPr>
            <a:endParaRPr lang="he-IL" sz="1200" b="1" dirty="0"/>
          </a:p>
          <a:p>
            <a:r>
              <a:rPr lang="he-IL" sz="2400" b="1" cap="all" dirty="0">
                <a:ln w="3175" cmpd="sng">
                  <a:noFill/>
                </a:ln>
                <a:solidFill>
                  <a:schemeClr val="bg1"/>
                </a:solidFill>
                <a:latin typeface="David" panose="020E0502060401010101" pitchFamily="34" charset="-79"/>
                <a:cs typeface="David" panose="020E0502060401010101" pitchFamily="34" charset="-79"/>
              </a:rPr>
              <a:t>יתרונות </a:t>
            </a:r>
          </a:p>
          <a:p>
            <a:endParaRPr lang="he-IL" sz="1200" b="1" dirty="0"/>
          </a:p>
          <a:p>
            <a:pPr marL="171450" indent="-171450">
              <a:buFont typeface="Wingdings" panose="05000000000000000000" pitchFamily="2" charset="2"/>
              <a:buChar char="q"/>
            </a:pPr>
            <a:r>
              <a:rPr lang="he-IL" sz="1200" b="1" dirty="0"/>
              <a:t>לא ניתן להסתיר תשלומים- התשלום במערכת </a:t>
            </a:r>
            <a:r>
              <a:rPr lang="he-IL" sz="1200" b="1" dirty="0" err="1"/>
              <a:t>הביטקוין</a:t>
            </a:r>
            <a:r>
              <a:rPr lang="he-IL" sz="1200" b="1" dirty="0"/>
              <a:t> תקפה רק לאחר ששודר לכל המשתתפים </a:t>
            </a:r>
          </a:p>
          <a:p>
            <a:pPr marL="171450" indent="-171450">
              <a:buFont typeface="Wingdings" panose="05000000000000000000" pitchFamily="2" charset="2"/>
              <a:buChar char="q"/>
            </a:pPr>
            <a:r>
              <a:rPr lang="he-IL" sz="1200" b="1" dirty="0"/>
              <a:t>אין זיוף – בזכות עבודת הכורים </a:t>
            </a:r>
          </a:p>
          <a:p>
            <a:pPr marL="171450" indent="-171450">
              <a:buFont typeface="Wingdings" panose="05000000000000000000" pitchFamily="2" charset="2"/>
              <a:buChar char="q"/>
            </a:pPr>
            <a:r>
              <a:rPr lang="he-IL" sz="1200" b="1" dirty="0"/>
              <a:t>אין צורך בזיהוי אישי- המערכת לא מבקשת פרטים אישים של בעל הארנק </a:t>
            </a:r>
          </a:p>
          <a:p>
            <a:pPr marL="171450" indent="-171450">
              <a:buFont typeface="Wingdings" panose="05000000000000000000" pitchFamily="2" charset="2"/>
              <a:buChar char="q"/>
            </a:pPr>
            <a:r>
              <a:rPr lang="he-IL" sz="1200" b="1" dirty="0"/>
              <a:t>מטבע שבעתיד לא יגרום לאינפלציה ( כמות מוגבלת של 21מ' </a:t>
            </a:r>
          </a:p>
          <a:p>
            <a:pPr marL="171450" indent="-171450">
              <a:buFont typeface="Wingdings" panose="05000000000000000000" pitchFamily="2" charset="2"/>
              <a:buChar char="q"/>
            </a:pPr>
            <a:r>
              <a:rPr lang="he-IL" sz="1200" b="1" dirty="0"/>
              <a:t>פועל לפי מאפייני שוק חופשי טהור ( קונים ומוכרים)</a:t>
            </a:r>
          </a:p>
          <a:p>
            <a:endParaRPr lang="he-IL" dirty="0"/>
          </a:p>
          <a:p>
            <a:pPr>
              <a:buFont typeface="Wingdings" panose="05000000000000000000" pitchFamily="2" charset="2"/>
              <a:buNone/>
            </a:pPr>
            <a:endParaRPr lang="he-IL" sz="1200" b="1" dirty="0"/>
          </a:p>
        </p:txBody>
      </p:sp>
      <p:sp>
        <p:nvSpPr>
          <p:cNvPr id="4" name="מציין מיקום של מספר שקופית 3">
            <a:extLst>
              <a:ext uri="{FF2B5EF4-FFF2-40B4-BE49-F238E27FC236}">
                <a16:creationId xmlns:a16="http://schemas.microsoft.com/office/drawing/2014/main" id="{1C8A1698-799E-82CD-54A3-EDB5ED07837E}"/>
              </a:ext>
            </a:extLst>
          </p:cNvPr>
          <p:cNvSpPr>
            <a:spLocks noGrp="1"/>
          </p:cNvSpPr>
          <p:nvPr>
            <p:ph type="sldNum" sz="quarter" idx="5"/>
          </p:nvPr>
        </p:nvSpPr>
        <p:spPr/>
        <p:txBody>
          <a:bodyPr/>
          <a:lstStyle/>
          <a:p>
            <a:fld id="{BC26C0B3-C465-4513-B1A2-BBE24E4B6733}" type="slidenum">
              <a:rPr lang="he-IL" smtClean="0"/>
              <a:t>25</a:t>
            </a:fld>
            <a:endParaRPr lang="he-IL"/>
          </a:p>
        </p:txBody>
      </p:sp>
    </p:spTree>
    <p:extLst>
      <p:ext uri="{BB962C8B-B14F-4D97-AF65-F5344CB8AC3E}">
        <p14:creationId xmlns:p14="http://schemas.microsoft.com/office/powerpoint/2010/main" val="22811230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מזומן – קל לעקוב אחרי הוצאות, יש מקרים  שקניה במזומן מקנה הנחה בבתי עסק . חסרון- זיוף שטרות , אין אפשרות לביטול בזמן גניבה </a:t>
            </a:r>
          </a:p>
          <a:p>
            <a:r>
              <a:rPr lang="he-IL" dirty="0"/>
              <a:t>כרטיס אשראי-  יתרונות : זמין ונוח, מאפשר מעקב פשוט על רכישות , מאפשר לבצע רכישות גדולות , הגנה מאובדן כספי .  חסרונות – קל מאוד "לגהץ" , שימוש בתשלומים מסוכן בגלל הריבית </a:t>
            </a:r>
          </a:p>
          <a:p>
            <a:r>
              <a:rPr lang="he-IL" dirty="0"/>
              <a:t>הוראת קבע -  אין צורך לזכור לשלם , חוסך זמן עמידה בתור , חיוב החשבון מתבצע בזמן  המתאים ביותר ללקוח , לעיתים זה נותן הטבות והנחות לדוג ברשויות מקומיות . חסרון – חשוב לעקוב את התשלומים  ולבדוק אפשרויות ביטול </a:t>
            </a:r>
          </a:p>
          <a:p>
            <a:r>
              <a:rPr lang="he-IL" dirty="0"/>
              <a:t>אפליקציות להעברת כספים – חוסך אי נעימות שבגביית כספים (לדוג' וועד), פשוט ונוח, אין צורך לצאת מהבית . חיסרון   מחייב שהצד שאמור לקבל את הכסף יוריד אפליקציה </a:t>
            </a:r>
          </a:p>
          <a:p>
            <a:endParaRPr lang="he-IL" dirty="0"/>
          </a:p>
          <a:p>
            <a:pPr marL="0" lvl="0" indent="0" algn="r" rtl="1">
              <a:lnSpc>
                <a:spcPct val="100000"/>
              </a:lnSpc>
              <a:spcBef>
                <a:spcPts val="0"/>
              </a:spcBef>
              <a:spcAft>
                <a:spcPts val="0"/>
              </a:spcAft>
              <a:buSzPts val="1400"/>
              <a:buNone/>
            </a:pPr>
            <a:r>
              <a:rPr lang="iw-IL" dirty="0"/>
              <a:t>הערות : מומלץ לכוון את מועד חיוב כרטיס האשראי  למועד  תיכנס הכנסה לחשבון כך שלאחר שהמשכורת נכנסת ולאחר שכרטיסי האשראי חיובו נוכל למצוא את המועד בו  נמצאת נקודת האפסס , קרי  היום בו   אנחנו יודעים מה נותר מהמשכורת או כמה חרגנו ממנה </a:t>
            </a:r>
          </a:p>
          <a:p>
            <a:pPr marL="0" lvl="0" indent="0" algn="r" rtl="1">
              <a:lnSpc>
                <a:spcPct val="100000"/>
              </a:lnSpc>
              <a:spcBef>
                <a:spcPts val="0"/>
              </a:spcBef>
              <a:spcAft>
                <a:spcPts val="0"/>
              </a:spcAft>
              <a:buSzPts val="1400"/>
              <a:buNone/>
            </a:pPr>
            <a:r>
              <a:rPr lang="iw-IL" dirty="0"/>
              <a:t>חשוב לשים לב : פינלנד אוכ' בעלת אורינות פיננסית והמעבר לתשלום דיגיטלי וצמצום תשלום במזומן   העלה את החוב של משקי הבית בשנה האחרונה עליה של 7% של חובות משקי הבית </a:t>
            </a:r>
          </a:p>
          <a:p>
            <a:endParaRPr lang="he-IL" dirty="0"/>
          </a:p>
          <a:p>
            <a:pPr marL="0" marR="0" lvl="0" indent="0" algn="r" defTabSz="914400" rtl="1" eaLnBrk="1" fontAlgn="auto" latinLnBrk="0" hangingPunct="1">
              <a:lnSpc>
                <a:spcPct val="100000"/>
              </a:lnSpc>
              <a:spcBef>
                <a:spcPts val="0"/>
              </a:spcBef>
              <a:spcAft>
                <a:spcPts val="0"/>
              </a:spcAft>
              <a:buClrTx/>
              <a:buSzTx/>
              <a:buFontTx/>
              <a:buNone/>
              <a:tabLst/>
              <a:defRPr/>
            </a:pPr>
            <a:endParaRPr lang="en-US" b="1" dirty="0">
              <a:solidFill>
                <a:prstClr val="black"/>
              </a:solidFill>
              <a:latin typeface="Century Gothic" panose="020B0502020202020204"/>
              <a:cs typeface="Gisha" panose="020B0502040204020203" pitchFamily="34" charset="-79"/>
            </a:endParaRPr>
          </a:p>
        </p:txBody>
      </p:sp>
      <p:sp>
        <p:nvSpPr>
          <p:cNvPr id="4" name="מציין מיקום של מספר שקופית 3"/>
          <p:cNvSpPr>
            <a:spLocks noGrp="1"/>
          </p:cNvSpPr>
          <p:nvPr>
            <p:ph type="sldNum" sz="quarter" idx="5"/>
          </p:nvPr>
        </p:nvSpPr>
        <p:spPr/>
        <p:txBody>
          <a:bodyPr/>
          <a:lstStyle/>
          <a:p>
            <a:fld id="{B23B3278-70B6-45B6-88DB-EA7453234EB4}" type="slidenum">
              <a:rPr lang="he-IL" smtClean="0"/>
              <a:t>26</a:t>
            </a:fld>
            <a:endParaRPr lang="he-IL"/>
          </a:p>
        </p:txBody>
      </p:sp>
    </p:spTree>
    <p:extLst>
      <p:ext uri="{BB962C8B-B14F-4D97-AF65-F5344CB8AC3E}">
        <p14:creationId xmlns:p14="http://schemas.microsoft.com/office/powerpoint/2010/main" val="42640478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6F147D24-2616-4335-82F7-48394C90D4DE}" type="slidenum">
              <a:rPr lang="he-IL" smtClean="0"/>
              <a:t>27</a:t>
            </a:fld>
            <a:endParaRPr lang="he-IL"/>
          </a:p>
        </p:txBody>
      </p:sp>
    </p:spTree>
    <p:extLst>
      <p:ext uri="{BB962C8B-B14F-4D97-AF65-F5344CB8AC3E}">
        <p14:creationId xmlns:p14="http://schemas.microsoft.com/office/powerpoint/2010/main" val="19922843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CC373E7-4E59-FC04-1CE9-C5C701C74460}"/>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DF3D8EAD-285B-4D09-EAB6-F7F72C470DF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83FFE86-1309-F6DF-4111-853EB2AC02B8}"/>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5" name="מציין מיקום של כותרת תחתונה 4">
            <a:extLst>
              <a:ext uri="{FF2B5EF4-FFF2-40B4-BE49-F238E27FC236}">
                <a16:creationId xmlns:a16="http://schemas.microsoft.com/office/drawing/2014/main" id="{E2630F3A-997A-4F31-61BE-6A92D690D15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2B7BE5E-E792-B3D2-847C-73BD9DC9305B}"/>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2581203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5223E1-AD03-4F3A-2050-07D4B0D29B2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91195A77-47D0-DE88-3948-A6CE798A9CB9}"/>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C86F783-5EEC-5FAE-BDCF-0A193AFA5405}"/>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5" name="מציין מיקום של כותרת תחתונה 4">
            <a:extLst>
              <a:ext uri="{FF2B5EF4-FFF2-40B4-BE49-F238E27FC236}">
                <a16:creationId xmlns:a16="http://schemas.microsoft.com/office/drawing/2014/main" id="{37CC2CA5-D0BE-5AC3-7757-162FD626FE7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79EAFAE-4146-0879-7865-8E22AD5F485E}"/>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1884714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44789B-8E3E-195D-D605-61B2B035A285}"/>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334EF8A-E8F0-1BCD-EA30-A48BE45B717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6A57E1C6-4437-F6C0-BA4D-1CA742FCDEDA}"/>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5" name="מציין מיקום של כותרת תחתונה 4">
            <a:extLst>
              <a:ext uri="{FF2B5EF4-FFF2-40B4-BE49-F238E27FC236}">
                <a16:creationId xmlns:a16="http://schemas.microsoft.com/office/drawing/2014/main" id="{51E55F82-4C86-387B-DACF-CDC957C9AA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F3CD7DA-9857-7588-8C2F-C7899E335864}"/>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2809339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BF57B1-A2C2-4EF6-71E9-FEA9CC6C4640}"/>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74F7134-A941-1F0A-8449-538F91BDF82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9CA3E717-2D00-690E-ABFD-DF30F00C6410}"/>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0C74AFE7-620F-5F98-EA51-9A2FB1C25B82}"/>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6" name="מציין מיקום של כותרת תחתונה 5">
            <a:extLst>
              <a:ext uri="{FF2B5EF4-FFF2-40B4-BE49-F238E27FC236}">
                <a16:creationId xmlns:a16="http://schemas.microsoft.com/office/drawing/2014/main" id="{6F4F9F32-2927-CBF0-138B-5F516EACA7E3}"/>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19E3AC2C-EE97-B676-3C24-BBE3E7AD1B5F}"/>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4089520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8EFA2B-38D2-25B9-201B-7FB781B616B7}"/>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8D9928B8-22C4-A14E-CB6C-773EC880DF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A933B970-AA56-7401-6ECE-8CD562715C5B}"/>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DC2ECEA2-BA80-27C5-6CC7-72C1FBAD3D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F41F41E-8839-7CEA-F5F3-433049992E0F}"/>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9615D196-60FC-F7F4-52F7-1636FD3E5E6B}"/>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8" name="מציין מיקום של כותרת תחתונה 7">
            <a:extLst>
              <a:ext uri="{FF2B5EF4-FFF2-40B4-BE49-F238E27FC236}">
                <a16:creationId xmlns:a16="http://schemas.microsoft.com/office/drawing/2014/main" id="{78BA7679-6ECD-57EF-208E-58D97989313A}"/>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D849E84-3F06-1CCB-5554-77678DF4E28B}"/>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64805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5388BA-CFE1-91C0-A00B-891A14ABE93C}"/>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907EC1E3-E623-F66F-2088-44F706531631}"/>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4" name="מציין מיקום של כותרת תחתונה 3">
            <a:extLst>
              <a:ext uri="{FF2B5EF4-FFF2-40B4-BE49-F238E27FC236}">
                <a16:creationId xmlns:a16="http://schemas.microsoft.com/office/drawing/2014/main" id="{66AFDBC2-1352-2813-0E5E-D747A356AF74}"/>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F1F83A29-483E-EEB0-C2FF-0C80CFFD19BE}"/>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715970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751A2F2B-3D96-06A0-E5F6-43E6119AF80F}"/>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3" name="מציין מיקום של כותרת תחתונה 2">
            <a:extLst>
              <a:ext uri="{FF2B5EF4-FFF2-40B4-BE49-F238E27FC236}">
                <a16:creationId xmlns:a16="http://schemas.microsoft.com/office/drawing/2014/main" id="{B3557064-2D93-F4FD-EAD6-F644650357C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9C93A0B-7EFC-3389-532A-B540E8F465E1}"/>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39086156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517AF8-9724-2F22-B047-524351BDD6E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BBBD7818-CC30-7F8D-C91F-019F3176D5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2DE890B3-BD76-66F0-A263-A610E95BD1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3A8ED34F-39FE-59AE-017B-9C02845CBC77}"/>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6" name="מציין מיקום של כותרת תחתונה 5">
            <a:extLst>
              <a:ext uri="{FF2B5EF4-FFF2-40B4-BE49-F238E27FC236}">
                <a16:creationId xmlns:a16="http://schemas.microsoft.com/office/drawing/2014/main" id="{65CCAD20-8E86-661C-D421-09EEDFA127B1}"/>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62D1E9E8-F6E7-D37E-B165-EBC65C7E0AED}"/>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3634917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FC63ACD-AF5F-693C-D7F8-9AA6B3942B17}"/>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E85A1DEB-6460-E0FD-D746-7E09D57A7F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8E8F312-831B-8B81-E99A-6D71671F60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A1B4069-4F71-BB97-8656-3886B0C19F2D}"/>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6" name="מציין מיקום של כותרת תחתונה 5">
            <a:extLst>
              <a:ext uri="{FF2B5EF4-FFF2-40B4-BE49-F238E27FC236}">
                <a16:creationId xmlns:a16="http://schemas.microsoft.com/office/drawing/2014/main" id="{55566E0D-E407-8385-ADBD-FD59F4AFE54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898E00D4-554C-C2CE-6343-631A529E58C6}"/>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19275173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3D0DF37-A8FE-EE20-6E45-B6B98CA6E27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6931B4BD-F9D5-2889-FA79-463AE6679C6B}"/>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276987B-72AD-81AB-50C6-DCA6EDCB3F36}"/>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5" name="מציין מיקום של כותרת תחתונה 4">
            <a:extLst>
              <a:ext uri="{FF2B5EF4-FFF2-40B4-BE49-F238E27FC236}">
                <a16:creationId xmlns:a16="http://schemas.microsoft.com/office/drawing/2014/main" id="{78988244-5E62-6CD2-E7EF-F43E1527123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387AB1F-DD9F-4233-F2BF-25DBE913B4E5}"/>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3662463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59A61A31-DD2D-C4F2-7F32-0C4B3D2132E5}"/>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2CAEEE0-F3E3-A1C6-1DCD-31787B63312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648F85E-822D-E393-57ED-D4F347CAAC6A}"/>
              </a:ext>
            </a:extLst>
          </p:cNvPr>
          <p:cNvSpPr>
            <a:spLocks noGrp="1"/>
          </p:cNvSpPr>
          <p:nvPr>
            <p:ph type="dt" sz="half" idx="10"/>
          </p:nvPr>
        </p:nvSpPr>
        <p:spPr/>
        <p:txBody>
          <a:bodyPr/>
          <a:lstStyle/>
          <a:p>
            <a:fld id="{EBBD4135-9DEB-419F-9988-792220B6CDF5}" type="datetimeFigureOut">
              <a:rPr lang="he-IL" smtClean="0"/>
              <a:t>כ"ט/חשון/תשפ"ה</a:t>
            </a:fld>
            <a:endParaRPr lang="he-IL"/>
          </a:p>
        </p:txBody>
      </p:sp>
      <p:sp>
        <p:nvSpPr>
          <p:cNvPr id="5" name="מציין מיקום של כותרת תחתונה 4">
            <a:extLst>
              <a:ext uri="{FF2B5EF4-FFF2-40B4-BE49-F238E27FC236}">
                <a16:creationId xmlns:a16="http://schemas.microsoft.com/office/drawing/2014/main" id="{72F26A2A-2E53-7D9C-2920-5CD430A7E5A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FD7A59D-6AB8-2196-3FCC-174207BBCBE4}"/>
              </a:ext>
            </a:extLst>
          </p:cNvPr>
          <p:cNvSpPr>
            <a:spLocks noGrp="1"/>
          </p:cNvSpPr>
          <p:nvPr>
            <p:ph type="sldNum" sz="quarter" idx="12"/>
          </p:nvPr>
        </p:nvSpPr>
        <p:spPr/>
        <p:txBody>
          <a:bodyPr/>
          <a:lstStyle/>
          <a:p>
            <a:fld id="{F900DE67-EEDC-404A-A27F-A11C455E5F4C}" type="slidenum">
              <a:rPr lang="he-IL" smtClean="0"/>
              <a:t>‹#›</a:t>
            </a:fld>
            <a:endParaRPr lang="he-IL"/>
          </a:p>
        </p:txBody>
      </p:sp>
    </p:spTree>
    <p:extLst>
      <p:ext uri="{BB962C8B-B14F-4D97-AF65-F5344CB8AC3E}">
        <p14:creationId xmlns:p14="http://schemas.microsoft.com/office/powerpoint/2010/main" val="303904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86183DB-F185-5E09-5161-3844C60A0A2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269C9D5B-4F63-1F6C-6858-A74F9701BDF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C45AD56-55E0-3B60-4381-3E04FC9040F5}"/>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EBBD4135-9DEB-419F-9988-792220B6CDF5}" type="datetimeFigureOut">
              <a:rPr lang="he-IL" smtClean="0"/>
              <a:t>כ"ט/חשון/תשפ"ה</a:t>
            </a:fld>
            <a:endParaRPr lang="he-IL"/>
          </a:p>
        </p:txBody>
      </p:sp>
      <p:sp>
        <p:nvSpPr>
          <p:cNvPr id="5" name="מציין מיקום של כותרת תחתונה 4">
            <a:extLst>
              <a:ext uri="{FF2B5EF4-FFF2-40B4-BE49-F238E27FC236}">
                <a16:creationId xmlns:a16="http://schemas.microsoft.com/office/drawing/2014/main" id="{C36E4E2C-3BD7-2282-85DE-6B60BC2318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1B1C76A-638A-A886-291A-FBA1F5F24A3F}"/>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900DE67-EEDC-404A-A27F-A11C455E5F4C}" type="slidenum">
              <a:rPr lang="he-IL" smtClean="0"/>
              <a:t>‹#›</a:t>
            </a:fld>
            <a:endParaRPr lang="he-IL"/>
          </a:p>
        </p:txBody>
      </p:sp>
    </p:spTree>
    <p:extLst>
      <p:ext uri="{BB962C8B-B14F-4D97-AF65-F5344CB8AC3E}">
        <p14:creationId xmlns:p14="http://schemas.microsoft.com/office/powerpoint/2010/main" val="2074904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https://www.youtube.com/embed/aaJcGN7946A?feature=oembed" TargetMode="External"/><Relationship Id="rId5" Type="http://schemas.openxmlformats.org/officeDocument/2006/relationships/image" Target="../media/image3.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https://www.youtube.com/embed/CbFkC7ltaoI?feature=oembed" TargetMode="Externa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J4Lop9RHu30?feature=oembed" TargetMode="External"/><Relationship Id="rId5" Type="http://schemas.openxmlformats.org/officeDocument/2006/relationships/image" Target="../media/image6.pn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ere4Cni35O4?feature=oembed" TargetMode="Externa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png"/><Relationship Id="rId7"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St6exLy_t_E?feature=oembed" TargetMode="External"/><Relationship Id="rId6" Type="http://schemas.openxmlformats.org/officeDocument/2006/relationships/image" Target="../media/image6.png"/><Relationship Id="rId5" Type="http://schemas.openxmlformats.org/officeDocument/2006/relationships/image" Target="../media/image17.jpe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dRZB217f-9k?feature=oembed" TargetMode="External"/><Relationship Id="rId6" Type="http://schemas.openxmlformats.org/officeDocument/2006/relationships/image" Target="../media/image6.png"/><Relationship Id="rId5" Type="http://schemas.openxmlformats.org/officeDocument/2006/relationships/image" Target="../media/image18.jpe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7bOkL52U8KQ?feature=oembed" TargetMode="Externa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ordwall.net/create/editcontent?guid=57538b3c33d540169982c3f6eb78fbb6"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descr="תמונה שמכילה סרט מצויר, טלפון נייד, צילום מסך, לבוש&#10;&#10;התיאור נוצר באופן אוטומטי">
            <a:extLst>
              <a:ext uri="{FF2B5EF4-FFF2-40B4-BE49-F238E27FC236}">
                <a16:creationId xmlns:a16="http://schemas.microsoft.com/office/drawing/2014/main" id="{39DA069C-6E83-F1AC-C961-5EEE002F1737}"/>
              </a:ext>
            </a:extLst>
          </p:cNvPr>
          <p:cNvPicPr>
            <a:picLocks noChangeAspect="1"/>
          </p:cNvPicPr>
          <p:nvPr/>
        </p:nvPicPr>
        <p:blipFill>
          <a:blip r:embed="rId2">
            <a:extLst>
              <a:ext uri="{28A0092B-C50C-407E-A947-70E740481C1C}">
                <a14:useLocalDpi xmlns:a14="http://schemas.microsoft.com/office/drawing/2010/main" val="0"/>
              </a:ext>
            </a:extLst>
          </a:blip>
          <a:srcRect r="57047"/>
          <a:stretch/>
        </p:blipFill>
        <p:spPr>
          <a:xfrm>
            <a:off x="836403" y="1295580"/>
            <a:ext cx="4116597" cy="5390970"/>
          </a:xfrm>
          <a:prstGeom prst="rect">
            <a:avLst/>
          </a:prstGeom>
        </p:spPr>
      </p:pic>
      <p:pic>
        <p:nvPicPr>
          <p:cNvPr id="7" name="תמונה 6" descr="תמונה שמכילה גופן, צילום מסך, טקסט, גרפיקה&#10;&#10;התיאור נוצר באופן אוטומטי">
            <a:extLst>
              <a:ext uri="{FF2B5EF4-FFF2-40B4-BE49-F238E27FC236}">
                <a16:creationId xmlns:a16="http://schemas.microsoft.com/office/drawing/2014/main" id="{A02FAA5B-7FBE-571A-72E7-EA152F62F325}"/>
              </a:ext>
            </a:extLst>
          </p:cNvPr>
          <p:cNvPicPr>
            <a:picLocks noChangeAspect="1"/>
          </p:cNvPicPr>
          <p:nvPr/>
        </p:nvPicPr>
        <p:blipFill>
          <a:blip r:embed="rId3">
            <a:extLst>
              <a:ext uri="{28A0092B-C50C-407E-A947-70E740481C1C}">
                <a14:useLocalDpi xmlns:a14="http://schemas.microsoft.com/office/drawing/2010/main" val="0"/>
              </a:ext>
            </a:extLst>
          </a:blip>
          <a:srcRect l="28281" t="53056" r="19219" b="29578"/>
          <a:stretch/>
        </p:blipFill>
        <p:spPr>
          <a:xfrm>
            <a:off x="4210050" y="1066800"/>
            <a:ext cx="7527000" cy="1400535"/>
          </a:xfrm>
          <a:prstGeom prst="rect">
            <a:avLst/>
          </a:prstGeom>
        </p:spPr>
      </p:pic>
      <p:sp>
        <p:nvSpPr>
          <p:cNvPr id="8" name="תיבת טקסט 7">
            <a:extLst>
              <a:ext uri="{FF2B5EF4-FFF2-40B4-BE49-F238E27FC236}">
                <a16:creationId xmlns:a16="http://schemas.microsoft.com/office/drawing/2014/main" id="{3D1522AA-7FB8-AEED-7ACA-01FCAA6417A0}"/>
              </a:ext>
            </a:extLst>
          </p:cNvPr>
          <p:cNvSpPr txBox="1"/>
          <p:nvPr/>
        </p:nvSpPr>
        <p:spPr>
          <a:xfrm>
            <a:off x="7902407" y="5945444"/>
            <a:ext cx="4152099" cy="577850"/>
          </a:xfrm>
          <a:prstGeom prst="rect">
            <a:avLst/>
          </a:prstGeom>
          <a:noFill/>
        </p:spPr>
        <p:txBody>
          <a:bodyPr wrap="none" rtlCol="1">
            <a:spAutoFit/>
          </a:bodyPr>
          <a:lstStyle/>
          <a:p>
            <a:pPr algn="ctr">
              <a:lnSpc>
                <a:spcPct val="150000"/>
              </a:lnSpc>
            </a:pPr>
            <a:r>
              <a:rPr lang="he-IL" sz="2400" b="1" dirty="0"/>
              <a:t>כתבו: יפעת ברוש ומאור בלילטי.</a:t>
            </a:r>
          </a:p>
        </p:txBody>
      </p:sp>
    </p:spTree>
    <p:extLst>
      <p:ext uri="{BB962C8B-B14F-4D97-AF65-F5344CB8AC3E}">
        <p14:creationId xmlns:p14="http://schemas.microsoft.com/office/powerpoint/2010/main" val="180913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סרטון פתיחה - עולם התשלומים העתידי">
            <a:hlinkClick r:id="" action="ppaction://media"/>
            <a:extLst>
              <a:ext uri="{FF2B5EF4-FFF2-40B4-BE49-F238E27FC236}">
                <a16:creationId xmlns:a16="http://schemas.microsoft.com/office/drawing/2014/main" id="{47E47525-EA1F-25A0-8966-F89A9BFFFDE9}"/>
              </a:ext>
            </a:extLst>
          </p:cNvPr>
          <p:cNvPicPr>
            <a:picLocks noRot="1" noChangeAspect="1"/>
          </p:cNvPicPr>
          <p:nvPr>
            <a:videoFile r:link="rId1"/>
          </p:nvPr>
        </p:nvPicPr>
        <p:blipFill>
          <a:blip r:embed="rId4"/>
          <a:stretch>
            <a:fillRect/>
          </a:stretch>
        </p:blipFill>
        <p:spPr>
          <a:xfrm>
            <a:off x="1746541" y="1307165"/>
            <a:ext cx="8698918" cy="4914900"/>
          </a:xfrm>
          <a:prstGeom prst="rect">
            <a:avLst/>
          </a:prstGeom>
        </p:spPr>
      </p:pic>
      <p:pic>
        <p:nvPicPr>
          <p:cNvPr id="4" name="תמונה 3" descr="תמונה שמכילה גופן, צילום מסך, טקסט, גרפיקה&#10;&#10;התיאור נוצר באופן אוטומטי">
            <a:extLst>
              <a:ext uri="{FF2B5EF4-FFF2-40B4-BE49-F238E27FC236}">
                <a16:creationId xmlns:a16="http://schemas.microsoft.com/office/drawing/2014/main" id="{6461FD6B-0A08-4DE5-1878-4EE4E7FF1436}"/>
              </a:ext>
            </a:extLst>
          </p:cNvPr>
          <p:cNvPicPr>
            <a:picLocks noChangeAspect="1"/>
          </p:cNvPicPr>
          <p:nvPr/>
        </p:nvPicPr>
        <p:blipFill>
          <a:blip r:embed="rId5">
            <a:extLst>
              <a:ext uri="{28A0092B-C50C-407E-A947-70E740481C1C}">
                <a14:useLocalDpi xmlns:a14="http://schemas.microsoft.com/office/drawing/2010/main" val="0"/>
              </a:ext>
            </a:extLst>
          </a:blip>
          <a:srcRect t="9273" b="80939"/>
          <a:stretch/>
        </p:blipFill>
        <p:spPr>
          <a:xfrm>
            <a:off x="0" y="635935"/>
            <a:ext cx="12192000" cy="671230"/>
          </a:xfrm>
          <a:prstGeom prst="rect">
            <a:avLst/>
          </a:prstGeom>
        </p:spPr>
      </p:pic>
    </p:spTree>
    <p:extLst>
      <p:ext uri="{BB962C8B-B14F-4D97-AF65-F5344CB8AC3E}">
        <p14:creationId xmlns:p14="http://schemas.microsoft.com/office/powerpoint/2010/main" val="3487331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קבוצה 14">
            <a:extLst>
              <a:ext uri="{FF2B5EF4-FFF2-40B4-BE49-F238E27FC236}">
                <a16:creationId xmlns:a16="http://schemas.microsoft.com/office/drawing/2014/main" id="{5E293E71-3FBA-E0F1-491D-205676DE5E64}"/>
              </a:ext>
            </a:extLst>
          </p:cNvPr>
          <p:cNvGrpSpPr/>
          <p:nvPr/>
        </p:nvGrpSpPr>
        <p:grpSpPr>
          <a:xfrm>
            <a:off x="5485472" y="1155701"/>
            <a:ext cx="4810536" cy="5215213"/>
            <a:chOff x="4964480" y="1155701"/>
            <a:chExt cx="4627787" cy="4760861"/>
          </a:xfrm>
        </p:grpSpPr>
        <p:sp>
          <p:nvSpPr>
            <p:cNvPr id="9" name="מלבן: פינות מעוגלות 8">
              <a:extLst>
                <a:ext uri="{FF2B5EF4-FFF2-40B4-BE49-F238E27FC236}">
                  <a16:creationId xmlns:a16="http://schemas.microsoft.com/office/drawing/2014/main" id="{801A3325-3943-0924-B7CA-25CAA173A0E0}"/>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3" name="מלבן: פינות מעוגלות 12">
              <a:extLst>
                <a:ext uri="{FF2B5EF4-FFF2-40B4-BE49-F238E27FC236}">
                  <a16:creationId xmlns:a16="http://schemas.microsoft.com/office/drawing/2014/main" id="{789A3950-3343-F707-D7DE-3F738C233097}"/>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16" name="קבוצה 15">
            <a:extLst>
              <a:ext uri="{FF2B5EF4-FFF2-40B4-BE49-F238E27FC236}">
                <a16:creationId xmlns:a16="http://schemas.microsoft.com/office/drawing/2014/main" id="{0C10992F-7543-40E8-DD24-C98E81263B29}"/>
              </a:ext>
            </a:extLst>
          </p:cNvPr>
          <p:cNvGrpSpPr/>
          <p:nvPr/>
        </p:nvGrpSpPr>
        <p:grpSpPr>
          <a:xfrm>
            <a:off x="110737" y="1155701"/>
            <a:ext cx="5008115" cy="5215213"/>
            <a:chOff x="160776" y="1155701"/>
            <a:chExt cx="4627787" cy="4760861"/>
          </a:xfrm>
        </p:grpSpPr>
        <p:sp>
          <p:nvSpPr>
            <p:cNvPr id="11" name="מלבן: פינות מעוגלות 10">
              <a:extLst>
                <a:ext uri="{FF2B5EF4-FFF2-40B4-BE49-F238E27FC236}">
                  <a16:creationId xmlns:a16="http://schemas.microsoft.com/office/drawing/2014/main" id="{15B61C98-3425-3913-086E-CE84A1784B7F}"/>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4" name="מלבן: פינות מעוגלות 13">
              <a:extLst>
                <a:ext uri="{FF2B5EF4-FFF2-40B4-BE49-F238E27FC236}">
                  <a16:creationId xmlns:a16="http://schemas.microsoft.com/office/drawing/2014/main" id="{7B763251-8E50-EEC6-AB9F-7E7A24BAA5C3}"/>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pic>
        <p:nvPicPr>
          <p:cNvPr id="8" name="תמונה 7" descr="תמונה שמכילה לבוש, פני אדם, איש, כובע&#10;&#10;התיאור נוצר באופן אוטומטי">
            <a:extLst>
              <a:ext uri="{FF2B5EF4-FFF2-40B4-BE49-F238E27FC236}">
                <a16:creationId xmlns:a16="http://schemas.microsoft.com/office/drawing/2014/main" id="{9BBA3930-671E-15E2-D9C7-1E8B95F06FF4}"/>
              </a:ext>
            </a:extLst>
          </p:cNvPr>
          <p:cNvPicPr>
            <a:picLocks noChangeAspect="1"/>
          </p:cNvPicPr>
          <p:nvPr/>
        </p:nvPicPr>
        <p:blipFill rotWithShape="1">
          <a:blip r:embed="rId3">
            <a:extLst>
              <a:ext uri="{28A0092B-C50C-407E-A947-70E740481C1C}">
                <a14:useLocalDpi xmlns:a14="http://schemas.microsoft.com/office/drawing/2010/main" val="0"/>
              </a:ext>
            </a:extLst>
          </a:blip>
          <a:srcRect t="39565" r="67065"/>
          <a:stretch/>
        </p:blipFill>
        <p:spPr>
          <a:xfrm>
            <a:off x="8845826" y="3318478"/>
            <a:ext cx="3235437" cy="3339547"/>
          </a:xfrm>
          <a:prstGeom prst="rect">
            <a:avLst/>
          </a:prstGeom>
          <a:ln>
            <a:noFill/>
          </a:ln>
          <a:effectLst>
            <a:outerShdw blurRad="190500" algn="tl" rotWithShape="0">
              <a:srgbClr val="000000">
                <a:alpha val="70000"/>
              </a:srgbClr>
            </a:outerShdw>
          </a:effectLst>
        </p:spPr>
      </p:pic>
      <p:pic>
        <p:nvPicPr>
          <p:cNvPr id="2" name="תמונה 1" descr="תמונה שמכילה גופן, צילום מסך, טקסט&#10;&#10;התיאור נוצר באופן אוטומטי">
            <a:extLst>
              <a:ext uri="{FF2B5EF4-FFF2-40B4-BE49-F238E27FC236}">
                <a16:creationId xmlns:a16="http://schemas.microsoft.com/office/drawing/2014/main" id="{AD37A686-D2C6-4FE3-76B3-4DB90A69D1BA}"/>
              </a:ext>
            </a:extLst>
          </p:cNvPr>
          <p:cNvPicPr>
            <a:picLocks noChangeAspect="1"/>
          </p:cNvPicPr>
          <p:nvPr/>
        </p:nvPicPr>
        <p:blipFill>
          <a:blip r:embed="rId4">
            <a:extLst>
              <a:ext uri="{28A0092B-C50C-407E-A947-70E740481C1C}">
                <a14:useLocalDpi xmlns:a14="http://schemas.microsoft.com/office/drawing/2010/main" val="0"/>
              </a:ext>
            </a:extLst>
          </a:blip>
          <a:srcRect l="74567" b="78319"/>
          <a:stretch/>
        </p:blipFill>
        <p:spPr>
          <a:xfrm>
            <a:off x="9944100" y="534987"/>
            <a:ext cx="2247900" cy="1077914"/>
          </a:xfrm>
          <a:prstGeom prst="rect">
            <a:avLst/>
          </a:prstGeom>
        </p:spPr>
      </p:pic>
      <p:sp>
        <p:nvSpPr>
          <p:cNvPr id="7" name="תיבת טקסט 6">
            <a:extLst>
              <a:ext uri="{FF2B5EF4-FFF2-40B4-BE49-F238E27FC236}">
                <a16:creationId xmlns:a16="http://schemas.microsoft.com/office/drawing/2014/main" id="{42263798-8673-B14A-47DD-DE1A27099AA1}"/>
              </a:ext>
            </a:extLst>
          </p:cNvPr>
          <p:cNvSpPr txBox="1"/>
          <p:nvPr/>
        </p:nvSpPr>
        <p:spPr>
          <a:xfrm>
            <a:off x="6440163" y="2144064"/>
            <a:ext cx="3174267" cy="3270126"/>
          </a:xfrm>
          <a:prstGeom prst="rect">
            <a:avLst/>
          </a:prstGeom>
          <a:noFill/>
        </p:spPr>
        <p:txBody>
          <a:bodyPr wrap="none" rtlCol="1">
            <a:spAutoFit/>
          </a:bodyPr>
          <a:lstStyle/>
          <a:p>
            <a:pPr marL="457200" indent="-457200">
              <a:lnSpc>
                <a:spcPct val="15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זמין</a:t>
            </a:r>
          </a:p>
          <a:p>
            <a:pPr marL="457200" indent="-457200">
              <a:lnSpc>
                <a:spcPct val="15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קל לשימוש</a:t>
            </a:r>
          </a:p>
          <a:p>
            <a:pPr marL="457200" indent="-457200">
              <a:lnSpc>
                <a:spcPct val="15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שליטה בתקציב</a:t>
            </a:r>
          </a:p>
          <a:p>
            <a:pPr marL="457200" indent="-457200">
              <a:lnSpc>
                <a:spcPct val="15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פרטיות</a:t>
            </a:r>
          </a:p>
          <a:p>
            <a:pPr marL="457200" indent="-457200">
              <a:lnSpc>
                <a:spcPct val="15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אין עמלות</a:t>
            </a:r>
          </a:p>
        </p:txBody>
      </p:sp>
      <p:sp>
        <p:nvSpPr>
          <p:cNvPr id="17" name="תיבת טקסט 16">
            <a:extLst>
              <a:ext uri="{FF2B5EF4-FFF2-40B4-BE49-F238E27FC236}">
                <a16:creationId xmlns:a16="http://schemas.microsoft.com/office/drawing/2014/main" id="{71C4E753-5A49-83E6-810B-67259B27B60E}"/>
              </a:ext>
            </a:extLst>
          </p:cNvPr>
          <p:cNvSpPr txBox="1"/>
          <p:nvPr/>
        </p:nvSpPr>
        <p:spPr>
          <a:xfrm>
            <a:off x="70051" y="2174919"/>
            <a:ext cx="5008115" cy="2569934"/>
          </a:xfrm>
          <a:prstGeom prst="rect">
            <a:avLst/>
          </a:prstGeom>
          <a:noFill/>
        </p:spPr>
        <p:txBody>
          <a:bodyPr wrap="square" rtlCol="1">
            <a:spAutoFit/>
          </a:bodyPr>
          <a:lstStyle/>
          <a:p>
            <a:pPr marL="457200" indent="-457200">
              <a:lnSpc>
                <a:spcPct val="200000"/>
              </a:lnSpc>
              <a:buFont typeface="Guttman Yad-Brush" panose="02010401010101010101" pitchFamily="2" charset="-79"/>
              <a:buChar char="×"/>
            </a:pPr>
            <a:r>
              <a:rPr lang="he-IL" sz="2800" dirty="0">
                <a:latin typeface="Guttman Yad-Brush" panose="02010401010101010101" pitchFamily="2" charset="-79"/>
                <a:cs typeface="Guttman Yad-Brush" panose="02010401010101010101" pitchFamily="2" charset="-79"/>
              </a:rPr>
              <a:t>זמינות שמובילה לבזבוז</a:t>
            </a:r>
          </a:p>
          <a:p>
            <a:pPr marL="457200" indent="-457200">
              <a:lnSpc>
                <a:spcPct val="200000"/>
              </a:lnSpc>
              <a:buFont typeface="Guttman Yad-Brush" panose="02010401010101010101" pitchFamily="2" charset="-79"/>
              <a:buChar char="×"/>
            </a:pPr>
            <a:r>
              <a:rPr lang="he-IL" sz="2800" dirty="0">
                <a:latin typeface="Guttman Yad-Brush" panose="02010401010101010101" pitchFamily="2" charset="-79"/>
                <a:cs typeface="Guttman Yad-Brush" panose="02010401010101010101" pitchFamily="2" charset="-79"/>
              </a:rPr>
              <a:t>אין הגנה בגניבה/ </a:t>
            </a:r>
            <a:r>
              <a:rPr lang="he-IL" sz="2800" dirty="0" err="1">
                <a:latin typeface="Guttman Yad-Brush" panose="02010401010101010101" pitchFamily="2" charset="-79"/>
                <a:cs typeface="Guttman Yad-Brush" panose="02010401010101010101" pitchFamily="2" charset="-79"/>
              </a:rPr>
              <a:t>אבידה</a:t>
            </a:r>
            <a:endParaRPr lang="he-IL" sz="2800" dirty="0">
              <a:latin typeface="Guttman Yad-Brush" panose="02010401010101010101" pitchFamily="2" charset="-79"/>
              <a:cs typeface="Guttman Yad-Brush" panose="02010401010101010101" pitchFamily="2" charset="-79"/>
            </a:endParaRPr>
          </a:p>
          <a:p>
            <a:pPr marL="457200" indent="-457200">
              <a:lnSpc>
                <a:spcPct val="200000"/>
              </a:lnSpc>
              <a:buFont typeface="Guttman Yad-Brush" panose="02010401010101010101" pitchFamily="2" charset="-79"/>
              <a:buChar char="×"/>
            </a:pPr>
            <a:r>
              <a:rPr lang="he-IL" sz="2800" dirty="0">
                <a:latin typeface="Guttman Yad-Brush" panose="02010401010101010101" pitchFamily="2" charset="-79"/>
                <a:cs typeface="Guttman Yad-Brush" panose="02010401010101010101" pitchFamily="2" charset="-79"/>
              </a:rPr>
              <a:t>לא ניתן לרכוש במקוון</a:t>
            </a:r>
          </a:p>
        </p:txBody>
      </p:sp>
    </p:spTree>
    <p:extLst>
      <p:ext uri="{BB962C8B-B14F-4D97-AF65-F5344CB8AC3E}">
        <p14:creationId xmlns:p14="http://schemas.microsoft.com/office/powerpoint/2010/main" val="57056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לבוש, פני אדם, איש, כובע&#10;&#10;התיאור נוצר באופן אוטומטי">
            <a:extLst>
              <a:ext uri="{FF2B5EF4-FFF2-40B4-BE49-F238E27FC236}">
                <a16:creationId xmlns:a16="http://schemas.microsoft.com/office/drawing/2014/main" id="{BB493D3A-D609-8646-7BD3-25989017CC0C}"/>
              </a:ext>
            </a:extLst>
          </p:cNvPr>
          <p:cNvPicPr>
            <a:picLocks noChangeAspect="1"/>
          </p:cNvPicPr>
          <p:nvPr/>
        </p:nvPicPr>
        <p:blipFill rotWithShape="1">
          <a:blip r:embed="rId4">
            <a:extLst>
              <a:ext uri="{28A0092B-C50C-407E-A947-70E740481C1C}">
                <a14:useLocalDpi xmlns:a14="http://schemas.microsoft.com/office/drawing/2010/main" val="0"/>
              </a:ext>
            </a:extLst>
          </a:blip>
          <a:srcRect l="74917" t="31449" r="789" b="7247"/>
          <a:stretch/>
        </p:blipFill>
        <p:spPr>
          <a:xfrm>
            <a:off x="8865704" y="2164098"/>
            <a:ext cx="2961861" cy="4204253"/>
          </a:xfrm>
          <a:prstGeom prst="rect">
            <a:avLst/>
          </a:prstGeom>
          <a:ln>
            <a:noFill/>
          </a:ln>
          <a:effectLst>
            <a:outerShdw blurRad="190500" algn="tl" rotWithShape="0">
              <a:srgbClr val="000000">
                <a:alpha val="70000"/>
              </a:srgbClr>
            </a:outerShdw>
          </a:effectLst>
        </p:spPr>
      </p:pic>
      <p:pic>
        <p:nvPicPr>
          <p:cNvPr id="6" name="תמונה 5" descr="תמונה שמכילה גופן, צילום מסך, טקסט&#10;&#10;התיאור נוצר באופן אוטומטי">
            <a:extLst>
              <a:ext uri="{FF2B5EF4-FFF2-40B4-BE49-F238E27FC236}">
                <a16:creationId xmlns:a16="http://schemas.microsoft.com/office/drawing/2014/main" id="{CA9F1011-E163-89C2-1004-9FD2265B7D79}"/>
              </a:ext>
            </a:extLst>
          </p:cNvPr>
          <p:cNvPicPr>
            <a:picLocks noChangeAspect="1"/>
          </p:cNvPicPr>
          <p:nvPr/>
        </p:nvPicPr>
        <p:blipFill>
          <a:blip r:embed="rId5">
            <a:extLst>
              <a:ext uri="{28A0092B-C50C-407E-A947-70E740481C1C}">
                <a14:useLocalDpi xmlns:a14="http://schemas.microsoft.com/office/drawing/2010/main" val="0"/>
              </a:ext>
            </a:extLst>
          </a:blip>
          <a:srcRect l="74567" t="25768" r="3448" b="58649"/>
          <a:stretch/>
        </p:blipFill>
        <p:spPr>
          <a:xfrm>
            <a:off x="9715500" y="1092199"/>
            <a:ext cx="1943100" cy="774701"/>
          </a:xfrm>
          <a:prstGeom prst="rect">
            <a:avLst/>
          </a:prstGeom>
        </p:spPr>
      </p:pic>
      <p:pic>
        <p:nvPicPr>
          <p:cNvPr id="5" name="מדיה מקוונת 4" title="מה צריך לדעת על כרטיס האשראי שלנו?">
            <a:hlinkClick r:id="" action="ppaction://media"/>
            <a:extLst>
              <a:ext uri="{FF2B5EF4-FFF2-40B4-BE49-F238E27FC236}">
                <a16:creationId xmlns:a16="http://schemas.microsoft.com/office/drawing/2014/main" id="{9B1F2AF2-932C-D4AB-C0E0-48C2868D63C3}"/>
              </a:ext>
            </a:extLst>
          </p:cNvPr>
          <p:cNvPicPr>
            <a:picLocks noRot="1" noChangeAspect="1"/>
          </p:cNvPicPr>
          <p:nvPr>
            <a:videoFile r:link="rId1"/>
          </p:nvPr>
        </p:nvPicPr>
        <p:blipFill>
          <a:blip r:embed="rId6"/>
          <a:stretch>
            <a:fillRect/>
          </a:stretch>
        </p:blipFill>
        <p:spPr>
          <a:xfrm>
            <a:off x="0" y="1115873"/>
            <a:ext cx="9296400" cy="5252478"/>
          </a:xfrm>
          <a:prstGeom prst="rect">
            <a:avLst/>
          </a:prstGeom>
        </p:spPr>
      </p:pic>
    </p:spTree>
    <p:extLst>
      <p:ext uri="{BB962C8B-B14F-4D97-AF65-F5344CB8AC3E}">
        <p14:creationId xmlns:p14="http://schemas.microsoft.com/office/powerpoint/2010/main" val="205039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6883C-0AF0-61FC-9E8E-9CF10D6F41B5}"/>
            </a:ext>
          </a:extLst>
        </p:cNvPr>
        <p:cNvGrpSpPr/>
        <p:nvPr/>
      </p:nvGrpSpPr>
      <p:grpSpPr>
        <a:xfrm>
          <a:off x="0" y="0"/>
          <a:ext cx="0" cy="0"/>
          <a:chOff x="0" y="0"/>
          <a:chExt cx="0" cy="0"/>
        </a:xfrm>
      </p:grpSpPr>
      <p:grpSp>
        <p:nvGrpSpPr>
          <p:cNvPr id="3" name="קבוצה 2">
            <a:extLst>
              <a:ext uri="{FF2B5EF4-FFF2-40B4-BE49-F238E27FC236}">
                <a16:creationId xmlns:a16="http://schemas.microsoft.com/office/drawing/2014/main" id="{226E03C0-66F6-1674-1AD0-E62885EA3C72}"/>
              </a:ext>
            </a:extLst>
          </p:cNvPr>
          <p:cNvGrpSpPr/>
          <p:nvPr/>
        </p:nvGrpSpPr>
        <p:grpSpPr>
          <a:xfrm>
            <a:off x="5485472" y="1155701"/>
            <a:ext cx="4810536" cy="5215213"/>
            <a:chOff x="4964480" y="1155701"/>
            <a:chExt cx="4627787" cy="4760861"/>
          </a:xfrm>
        </p:grpSpPr>
        <p:sp>
          <p:nvSpPr>
            <p:cNvPr id="4" name="מלבן: פינות מעוגלות 3">
              <a:extLst>
                <a:ext uri="{FF2B5EF4-FFF2-40B4-BE49-F238E27FC236}">
                  <a16:creationId xmlns:a16="http://schemas.microsoft.com/office/drawing/2014/main" id="{57C4F1D4-773F-8814-43E9-9F0657BB1DF5}"/>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6" name="מלבן: פינות מעוגלות 5">
              <a:extLst>
                <a:ext uri="{FF2B5EF4-FFF2-40B4-BE49-F238E27FC236}">
                  <a16:creationId xmlns:a16="http://schemas.microsoft.com/office/drawing/2014/main" id="{F5BB02D4-0135-4711-8BBD-0F67C6988753}"/>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pic>
        <p:nvPicPr>
          <p:cNvPr id="2" name="תמונה 1" descr="תמונה שמכילה לבוש, פני אדם, איש, כובע&#10;&#10;התיאור נוצר באופן אוטומטי">
            <a:extLst>
              <a:ext uri="{FF2B5EF4-FFF2-40B4-BE49-F238E27FC236}">
                <a16:creationId xmlns:a16="http://schemas.microsoft.com/office/drawing/2014/main" id="{CBD1A707-1FDA-9276-9E0B-1421F14D2E48}"/>
              </a:ext>
            </a:extLst>
          </p:cNvPr>
          <p:cNvPicPr>
            <a:picLocks noChangeAspect="1"/>
          </p:cNvPicPr>
          <p:nvPr/>
        </p:nvPicPr>
        <p:blipFill rotWithShape="1">
          <a:blip r:embed="rId3">
            <a:extLst>
              <a:ext uri="{28A0092B-C50C-407E-A947-70E740481C1C}">
                <a14:useLocalDpi xmlns:a14="http://schemas.microsoft.com/office/drawing/2010/main" val="0"/>
              </a:ext>
            </a:extLst>
          </a:blip>
          <a:srcRect l="74917" t="31449" r="789" b="7247"/>
          <a:stretch/>
        </p:blipFill>
        <p:spPr>
          <a:xfrm>
            <a:off x="8865704" y="2164098"/>
            <a:ext cx="2961861" cy="4204253"/>
          </a:xfrm>
          <a:prstGeom prst="rect">
            <a:avLst/>
          </a:prstGeom>
          <a:ln>
            <a:noFill/>
          </a:ln>
          <a:effectLst>
            <a:outerShdw blurRad="190500" algn="tl" rotWithShape="0">
              <a:srgbClr val="000000">
                <a:alpha val="70000"/>
              </a:srgbClr>
            </a:outerShdw>
          </a:effectLst>
        </p:spPr>
      </p:pic>
      <p:pic>
        <p:nvPicPr>
          <p:cNvPr id="5" name="תמונה 4" descr="תמונה שמכילה גופן, צילום מסך, טקסט&#10;&#10;התיאור נוצר באופן אוטומטי">
            <a:extLst>
              <a:ext uri="{FF2B5EF4-FFF2-40B4-BE49-F238E27FC236}">
                <a16:creationId xmlns:a16="http://schemas.microsoft.com/office/drawing/2014/main" id="{72E2643F-22A4-AE35-65A0-B7D7AA85AD30}"/>
              </a:ext>
            </a:extLst>
          </p:cNvPr>
          <p:cNvPicPr>
            <a:picLocks noChangeAspect="1"/>
          </p:cNvPicPr>
          <p:nvPr/>
        </p:nvPicPr>
        <p:blipFill>
          <a:blip r:embed="rId4">
            <a:extLst>
              <a:ext uri="{28A0092B-C50C-407E-A947-70E740481C1C}">
                <a14:useLocalDpi xmlns:a14="http://schemas.microsoft.com/office/drawing/2010/main" val="0"/>
              </a:ext>
            </a:extLst>
          </a:blip>
          <a:srcRect l="74567" t="25768" r="3448" b="58649"/>
          <a:stretch/>
        </p:blipFill>
        <p:spPr>
          <a:xfrm>
            <a:off x="9715500" y="1092199"/>
            <a:ext cx="1943100" cy="774701"/>
          </a:xfrm>
          <a:prstGeom prst="rect">
            <a:avLst/>
          </a:prstGeom>
        </p:spPr>
      </p:pic>
      <p:grpSp>
        <p:nvGrpSpPr>
          <p:cNvPr id="8" name="קבוצה 7">
            <a:extLst>
              <a:ext uri="{FF2B5EF4-FFF2-40B4-BE49-F238E27FC236}">
                <a16:creationId xmlns:a16="http://schemas.microsoft.com/office/drawing/2014/main" id="{64566026-C16C-320E-444D-FB266911BFC7}"/>
              </a:ext>
            </a:extLst>
          </p:cNvPr>
          <p:cNvGrpSpPr/>
          <p:nvPr/>
        </p:nvGrpSpPr>
        <p:grpSpPr>
          <a:xfrm>
            <a:off x="110737" y="1155701"/>
            <a:ext cx="5008115" cy="5215213"/>
            <a:chOff x="160776" y="1155701"/>
            <a:chExt cx="4627787" cy="4760861"/>
          </a:xfrm>
        </p:grpSpPr>
        <p:sp>
          <p:nvSpPr>
            <p:cNvPr id="9" name="מלבן: פינות מעוגלות 8">
              <a:extLst>
                <a:ext uri="{FF2B5EF4-FFF2-40B4-BE49-F238E27FC236}">
                  <a16:creationId xmlns:a16="http://schemas.microsoft.com/office/drawing/2014/main" id="{C9A34B61-7EA0-64D3-481A-FF58F19E9BCA}"/>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0" name="מלבן: פינות מעוגלות 9">
              <a:extLst>
                <a:ext uri="{FF2B5EF4-FFF2-40B4-BE49-F238E27FC236}">
                  <a16:creationId xmlns:a16="http://schemas.microsoft.com/office/drawing/2014/main" id="{EB74C1F6-3D6D-1DA4-658C-84FCAC0A0360}"/>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1" name="תיבת טקסט 10">
            <a:extLst>
              <a:ext uri="{FF2B5EF4-FFF2-40B4-BE49-F238E27FC236}">
                <a16:creationId xmlns:a16="http://schemas.microsoft.com/office/drawing/2014/main" id="{5F401006-7190-8887-4B4E-5A83B149E6B6}"/>
              </a:ext>
            </a:extLst>
          </p:cNvPr>
          <p:cNvSpPr txBox="1"/>
          <p:nvPr/>
        </p:nvSpPr>
        <p:spPr>
          <a:xfrm>
            <a:off x="6220221" y="2191651"/>
            <a:ext cx="3395481" cy="2929648"/>
          </a:xfrm>
          <a:prstGeom prst="rect">
            <a:avLst/>
          </a:prstGeom>
          <a:noFill/>
        </p:spPr>
        <p:txBody>
          <a:bodyPr wrap="none" rtlCol="1">
            <a:spAutoFit/>
          </a:bodyPr>
          <a:lstStyle/>
          <a:p>
            <a:pPr marL="457200" indent="-457200">
              <a:lnSpc>
                <a:spcPct val="150000"/>
              </a:lnSpc>
              <a:buFont typeface="Wingdings" panose="05000000000000000000" pitchFamily="2" charset="2"/>
              <a:buChar char="ü"/>
            </a:pPr>
            <a:r>
              <a:rPr lang="he-IL" sz="2500" dirty="0">
                <a:latin typeface="Guttman Yad-Brush" panose="02010401010101010101" pitchFamily="2" charset="-79"/>
                <a:cs typeface="Guttman Yad-Brush" panose="02010401010101010101" pitchFamily="2" charset="-79"/>
              </a:rPr>
              <a:t>חיוב מרוכז ונוח</a:t>
            </a:r>
          </a:p>
          <a:p>
            <a:pPr marL="457200" indent="-457200">
              <a:lnSpc>
                <a:spcPct val="150000"/>
              </a:lnSpc>
              <a:buFont typeface="Wingdings" panose="05000000000000000000" pitchFamily="2" charset="2"/>
              <a:buChar char="ü"/>
            </a:pPr>
            <a:r>
              <a:rPr lang="he-IL" sz="2500" dirty="0">
                <a:latin typeface="Guttman Yad-Brush" panose="02010401010101010101" pitchFamily="2" charset="-79"/>
                <a:cs typeface="Guttman Yad-Brush" panose="02010401010101010101" pitchFamily="2" charset="-79"/>
              </a:rPr>
              <a:t>בקרה על הוצאות</a:t>
            </a:r>
          </a:p>
          <a:p>
            <a:pPr marL="457200" indent="-457200">
              <a:lnSpc>
                <a:spcPct val="150000"/>
              </a:lnSpc>
              <a:buFont typeface="Wingdings" panose="05000000000000000000" pitchFamily="2" charset="2"/>
              <a:buChar char="ü"/>
            </a:pPr>
            <a:r>
              <a:rPr lang="he-IL" sz="2500" dirty="0">
                <a:latin typeface="Guttman Yad-Brush" panose="02010401010101010101" pitchFamily="2" charset="-79"/>
                <a:cs typeface="Guttman Yad-Brush" panose="02010401010101010101" pitchFamily="2" charset="-79"/>
              </a:rPr>
              <a:t>פריסה לתשלומים</a:t>
            </a:r>
          </a:p>
          <a:p>
            <a:pPr marL="914400" lvl="1" indent="-457200">
              <a:lnSpc>
                <a:spcPct val="150000"/>
              </a:lnSpc>
              <a:buFont typeface="Wingdings" panose="05000000000000000000" pitchFamily="2" charset="2"/>
              <a:buChar char="ü"/>
            </a:pPr>
            <a:r>
              <a:rPr lang="he-IL" sz="2500" dirty="0">
                <a:latin typeface="Guttman Yad-Brush" panose="02010401010101010101" pitchFamily="2" charset="-79"/>
                <a:cs typeface="Guttman Yad-Brush" panose="02010401010101010101" pitchFamily="2" charset="-79"/>
              </a:rPr>
              <a:t>ניתן לביטול</a:t>
            </a:r>
          </a:p>
          <a:p>
            <a:pPr marL="914400" lvl="1" indent="-457200">
              <a:lnSpc>
                <a:spcPct val="150000"/>
              </a:lnSpc>
              <a:buFont typeface="Wingdings" panose="05000000000000000000" pitchFamily="2" charset="2"/>
              <a:buChar char="ü"/>
            </a:pPr>
            <a:r>
              <a:rPr lang="he-IL" sz="2500" dirty="0">
                <a:latin typeface="Guttman Yad-Brush" panose="02010401010101010101" pitchFamily="2" charset="-79"/>
                <a:cs typeface="Guttman Yad-Brush" panose="02010401010101010101" pitchFamily="2" charset="-79"/>
              </a:rPr>
              <a:t>תיעוד תשלום</a:t>
            </a:r>
          </a:p>
        </p:txBody>
      </p:sp>
      <p:sp>
        <p:nvSpPr>
          <p:cNvPr id="12" name="תיבת טקסט 11">
            <a:extLst>
              <a:ext uri="{FF2B5EF4-FFF2-40B4-BE49-F238E27FC236}">
                <a16:creationId xmlns:a16="http://schemas.microsoft.com/office/drawing/2014/main" id="{77861CF7-3ADD-1B92-AF53-DA158C92E65B}"/>
              </a:ext>
            </a:extLst>
          </p:cNvPr>
          <p:cNvSpPr txBox="1"/>
          <p:nvPr/>
        </p:nvSpPr>
        <p:spPr>
          <a:xfrm>
            <a:off x="70051" y="2174919"/>
            <a:ext cx="5008115" cy="2448747"/>
          </a:xfrm>
          <a:prstGeom prst="rect">
            <a:avLst/>
          </a:prstGeom>
          <a:noFill/>
        </p:spPr>
        <p:txBody>
          <a:bodyPr wrap="square" rtlCol="1">
            <a:spAutoFit/>
          </a:bodyPr>
          <a:lstStyle/>
          <a:p>
            <a:pPr marL="457200" indent="-457200">
              <a:lnSpc>
                <a:spcPct val="200000"/>
              </a:lnSpc>
              <a:buFont typeface="Guttman Yad-Brush" panose="02010401010101010101" pitchFamily="2" charset="-79"/>
              <a:buChar char="×"/>
            </a:pPr>
            <a:r>
              <a:rPr lang="he-IL" sz="2500" dirty="0">
                <a:latin typeface="Guttman Yad-Brush" panose="02010401010101010101" pitchFamily="2" charset="-79"/>
                <a:cs typeface="Guttman Yad-Brush" panose="02010401010101010101" pitchFamily="2" charset="-79"/>
              </a:rPr>
              <a:t>עמלות</a:t>
            </a:r>
          </a:p>
          <a:p>
            <a:pPr marL="457200" indent="-457200">
              <a:lnSpc>
                <a:spcPct val="200000"/>
              </a:lnSpc>
              <a:buFont typeface="Guttman Yad-Brush" panose="02010401010101010101" pitchFamily="2" charset="-79"/>
              <a:buChar char="×"/>
            </a:pPr>
            <a:r>
              <a:rPr lang="he-IL" sz="2500" dirty="0">
                <a:latin typeface="Guttman Yad-Brush" panose="02010401010101010101" pitchFamily="2" charset="-79"/>
                <a:cs typeface="Guttman Yad-Brush" panose="02010401010101010101" pitchFamily="2" charset="-79"/>
              </a:rPr>
              <a:t>סיכון להוצאת יתר</a:t>
            </a:r>
          </a:p>
          <a:p>
            <a:pPr marL="457200" indent="-457200">
              <a:lnSpc>
                <a:spcPct val="250000"/>
              </a:lnSpc>
              <a:buFont typeface="Guttman Yad-Brush" panose="02010401010101010101" pitchFamily="2" charset="-79"/>
              <a:buChar char="×"/>
            </a:pPr>
            <a:r>
              <a:rPr lang="he-IL" sz="2500" dirty="0">
                <a:latin typeface="Guttman Yad-Brush" panose="02010401010101010101" pitchFamily="2" charset="-79"/>
                <a:cs typeface="Guttman Yad-Brush" panose="02010401010101010101" pitchFamily="2" charset="-79"/>
              </a:rPr>
              <a:t>עמעום תחושת הוצאת כסף</a:t>
            </a:r>
          </a:p>
        </p:txBody>
      </p:sp>
    </p:spTree>
    <p:extLst>
      <p:ext uri="{BB962C8B-B14F-4D97-AF65-F5344CB8AC3E}">
        <p14:creationId xmlns:p14="http://schemas.microsoft.com/office/powerpoint/2010/main" val="1233138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ניר וגלי דואר ישראל   כרטיס נטען בחו ל">
            <a:hlinkClick r:id="" action="ppaction://media"/>
            <a:extLst>
              <a:ext uri="{FF2B5EF4-FFF2-40B4-BE49-F238E27FC236}">
                <a16:creationId xmlns:a16="http://schemas.microsoft.com/office/drawing/2014/main" id="{97A8263C-683D-9805-8411-024661C652E3}"/>
              </a:ext>
            </a:extLst>
          </p:cNvPr>
          <p:cNvPicPr>
            <a:picLocks noRot="1" noChangeAspect="1"/>
          </p:cNvPicPr>
          <p:nvPr>
            <a:videoFile r:link="rId1"/>
          </p:nvPr>
        </p:nvPicPr>
        <p:blipFill>
          <a:blip r:embed="rId4"/>
          <a:stretch>
            <a:fillRect/>
          </a:stretch>
        </p:blipFill>
        <p:spPr>
          <a:xfrm>
            <a:off x="2172108" y="1772573"/>
            <a:ext cx="7847781" cy="4433996"/>
          </a:xfrm>
          <a:prstGeom prst="rect">
            <a:avLst/>
          </a:prstGeom>
        </p:spPr>
      </p:pic>
      <p:pic>
        <p:nvPicPr>
          <p:cNvPr id="8" name="תמונה 7" descr="תמונה שמכילה גופן, צילום מסך, טקסט&#10;&#10;התיאור נוצר באופן אוטומטי">
            <a:extLst>
              <a:ext uri="{FF2B5EF4-FFF2-40B4-BE49-F238E27FC236}">
                <a16:creationId xmlns:a16="http://schemas.microsoft.com/office/drawing/2014/main" id="{A9F310D5-A200-957C-A08A-D760FE54933D}"/>
              </a:ext>
            </a:extLst>
          </p:cNvPr>
          <p:cNvPicPr>
            <a:picLocks noChangeAspect="1"/>
          </p:cNvPicPr>
          <p:nvPr/>
        </p:nvPicPr>
        <p:blipFill>
          <a:blip r:embed="rId5">
            <a:extLst>
              <a:ext uri="{28A0092B-C50C-407E-A947-70E740481C1C}">
                <a14:useLocalDpi xmlns:a14="http://schemas.microsoft.com/office/drawing/2010/main" val="0"/>
              </a:ext>
            </a:extLst>
          </a:blip>
          <a:srcRect l="66807" t="45440" r="2155" b="38977"/>
          <a:stretch/>
        </p:blipFill>
        <p:spPr>
          <a:xfrm>
            <a:off x="8953500" y="997872"/>
            <a:ext cx="2743200" cy="774701"/>
          </a:xfrm>
          <a:prstGeom prst="rect">
            <a:avLst/>
          </a:prstGeom>
        </p:spPr>
      </p:pic>
    </p:spTree>
    <p:extLst>
      <p:ext uri="{BB962C8B-B14F-4D97-AF65-F5344CB8AC3E}">
        <p14:creationId xmlns:p14="http://schemas.microsoft.com/office/powerpoint/2010/main" val="1533242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קבוצה 5">
            <a:extLst>
              <a:ext uri="{FF2B5EF4-FFF2-40B4-BE49-F238E27FC236}">
                <a16:creationId xmlns:a16="http://schemas.microsoft.com/office/drawing/2014/main" id="{FB2B8456-0A08-223A-5640-25FF863963A4}"/>
              </a:ext>
            </a:extLst>
          </p:cNvPr>
          <p:cNvGrpSpPr/>
          <p:nvPr/>
        </p:nvGrpSpPr>
        <p:grpSpPr>
          <a:xfrm>
            <a:off x="5485472" y="1155701"/>
            <a:ext cx="4810536" cy="5215213"/>
            <a:chOff x="4964480" y="1155701"/>
            <a:chExt cx="4627787" cy="4760861"/>
          </a:xfrm>
        </p:grpSpPr>
        <p:sp>
          <p:nvSpPr>
            <p:cNvPr id="7" name="מלבן: פינות מעוגלות 6">
              <a:extLst>
                <a:ext uri="{FF2B5EF4-FFF2-40B4-BE49-F238E27FC236}">
                  <a16:creationId xmlns:a16="http://schemas.microsoft.com/office/drawing/2014/main" id="{4B8BCAF4-E996-920F-76F9-EC9816A2DC49}"/>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8" name="מלבן: פינות מעוגלות 7">
              <a:extLst>
                <a:ext uri="{FF2B5EF4-FFF2-40B4-BE49-F238E27FC236}">
                  <a16:creationId xmlns:a16="http://schemas.microsoft.com/office/drawing/2014/main" id="{F723342E-4C55-5FC1-F02A-C130C837FF5B}"/>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9" name="קבוצה 8">
            <a:extLst>
              <a:ext uri="{FF2B5EF4-FFF2-40B4-BE49-F238E27FC236}">
                <a16:creationId xmlns:a16="http://schemas.microsoft.com/office/drawing/2014/main" id="{0BFDBA25-794E-DDFF-7C1F-81CAC2546C27}"/>
              </a:ext>
            </a:extLst>
          </p:cNvPr>
          <p:cNvGrpSpPr/>
          <p:nvPr/>
        </p:nvGrpSpPr>
        <p:grpSpPr>
          <a:xfrm>
            <a:off x="110737" y="1155701"/>
            <a:ext cx="5008115" cy="5215213"/>
            <a:chOff x="160776" y="1155701"/>
            <a:chExt cx="4627787" cy="4760861"/>
          </a:xfrm>
        </p:grpSpPr>
        <p:sp>
          <p:nvSpPr>
            <p:cNvPr id="10" name="מלבן: פינות מעוגלות 9">
              <a:extLst>
                <a:ext uri="{FF2B5EF4-FFF2-40B4-BE49-F238E27FC236}">
                  <a16:creationId xmlns:a16="http://schemas.microsoft.com/office/drawing/2014/main" id="{F8665C79-AF1B-5BBA-A0AC-70B59BD519B3}"/>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1" name="מלבן: פינות מעוגלות 10">
              <a:extLst>
                <a:ext uri="{FF2B5EF4-FFF2-40B4-BE49-F238E27FC236}">
                  <a16:creationId xmlns:a16="http://schemas.microsoft.com/office/drawing/2014/main" id="{0797D3C5-FB1D-1936-7F90-FC2DDAEE0CED}"/>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2" name="תיבת טקסט 11">
            <a:extLst>
              <a:ext uri="{FF2B5EF4-FFF2-40B4-BE49-F238E27FC236}">
                <a16:creationId xmlns:a16="http://schemas.microsoft.com/office/drawing/2014/main" id="{5676847D-4C3A-FD71-9881-C5018511A2AB}"/>
              </a:ext>
            </a:extLst>
          </p:cNvPr>
          <p:cNvSpPr txBox="1"/>
          <p:nvPr/>
        </p:nvSpPr>
        <p:spPr>
          <a:xfrm>
            <a:off x="5982405" y="2157367"/>
            <a:ext cx="4108817" cy="4293483"/>
          </a:xfrm>
          <a:prstGeom prst="rect">
            <a:avLst/>
          </a:prstGeom>
          <a:noFill/>
        </p:spPr>
        <p:txBody>
          <a:bodyPr wrap="none" rtlCol="1">
            <a:spAutoFit/>
          </a:bodyPr>
          <a:lstStyle/>
          <a:p>
            <a:pPr marL="457200" indent="-457200">
              <a:lnSpc>
                <a:spcPct val="20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זמין, נוח ופשוט</a:t>
            </a:r>
          </a:p>
          <a:p>
            <a:pPr marL="457200" indent="-457200">
              <a:lnSpc>
                <a:spcPct val="20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אין צורך להסתובב </a:t>
            </a:r>
          </a:p>
          <a:p>
            <a:pPr>
              <a:lnSpc>
                <a:spcPct val="200000"/>
              </a:lnSpc>
            </a:pPr>
            <a:r>
              <a:rPr lang="he-IL" sz="2800" dirty="0">
                <a:latin typeface="Guttman Yad-Brush" panose="02010401010101010101" pitchFamily="2" charset="-79"/>
                <a:cs typeface="Guttman Yad-Brush" panose="02010401010101010101" pitchFamily="2" charset="-79"/>
              </a:rPr>
              <a:t>  עם מזומן בכיס</a:t>
            </a:r>
          </a:p>
          <a:p>
            <a:pPr marL="457200" indent="-457200">
              <a:lnSpc>
                <a:spcPct val="20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שליטה בתקציב</a:t>
            </a:r>
          </a:p>
          <a:p>
            <a:pPr marL="457200" indent="-457200">
              <a:lnSpc>
                <a:spcPct val="200000"/>
              </a:lnSpc>
              <a:buFont typeface="Wingdings" panose="05000000000000000000" pitchFamily="2" charset="2"/>
              <a:buChar char="ü"/>
            </a:pPr>
            <a:r>
              <a:rPr lang="he-IL" sz="2800" dirty="0">
                <a:latin typeface="Guttman Yad-Brush" panose="02010401010101010101" pitchFamily="2" charset="-79"/>
                <a:cs typeface="Guttman Yad-Brush" panose="02010401010101010101" pitchFamily="2" charset="-79"/>
              </a:rPr>
              <a:t>ניתן לביטול</a:t>
            </a:r>
          </a:p>
        </p:txBody>
      </p:sp>
      <p:sp>
        <p:nvSpPr>
          <p:cNvPr id="13" name="תיבת טקסט 12">
            <a:extLst>
              <a:ext uri="{FF2B5EF4-FFF2-40B4-BE49-F238E27FC236}">
                <a16:creationId xmlns:a16="http://schemas.microsoft.com/office/drawing/2014/main" id="{0C6A378E-3D3B-681D-8A2C-826DB2226C60}"/>
              </a:ext>
            </a:extLst>
          </p:cNvPr>
          <p:cNvSpPr txBox="1"/>
          <p:nvPr/>
        </p:nvSpPr>
        <p:spPr>
          <a:xfrm>
            <a:off x="-393699" y="2174919"/>
            <a:ext cx="5471866" cy="3693319"/>
          </a:xfrm>
          <a:prstGeom prst="rect">
            <a:avLst/>
          </a:prstGeom>
          <a:noFill/>
        </p:spPr>
        <p:txBody>
          <a:bodyPr wrap="square" rtlCol="1">
            <a:spAutoFit/>
          </a:bodyPr>
          <a:lstStyle/>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לא מאפשר עסקה בסכום לא ידוע מראש (כמו תחנת דלק)</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אין הטבות מועדונים</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אין תשלומים</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עמלת טעינה, משיכה מבנקט</a:t>
            </a:r>
          </a:p>
        </p:txBody>
      </p:sp>
      <p:pic>
        <p:nvPicPr>
          <p:cNvPr id="2" name="תמונה 1" descr="תמונה שמכילה גופן, צילום מסך, טקסט&#10;&#10;התיאור נוצר באופן אוטומטי">
            <a:extLst>
              <a:ext uri="{FF2B5EF4-FFF2-40B4-BE49-F238E27FC236}">
                <a16:creationId xmlns:a16="http://schemas.microsoft.com/office/drawing/2014/main" id="{20FFCE0E-4817-20E6-7B08-E0EAA770A6D7}"/>
              </a:ext>
            </a:extLst>
          </p:cNvPr>
          <p:cNvPicPr>
            <a:picLocks noChangeAspect="1"/>
          </p:cNvPicPr>
          <p:nvPr/>
        </p:nvPicPr>
        <p:blipFill>
          <a:blip r:embed="rId3">
            <a:extLst>
              <a:ext uri="{28A0092B-C50C-407E-A947-70E740481C1C}">
                <a14:useLocalDpi xmlns:a14="http://schemas.microsoft.com/office/drawing/2010/main" val="0"/>
              </a:ext>
            </a:extLst>
          </a:blip>
          <a:srcRect l="66807" t="45440" r="2155" b="38977"/>
          <a:stretch/>
        </p:blipFill>
        <p:spPr>
          <a:xfrm>
            <a:off x="8953500" y="997872"/>
            <a:ext cx="2743200" cy="774701"/>
          </a:xfrm>
          <a:prstGeom prst="rect">
            <a:avLst/>
          </a:prstGeom>
        </p:spPr>
      </p:pic>
    </p:spTree>
    <p:extLst>
      <p:ext uri="{BB962C8B-B14F-4D97-AF65-F5344CB8AC3E}">
        <p14:creationId xmlns:p14="http://schemas.microsoft.com/office/powerpoint/2010/main" val="359502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איך לכתוב צ'ק">
            <a:hlinkClick r:id="" action="ppaction://media"/>
            <a:extLst>
              <a:ext uri="{FF2B5EF4-FFF2-40B4-BE49-F238E27FC236}">
                <a16:creationId xmlns:a16="http://schemas.microsoft.com/office/drawing/2014/main" id="{69C791DA-874B-8408-795F-CDA7F3DDA50F}"/>
              </a:ext>
            </a:extLst>
          </p:cNvPr>
          <p:cNvPicPr>
            <a:picLocks noRot="1" noChangeAspect="1"/>
          </p:cNvPicPr>
          <p:nvPr>
            <a:videoFile r:link="rId1"/>
          </p:nvPr>
        </p:nvPicPr>
        <p:blipFill>
          <a:blip r:embed="rId4"/>
          <a:stretch>
            <a:fillRect/>
          </a:stretch>
        </p:blipFill>
        <p:spPr>
          <a:xfrm>
            <a:off x="333512" y="1725326"/>
            <a:ext cx="7856331" cy="4438827"/>
          </a:xfrm>
          <a:prstGeom prst="rect">
            <a:avLst/>
          </a:prstGeom>
        </p:spPr>
      </p:pic>
      <p:pic>
        <p:nvPicPr>
          <p:cNvPr id="7" name="תמונה 6" descr="תמונה שמכילה צילום מסך, סרט מצויר&#10;&#10;התיאור נוצר באופן אוטומטי">
            <a:extLst>
              <a:ext uri="{FF2B5EF4-FFF2-40B4-BE49-F238E27FC236}">
                <a16:creationId xmlns:a16="http://schemas.microsoft.com/office/drawing/2014/main" id="{6EB7178D-EA6B-BC94-FCA1-A1B80FC02AF9}"/>
              </a:ext>
            </a:extLst>
          </p:cNvPr>
          <p:cNvPicPr>
            <a:picLocks noChangeAspect="1"/>
          </p:cNvPicPr>
          <p:nvPr/>
        </p:nvPicPr>
        <p:blipFill rotWithShape="1">
          <a:blip r:embed="rId5">
            <a:extLst>
              <a:ext uri="{28A0092B-C50C-407E-A947-70E740481C1C}">
                <a14:useLocalDpi xmlns:a14="http://schemas.microsoft.com/office/drawing/2010/main" val="0"/>
              </a:ext>
            </a:extLst>
          </a:blip>
          <a:srcRect l="6685" t="26087" r="52620" b="19276"/>
          <a:stretch/>
        </p:blipFill>
        <p:spPr>
          <a:xfrm rot="20325052">
            <a:off x="8295921" y="3354489"/>
            <a:ext cx="3387173" cy="2558035"/>
          </a:xfrm>
          <a:prstGeom prst="rect">
            <a:avLst/>
          </a:prstGeom>
          <a:ln>
            <a:noFill/>
          </a:ln>
          <a:effectLst>
            <a:outerShdw blurRad="190500" algn="tl" rotWithShape="0">
              <a:srgbClr val="000000">
                <a:alpha val="70000"/>
              </a:srgbClr>
            </a:outerShdw>
          </a:effectLst>
        </p:spPr>
      </p:pic>
      <p:pic>
        <p:nvPicPr>
          <p:cNvPr id="10" name="תמונה 9" descr="תמונה שמכילה גופן, צילום מסך, טקסט&#10;&#10;התיאור נוצר באופן אוטומטי">
            <a:extLst>
              <a:ext uri="{FF2B5EF4-FFF2-40B4-BE49-F238E27FC236}">
                <a16:creationId xmlns:a16="http://schemas.microsoft.com/office/drawing/2014/main" id="{02BEFB66-748B-1D57-7E85-8B50409224E8}"/>
              </a:ext>
            </a:extLst>
          </p:cNvPr>
          <p:cNvPicPr>
            <a:picLocks noChangeAspect="1"/>
          </p:cNvPicPr>
          <p:nvPr/>
        </p:nvPicPr>
        <p:blipFill>
          <a:blip r:embed="rId6">
            <a:extLst>
              <a:ext uri="{28A0092B-C50C-407E-A947-70E740481C1C}">
                <a14:useLocalDpi xmlns:a14="http://schemas.microsoft.com/office/drawing/2010/main" val="0"/>
              </a:ext>
            </a:extLst>
          </a:blip>
          <a:srcRect l="62639" t="66899" r="3449" b="17518"/>
          <a:stretch/>
        </p:blipFill>
        <p:spPr>
          <a:xfrm>
            <a:off x="8861288" y="950625"/>
            <a:ext cx="2997200" cy="774701"/>
          </a:xfrm>
          <a:prstGeom prst="rect">
            <a:avLst/>
          </a:prstGeom>
        </p:spPr>
      </p:pic>
    </p:spTree>
    <p:extLst>
      <p:ext uri="{BB962C8B-B14F-4D97-AF65-F5344CB8AC3E}">
        <p14:creationId xmlns:p14="http://schemas.microsoft.com/office/powerpoint/2010/main" val="2611020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תמונה שמכילה צילום מסך, סרט מצויר&#10;&#10;התיאור נוצר באופן אוטומטי">
            <a:extLst>
              <a:ext uri="{FF2B5EF4-FFF2-40B4-BE49-F238E27FC236}">
                <a16:creationId xmlns:a16="http://schemas.microsoft.com/office/drawing/2014/main" id="{6EB7178D-EA6B-BC94-FCA1-A1B80FC02AF9}"/>
              </a:ext>
            </a:extLst>
          </p:cNvPr>
          <p:cNvPicPr>
            <a:picLocks noChangeAspect="1"/>
          </p:cNvPicPr>
          <p:nvPr/>
        </p:nvPicPr>
        <p:blipFill rotWithShape="1">
          <a:blip r:embed="rId3">
            <a:extLst>
              <a:ext uri="{28A0092B-C50C-407E-A947-70E740481C1C}">
                <a14:useLocalDpi xmlns:a14="http://schemas.microsoft.com/office/drawing/2010/main" val="0"/>
              </a:ext>
            </a:extLst>
          </a:blip>
          <a:srcRect l="6685" t="26087" r="52620" b="19276"/>
          <a:stretch/>
        </p:blipFill>
        <p:spPr>
          <a:xfrm rot="20325052">
            <a:off x="8295921" y="3354489"/>
            <a:ext cx="3387173" cy="2558035"/>
          </a:xfrm>
          <a:prstGeom prst="rect">
            <a:avLst/>
          </a:prstGeom>
          <a:ln>
            <a:noFill/>
          </a:ln>
          <a:effectLst>
            <a:outerShdw blurRad="190500" algn="tl" rotWithShape="0">
              <a:srgbClr val="000000">
                <a:alpha val="70000"/>
              </a:srgbClr>
            </a:outerShdw>
          </a:effectLst>
        </p:spPr>
      </p:pic>
      <p:grpSp>
        <p:nvGrpSpPr>
          <p:cNvPr id="3" name="קבוצה 2">
            <a:extLst>
              <a:ext uri="{FF2B5EF4-FFF2-40B4-BE49-F238E27FC236}">
                <a16:creationId xmlns:a16="http://schemas.microsoft.com/office/drawing/2014/main" id="{8BDB6E05-682F-1609-1D8F-2E7E5F61A5D3}"/>
              </a:ext>
            </a:extLst>
          </p:cNvPr>
          <p:cNvGrpSpPr/>
          <p:nvPr/>
        </p:nvGrpSpPr>
        <p:grpSpPr>
          <a:xfrm>
            <a:off x="5485472" y="1155701"/>
            <a:ext cx="4810536" cy="5215213"/>
            <a:chOff x="4964480" y="1155701"/>
            <a:chExt cx="4627787" cy="4760861"/>
          </a:xfrm>
        </p:grpSpPr>
        <p:sp>
          <p:nvSpPr>
            <p:cNvPr id="4" name="מלבן: פינות מעוגלות 3">
              <a:extLst>
                <a:ext uri="{FF2B5EF4-FFF2-40B4-BE49-F238E27FC236}">
                  <a16:creationId xmlns:a16="http://schemas.microsoft.com/office/drawing/2014/main" id="{84CFBF23-E7A6-4914-200C-C16F802D2EDE}"/>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5" name="מלבן: פינות מעוגלות 4">
              <a:extLst>
                <a:ext uri="{FF2B5EF4-FFF2-40B4-BE49-F238E27FC236}">
                  <a16:creationId xmlns:a16="http://schemas.microsoft.com/office/drawing/2014/main" id="{35527158-FE6F-4A0F-98D7-5754E48D3EE7}"/>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6" name="קבוצה 5">
            <a:extLst>
              <a:ext uri="{FF2B5EF4-FFF2-40B4-BE49-F238E27FC236}">
                <a16:creationId xmlns:a16="http://schemas.microsoft.com/office/drawing/2014/main" id="{FD375FAF-0D43-B394-9B16-0B33FFD59B91}"/>
              </a:ext>
            </a:extLst>
          </p:cNvPr>
          <p:cNvGrpSpPr/>
          <p:nvPr/>
        </p:nvGrpSpPr>
        <p:grpSpPr>
          <a:xfrm>
            <a:off x="110737" y="1155701"/>
            <a:ext cx="5008115" cy="5215213"/>
            <a:chOff x="160776" y="1155701"/>
            <a:chExt cx="4627787" cy="4760861"/>
          </a:xfrm>
        </p:grpSpPr>
        <p:sp>
          <p:nvSpPr>
            <p:cNvPr id="8" name="מלבן: פינות מעוגלות 7">
              <a:extLst>
                <a:ext uri="{FF2B5EF4-FFF2-40B4-BE49-F238E27FC236}">
                  <a16:creationId xmlns:a16="http://schemas.microsoft.com/office/drawing/2014/main" id="{82209409-13CB-E4E5-0DF9-2FD9C929FB84}"/>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9" name="מלבן: פינות מעוגלות 8">
              <a:extLst>
                <a:ext uri="{FF2B5EF4-FFF2-40B4-BE49-F238E27FC236}">
                  <a16:creationId xmlns:a16="http://schemas.microsoft.com/office/drawing/2014/main" id="{322825E3-E139-ED88-B277-9D555381BE26}"/>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1" name="תיבת טקסט 10">
            <a:extLst>
              <a:ext uri="{FF2B5EF4-FFF2-40B4-BE49-F238E27FC236}">
                <a16:creationId xmlns:a16="http://schemas.microsoft.com/office/drawing/2014/main" id="{B6826188-33AC-3B9B-2258-7688F6B80FEA}"/>
              </a:ext>
            </a:extLst>
          </p:cNvPr>
          <p:cNvSpPr txBox="1"/>
          <p:nvPr/>
        </p:nvSpPr>
        <p:spPr>
          <a:xfrm>
            <a:off x="5679437" y="2157367"/>
            <a:ext cx="4411785" cy="3693319"/>
          </a:xfrm>
          <a:prstGeom prst="rect">
            <a:avLst/>
          </a:prstGeom>
          <a:noFill/>
        </p:spPr>
        <p:txBody>
          <a:bodyPr wrap="none" rtlCol="1">
            <a:spAutoFit/>
          </a:bodyPr>
          <a:lstStyle/>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מאפשר תשלומים (שכ"ד)</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עסקאות גדולות</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קשה לזיוף (חתימה)</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ניתן לביטול</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תשלום מתועד</a:t>
            </a:r>
          </a:p>
        </p:txBody>
      </p:sp>
      <p:sp>
        <p:nvSpPr>
          <p:cNvPr id="12" name="תיבת טקסט 11">
            <a:extLst>
              <a:ext uri="{FF2B5EF4-FFF2-40B4-BE49-F238E27FC236}">
                <a16:creationId xmlns:a16="http://schemas.microsoft.com/office/drawing/2014/main" id="{0B0A2EAB-D753-BFE6-D9CB-7E348B84CAD0}"/>
              </a:ext>
            </a:extLst>
          </p:cNvPr>
          <p:cNvSpPr txBox="1"/>
          <p:nvPr/>
        </p:nvSpPr>
        <p:spPr>
          <a:xfrm>
            <a:off x="-393699" y="2174919"/>
            <a:ext cx="5471866" cy="1800493"/>
          </a:xfrm>
          <a:prstGeom prst="rect">
            <a:avLst/>
          </a:prstGeom>
          <a:noFill/>
        </p:spPr>
        <p:txBody>
          <a:bodyPr wrap="square" rtlCol="1">
            <a:spAutoFit/>
          </a:bodyPr>
          <a:lstStyle/>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סכנת דחיית צ'ק ללא כיסוי</a:t>
            </a:r>
          </a:p>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עמלות גבוהות לצ'ק חוזר</a:t>
            </a:r>
          </a:p>
        </p:txBody>
      </p:sp>
      <p:pic>
        <p:nvPicPr>
          <p:cNvPr id="10" name="תמונה 9" descr="תמונה שמכילה גופן, צילום מסך, טקסט&#10;&#10;התיאור נוצר באופן אוטומטי">
            <a:extLst>
              <a:ext uri="{FF2B5EF4-FFF2-40B4-BE49-F238E27FC236}">
                <a16:creationId xmlns:a16="http://schemas.microsoft.com/office/drawing/2014/main" id="{02BEFB66-748B-1D57-7E85-8B50409224E8}"/>
              </a:ext>
            </a:extLst>
          </p:cNvPr>
          <p:cNvPicPr>
            <a:picLocks noChangeAspect="1"/>
          </p:cNvPicPr>
          <p:nvPr/>
        </p:nvPicPr>
        <p:blipFill>
          <a:blip r:embed="rId4">
            <a:extLst>
              <a:ext uri="{28A0092B-C50C-407E-A947-70E740481C1C}">
                <a14:useLocalDpi xmlns:a14="http://schemas.microsoft.com/office/drawing/2010/main" val="0"/>
              </a:ext>
            </a:extLst>
          </a:blip>
          <a:srcRect l="62639" t="66899" r="3449" b="17518"/>
          <a:stretch/>
        </p:blipFill>
        <p:spPr>
          <a:xfrm>
            <a:off x="8861288" y="950625"/>
            <a:ext cx="2997200" cy="774701"/>
          </a:xfrm>
          <a:prstGeom prst="rect">
            <a:avLst/>
          </a:prstGeom>
        </p:spPr>
      </p:pic>
    </p:spTree>
    <p:extLst>
      <p:ext uri="{BB962C8B-B14F-4D97-AF65-F5344CB8AC3E}">
        <p14:creationId xmlns:p14="http://schemas.microsoft.com/office/powerpoint/2010/main" val="39314755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תמונה 6" descr="תמונה שמכילה צילום מסך, סרט מצויר&#10;&#10;התיאור נוצר באופן אוטומטי">
            <a:extLst>
              <a:ext uri="{FF2B5EF4-FFF2-40B4-BE49-F238E27FC236}">
                <a16:creationId xmlns:a16="http://schemas.microsoft.com/office/drawing/2014/main" id="{6EB7178D-EA6B-BC94-FCA1-A1B80FC02AF9}"/>
              </a:ext>
            </a:extLst>
          </p:cNvPr>
          <p:cNvPicPr>
            <a:picLocks noChangeAspect="1"/>
          </p:cNvPicPr>
          <p:nvPr/>
        </p:nvPicPr>
        <p:blipFill rotWithShape="1">
          <a:blip r:embed="rId3">
            <a:extLst>
              <a:ext uri="{28A0092B-C50C-407E-A947-70E740481C1C}">
                <a14:useLocalDpi xmlns:a14="http://schemas.microsoft.com/office/drawing/2010/main" val="0"/>
              </a:ext>
            </a:extLst>
          </a:blip>
          <a:srcRect l="6685" t="26087" r="52620" b="19276"/>
          <a:stretch/>
        </p:blipFill>
        <p:spPr>
          <a:xfrm rot="20325052">
            <a:off x="8295921" y="3354489"/>
            <a:ext cx="3387173" cy="2558035"/>
          </a:xfrm>
          <a:prstGeom prst="rect">
            <a:avLst/>
          </a:prstGeom>
          <a:ln>
            <a:noFill/>
          </a:ln>
          <a:effectLst>
            <a:outerShdw blurRad="190500" algn="tl" rotWithShape="0">
              <a:srgbClr val="000000">
                <a:alpha val="70000"/>
              </a:srgbClr>
            </a:outerShdw>
          </a:effectLst>
        </p:spPr>
      </p:pic>
      <p:pic>
        <p:nvPicPr>
          <p:cNvPr id="10" name="תמונה 9" descr="תמונה שמכילה גופן, צילום מסך, טקסט&#10;&#10;התיאור נוצר באופן אוטומטי">
            <a:extLst>
              <a:ext uri="{FF2B5EF4-FFF2-40B4-BE49-F238E27FC236}">
                <a16:creationId xmlns:a16="http://schemas.microsoft.com/office/drawing/2014/main" id="{02BEFB66-748B-1D57-7E85-8B50409224E8}"/>
              </a:ext>
            </a:extLst>
          </p:cNvPr>
          <p:cNvPicPr>
            <a:picLocks noChangeAspect="1"/>
          </p:cNvPicPr>
          <p:nvPr/>
        </p:nvPicPr>
        <p:blipFill>
          <a:blip r:embed="rId4">
            <a:extLst>
              <a:ext uri="{28A0092B-C50C-407E-A947-70E740481C1C}">
                <a14:useLocalDpi xmlns:a14="http://schemas.microsoft.com/office/drawing/2010/main" val="0"/>
              </a:ext>
            </a:extLst>
          </a:blip>
          <a:srcRect l="62639" t="66899" r="3449" b="17518"/>
          <a:stretch/>
        </p:blipFill>
        <p:spPr>
          <a:xfrm>
            <a:off x="8861288" y="950625"/>
            <a:ext cx="2997200" cy="774701"/>
          </a:xfrm>
          <a:prstGeom prst="rect">
            <a:avLst/>
          </a:prstGeom>
        </p:spPr>
      </p:pic>
      <p:sp>
        <p:nvSpPr>
          <p:cNvPr id="3" name="תיבת טקסט 2">
            <a:extLst>
              <a:ext uri="{FF2B5EF4-FFF2-40B4-BE49-F238E27FC236}">
                <a16:creationId xmlns:a16="http://schemas.microsoft.com/office/drawing/2014/main" id="{FB832DD2-E33A-A11A-B274-E8CD463F4044}"/>
              </a:ext>
            </a:extLst>
          </p:cNvPr>
          <p:cNvSpPr txBox="1"/>
          <p:nvPr/>
        </p:nvSpPr>
        <p:spPr>
          <a:xfrm>
            <a:off x="333512" y="1333523"/>
            <a:ext cx="7891904" cy="1708160"/>
          </a:xfrm>
          <a:prstGeom prst="rect">
            <a:avLst/>
          </a:prstGeom>
          <a:noFill/>
        </p:spPr>
        <p:txBody>
          <a:bodyPr wrap="none" rtlCol="1">
            <a:spAutoFit/>
          </a:bodyPr>
          <a:lstStyle/>
          <a:p>
            <a:pPr>
              <a:lnSpc>
                <a:spcPct val="200000"/>
              </a:lnSpc>
            </a:pPr>
            <a:r>
              <a:rPr lang="he-IL" sz="2800" dirty="0">
                <a:latin typeface="Guttman Yad-Brush" panose="02010401010101010101" pitchFamily="2" charset="-79"/>
                <a:cs typeface="Guttman Yad-Brush" panose="02010401010101010101" pitchFamily="2" charset="-79"/>
              </a:rPr>
              <a:t>ועכשיו תורכם לכתוב צ'ק!</a:t>
            </a:r>
          </a:p>
          <a:p>
            <a:pPr>
              <a:lnSpc>
                <a:spcPct val="200000"/>
              </a:lnSpc>
            </a:pPr>
            <a:r>
              <a:rPr lang="he-IL" sz="2800" dirty="0" err="1">
                <a:latin typeface="Guttman Yad-Brush" panose="02010401010101010101" pitchFamily="2" charset="-79"/>
                <a:cs typeface="Guttman Yad-Brush" panose="02010401010101010101" pitchFamily="2" charset="-79"/>
              </a:rPr>
              <a:t>כיתבו</a:t>
            </a:r>
            <a:r>
              <a:rPr lang="he-IL" sz="2800" dirty="0">
                <a:latin typeface="Guttman Yad-Brush" panose="02010401010101010101" pitchFamily="2" charset="-79"/>
                <a:cs typeface="Guttman Yad-Brush" panose="02010401010101010101" pitchFamily="2" charset="-79"/>
              </a:rPr>
              <a:t> צ'ק בסך 300 ₪ לפקודת נועה ישראלי</a:t>
            </a:r>
          </a:p>
        </p:txBody>
      </p:sp>
      <p:pic>
        <p:nvPicPr>
          <p:cNvPr id="5" name="תמונה 4" descr="תמונה שמכילה צילום מסך, טקסט, תצוגה, תוכנה&#10;&#10;התיאור נוצר באופן אוטומטי">
            <a:extLst>
              <a:ext uri="{FF2B5EF4-FFF2-40B4-BE49-F238E27FC236}">
                <a16:creationId xmlns:a16="http://schemas.microsoft.com/office/drawing/2014/main" id="{87A76367-DE53-4CF5-F6C9-72162E1C24B0}"/>
              </a:ext>
            </a:extLst>
          </p:cNvPr>
          <p:cNvPicPr>
            <a:picLocks noChangeAspect="1"/>
          </p:cNvPicPr>
          <p:nvPr/>
        </p:nvPicPr>
        <p:blipFill>
          <a:blip r:embed="rId5">
            <a:extLst>
              <a:ext uri="{28A0092B-C50C-407E-A947-70E740481C1C}">
                <a14:useLocalDpi xmlns:a14="http://schemas.microsoft.com/office/drawing/2010/main" val="0"/>
              </a:ext>
            </a:extLst>
          </a:blip>
          <a:srcRect l="1316" t="10065" r="25038" b="55305"/>
          <a:stretch/>
        </p:blipFill>
        <p:spPr>
          <a:xfrm>
            <a:off x="333512" y="3348358"/>
            <a:ext cx="8978900" cy="2374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58662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קבוצה 2">
            <a:extLst>
              <a:ext uri="{FF2B5EF4-FFF2-40B4-BE49-F238E27FC236}">
                <a16:creationId xmlns:a16="http://schemas.microsoft.com/office/drawing/2014/main" id="{20F3F723-523B-18DC-313D-A29A0835DF8B}"/>
              </a:ext>
            </a:extLst>
          </p:cNvPr>
          <p:cNvGrpSpPr/>
          <p:nvPr/>
        </p:nvGrpSpPr>
        <p:grpSpPr>
          <a:xfrm>
            <a:off x="5485472" y="1155701"/>
            <a:ext cx="4810536" cy="5215213"/>
            <a:chOff x="4964480" y="1155701"/>
            <a:chExt cx="4627787" cy="4760861"/>
          </a:xfrm>
        </p:grpSpPr>
        <p:sp>
          <p:nvSpPr>
            <p:cNvPr id="4" name="מלבן: פינות מעוגלות 3">
              <a:extLst>
                <a:ext uri="{FF2B5EF4-FFF2-40B4-BE49-F238E27FC236}">
                  <a16:creationId xmlns:a16="http://schemas.microsoft.com/office/drawing/2014/main" id="{0F39AD7D-78CA-0AB1-591F-283EB9955A0C}"/>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5" name="מלבן: פינות מעוגלות 4">
              <a:extLst>
                <a:ext uri="{FF2B5EF4-FFF2-40B4-BE49-F238E27FC236}">
                  <a16:creationId xmlns:a16="http://schemas.microsoft.com/office/drawing/2014/main" id="{E9DCF8C9-6538-EC76-69F8-E96E259945B3}"/>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6" name="קבוצה 5">
            <a:extLst>
              <a:ext uri="{FF2B5EF4-FFF2-40B4-BE49-F238E27FC236}">
                <a16:creationId xmlns:a16="http://schemas.microsoft.com/office/drawing/2014/main" id="{E323CB1D-1A7A-5F04-CA55-5E6D4C1CE7C8}"/>
              </a:ext>
            </a:extLst>
          </p:cNvPr>
          <p:cNvGrpSpPr/>
          <p:nvPr/>
        </p:nvGrpSpPr>
        <p:grpSpPr>
          <a:xfrm>
            <a:off x="110737" y="1155701"/>
            <a:ext cx="5008115" cy="5215213"/>
            <a:chOff x="160776" y="1155701"/>
            <a:chExt cx="4627787" cy="4760861"/>
          </a:xfrm>
        </p:grpSpPr>
        <p:sp>
          <p:nvSpPr>
            <p:cNvPr id="8" name="מלבן: פינות מעוגלות 7">
              <a:extLst>
                <a:ext uri="{FF2B5EF4-FFF2-40B4-BE49-F238E27FC236}">
                  <a16:creationId xmlns:a16="http://schemas.microsoft.com/office/drawing/2014/main" id="{E4DF9309-3526-0F9D-765F-7F6CECAD1945}"/>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9" name="מלבן: פינות מעוגלות 8">
              <a:extLst>
                <a:ext uri="{FF2B5EF4-FFF2-40B4-BE49-F238E27FC236}">
                  <a16:creationId xmlns:a16="http://schemas.microsoft.com/office/drawing/2014/main" id="{332833ED-CCE8-983B-F232-0BAA4AB2FB9F}"/>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0" name="תיבת טקסט 9">
            <a:extLst>
              <a:ext uri="{FF2B5EF4-FFF2-40B4-BE49-F238E27FC236}">
                <a16:creationId xmlns:a16="http://schemas.microsoft.com/office/drawing/2014/main" id="{4FA3FC76-7A62-48C0-BFFA-F4D97F25B1F5}"/>
              </a:ext>
            </a:extLst>
          </p:cNvPr>
          <p:cNvSpPr txBox="1"/>
          <p:nvPr/>
        </p:nvSpPr>
        <p:spPr>
          <a:xfrm>
            <a:off x="5690658" y="2157367"/>
            <a:ext cx="4400564" cy="2354491"/>
          </a:xfrm>
          <a:prstGeom prst="rect">
            <a:avLst/>
          </a:prstGeom>
          <a:noFill/>
        </p:spPr>
        <p:txBody>
          <a:bodyPr wrap="none" rtlCol="1">
            <a:spAutoFit/>
          </a:bodyPr>
          <a:lstStyle/>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נוחות בתשלום</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מונע פיגור בתשלום</a:t>
            </a:r>
          </a:p>
          <a:p>
            <a:pPr marL="457200" indent="-457200">
              <a:lnSpc>
                <a:spcPct val="25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הנחות בגין תשלום קבוע</a:t>
            </a:r>
          </a:p>
        </p:txBody>
      </p:sp>
      <p:sp>
        <p:nvSpPr>
          <p:cNvPr id="12" name="תיבת טקסט 11">
            <a:extLst>
              <a:ext uri="{FF2B5EF4-FFF2-40B4-BE49-F238E27FC236}">
                <a16:creationId xmlns:a16="http://schemas.microsoft.com/office/drawing/2014/main" id="{E4385244-D724-E856-C122-8A13C8BE8D7F}"/>
              </a:ext>
            </a:extLst>
          </p:cNvPr>
          <p:cNvSpPr txBox="1"/>
          <p:nvPr/>
        </p:nvSpPr>
        <p:spPr>
          <a:xfrm>
            <a:off x="-393699" y="2174919"/>
            <a:ext cx="5471866" cy="2723823"/>
          </a:xfrm>
          <a:prstGeom prst="rect">
            <a:avLst/>
          </a:prstGeom>
          <a:noFill/>
        </p:spPr>
        <p:txBody>
          <a:bodyPr wrap="square" rtlCol="1">
            <a:spAutoFit/>
          </a:bodyPr>
          <a:lstStyle/>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עמעום תחושת הוצאת כסף</a:t>
            </a:r>
          </a:p>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עמלות</a:t>
            </a:r>
          </a:p>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סיכון של חיוב יתר</a:t>
            </a:r>
          </a:p>
        </p:txBody>
      </p:sp>
      <p:pic>
        <p:nvPicPr>
          <p:cNvPr id="2" name="תמונה 1" descr="תמונה שמכילה לבוש, פני אדם, איש, כובע&#10;&#10;התיאור נוצר באופן אוטומטי">
            <a:extLst>
              <a:ext uri="{FF2B5EF4-FFF2-40B4-BE49-F238E27FC236}">
                <a16:creationId xmlns:a16="http://schemas.microsoft.com/office/drawing/2014/main" id="{15018A98-EC4B-7642-2F39-0318B65794BF}"/>
              </a:ext>
            </a:extLst>
          </p:cNvPr>
          <p:cNvPicPr>
            <a:picLocks noChangeAspect="1"/>
          </p:cNvPicPr>
          <p:nvPr/>
        </p:nvPicPr>
        <p:blipFill rotWithShape="1">
          <a:blip r:embed="rId3">
            <a:extLst>
              <a:ext uri="{28A0092B-C50C-407E-A947-70E740481C1C}">
                <a14:useLocalDpi xmlns:a14="http://schemas.microsoft.com/office/drawing/2010/main" val="0"/>
              </a:ext>
            </a:extLst>
          </a:blip>
          <a:srcRect l="33734" t="10870" r="25571" b="14288"/>
          <a:stretch/>
        </p:blipFill>
        <p:spPr>
          <a:xfrm>
            <a:off x="8874238" y="3136576"/>
            <a:ext cx="3051312" cy="3156529"/>
          </a:xfrm>
          <a:prstGeom prst="rect">
            <a:avLst/>
          </a:prstGeom>
          <a:ln>
            <a:noFill/>
          </a:ln>
          <a:effectLst>
            <a:outerShdw blurRad="190500" algn="tl" rotWithShape="0">
              <a:srgbClr val="000000">
                <a:alpha val="70000"/>
              </a:srgbClr>
            </a:outerShdw>
          </a:effectLst>
        </p:spPr>
      </p:pic>
      <p:pic>
        <p:nvPicPr>
          <p:cNvPr id="11" name="תמונה 10" descr="תמונה שמכילה גופן, צילום מסך, טקסט&#10;&#10;התיאור נוצר באופן אוטומטי">
            <a:extLst>
              <a:ext uri="{FF2B5EF4-FFF2-40B4-BE49-F238E27FC236}">
                <a16:creationId xmlns:a16="http://schemas.microsoft.com/office/drawing/2014/main" id="{175F4567-9746-345C-9D02-C82AF07CA198}"/>
              </a:ext>
            </a:extLst>
          </p:cNvPr>
          <p:cNvPicPr>
            <a:picLocks noChangeAspect="1"/>
          </p:cNvPicPr>
          <p:nvPr/>
        </p:nvPicPr>
        <p:blipFill>
          <a:blip r:embed="rId4">
            <a:extLst>
              <a:ext uri="{28A0092B-C50C-407E-A947-70E740481C1C}">
                <a14:useLocalDpi xmlns:a14="http://schemas.microsoft.com/office/drawing/2010/main" val="0"/>
              </a:ext>
            </a:extLst>
          </a:blip>
          <a:srcRect l="8466" t="67154" r="57622" b="17263"/>
          <a:stretch/>
        </p:blipFill>
        <p:spPr>
          <a:xfrm>
            <a:off x="8764906" y="1153160"/>
            <a:ext cx="2997200" cy="774701"/>
          </a:xfrm>
          <a:prstGeom prst="rect">
            <a:avLst/>
          </a:prstGeom>
        </p:spPr>
      </p:pic>
    </p:spTree>
    <p:extLst>
      <p:ext uri="{BB962C8B-B14F-4D97-AF65-F5344CB8AC3E}">
        <p14:creationId xmlns:p14="http://schemas.microsoft.com/office/powerpoint/2010/main" val="290124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קבוצה 2">
            <a:extLst>
              <a:ext uri="{FF2B5EF4-FFF2-40B4-BE49-F238E27FC236}">
                <a16:creationId xmlns:a16="http://schemas.microsoft.com/office/drawing/2014/main" id="{EB274E4C-73F9-A64C-B640-E389AB7A3CAF}"/>
              </a:ext>
            </a:extLst>
          </p:cNvPr>
          <p:cNvGrpSpPr/>
          <p:nvPr/>
        </p:nvGrpSpPr>
        <p:grpSpPr>
          <a:xfrm>
            <a:off x="3460069" y="1725326"/>
            <a:ext cx="5647355" cy="4531274"/>
            <a:chOff x="3460069" y="1725326"/>
            <a:chExt cx="5647355" cy="4531274"/>
          </a:xfrm>
        </p:grpSpPr>
        <p:grpSp>
          <p:nvGrpSpPr>
            <p:cNvPr id="17" name="קבוצה 16">
              <a:extLst>
                <a:ext uri="{FF2B5EF4-FFF2-40B4-BE49-F238E27FC236}">
                  <a16:creationId xmlns:a16="http://schemas.microsoft.com/office/drawing/2014/main" id="{B6957CC2-051E-D13A-BB2F-FD170FA98E76}"/>
                </a:ext>
              </a:extLst>
            </p:cNvPr>
            <p:cNvGrpSpPr/>
            <p:nvPr/>
          </p:nvGrpSpPr>
          <p:grpSpPr>
            <a:xfrm>
              <a:off x="3460069" y="1725326"/>
              <a:ext cx="5647355" cy="4531274"/>
              <a:chOff x="1020417" y="1674926"/>
              <a:chExt cx="6210467" cy="4983099"/>
            </a:xfrm>
          </p:grpSpPr>
          <p:sp>
            <p:nvSpPr>
              <p:cNvPr id="6" name="Google Shape;652;p86">
                <a:extLst>
                  <a:ext uri="{FF2B5EF4-FFF2-40B4-BE49-F238E27FC236}">
                    <a16:creationId xmlns:a16="http://schemas.microsoft.com/office/drawing/2014/main" id="{08CB0C16-ABEE-A6A6-6847-6B6AAA050CAA}"/>
                  </a:ext>
                </a:extLst>
              </p:cNvPr>
              <p:cNvSpPr/>
              <p:nvPr/>
            </p:nvSpPr>
            <p:spPr>
              <a:xfrm flipH="1">
                <a:off x="1020417" y="1697451"/>
                <a:ext cx="3013681" cy="2397590"/>
              </a:xfrm>
              <a:prstGeom prst="snip1Rect">
                <a:avLst>
                  <a:gd name="adj" fmla="val 21472"/>
                </a:avLst>
              </a:prstGeom>
              <a:solidFill>
                <a:schemeClr val="accent1">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sp>
            <p:nvSpPr>
              <p:cNvPr id="8" name="Google Shape;654;p86">
                <a:extLst>
                  <a:ext uri="{FF2B5EF4-FFF2-40B4-BE49-F238E27FC236}">
                    <a16:creationId xmlns:a16="http://schemas.microsoft.com/office/drawing/2014/main" id="{134A81DD-C161-4004-3EAA-61A10AA51C85}"/>
                  </a:ext>
                </a:extLst>
              </p:cNvPr>
              <p:cNvSpPr/>
              <p:nvPr/>
            </p:nvSpPr>
            <p:spPr>
              <a:xfrm>
                <a:off x="4194966" y="1704085"/>
                <a:ext cx="3013681" cy="2390956"/>
              </a:xfrm>
              <a:prstGeom prst="snip1Rect">
                <a:avLst>
                  <a:gd name="adj" fmla="val 0"/>
                </a:avLst>
              </a:prstGeom>
              <a:solidFill>
                <a:schemeClr val="accent1">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sp>
            <p:nvSpPr>
              <p:cNvPr id="10" name="Google Shape;656;p86">
                <a:extLst>
                  <a:ext uri="{FF2B5EF4-FFF2-40B4-BE49-F238E27FC236}">
                    <a16:creationId xmlns:a16="http://schemas.microsoft.com/office/drawing/2014/main" id="{F0A4C787-EE89-A497-6570-20D93383FB34}"/>
                  </a:ext>
                </a:extLst>
              </p:cNvPr>
              <p:cNvSpPr/>
              <p:nvPr/>
            </p:nvSpPr>
            <p:spPr>
              <a:xfrm>
                <a:off x="1020418" y="4267068"/>
                <a:ext cx="3013681" cy="2390957"/>
              </a:xfrm>
              <a:prstGeom prst="snip1Rect">
                <a:avLst>
                  <a:gd name="adj" fmla="val 0"/>
                </a:avLst>
              </a:prstGeom>
              <a:solidFill>
                <a:schemeClr val="accent1">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sp>
            <p:nvSpPr>
              <p:cNvPr id="12" name="Google Shape;658;p86">
                <a:extLst>
                  <a:ext uri="{FF2B5EF4-FFF2-40B4-BE49-F238E27FC236}">
                    <a16:creationId xmlns:a16="http://schemas.microsoft.com/office/drawing/2014/main" id="{CC2FE8A1-CF53-E3E4-D345-D9E02D524BFD}"/>
                  </a:ext>
                </a:extLst>
              </p:cNvPr>
              <p:cNvSpPr/>
              <p:nvPr/>
            </p:nvSpPr>
            <p:spPr>
              <a:xfrm rot="10800000" flipH="1">
                <a:off x="4194966" y="4264314"/>
                <a:ext cx="3035918" cy="2389183"/>
              </a:xfrm>
              <a:prstGeom prst="snip1Rect">
                <a:avLst>
                  <a:gd name="adj" fmla="val 21019"/>
                </a:avLst>
              </a:prstGeom>
              <a:solidFill>
                <a:schemeClr val="accent1">
                  <a:lumMod val="40000"/>
                  <a:lumOff val="6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entury Gothic"/>
                  <a:buNone/>
                </a:pPr>
                <a:endParaRPr sz="1800" b="0" i="0" u="none" strike="noStrike" cap="none">
                  <a:solidFill>
                    <a:srgbClr val="FFFFFF"/>
                  </a:solidFill>
                  <a:latin typeface="Century Gothic"/>
                  <a:ea typeface="Century Gothic"/>
                  <a:cs typeface="Century Gothic"/>
                  <a:sym typeface="Century Gothic"/>
                </a:endParaRPr>
              </a:p>
            </p:txBody>
          </p:sp>
          <p:pic>
            <p:nvPicPr>
              <p:cNvPr id="13" name="Google Shape;659;p86">
                <a:extLst>
                  <a:ext uri="{FF2B5EF4-FFF2-40B4-BE49-F238E27FC236}">
                    <a16:creationId xmlns:a16="http://schemas.microsoft.com/office/drawing/2014/main" id="{CF908B98-5751-2D54-6406-2E083FF0EA4A}"/>
                  </a:ext>
                </a:extLst>
              </p:cNvPr>
              <p:cNvPicPr preferRelativeResize="0"/>
              <p:nvPr/>
            </p:nvPicPr>
            <p:blipFill rotWithShape="1">
              <a:blip r:embed="rId3">
                <a:alphaModFix/>
              </a:blip>
              <a:srcRect/>
              <a:stretch/>
            </p:blipFill>
            <p:spPr>
              <a:xfrm>
                <a:off x="4359613" y="4697667"/>
                <a:ext cx="2706624" cy="1522476"/>
              </a:xfrm>
              <a:custGeom>
                <a:avLst/>
                <a:gdLst/>
                <a:ahLst/>
                <a:cxnLst/>
                <a:rect l="l" t="t" r="r" b="b"/>
                <a:pathLst>
                  <a:path w="2706624" h="2073033" extrusionOk="0">
                    <a:moveTo>
                      <a:pt x="0" y="0"/>
                    </a:moveTo>
                    <a:lnTo>
                      <a:pt x="2706624" y="0"/>
                    </a:lnTo>
                    <a:lnTo>
                      <a:pt x="2706624" y="1648617"/>
                    </a:lnTo>
                    <a:lnTo>
                      <a:pt x="2282208" y="2073033"/>
                    </a:lnTo>
                    <a:lnTo>
                      <a:pt x="0" y="2073033"/>
                    </a:lnTo>
                    <a:close/>
                  </a:path>
                </a:pathLst>
              </a:custGeom>
              <a:solidFill>
                <a:schemeClr val="accent1">
                  <a:lumMod val="40000"/>
                  <a:lumOff val="60000"/>
                </a:schemeClr>
              </a:solidFill>
              <a:ln>
                <a:noFill/>
              </a:ln>
            </p:spPr>
          </p:pic>
          <p:pic>
            <p:nvPicPr>
              <p:cNvPr id="14" name="Picture 6">
                <a:extLst>
                  <a:ext uri="{FF2B5EF4-FFF2-40B4-BE49-F238E27FC236}">
                    <a16:creationId xmlns:a16="http://schemas.microsoft.com/office/drawing/2014/main" id="{44A9050D-8F91-4791-E442-05C78272888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642" t="8098" r="19810" b="8081"/>
              <a:stretch/>
            </p:blipFill>
            <p:spPr bwMode="auto">
              <a:xfrm>
                <a:off x="2435175" y="4793581"/>
                <a:ext cx="1520173" cy="14265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תמונה 14" descr="תמונה שמכילה כחול חשמלי, צילום מסך, טלפון נייד, סרט מצויר&#10;&#10;התיאור נוצר באופן אוטומטי">
                <a:extLst>
                  <a:ext uri="{FF2B5EF4-FFF2-40B4-BE49-F238E27FC236}">
                    <a16:creationId xmlns:a16="http://schemas.microsoft.com/office/drawing/2014/main" id="{DB5F8612-CCD9-EFC2-E3F1-175A66B8A6E3}"/>
                  </a:ext>
                </a:extLst>
              </p:cNvPr>
              <p:cNvPicPr>
                <a:picLocks noChangeAspect="1"/>
              </p:cNvPicPr>
              <p:nvPr/>
            </p:nvPicPr>
            <p:blipFill rotWithShape="1">
              <a:blip r:embed="rId5"/>
              <a:srcRect t="16216" r="66453"/>
              <a:stretch/>
            </p:blipFill>
            <p:spPr>
              <a:xfrm>
                <a:off x="5229546" y="1674926"/>
                <a:ext cx="1722705" cy="2420115"/>
              </a:xfrm>
              <a:prstGeom prst="rect">
                <a:avLst/>
              </a:prstGeom>
              <a:ln>
                <a:noFill/>
              </a:ln>
              <a:effectLst>
                <a:outerShdw blurRad="190500" algn="tl" rotWithShape="0">
                  <a:srgbClr val="000000">
                    <a:alpha val="70000"/>
                  </a:srgbClr>
                </a:outerShdw>
              </a:effectLst>
            </p:spPr>
          </p:pic>
          <p:pic>
            <p:nvPicPr>
              <p:cNvPr id="16" name="Picture 8">
                <a:extLst>
                  <a:ext uri="{FF2B5EF4-FFF2-40B4-BE49-F238E27FC236}">
                    <a16:creationId xmlns:a16="http://schemas.microsoft.com/office/drawing/2014/main" id="{9E435192-E1F8-CA6A-4797-7ABB34815B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92556" y="2530175"/>
                <a:ext cx="2669399" cy="709615"/>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pic>
          <p:nvPicPr>
            <p:cNvPr id="2" name="Picture 2" descr="PayBox | LinkedIn">
              <a:extLst>
                <a:ext uri="{FF2B5EF4-FFF2-40B4-BE49-F238E27FC236}">
                  <a16:creationId xmlns:a16="http://schemas.microsoft.com/office/drawing/2014/main" id="{86D0D7AE-E9ED-B9CF-693B-A9D8C48438B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60069" y="4571942"/>
              <a:ext cx="1286480" cy="1286480"/>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תמונה 6" descr="תמונה שמכילה גופן, צילום מסך, טקסט&#10;&#10;התיאור נוצר באופן אוטומטי">
            <a:extLst>
              <a:ext uri="{FF2B5EF4-FFF2-40B4-BE49-F238E27FC236}">
                <a16:creationId xmlns:a16="http://schemas.microsoft.com/office/drawing/2014/main" id="{1E022374-2920-934C-F473-7FC909AD44F0}"/>
              </a:ext>
            </a:extLst>
          </p:cNvPr>
          <p:cNvPicPr>
            <a:picLocks noChangeAspect="1"/>
          </p:cNvPicPr>
          <p:nvPr/>
        </p:nvPicPr>
        <p:blipFill>
          <a:blip r:embed="rId8">
            <a:extLst>
              <a:ext uri="{28A0092B-C50C-407E-A947-70E740481C1C}">
                <a14:useLocalDpi xmlns:a14="http://schemas.microsoft.com/office/drawing/2010/main" val="0"/>
              </a:ext>
            </a:extLst>
          </a:blip>
          <a:srcRect l="635" t="7137" r="38581" b="77280"/>
          <a:stretch/>
        </p:blipFill>
        <p:spPr>
          <a:xfrm>
            <a:off x="6200495" y="1013406"/>
            <a:ext cx="5372100" cy="774701"/>
          </a:xfrm>
          <a:prstGeom prst="rect">
            <a:avLst/>
          </a:prstGeom>
        </p:spPr>
      </p:pic>
    </p:spTree>
    <p:extLst>
      <p:ext uri="{BB962C8B-B14F-4D97-AF65-F5344CB8AC3E}">
        <p14:creationId xmlns:p14="http://schemas.microsoft.com/office/powerpoint/2010/main" val="1064492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a:extLst>
              <a:ext uri="{FF2B5EF4-FFF2-40B4-BE49-F238E27FC236}">
                <a16:creationId xmlns:a16="http://schemas.microsoft.com/office/drawing/2014/main" id="{0517F845-6DEA-6A4E-41C0-4867FBEDABC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642" t="8098" r="19810" b="8081"/>
          <a:stretch/>
        </p:blipFill>
        <p:spPr bwMode="auto">
          <a:xfrm>
            <a:off x="9022844" y="3186168"/>
            <a:ext cx="2272755" cy="21328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 name="מדיה מקוונת 1" title="ביט bit">
            <a:hlinkClick r:id="" action="ppaction://media"/>
            <a:extLst>
              <a:ext uri="{FF2B5EF4-FFF2-40B4-BE49-F238E27FC236}">
                <a16:creationId xmlns:a16="http://schemas.microsoft.com/office/drawing/2014/main" id="{DCE15871-FA86-54F7-3674-F21C3934113A}"/>
              </a:ext>
            </a:extLst>
          </p:cNvPr>
          <p:cNvPicPr>
            <a:picLocks noRot="1" noChangeAspect="1"/>
          </p:cNvPicPr>
          <p:nvPr>
            <a:videoFile r:link="rId1"/>
          </p:nvPr>
        </p:nvPicPr>
        <p:blipFill>
          <a:blip r:embed="rId5"/>
          <a:stretch>
            <a:fillRect/>
          </a:stretch>
        </p:blipFill>
        <p:spPr>
          <a:xfrm>
            <a:off x="105236" y="1977209"/>
            <a:ext cx="8054374" cy="4550721"/>
          </a:xfrm>
          <a:prstGeom prst="rect">
            <a:avLst/>
          </a:prstGeom>
        </p:spPr>
      </p:pic>
      <p:pic>
        <p:nvPicPr>
          <p:cNvPr id="2" name="תמונה 1" descr="תמונה שמכילה גופן, צילום מסך, טקסט&#10;&#10;התיאור נוצר באופן אוטומטי">
            <a:extLst>
              <a:ext uri="{FF2B5EF4-FFF2-40B4-BE49-F238E27FC236}">
                <a16:creationId xmlns:a16="http://schemas.microsoft.com/office/drawing/2014/main" id="{4378F7BB-068B-FD9D-AC5A-3CA142A8A100}"/>
              </a:ext>
            </a:extLst>
          </p:cNvPr>
          <p:cNvPicPr>
            <a:picLocks noChangeAspect="1"/>
          </p:cNvPicPr>
          <p:nvPr/>
        </p:nvPicPr>
        <p:blipFill>
          <a:blip r:embed="rId6">
            <a:extLst>
              <a:ext uri="{28A0092B-C50C-407E-A947-70E740481C1C}">
                <a14:useLocalDpi xmlns:a14="http://schemas.microsoft.com/office/drawing/2010/main" val="0"/>
              </a:ext>
            </a:extLst>
          </a:blip>
          <a:srcRect l="635" t="7137" r="38581" b="77280"/>
          <a:stretch/>
        </p:blipFill>
        <p:spPr>
          <a:xfrm>
            <a:off x="6200495" y="1013406"/>
            <a:ext cx="5372100" cy="774701"/>
          </a:xfrm>
          <a:prstGeom prst="rect">
            <a:avLst/>
          </a:prstGeom>
        </p:spPr>
      </p:pic>
    </p:spTree>
    <p:extLst>
      <p:ext uri="{BB962C8B-B14F-4D97-AF65-F5344CB8AC3E}">
        <p14:creationId xmlns:p14="http://schemas.microsoft.com/office/powerpoint/2010/main" val="192273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תמונה 7" descr="תמונה שמכילה כחול חשמלי, צילום מסך, טלפון נייד, סרט מצויר&#10;&#10;התיאור נוצר באופן אוטומטי">
            <a:extLst>
              <a:ext uri="{FF2B5EF4-FFF2-40B4-BE49-F238E27FC236}">
                <a16:creationId xmlns:a16="http://schemas.microsoft.com/office/drawing/2014/main" id="{28EC394C-D1CC-71D4-860B-1EE9C7F95FFE}"/>
              </a:ext>
            </a:extLst>
          </p:cNvPr>
          <p:cNvPicPr>
            <a:picLocks noChangeAspect="1"/>
          </p:cNvPicPr>
          <p:nvPr/>
        </p:nvPicPr>
        <p:blipFill rotWithShape="1">
          <a:blip r:embed="rId4"/>
          <a:srcRect t="16216" r="66453"/>
          <a:stretch/>
        </p:blipFill>
        <p:spPr>
          <a:xfrm>
            <a:off x="9137510" y="2999874"/>
            <a:ext cx="2746322" cy="3858126"/>
          </a:xfrm>
          <a:prstGeom prst="rect">
            <a:avLst/>
          </a:prstGeom>
          <a:ln>
            <a:noFill/>
          </a:ln>
          <a:effectLst>
            <a:outerShdw blurRad="190500" algn="tl" rotWithShape="0">
              <a:srgbClr val="000000">
                <a:alpha val="70000"/>
              </a:srgbClr>
            </a:outerShdw>
          </a:effectLst>
        </p:spPr>
      </p:pic>
      <p:pic>
        <p:nvPicPr>
          <p:cNvPr id="2" name="מדיה מקוונת 1" title="הארנקים הדיגיטליים כובשים את שוק התשלומים בישראל">
            <a:hlinkClick r:id="" action="ppaction://media"/>
            <a:extLst>
              <a:ext uri="{FF2B5EF4-FFF2-40B4-BE49-F238E27FC236}">
                <a16:creationId xmlns:a16="http://schemas.microsoft.com/office/drawing/2014/main" id="{A0E3A6AA-108F-B429-4BA3-ACA38229C688}"/>
              </a:ext>
            </a:extLst>
          </p:cNvPr>
          <p:cNvPicPr>
            <a:picLocks noRot="1" noChangeAspect="1"/>
          </p:cNvPicPr>
          <p:nvPr>
            <a:videoFile r:link="rId1"/>
          </p:nvPr>
        </p:nvPicPr>
        <p:blipFill>
          <a:blip r:embed="rId5"/>
          <a:stretch>
            <a:fillRect/>
          </a:stretch>
        </p:blipFill>
        <p:spPr>
          <a:xfrm>
            <a:off x="0" y="1630161"/>
            <a:ext cx="8331200" cy="4707139"/>
          </a:xfrm>
          <a:prstGeom prst="rect">
            <a:avLst/>
          </a:prstGeom>
        </p:spPr>
      </p:pic>
      <p:pic>
        <p:nvPicPr>
          <p:cNvPr id="3" name="תמונה 2" descr="תמונה שמכילה גופן, צילום מסך, טקסט&#10;&#10;התיאור נוצר באופן אוטומטי">
            <a:extLst>
              <a:ext uri="{FF2B5EF4-FFF2-40B4-BE49-F238E27FC236}">
                <a16:creationId xmlns:a16="http://schemas.microsoft.com/office/drawing/2014/main" id="{097D323F-DD91-3E71-681D-D2FFA09CBA59}"/>
              </a:ext>
            </a:extLst>
          </p:cNvPr>
          <p:cNvPicPr>
            <a:picLocks noChangeAspect="1"/>
          </p:cNvPicPr>
          <p:nvPr/>
        </p:nvPicPr>
        <p:blipFill>
          <a:blip r:embed="rId6">
            <a:extLst>
              <a:ext uri="{28A0092B-C50C-407E-A947-70E740481C1C}">
                <a14:useLocalDpi xmlns:a14="http://schemas.microsoft.com/office/drawing/2010/main" val="0"/>
              </a:ext>
            </a:extLst>
          </a:blip>
          <a:srcRect l="635" t="7137" r="38581" b="77280"/>
          <a:stretch/>
        </p:blipFill>
        <p:spPr>
          <a:xfrm>
            <a:off x="6200495" y="1013406"/>
            <a:ext cx="5372100" cy="774701"/>
          </a:xfrm>
          <a:prstGeom prst="rect">
            <a:avLst/>
          </a:prstGeom>
        </p:spPr>
      </p:pic>
    </p:spTree>
    <p:extLst>
      <p:ext uri="{BB962C8B-B14F-4D97-AF65-F5344CB8AC3E}">
        <p14:creationId xmlns:p14="http://schemas.microsoft.com/office/powerpoint/2010/main" val="281132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קבוצה 4">
            <a:extLst>
              <a:ext uri="{FF2B5EF4-FFF2-40B4-BE49-F238E27FC236}">
                <a16:creationId xmlns:a16="http://schemas.microsoft.com/office/drawing/2014/main" id="{A28867F8-CE15-5148-9461-2395D91C1F18}"/>
              </a:ext>
            </a:extLst>
          </p:cNvPr>
          <p:cNvGrpSpPr/>
          <p:nvPr/>
        </p:nvGrpSpPr>
        <p:grpSpPr>
          <a:xfrm>
            <a:off x="6159810" y="1443810"/>
            <a:ext cx="4810536" cy="4927104"/>
            <a:chOff x="4964480" y="1155701"/>
            <a:chExt cx="4627787" cy="4760861"/>
          </a:xfrm>
        </p:grpSpPr>
        <p:sp>
          <p:nvSpPr>
            <p:cNvPr id="6" name="מלבן: פינות מעוגלות 5">
              <a:extLst>
                <a:ext uri="{FF2B5EF4-FFF2-40B4-BE49-F238E27FC236}">
                  <a16:creationId xmlns:a16="http://schemas.microsoft.com/office/drawing/2014/main" id="{A38117A6-B147-EC77-25B5-4BCE1A48AB33}"/>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7" name="מלבן: פינות מעוגלות 6">
              <a:extLst>
                <a:ext uri="{FF2B5EF4-FFF2-40B4-BE49-F238E27FC236}">
                  <a16:creationId xmlns:a16="http://schemas.microsoft.com/office/drawing/2014/main" id="{DEE65141-EDA0-F33D-6531-741D8332A688}"/>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8" name="קבוצה 7">
            <a:extLst>
              <a:ext uri="{FF2B5EF4-FFF2-40B4-BE49-F238E27FC236}">
                <a16:creationId xmlns:a16="http://schemas.microsoft.com/office/drawing/2014/main" id="{3AB7CF22-C5DE-8E42-6BBE-6E2C5D1C3D25}"/>
              </a:ext>
            </a:extLst>
          </p:cNvPr>
          <p:cNvGrpSpPr/>
          <p:nvPr/>
        </p:nvGrpSpPr>
        <p:grpSpPr>
          <a:xfrm>
            <a:off x="330604" y="821393"/>
            <a:ext cx="5372100" cy="5549521"/>
            <a:chOff x="160776" y="1155701"/>
            <a:chExt cx="4627787" cy="4760861"/>
          </a:xfrm>
        </p:grpSpPr>
        <p:sp>
          <p:nvSpPr>
            <p:cNvPr id="9" name="מלבן: פינות מעוגלות 8">
              <a:extLst>
                <a:ext uri="{FF2B5EF4-FFF2-40B4-BE49-F238E27FC236}">
                  <a16:creationId xmlns:a16="http://schemas.microsoft.com/office/drawing/2014/main" id="{230440DF-FCF8-A357-0CDD-1D5942710D97}"/>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0" name="מלבן: פינות מעוגלות 9">
              <a:extLst>
                <a:ext uri="{FF2B5EF4-FFF2-40B4-BE49-F238E27FC236}">
                  <a16:creationId xmlns:a16="http://schemas.microsoft.com/office/drawing/2014/main" id="{92533DEE-DDEB-D538-1C70-DB82D215A1C9}"/>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1" name="תיבת טקסט 10">
            <a:extLst>
              <a:ext uri="{FF2B5EF4-FFF2-40B4-BE49-F238E27FC236}">
                <a16:creationId xmlns:a16="http://schemas.microsoft.com/office/drawing/2014/main" id="{5730102B-1E01-768A-FFBC-C79902F3A7B4}"/>
              </a:ext>
            </a:extLst>
          </p:cNvPr>
          <p:cNvSpPr txBox="1"/>
          <p:nvPr/>
        </p:nvSpPr>
        <p:spPr>
          <a:xfrm>
            <a:off x="5976671" y="2390140"/>
            <a:ext cx="4993675" cy="3831818"/>
          </a:xfrm>
          <a:prstGeom prst="rect">
            <a:avLst/>
          </a:prstGeom>
          <a:noFill/>
        </p:spPr>
        <p:txBody>
          <a:bodyPr wrap="none" rtlCol="1">
            <a:spAutoFit/>
          </a:bodyPr>
          <a:lstStyle/>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תשלום מידי בכל מקום וזמן</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אין צורך בנוכחות פיזית</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העברת כסף בקלות</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איסוף כסף מחברים</a:t>
            </a:r>
          </a:p>
          <a:p>
            <a:pPr marL="457200" indent="-457200">
              <a:lnSpc>
                <a:spcPct val="25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תשלום בחלק מהעסקים</a:t>
            </a:r>
          </a:p>
        </p:txBody>
      </p:sp>
      <p:sp>
        <p:nvSpPr>
          <p:cNvPr id="12" name="תיבת טקסט 11">
            <a:extLst>
              <a:ext uri="{FF2B5EF4-FFF2-40B4-BE49-F238E27FC236}">
                <a16:creationId xmlns:a16="http://schemas.microsoft.com/office/drawing/2014/main" id="{23DCFD12-AC2F-31C4-0844-4E3CEBE307E6}"/>
              </a:ext>
            </a:extLst>
          </p:cNvPr>
          <p:cNvSpPr txBox="1"/>
          <p:nvPr/>
        </p:nvSpPr>
        <p:spPr>
          <a:xfrm>
            <a:off x="47699" y="1916975"/>
            <a:ext cx="5471866" cy="4070345"/>
          </a:xfrm>
          <a:prstGeom prst="rect">
            <a:avLst/>
          </a:prstGeom>
          <a:noFill/>
        </p:spPr>
        <p:txBody>
          <a:bodyPr wrap="square" rtlCol="1">
            <a:spAutoFit/>
          </a:bodyPr>
          <a:lstStyle/>
          <a:p>
            <a:pPr marL="457200" indent="-457200">
              <a:lnSpc>
                <a:spcPct val="200000"/>
              </a:lnSpc>
              <a:buFont typeface="Guttman Yad-Brush" panose="02010401010101010101" pitchFamily="2" charset="-79"/>
              <a:buChar char="×"/>
            </a:pPr>
            <a:r>
              <a:rPr lang="he-IL" sz="2200" dirty="0">
                <a:latin typeface="Guttman Yad-Brush" panose="02010401010101010101" pitchFamily="2" charset="-79"/>
                <a:cs typeface="Guttman Yad-Brush" panose="02010401010101010101" pitchFamily="2" charset="-79"/>
              </a:rPr>
              <a:t>לא ניתן לבטל תשלום</a:t>
            </a:r>
          </a:p>
          <a:p>
            <a:pPr marL="457200" indent="-457200">
              <a:lnSpc>
                <a:spcPct val="200000"/>
              </a:lnSpc>
              <a:buFont typeface="Guttman Yad-Brush" panose="02010401010101010101" pitchFamily="2" charset="-79"/>
              <a:buChar char="×"/>
            </a:pPr>
            <a:r>
              <a:rPr lang="he-IL" sz="2200" dirty="0">
                <a:latin typeface="Guttman Yad-Brush" panose="02010401010101010101" pitchFamily="2" charset="-79"/>
                <a:cs typeface="Guttman Yad-Brush" panose="02010401010101010101" pitchFamily="2" charset="-79"/>
              </a:rPr>
              <a:t>חשש שהטלפון/ שעון ייגנבו</a:t>
            </a:r>
          </a:p>
          <a:p>
            <a:pPr marL="457200" indent="-457200">
              <a:lnSpc>
                <a:spcPct val="200000"/>
              </a:lnSpc>
              <a:buFont typeface="Guttman Yad-Brush" panose="02010401010101010101" pitchFamily="2" charset="-79"/>
              <a:buChar char="×"/>
            </a:pPr>
            <a:r>
              <a:rPr lang="he-IL" sz="2200" dirty="0">
                <a:latin typeface="Guttman Yad-Brush" panose="02010401010101010101" pitchFamily="2" charset="-79"/>
                <a:cs typeface="Guttman Yad-Brush" panose="02010401010101010101" pitchFamily="2" charset="-79"/>
              </a:rPr>
              <a:t>שימוש רק למורידי האפליקציה</a:t>
            </a:r>
          </a:p>
          <a:p>
            <a:pPr marL="457200" indent="-457200">
              <a:lnSpc>
                <a:spcPct val="200000"/>
              </a:lnSpc>
              <a:buFont typeface="Guttman Yad-Brush" panose="02010401010101010101" pitchFamily="2" charset="-79"/>
              <a:buChar char="×"/>
            </a:pPr>
            <a:r>
              <a:rPr lang="he-IL" sz="2200" dirty="0">
                <a:latin typeface="Guttman Yad-Brush" panose="02010401010101010101" pitchFamily="2" charset="-79"/>
                <a:cs typeface="Guttman Yad-Brush" panose="02010401010101010101" pitchFamily="2" charset="-79"/>
              </a:rPr>
              <a:t>קלות השימוש← סכנה להוצאות  </a:t>
            </a:r>
          </a:p>
          <a:p>
            <a:pPr>
              <a:lnSpc>
                <a:spcPct val="200000"/>
              </a:lnSpc>
            </a:pPr>
            <a:r>
              <a:rPr lang="he-IL" sz="2200" dirty="0">
                <a:latin typeface="Guttman Yad-Brush" panose="02010401010101010101" pitchFamily="2" charset="-79"/>
                <a:cs typeface="Guttman Yad-Brush" panose="02010401010101010101" pitchFamily="2" charset="-79"/>
              </a:rPr>
              <a:t>                   לא מבוקרות</a:t>
            </a:r>
          </a:p>
          <a:p>
            <a:pPr marL="457200" indent="-457200">
              <a:lnSpc>
                <a:spcPct val="200000"/>
              </a:lnSpc>
              <a:buFont typeface="Guttman Yad-Brush" panose="02010401010101010101" pitchFamily="2" charset="-79"/>
              <a:buChar char="×"/>
            </a:pPr>
            <a:r>
              <a:rPr lang="he-IL" sz="2200" dirty="0">
                <a:latin typeface="Guttman Yad-Brush" panose="02010401010101010101" pitchFamily="2" charset="-79"/>
                <a:cs typeface="Guttman Yad-Brush" panose="02010401010101010101" pitchFamily="2" charset="-79"/>
              </a:rPr>
              <a:t>עמלות</a:t>
            </a:r>
          </a:p>
        </p:txBody>
      </p:sp>
      <p:pic>
        <p:nvPicPr>
          <p:cNvPr id="2" name="תמונה 1" descr="תמונה שמכילה גופן, צילום מסך, טקסט&#10;&#10;התיאור נוצר באופן אוטומטי">
            <a:extLst>
              <a:ext uri="{FF2B5EF4-FFF2-40B4-BE49-F238E27FC236}">
                <a16:creationId xmlns:a16="http://schemas.microsoft.com/office/drawing/2014/main" id="{CFE825D4-A4F3-6CB3-FCCE-9E8ADC5E5530}"/>
              </a:ext>
            </a:extLst>
          </p:cNvPr>
          <p:cNvPicPr>
            <a:picLocks noChangeAspect="1"/>
          </p:cNvPicPr>
          <p:nvPr/>
        </p:nvPicPr>
        <p:blipFill>
          <a:blip r:embed="rId3">
            <a:extLst>
              <a:ext uri="{28A0092B-C50C-407E-A947-70E740481C1C}">
                <a14:useLocalDpi xmlns:a14="http://schemas.microsoft.com/office/drawing/2010/main" val="0"/>
              </a:ext>
            </a:extLst>
          </a:blip>
          <a:srcRect l="635" t="7137" r="38581" b="77280"/>
          <a:stretch/>
        </p:blipFill>
        <p:spPr>
          <a:xfrm>
            <a:off x="6200495" y="1013406"/>
            <a:ext cx="5372100" cy="774701"/>
          </a:xfrm>
          <a:prstGeom prst="rect">
            <a:avLst/>
          </a:prstGeom>
        </p:spPr>
      </p:pic>
    </p:spTree>
    <p:extLst>
      <p:ext uri="{BB962C8B-B14F-4D97-AF65-F5344CB8AC3E}">
        <p14:creationId xmlns:p14="http://schemas.microsoft.com/office/powerpoint/2010/main" val="35715774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מדיה מקוונת 1" title="פייפל paypal">
            <a:hlinkClick r:id="" action="ppaction://media"/>
            <a:extLst>
              <a:ext uri="{FF2B5EF4-FFF2-40B4-BE49-F238E27FC236}">
                <a16:creationId xmlns:a16="http://schemas.microsoft.com/office/drawing/2014/main" id="{61BA2A29-1232-9F1A-F2BF-673AC4ADE0E5}"/>
              </a:ext>
            </a:extLst>
          </p:cNvPr>
          <p:cNvPicPr>
            <a:picLocks noRot="1" noChangeAspect="1"/>
          </p:cNvPicPr>
          <p:nvPr>
            <a:videoFile r:link="rId1"/>
          </p:nvPr>
        </p:nvPicPr>
        <p:blipFill>
          <a:blip r:embed="rId4"/>
          <a:stretch>
            <a:fillRect/>
          </a:stretch>
        </p:blipFill>
        <p:spPr>
          <a:xfrm>
            <a:off x="2116794" y="1646930"/>
            <a:ext cx="8062907" cy="4555543"/>
          </a:xfrm>
          <a:prstGeom prst="rect">
            <a:avLst/>
          </a:prstGeom>
        </p:spPr>
      </p:pic>
      <p:pic>
        <p:nvPicPr>
          <p:cNvPr id="5" name="תמונה 4" descr="תמונה שמכילה גופן, צילום מסך, טקסט&#10;&#10;התיאור נוצר באופן אוטומטי">
            <a:extLst>
              <a:ext uri="{FF2B5EF4-FFF2-40B4-BE49-F238E27FC236}">
                <a16:creationId xmlns:a16="http://schemas.microsoft.com/office/drawing/2014/main" id="{CD5CD6E5-4FD8-FEE0-D1B3-C2E2D50D2C3C}"/>
              </a:ext>
            </a:extLst>
          </p:cNvPr>
          <p:cNvPicPr>
            <a:picLocks noChangeAspect="1"/>
          </p:cNvPicPr>
          <p:nvPr/>
        </p:nvPicPr>
        <p:blipFill>
          <a:blip r:embed="rId5">
            <a:extLst>
              <a:ext uri="{28A0092B-C50C-407E-A947-70E740481C1C}">
                <a14:useLocalDpi xmlns:a14="http://schemas.microsoft.com/office/drawing/2010/main" val="0"/>
              </a:ext>
            </a:extLst>
          </a:blip>
          <a:srcRect l="635" t="7137" r="38581" b="77280"/>
          <a:stretch/>
        </p:blipFill>
        <p:spPr>
          <a:xfrm>
            <a:off x="6200495" y="1013406"/>
            <a:ext cx="5372100" cy="774701"/>
          </a:xfrm>
          <a:prstGeom prst="rect">
            <a:avLst/>
          </a:prstGeom>
        </p:spPr>
      </p:pic>
      <p:pic>
        <p:nvPicPr>
          <p:cNvPr id="8" name="Picture 8">
            <a:extLst>
              <a:ext uri="{FF2B5EF4-FFF2-40B4-BE49-F238E27FC236}">
                <a16:creationId xmlns:a16="http://schemas.microsoft.com/office/drawing/2014/main" id="{2440CFBF-D5B2-3856-9A91-9322F1D200E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734636" y="1086891"/>
            <a:ext cx="2361364" cy="6277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707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descr="תמונה שמכילה גופן, צילום מסך, טקסט&#10;&#10;התיאור נוצר באופן אוטומטי">
            <a:extLst>
              <a:ext uri="{FF2B5EF4-FFF2-40B4-BE49-F238E27FC236}">
                <a16:creationId xmlns:a16="http://schemas.microsoft.com/office/drawing/2014/main" id="{001A8793-8D47-3CB4-0D67-A94DF93E6A62}"/>
              </a:ext>
            </a:extLst>
          </p:cNvPr>
          <p:cNvPicPr>
            <a:picLocks noChangeAspect="1"/>
          </p:cNvPicPr>
          <p:nvPr/>
        </p:nvPicPr>
        <p:blipFill>
          <a:blip r:embed="rId3">
            <a:extLst>
              <a:ext uri="{28A0092B-C50C-407E-A947-70E740481C1C}">
                <a14:useLocalDpi xmlns:a14="http://schemas.microsoft.com/office/drawing/2010/main" val="0"/>
              </a:ext>
            </a:extLst>
          </a:blip>
          <a:srcRect l="635" t="7137" r="38581" b="77280"/>
          <a:stretch/>
        </p:blipFill>
        <p:spPr>
          <a:xfrm>
            <a:off x="6200495" y="1013406"/>
            <a:ext cx="5372100" cy="774701"/>
          </a:xfrm>
          <a:prstGeom prst="rect">
            <a:avLst/>
          </a:prstGeom>
        </p:spPr>
      </p:pic>
      <p:pic>
        <p:nvPicPr>
          <p:cNvPr id="8" name="Picture 8">
            <a:extLst>
              <a:ext uri="{FF2B5EF4-FFF2-40B4-BE49-F238E27FC236}">
                <a16:creationId xmlns:a16="http://schemas.microsoft.com/office/drawing/2014/main" id="{B57B4882-ABB9-E567-2279-F0953891D1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4636" y="1086891"/>
            <a:ext cx="2361364" cy="62772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grpSp>
        <p:nvGrpSpPr>
          <p:cNvPr id="9" name="קבוצה 8">
            <a:extLst>
              <a:ext uri="{FF2B5EF4-FFF2-40B4-BE49-F238E27FC236}">
                <a16:creationId xmlns:a16="http://schemas.microsoft.com/office/drawing/2014/main" id="{6960F311-C038-08EC-1492-16B754602D88}"/>
              </a:ext>
            </a:extLst>
          </p:cNvPr>
          <p:cNvGrpSpPr/>
          <p:nvPr/>
        </p:nvGrpSpPr>
        <p:grpSpPr>
          <a:xfrm>
            <a:off x="6240635" y="1916975"/>
            <a:ext cx="4810536" cy="4156890"/>
            <a:chOff x="4964480" y="1155701"/>
            <a:chExt cx="4627787" cy="4760861"/>
          </a:xfrm>
        </p:grpSpPr>
        <p:sp>
          <p:nvSpPr>
            <p:cNvPr id="10" name="מלבן: פינות מעוגלות 9">
              <a:extLst>
                <a:ext uri="{FF2B5EF4-FFF2-40B4-BE49-F238E27FC236}">
                  <a16:creationId xmlns:a16="http://schemas.microsoft.com/office/drawing/2014/main" id="{5E49785E-E2F5-3D98-5037-A278F260AE72}"/>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1" name="מלבן: פינות מעוגלות 10">
              <a:extLst>
                <a:ext uri="{FF2B5EF4-FFF2-40B4-BE49-F238E27FC236}">
                  <a16:creationId xmlns:a16="http://schemas.microsoft.com/office/drawing/2014/main" id="{AD514F9A-CB66-BA25-5441-7E210ECD2383}"/>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12" name="קבוצה 11">
            <a:extLst>
              <a:ext uri="{FF2B5EF4-FFF2-40B4-BE49-F238E27FC236}">
                <a16:creationId xmlns:a16="http://schemas.microsoft.com/office/drawing/2014/main" id="{02208E4B-AA17-AAE8-4563-604FDA5B97AB}"/>
              </a:ext>
            </a:extLst>
          </p:cNvPr>
          <p:cNvGrpSpPr/>
          <p:nvPr/>
        </p:nvGrpSpPr>
        <p:grpSpPr>
          <a:xfrm>
            <a:off x="663746" y="1895005"/>
            <a:ext cx="5008115" cy="4154755"/>
            <a:chOff x="160776" y="1155701"/>
            <a:chExt cx="4627787" cy="4760861"/>
          </a:xfrm>
        </p:grpSpPr>
        <p:sp>
          <p:nvSpPr>
            <p:cNvPr id="13" name="מלבן: פינות מעוגלות 12">
              <a:extLst>
                <a:ext uri="{FF2B5EF4-FFF2-40B4-BE49-F238E27FC236}">
                  <a16:creationId xmlns:a16="http://schemas.microsoft.com/office/drawing/2014/main" id="{51A49994-8E6C-1826-5F32-C7B6ED52A95C}"/>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4" name="מלבן: פינות מעוגלות 13">
              <a:extLst>
                <a:ext uri="{FF2B5EF4-FFF2-40B4-BE49-F238E27FC236}">
                  <a16:creationId xmlns:a16="http://schemas.microsoft.com/office/drawing/2014/main" id="{8DD826AA-99CD-B1D0-C7E1-B8BB9DC5F085}"/>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5" name="תיבת טקסט 14">
            <a:extLst>
              <a:ext uri="{FF2B5EF4-FFF2-40B4-BE49-F238E27FC236}">
                <a16:creationId xmlns:a16="http://schemas.microsoft.com/office/drawing/2014/main" id="{D121192E-A0AE-9F0E-A788-36FAA08AD9B8}"/>
              </a:ext>
            </a:extLst>
          </p:cNvPr>
          <p:cNvSpPr txBox="1"/>
          <p:nvPr/>
        </p:nvSpPr>
        <p:spPr>
          <a:xfrm>
            <a:off x="6240635" y="2632913"/>
            <a:ext cx="4839786" cy="2954655"/>
          </a:xfrm>
          <a:prstGeom prst="rect">
            <a:avLst/>
          </a:prstGeom>
          <a:noFill/>
        </p:spPr>
        <p:txBody>
          <a:bodyPr wrap="none" rtlCol="1">
            <a:spAutoFit/>
          </a:bodyPr>
          <a:lstStyle/>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אבטחה מהגבוהות בעולם</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ביטוח לכסף ("הלקוח תמיד</a:t>
            </a:r>
          </a:p>
          <a:p>
            <a:pPr>
              <a:lnSpc>
                <a:spcPct val="200000"/>
              </a:lnSpc>
            </a:pPr>
            <a:r>
              <a:rPr lang="he-IL" sz="2400" dirty="0">
                <a:latin typeface="Guttman Yad-Brush" panose="02010401010101010101" pitchFamily="2" charset="-79"/>
                <a:cs typeface="Guttman Yad-Brush" panose="02010401010101010101" pitchFamily="2" charset="-79"/>
              </a:rPr>
              <a:t>    צודק")</a:t>
            </a:r>
          </a:p>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העסק לא מקבל פרטים</a:t>
            </a:r>
          </a:p>
        </p:txBody>
      </p:sp>
      <p:sp>
        <p:nvSpPr>
          <p:cNvPr id="16" name="תיבת טקסט 15">
            <a:extLst>
              <a:ext uri="{FF2B5EF4-FFF2-40B4-BE49-F238E27FC236}">
                <a16:creationId xmlns:a16="http://schemas.microsoft.com/office/drawing/2014/main" id="{1CD38CCD-EB7E-A757-C81C-B879A89A24FA}"/>
              </a:ext>
            </a:extLst>
          </p:cNvPr>
          <p:cNvSpPr txBox="1"/>
          <p:nvPr/>
        </p:nvSpPr>
        <p:spPr>
          <a:xfrm>
            <a:off x="73290" y="2450375"/>
            <a:ext cx="5471866" cy="2723823"/>
          </a:xfrm>
          <a:prstGeom prst="rect">
            <a:avLst/>
          </a:prstGeom>
          <a:noFill/>
        </p:spPr>
        <p:txBody>
          <a:bodyPr wrap="square" rtlCol="1">
            <a:spAutoFit/>
          </a:bodyPr>
          <a:lstStyle/>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רישום ראשוני מסורבל</a:t>
            </a:r>
          </a:p>
          <a:p>
            <a:pPr marL="457200" indent="-457200">
              <a:lnSpc>
                <a:spcPct val="25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עמלה למוכר ← עליה </a:t>
            </a:r>
          </a:p>
          <a:p>
            <a:pPr>
              <a:lnSpc>
                <a:spcPct val="250000"/>
              </a:lnSpc>
            </a:pPr>
            <a:r>
              <a:rPr lang="he-IL" sz="2400" dirty="0">
                <a:latin typeface="Guttman Yad-Brush" panose="02010401010101010101" pitchFamily="2" charset="-79"/>
                <a:cs typeface="Guttman Yad-Brush" panose="02010401010101010101" pitchFamily="2" charset="-79"/>
              </a:rPr>
              <a:t>          במחירי המוצרים </a:t>
            </a:r>
          </a:p>
        </p:txBody>
      </p:sp>
    </p:spTree>
    <p:extLst>
      <p:ext uri="{BB962C8B-B14F-4D97-AF65-F5344CB8AC3E}">
        <p14:creationId xmlns:p14="http://schemas.microsoft.com/office/powerpoint/2010/main" val="6602067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תיבת טקסט 14">
            <a:extLst>
              <a:ext uri="{FF2B5EF4-FFF2-40B4-BE49-F238E27FC236}">
                <a16:creationId xmlns:a16="http://schemas.microsoft.com/office/drawing/2014/main" id="{40E3082A-8ECC-E05E-3555-781891D22397}"/>
              </a:ext>
            </a:extLst>
          </p:cNvPr>
          <p:cNvSpPr txBox="1"/>
          <p:nvPr/>
        </p:nvSpPr>
        <p:spPr>
          <a:xfrm>
            <a:off x="1447800" y="1645389"/>
            <a:ext cx="10039350" cy="3386633"/>
          </a:xfrm>
          <a:prstGeom prst="rect">
            <a:avLst/>
          </a:prstGeom>
          <a:noFill/>
        </p:spPr>
        <p:txBody>
          <a:bodyPr wrap="square">
            <a:spAutoFit/>
          </a:bodyPr>
          <a:lstStyle/>
          <a:p>
            <a:pPr>
              <a:lnSpc>
                <a:spcPct val="200000"/>
              </a:lnSpc>
            </a:pPr>
            <a:r>
              <a:rPr lang="he-IL" sz="3200" dirty="0"/>
              <a:t>מטבע שאינו מופק ואינו כפוף לגוף כמו בנק מרכזי או ממשלות.</a:t>
            </a:r>
          </a:p>
          <a:p>
            <a:pPr>
              <a:lnSpc>
                <a:spcPct val="150000"/>
              </a:lnSpc>
            </a:pPr>
            <a:r>
              <a:rPr lang="he-IL" sz="3200" dirty="0"/>
              <a:t>נוצר ע"י יצרני הבלוקים ("הכורים"), </a:t>
            </a:r>
          </a:p>
          <a:p>
            <a:pPr>
              <a:lnSpc>
                <a:spcPct val="150000"/>
              </a:lnSpc>
            </a:pPr>
            <a:r>
              <a:rPr lang="he-IL" sz="3200" cap="all" dirty="0">
                <a:ln w="3175" cmpd="sng">
                  <a:noFill/>
                </a:ln>
                <a:latin typeface="David" panose="020E0502060401010101" pitchFamily="34" charset="-79"/>
              </a:rPr>
              <a:t>שתפקידו להשיג/ לפצח בלוק תקין.</a:t>
            </a:r>
          </a:p>
          <a:p>
            <a:pPr>
              <a:lnSpc>
                <a:spcPct val="200000"/>
              </a:lnSpc>
            </a:pPr>
            <a:endParaRPr lang="he-IL" sz="3200" dirty="0"/>
          </a:p>
        </p:txBody>
      </p:sp>
      <p:pic>
        <p:nvPicPr>
          <p:cNvPr id="12" name="תמונה 11" descr="תמונה שמכילה גופן, צילום מסך, טקסט&#10;&#10;התיאור נוצר באופן אוטומטי">
            <a:extLst>
              <a:ext uri="{FF2B5EF4-FFF2-40B4-BE49-F238E27FC236}">
                <a16:creationId xmlns:a16="http://schemas.microsoft.com/office/drawing/2014/main" id="{53705F4B-D941-A8BB-D626-EAD73E2B9BBE}"/>
              </a:ext>
            </a:extLst>
          </p:cNvPr>
          <p:cNvPicPr>
            <a:picLocks noChangeAspect="1"/>
          </p:cNvPicPr>
          <p:nvPr/>
        </p:nvPicPr>
        <p:blipFill>
          <a:blip r:embed="rId3">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pic>
        <p:nvPicPr>
          <p:cNvPr id="2" name="תמונה 1" descr="תמונה שמכילה זהב&#10;&#10;התיאור נוצר באופן אוטומטי">
            <a:extLst>
              <a:ext uri="{FF2B5EF4-FFF2-40B4-BE49-F238E27FC236}">
                <a16:creationId xmlns:a16="http://schemas.microsoft.com/office/drawing/2014/main" id="{2F0FB025-0E8A-61CF-4317-3B7E0E1593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56916"/>
            <a:ext cx="6020681" cy="33866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31375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a:extLst>
              <a:ext uri="{FF2B5EF4-FFF2-40B4-BE49-F238E27FC236}">
                <a16:creationId xmlns:a16="http://schemas.microsoft.com/office/drawing/2014/main" id="{EEB58278-BC09-4413-83F3-9FF2E0EAF46C}"/>
              </a:ext>
            </a:extLst>
          </p:cNvPr>
          <p:cNvSpPr>
            <a:spLocks noGrp="1"/>
          </p:cNvSpPr>
          <p:nvPr>
            <p:ph type="title"/>
          </p:nvPr>
        </p:nvSpPr>
        <p:spPr>
          <a:xfrm>
            <a:off x="4819650" y="1181021"/>
            <a:ext cx="6667500" cy="3751791"/>
          </a:xfrm>
        </p:spPr>
        <p:txBody>
          <a:bodyPr>
            <a:noAutofit/>
          </a:bodyPr>
          <a:lstStyle/>
          <a:p>
            <a:pPr>
              <a:lnSpc>
                <a:spcPct val="200000"/>
              </a:lnSpc>
            </a:pPr>
            <a:r>
              <a:rPr lang="he-IL" sz="3200" cap="all" dirty="0">
                <a:ln w="3175" cmpd="sng">
                  <a:noFill/>
                </a:ln>
                <a:latin typeface="David" panose="020E0502060401010101" pitchFamily="34" charset="-79"/>
                <a:cs typeface="+mn-cs"/>
              </a:rPr>
              <a:t>היכן מנוהל הכסף? </a:t>
            </a:r>
            <a:br>
              <a:rPr lang="he-IL" sz="3200" cap="all" dirty="0">
                <a:ln w="3175" cmpd="sng">
                  <a:noFill/>
                </a:ln>
                <a:latin typeface="David" panose="020E0502060401010101" pitchFamily="34" charset="-79"/>
                <a:cs typeface="+mn-cs"/>
              </a:rPr>
            </a:br>
            <a:r>
              <a:rPr lang="he-IL" sz="3200" dirty="0">
                <a:latin typeface="David" panose="020E0502060401010101" pitchFamily="34" charset="-79"/>
                <a:ea typeface="+mn-ea"/>
                <a:cs typeface="+mn-cs"/>
              </a:rPr>
              <a:t>הפעולות (קניה/מכירה) נעשות דרך </a:t>
            </a:r>
            <a:br>
              <a:rPr lang="he-IL" sz="3200" dirty="0">
                <a:latin typeface="David" panose="020E0502060401010101" pitchFamily="34" charset="-79"/>
                <a:ea typeface="+mn-ea"/>
                <a:cs typeface="+mn-cs"/>
              </a:rPr>
            </a:br>
            <a:r>
              <a:rPr lang="he-IL" sz="3200" dirty="0">
                <a:latin typeface="David" panose="020E0502060401010101" pitchFamily="34" charset="-79"/>
                <a:ea typeface="+mn-ea"/>
                <a:cs typeface="+mn-cs"/>
              </a:rPr>
              <a:t>כתובת הביטקויין: רצף של 27-34 תווים</a:t>
            </a:r>
            <a:r>
              <a:rPr lang="he-IL" sz="3200" dirty="0">
                <a:cs typeface="+mn-cs"/>
              </a:rPr>
              <a:t>. </a:t>
            </a:r>
          </a:p>
        </p:txBody>
      </p:sp>
      <p:pic>
        <p:nvPicPr>
          <p:cNvPr id="3" name="תמונה 2" descr="תמונה שמכילה גופן, צילום מסך, טקסט&#10;&#10;התיאור נוצר באופן אוטומטי">
            <a:extLst>
              <a:ext uri="{FF2B5EF4-FFF2-40B4-BE49-F238E27FC236}">
                <a16:creationId xmlns:a16="http://schemas.microsoft.com/office/drawing/2014/main" id="{BBD2FA9D-CF63-8C36-1BB3-6D434DEB28EC}"/>
              </a:ext>
            </a:extLst>
          </p:cNvPr>
          <p:cNvPicPr>
            <a:picLocks noChangeAspect="1"/>
          </p:cNvPicPr>
          <p:nvPr/>
        </p:nvPicPr>
        <p:blipFill>
          <a:blip r:embed="rId3">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pic>
        <p:nvPicPr>
          <p:cNvPr id="5" name="תמונה 4" descr="תמונה שמכילה זהב&#10;&#10;התיאור נוצר באופן אוטומטי">
            <a:extLst>
              <a:ext uri="{FF2B5EF4-FFF2-40B4-BE49-F238E27FC236}">
                <a16:creationId xmlns:a16="http://schemas.microsoft.com/office/drawing/2014/main" id="{063F389F-9E4B-BDB9-F665-A586B31734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056916"/>
            <a:ext cx="6020681" cy="338663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43591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E267FD60-4E5D-F68D-52E2-34F08E3D9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26" y="1725326"/>
            <a:ext cx="5695173" cy="4969900"/>
          </a:xfrm>
          <a:prstGeom prst="rect">
            <a:avLst/>
          </a:prstGeom>
          <a:noFill/>
          <a:extLst>
            <a:ext uri="{909E8E84-426E-40DD-AFC4-6F175D3DCCD1}">
              <a14:hiddenFill xmlns:a14="http://schemas.microsoft.com/office/drawing/2010/main">
                <a:solidFill>
                  <a:srgbClr val="FFFFFF"/>
                </a:solidFill>
              </a14:hiddenFill>
            </a:ext>
          </a:extLst>
        </p:spPr>
      </p:pic>
      <p:sp>
        <p:nvSpPr>
          <p:cNvPr id="5" name="תיבת טקסט 4">
            <a:extLst>
              <a:ext uri="{FF2B5EF4-FFF2-40B4-BE49-F238E27FC236}">
                <a16:creationId xmlns:a16="http://schemas.microsoft.com/office/drawing/2014/main" id="{4FD64B81-F9D8-FBCF-6C31-006E07BF831B}"/>
              </a:ext>
            </a:extLst>
          </p:cNvPr>
          <p:cNvSpPr txBox="1"/>
          <p:nvPr/>
        </p:nvSpPr>
        <p:spPr>
          <a:xfrm>
            <a:off x="1157384" y="1519695"/>
            <a:ext cx="10039350" cy="2894190"/>
          </a:xfrm>
          <a:prstGeom prst="rect">
            <a:avLst/>
          </a:prstGeom>
          <a:noFill/>
        </p:spPr>
        <p:txBody>
          <a:bodyPr wrap="square">
            <a:spAutoFit/>
          </a:bodyPr>
          <a:lstStyle/>
          <a:p>
            <a:pPr>
              <a:lnSpc>
                <a:spcPct val="200000"/>
              </a:lnSpc>
            </a:pPr>
            <a:r>
              <a:rPr lang="he-IL" sz="3200" cap="all" dirty="0" err="1">
                <a:ln w="3175" cmpd="sng">
                  <a:noFill/>
                </a:ln>
                <a:latin typeface="David" panose="020E0502060401010101" pitchFamily="34" charset="-79"/>
              </a:rPr>
              <a:t>הביטקוין</a:t>
            </a:r>
            <a:r>
              <a:rPr lang="he-IL" sz="3200" cap="all" dirty="0">
                <a:ln w="3175" cmpd="sng">
                  <a:noFill/>
                </a:ln>
                <a:latin typeface="David" panose="020E0502060401010101" pitchFamily="34" charset="-79"/>
              </a:rPr>
              <a:t> הוא רשומה בקובץ ציבורי </a:t>
            </a:r>
          </a:p>
          <a:p>
            <a:pPr>
              <a:lnSpc>
                <a:spcPct val="200000"/>
              </a:lnSpc>
            </a:pPr>
            <a:r>
              <a:rPr lang="he-IL" sz="3200" cap="all" dirty="0">
                <a:ln w="3175" cmpd="sng">
                  <a:noFill/>
                </a:ln>
                <a:latin typeface="David" panose="020E0502060401010101" pitchFamily="34" charset="-79"/>
              </a:rPr>
              <a:t>המכונה שרשרת בלוקים (</a:t>
            </a:r>
            <a:r>
              <a:rPr lang="he-IL" sz="3200" cap="all" dirty="0" err="1">
                <a:ln w="3175" cmpd="sng">
                  <a:noFill/>
                </a:ln>
                <a:latin typeface="David" panose="020E0502060401010101" pitchFamily="34" charset="-79"/>
              </a:rPr>
              <a:t>בלוקציין</a:t>
            </a:r>
            <a:r>
              <a:rPr lang="he-IL" sz="3200" cap="all" dirty="0">
                <a:ln w="3175" cmpd="sng">
                  <a:noFill/>
                </a:ln>
                <a:latin typeface="David" panose="020E0502060401010101" pitchFamily="34" charset="-79"/>
              </a:rPr>
              <a:t>)</a:t>
            </a:r>
          </a:p>
          <a:p>
            <a:pPr>
              <a:lnSpc>
                <a:spcPct val="200000"/>
              </a:lnSpc>
            </a:pPr>
            <a:endParaRPr lang="he-IL" sz="3200" dirty="0"/>
          </a:p>
        </p:txBody>
      </p:sp>
      <p:pic>
        <p:nvPicPr>
          <p:cNvPr id="2" name="תמונה 1" descr="תמונה שמכילה גופן, צילום מסך, טקסט&#10;&#10;התיאור נוצר באופן אוטומטי">
            <a:extLst>
              <a:ext uri="{FF2B5EF4-FFF2-40B4-BE49-F238E27FC236}">
                <a16:creationId xmlns:a16="http://schemas.microsoft.com/office/drawing/2014/main" id="{4E949CC5-C0FB-2561-2C73-5CD567C2A7A5}"/>
              </a:ext>
            </a:extLst>
          </p:cNvPr>
          <p:cNvPicPr>
            <a:picLocks noChangeAspect="1"/>
          </p:cNvPicPr>
          <p:nvPr/>
        </p:nvPicPr>
        <p:blipFill>
          <a:blip r:embed="rId4">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spTree>
    <p:extLst>
      <p:ext uri="{BB962C8B-B14F-4D97-AF65-F5344CB8AC3E}">
        <p14:creationId xmlns:p14="http://schemas.microsoft.com/office/powerpoint/2010/main" val="5092265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D59D22F6-9721-4D6A-A93E-E501703B0A61}"/>
              </a:ext>
            </a:extLst>
          </p:cNvPr>
          <p:cNvSpPr>
            <a:spLocks noGrp="1"/>
          </p:cNvSpPr>
          <p:nvPr>
            <p:ph idx="1"/>
          </p:nvPr>
        </p:nvSpPr>
        <p:spPr>
          <a:xfrm>
            <a:off x="601186" y="347980"/>
            <a:ext cx="10989628" cy="7239000"/>
          </a:xfrm>
        </p:spPr>
        <p:txBody>
          <a:bodyPr>
            <a:noAutofit/>
          </a:bodyPr>
          <a:lstStyle/>
          <a:p>
            <a:pPr marL="0" indent="0">
              <a:lnSpc>
                <a:spcPct val="100000"/>
              </a:lnSpc>
              <a:buNone/>
            </a:pPr>
            <a:endParaRPr lang="he-IL" b="1" dirty="0"/>
          </a:p>
          <a:p>
            <a:pPr marL="0" indent="0">
              <a:lnSpc>
                <a:spcPct val="100000"/>
              </a:lnSpc>
              <a:buNone/>
            </a:pPr>
            <a:r>
              <a:rPr lang="he-IL" b="1" cap="all" dirty="0">
                <a:ln w="3175" cmpd="sng">
                  <a:noFill/>
                </a:ln>
                <a:latin typeface="David" panose="020E0502060401010101" pitchFamily="34" charset="-79"/>
              </a:rPr>
              <a:t>יצרני הבלוקים  נקראים "כורים" </a:t>
            </a:r>
          </a:p>
          <a:p>
            <a:pPr marL="0" indent="0">
              <a:lnSpc>
                <a:spcPct val="100000"/>
              </a:lnSpc>
              <a:buNone/>
            </a:pPr>
            <a:r>
              <a:rPr lang="he-IL" b="1" cap="all" dirty="0">
                <a:ln w="3175" cmpd="sng">
                  <a:noFill/>
                </a:ln>
                <a:latin typeface="David" panose="020E0502060401010101" pitchFamily="34" charset="-79"/>
              </a:rPr>
              <a:t>תפקיד : </a:t>
            </a:r>
          </a:p>
          <a:p>
            <a:pPr marL="0" indent="0">
              <a:lnSpc>
                <a:spcPct val="100000"/>
              </a:lnSpc>
              <a:buNone/>
            </a:pPr>
            <a:r>
              <a:rPr lang="he-IL" dirty="0"/>
              <a:t> </a:t>
            </a:r>
            <a:r>
              <a:rPr lang="he-IL" cap="all" dirty="0">
                <a:ln w="3175" cmpd="sng">
                  <a:noFill/>
                </a:ln>
                <a:latin typeface="David" panose="020E0502060401010101" pitchFamily="34" charset="-79"/>
              </a:rPr>
              <a:t>להשיג בלוק תקין -  לפצח את הבלוק . </a:t>
            </a:r>
          </a:p>
          <a:p>
            <a:pPr marL="0" indent="0">
              <a:lnSpc>
                <a:spcPct val="100000"/>
              </a:lnSpc>
              <a:buNone/>
            </a:pPr>
            <a:r>
              <a:rPr lang="he-IL" b="1" u="sng" cap="all" dirty="0">
                <a:ln w="3175" cmpd="sng">
                  <a:noFill/>
                </a:ln>
                <a:latin typeface="David" panose="020E0502060401010101" pitchFamily="34" charset="-79"/>
              </a:rPr>
              <a:t>עיבוד הבלוק כולל : </a:t>
            </a:r>
          </a:p>
          <a:p>
            <a:pPr marL="0" indent="0">
              <a:lnSpc>
                <a:spcPct val="100000"/>
              </a:lnSpc>
              <a:buNone/>
            </a:pPr>
            <a:r>
              <a:rPr lang="he-IL" cap="all" dirty="0">
                <a:ln w="3175" cmpd="sng">
                  <a:noFill/>
                </a:ln>
                <a:latin typeface="David" panose="020E0502060401010101" pitchFamily="34" charset="-79"/>
              </a:rPr>
              <a:t>א. עדכון השימוש במטבעות -  (להחסיר לאחד ולהוסיף לשני)</a:t>
            </a:r>
          </a:p>
          <a:p>
            <a:pPr marL="0" indent="0">
              <a:lnSpc>
                <a:spcPct val="100000"/>
              </a:lnSpc>
              <a:buNone/>
            </a:pPr>
            <a:r>
              <a:rPr lang="he-IL" cap="all" dirty="0">
                <a:ln w="3175" cmpd="sng">
                  <a:noFill/>
                </a:ln>
                <a:latin typeface="David" panose="020E0502060401010101" pitchFamily="34" charset="-79"/>
              </a:rPr>
              <a:t>ב. הנפקת מטבעות חדשים </a:t>
            </a:r>
          </a:p>
          <a:p>
            <a:pPr marL="0" indent="0">
              <a:lnSpc>
                <a:spcPct val="100000"/>
              </a:lnSpc>
              <a:buNone/>
            </a:pPr>
            <a:r>
              <a:rPr lang="he-IL" cap="all" dirty="0">
                <a:ln w="3175" cmpd="sng">
                  <a:noFill/>
                </a:ln>
                <a:latin typeface="David" panose="020E0502060401010101" pitchFamily="34" charset="-79"/>
              </a:rPr>
              <a:t>ג. אבטחה </a:t>
            </a:r>
          </a:p>
          <a:p>
            <a:pPr marL="0" indent="0">
              <a:lnSpc>
                <a:spcPct val="100000"/>
              </a:lnSpc>
              <a:buNone/>
            </a:pPr>
            <a:r>
              <a:rPr lang="he-IL" b="1" cap="all" dirty="0">
                <a:ln w="3175" cmpd="sng">
                  <a:noFill/>
                </a:ln>
                <a:latin typeface="David" panose="020E0502060401010101" pitchFamily="34" charset="-79"/>
              </a:rPr>
              <a:t>הראשון שמשיג בלוק תקין  מקבל פיצוי </a:t>
            </a:r>
            <a:r>
              <a:rPr lang="he-IL" cap="all" dirty="0">
                <a:ln w="3175" cmpd="sng">
                  <a:noFill/>
                </a:ln>
                <a:latin typeface="David" panose="020E0502060401010101" pitchFamily="34" charset="-79"/>
              </a:rPr>
              <a:t>: </a:t>
            </a:r>
          </a:p>
          <a:p>
            <a:pPr marL="0" indent="0">
              <a:lnSpc>
                <a:spcPct val="100000"/>
              </a:lnSpc>
              <a:buNone/>
            </a:pPr>
            <a:r>
              <a:rPr lang="he-IL" cap="all" dirty="0">
                <a:ln w="3175" cmpd="sng">
                  <a:noFill/>
                </a:ln>
                <a:latin typeface="David" panose="020E0502060401010101" pitchFamily="34" charset="-79"/>
              </a:rPr>
              <a:t>א. מקבל אחוז מסוים מתוך העברת הכספים שנרשמו בבלוק – "עמלת העברה" </a:t>
            </a:r>
          </a:p>
          <a:p>
            <a:pPr marL="0" indent="0">
              <a:lnSpc>
                <a:spcPct val="100000"/>
              </a:lnSpc>
              <a:buNone/>
            </a:pPr>
            <a:r>
              <a:rPr lang="he-IL" cap="all" dirty="0">
                <a:ln w="3175" cmpd="sng">
                  <a:noFill/>
                </a:ln>
                <a:latin typeface="David" panose="020E0502060401010101" pitchFamily="34" charset="-79"/>
              </a:rPr>
              <a:t>ב. מקבל סכום מוגדר של מטבעות </a:t>
            </a:r>
            <a:r>
              <a:rPr lang="he-IL" cap="all" dirty="0" err="1">
                <a:ln w="3175" cmpd="sng">
                  <a:noFill/>
                </a:ln>
                <a:latin typeface="David" panose="020E0502060401010101" pitchFamily="34" charset="-79"/>
              </a:rPr>
              <a:t>ביטקוין</a:t>
            </a:r>
            <a:r>
              <a:rPr lang="he-IL" cap="all" dirty="0">
                <a:ln w="3175" cmpd="sng">
                  <a:noFill/>
                </a:ln>
                <a:latin typeface="David" panose="020E0502060401010101" pitchFamily="34" charset="-79"/>
              </a:rPr>
              <a:t>  ( 2009- 50 מטבעות , 2016- 12.5 מטבעות</a:t>
            </a:r>
          </a:p>
        </p:txBody>
      </p:sp>
      <p:pic>
        <p:nvPicPr>
          <p:cNvPr id="6" name="תמונה 5">
            <a:extLst>
              <a:ext uri="{FF2B5EF4-FFF2-40B4-BE49-F238E27FC236}">
                <a16:creationId xmlns:a16="http://schemas.microsoft.com/office/drawing/2014/main" id="{08AF3A40-6626-433B-9254-04CC93A8F408}"/>
              </a:ext>
            </a:extLst>
          </p:cNvPr>
          <p:cNvPicPr>
            <a:picLocks noChangeAspect="1"/>
          </p:cNvPicPr>
          <p:nvPr/>
        </p:nvPicPr>
        <p:blipFill>
          <a:blip r:embed="rId3"/>
          <a:stretch>
            <a:fillRect/>
          </a:stretch>
        </p:blipFill>
        <p:spPr>
          <a:xfrm>
            <a:off x="290512" y="2090420"/>
            <a:ext cx="2600325" cy="2189481"/>
          </a:xfrm>
          <a:prstGeom prst="rect">
            <a:avLst/>
          </a:prstGeom>
        </p:spPr>
      </p:pic>
    </p:spTree>
    <p:extLst>
      <p:ext uri="{BB962C8B-B14F-4D97-AF65-F5344CB8AC3E}">
        <p14:creationId xmlns:p14="http://schemas.microsoft.com/office/powerpoint/2010/main" val="1920317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תיבת טקסט 4">
            <a:extLst>
              <a:ext uri="{FF2B5EF4-FFF2-40B4-BE49-F238E27FC236}">
                <a16:creationId xmlns:a16="http://schemas.microsoft.com/office/drawing/2014/main" id="{CC7365BF-0BE6-4E83-3204-32E39CBF8A58}"/>
              </a:ext>
            </a:extLst>
          </p:cNvPr>
          <p:cNvSpPr txBox="1"/>
          <p:nvPr/>
        </p:nvSpPr>
        <p:spPr>
          <a:xfrm>
            <a:off x="200025" y="1646325"/>
            <a:ext cx="11196735" cy="4536819"/>
          </a:xfrm>
          <a:prstGeom prst="rect">
            <a:avLst/>
          </a:prstGeom>
          <a:noFill/>
        </p:spPr>
        <p:txBody>
          <a:bodyPr wrap="square">
            <a:spAutoFit/>
          </a:bodyPr>
          <a:lstStyle/>
          <a:p>
            <a:pPr>
              <a:lnSpc>
                <a:spcPct val="150000"/>
              </a:lnSpc>
            </a:pPr>
            <a:r>
              <a:rPr lang="he-IL" sz="2800" b="1" u="sng" cap="all" dirty="0">
                <a:ln w="3175" cmpd="sng">
                  <a:noFill/>
                </a:ln>
                <a:latin typeface="David" panose="020E0502060401010101" pitchFamily="34" charset="-79"/>
              </a:rPr>
              <a:t>פיצוח הבלוק כולל : </a:t>
            </a:r>
          </a:p>
          <a:p>
            <a:pPr lvl="1">
              <a:lnSpc>
                <a:spcPct val="150000"/>
              </a:lnSpc>
              <a:buFont typeface="Wingdings" panose="05000000000000000000" pitchFamily="2" charset="2"/>
              <a:buChar char="ü"/>
            </a:pPr>
            <a:r>
              <a:rPr lang="he-IL" sz="2800" cap="all" dirty="0">
                <a:ln w="3175" cmpd="sng">
                  <a:noFill/>
                </a:ln>
                <a:latin typeface="David" panose="020E0502060401010101" pitchFamily="34" charset="-79"/>
              </a:rPr>
              <a:t>עדכון השימוש במטבעות -  (להחסיר לאחד ולהוסיף לשני)</a:t>
            </a:r>
          </a:p>
          <a:p>
            <a:pPr lvl="1">
              <a:lnSpc>
                <a:spcPct val="150000"/>
              </a:lnSpc>
              <a:buFont typeface="Wingdings" panose="05000000000000000000" pitchFamily="2" charset="2"/>
              <a:buChar char="ü"/>
            </a:pPr>
            <a:r>
              <a:rPr lang="he-IL" sz="2800" cap="all" dirty="0">
                <a:ln w="3175" cmpd="sng">
                  <a:noFill/>
                </a:ln>
                <a:latin typeface="David" panose="020E0502060401010101" pitchFamily="34" charset="-79"/>
              </a:rPr>
              <a:t>הנפקת מטבעות חדשים </a:t>
            </a:r>
          </a:p>
          <a:p>
            <a:pPr lvl="1">
              <a:lnSpc>
                <a:spcPct val="150000"/>
              </a:lnSpc>
              <a:buFont typeface="Wingdings" panose="05000000000000000000" pitchFamily="2" charset="2"/>
              <a:buChar char="ü"/>
            </a:pPr>
            <a:r>
              <a:rPr lang="he-IL" sz="2800" cap="all" dirty="0">
                <a:ln w="3175" cmpd="sng">
                  <a:noFill/>
                </a:ln>
                <a:latin typeface="David" panose="020E0502060401010101" pitchFamily="34" charset="-79"/>
              </a:rPr>
              <a:t>אבטחה </a:t>
            </a:r>
          </a:p>
          <a:p>
            <a:pPr marL="0" indent="0">
              <a:lnSpc>
                <a:spcPct val="150000"/>
              </a:lnSpc>
              <a:buNone/>
            </a:pPr>
            <a:r>
              <a:rPr lang="he-IL" sz="2800" b="1" u="sng" cap="all" dirty="0">
                <a:ln w="3175" cmpd="sng">
                  <a:noFill/>
                </a:ln>
                <a:latin typeface="David" panose="020E0502060401010101" pitchFamily="34" charset="-79"/>
              </a:rPr>
              <a:t>הראשונים שישיגו בלוק תקין יקבלו פיצוי:</a:t>
            </a:r>
            <a:r>
              <a:rPr lang="he-IL" sz="2800" u="sng" cap="all" dirty="0">
                <a:ln w="3175" cmpd="sng">
                  <a:noFill/>
                </a:ln>
                <a:latin typeface="David" panose="020E0502060401010101" pitchFamily="34" charset="-79"/>
              </a:rPr>
              <a:t> </a:t>
            </a:r>
          </a:p>
          <a:p>
            <a:pPr marL="457200" indent="-457200">
              <a:lnSpc>
                <a:spcPct val="150000"/>
              </a:lnSpc>
              <a:buFont typeface="Wingdings" panose="05000000000000000000" pitchFamily="2" charset="2"/>
              <a:buChar char="ü"/>
            </a:pPr>
            <a:r>
              <a:rPr lang="he-IL" sz="2800" cap="all" dirty="0">
                <a:ln w="3175" cmpd="sng">
                  <a:noFill/>
                </a:ln>
                <a:latin typeface="David" panose="020E0502060401010101" pitchFamily="34" charset="-79"/>
              </a:rPr>
              <a:t>אחוז מסוים מתוך העברת הכספים שנרשמו בבלוק – "עמלת העברה" </a:t>
            </a:r>
          </a:p>
          <a:p>
            <a:pPr marL="457200" indent="-457200">
              <a:lnSpc>
                <a:spcPct val="150000"/>
              </a:lnSpc>
              <a:buFont typeface="Wingdings" panose="05000000000000000000" pitchFamily="2" charset="2"/>
              <a:buChar char="ü"/>
            </a:pPr>
            <a:r>
              <a:rPr lang="he-IL" sz="2800" cap="all" dirty="0">
                <a:ln w="3175" cmpd="sng">
                  <a:noFill/>
                </a:ln>
                <a:latin typeface="David" panose="020E0502060401010101" pitchFamily="34" charset="-79"/>
              </a:rPr>
              <a:t>סכום מוגדר של מטבעות </a:t>
            </a:r>
            <a:r>
              <a:rPr lang="he-IL" sz="2800" cap="all" dirty="0" err="1">
                <a:ln w="3175" cmpd="sng">
                  <a:noFill/>
                </a:ln>
                <a:latin typeface="David" panose="020E0502060401010101" pitchFamily="34" charset="-79"/>
              </a:rPr>
              <a:t>ביטקוין</a:t>
            </a:r>
            <a:r>
              <a:rPr lang="he-IL" sz="2800" cap="all" dirty="0">
                <a:ln w="3175" cmpd="sng">
                  <a:noFill/>
                </a:ln>
                <a:latin typeface="David" panose="020E0502060401010101" pitchFamily="34" charset="-79"/>
              </a:rPr>
              <a:t> (2009- 50 מטבעות, 2016- 12.5 מטבעות</a:t>
            </a:r>
          </a:p>
        </p:txBody>
      </p:sp>
      <p:pic>
        <p:nvPicPr>
          <p:cNvPr id="8" name="תמונה 7">
            <a:extLst>
              <a:ext uri="{FF2B5EF4-FFF2-40B4-BE49-F238E27FC236}">
                <a16:creationId xmlns:a16="http://schemas.microsoft.com/office/drawing/2014/main" id="{B935E8FB-7FA0-278C-4E5E-0C2CB76B1F2D}"/>
              </a:ext>
            </a:extLst>
          </p:cNvPr>
          <p:cNvPicPr>
            <a:picLocks noChangeAspect="1"/>
          </p:cNvPicPr>
          <p:nvPr/>
        </p:nvPicPr>
        <p:blipFill>
          <a:blip r:embed="rId3"/>
          <a:stretch>
            <a:fillRect/>
          </a:stretch>
        </p:blipFill>
        <p:spPr>
          <a:xfrm rot="20873326">
            <a:off x="186514" y="2479521"/>
            <a:ext cx="2600325" cy="2189481"/>
          </a:xfrm>
          <a:prstGeom prst="rect">
            <a:avLst/>
          </a:prstGeom>
        </p:spPr>
      </p:pic>
      <p:pic>
        <p:nvPicPr>
          <p:cNvPr id="2" name="תמונה 1" descr="תמונה שמכילה גופן, צילום מסך, טקסט&#10;&#10;התיאור נוצר באופן אוטומטי">
            <a:extLst>
              <a:ext uri="{FF2B5EF4-FFF2-40B4-BE49-F238E27FC236}">
                <a16:creationId xmlns:a16="http://schemas.microsoft.com/office/drawing/2014/main" id="{D6D6BA18-E501-4532-2D4E-A7FD88001B9B}"/>
              </a:ext>
            </a:extLst>
          </p:cNvPr>
          <p:cNvPicPr>
            <a:picLocks noChangeAspect="1"/>
          </p:cNvPicPr>
          <p:nvPr/>
        </p:nvPicPr>
        <p:blipFill>
          <a:blip r:embed="rId4">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spTree>
    <p:extLst>
      <p:ext uri="{BB962C8B-B14F-4D97-AF65-F5344CB8AC3E}">
        <p14:creationId xmlns:p14="http://schemas.microsoft.com/office/powerpoint/2010/main" val="567448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a:extLst>
              <a:ext uri="{FF2B5EF4-FFF2-40B4-BE49-F238E27FC236}">
                <a16:creationId xmlns:a16="http://schemas.microsoft.com/office/drawing/2014/main" id="{13076D67-7344-4764-8F7A-07E0EB6F7C18}"/>
              </a:ext>
            </a:extLst>
          </p:cNvPr>
          <p:cNvSpPr>
            <a:spLocks noGrp="1"/>
          </p:cNvSpPr>
          <p:nvPr>
            <p:ph idx="1"/>
          </p:nvPr>
        </p:nvSpPr>
        <p:spPr>
          <a:xfrm>
            <a:off x="4722812" y="2285711"/>
            <a:ext cx="6626072" cy="3615267"/>
          </a:xfrm>
        </p:spPr>
        <p:txBody>
          <a:bodyPr>
            <a:normAutofit/>
          </a:bodyPr>
          <a:lstStyle/>
          <a:p>
            <a:pPr marL="0" indent="0">
              <a:buNone/>
            </a:pPr>
            <a:r>
              <a:rPr lang="he-IL" sz="8000" b="1" cap="all" dirty="0">
                <a:ln w="3175" cmpd="sng">
                  <a:noFill/>
                </a:ln>
                <a:latin typeface="David" panose="020E0502060401010101" pitchFamily="34" charset="-79"/>
              </a:rPr>
              <a:t>21 מיליון?</a:t>
            </a:r>
          </a:p>
          <a:p>
            <a:pPr marL="0" indent="0">
              <a:buNone/>
            </a:pPr>
            <a:r>
              <a:rPr lang="he-IL" sz="8000" b="1" cap="all" dirty="0">
                <a:ln w="3175" cmpd="sng">
                  <a:noFill/>
                </a:ln>
                <a:latin typeface="David" panose="020E0502060401010101" pitchFamily="34" charset="-79"/>
              </a:rPr>
              <a:t>2140?</a:t>
            </a:r>
          </a:p>
        </p:txBody>
      </p:sp>
      <p:pic>
        <p:nvPicPr>
          <p:cNvPr id="2" name="תמונה 1" descr="תמונה שמכילה זהב&#10;&#10;התיאור נוצר באופן אוטומטי">
            <a:extLst>
              <a:ext uri="{FF2B5EF4-FFF2-40B4-BE49-F238E27FC236}">
                <a16:creationId xmlns:a16="http://schemas.microsoft.com/office/drawing/2014/main" id="{D00CCF9D-4A1B-748B-6AC9-5D88F5C8FD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56916"/>
            <a:ext cx="6020681" cy="3386633"/>
          </a:xfrm>
          <a:prstGeom prst="rect">
            <a:avLst/>
          </a:prstGeom>
          <a:ln>
            <a:noFill/>
          </a:ln>
          <a:effectLst>
            <a:outerShdw blurRad="190500" algn="tl" rotWithShape="0">
              <a:srgbClr val="000000">
                <a:alpha val="70000"/>
              </a:srgbClr>
            </a:outerShdw>
          </a:effectLst>
        </p:spPr>
      </p:pic>
      <p:pic>
        <p:nvPicPr>
          <p:cNvPr id="5" name="תמונה 4" descr="תמונה שמכילה גופן, צילום מסך, טקסט&#10;&#10;התיאור נוצר באופן אוטומטי">
            <a:extLst>
              <a:ext uri="{FF2B5EF4-FFF2-40B4-BE49-F238E27FC236}">
                <a16:creationId xmlns:a16="http://schemas.microsoft.com/office/drawing/2014/main" id="{16FBAB7C-6E99-0E89-F0CE-0BFDAF0CC003}"/>
              </a:ext>
            </a:extLst>
          </p:cNvPr>
          <p:cNvPicPr>
            <a:picLocks noChangeAspect="1"/>
          </p:cNvPicPr>
          <p:nvPr/>
        </p:nvPicPr>
        <p:blipFill>
          <a:blip r:embed="rId4">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spTree>
    <p:extLst>
      <p:ext uri="{BB962C8B-B14F-4D97-AF65-F5344CB8AC3E}">
        <p14:creationId xmlns:p14="http://schemas.microsoft.com/office/powerpoint/2010/main" val="1587481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88FC9E-BBC6-E28E-9A45-D51AB287BE90}"/>
              </a:ext>
            </a:extLst>
          </p:cNvPr>
          <p:cNvSpPr>
            <a:spLocks noGrp="1"/>
          </p:cNvSpPr>
          <p:nvPr>
            <p:ph type="title"/>
          </p:nvPr>
        </p:nvSpPr>
        <p:spPr/>
        <p:txBody>
          <a:bodyPr/>
          <a:lstStyle/>
          <a:p>
            <a:br>
              <a:rPr lang="he-IL" dirty="0"/>
            </a:br>
            <a:endParaRPr lang="he-IL" dirty="0"/>
          </a:p>
        </p:txBody>
      </p:sp>
      <p:pic>
        <p:nvPicPr>
          <p:cNvPr id="5" name="מציין מיקום תוכן 4">
            <a:extLst>
              <a:ext uri="{FF2B5EF4-FFF2-40B4-BE49-F238E27FC236}">
                <a16:creationId xmlns:a16="http://schemas.microsoft.com/office/drawing/2014/main" id="{792A61F5-367D-7493-6291-9EA18875C231}"/>
              </a:ext>
            </a:extLst>
          </p:cNvPr>
          <p:cNvPicPr>
            <a:picLocks noGrp="1" noChangeAspect="1"/>
          </p:cNvPicPr>
          <p:nvPr>
            <p:ph idx="1"/>
          </p:nvPr>
        </p:nvPicPr>
        <p:blipFill>
          <a:blip r:embed="rId3"/>
          <a:srcRect b="2817"/>
          <a:stretch/>
        </p:blipFill>
        <p:spPr>
          <a:xfrm>
            <a:off x="2783776" y="1999637"/>
            <a:ext cx="8570024" cy="4085231"/>
          </a:xfrm>
        </p:spPr>
      </p:pic>
      <p:pic>
        <p:nvPicPr>
          <p:cNvPr id="4" name="תמונה 3" descr="תמונה שמכילה גרפיקה, עיצוב גרפי, לוגו, גופן&#10;&#10;התיאור נוצר באופן אוטומטי">
            <a:extLst>
              <a:ext uri="{FF2B5EF4-FFF2-40B4-BE49-F238E27FC236}">
                <a16:creationId xmlns:a16="http://schemas.microsoft.com/office/drawing/2014/main" id="{6C23F374-35AA-D72C-7DF4-137A66ABAEE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858363"/>
            <a:ext cx="3031426" cy="1855777"/>
          </a:xfrm>
          <a:prstGeom prst="rect">
            <a:avLst/>
          </a:prstGeom>
        </p:spPr>
      </p:pic>
      <p:pic>
        <p:nvPicPr>
          <p:cNvPr id="6" name="תמונה 5" descr="תמונה שמכילה גופן, צילום מסך, טקסט&#10;&#10;התיאור נוצר באופן אוטומטי">
            <a:extLst>
              <a:ext uri="{FF2B5EF4-FFF2-40B4-BE49-F238E27FC236}">
                <a16:creationId xmlns:a16="http://schemas.microsoft.com/office/drawing/2014/main" id="{84BFF345-CB8E-7CA4-5843-0551715E9222}"/>
              </a:ext>
            </a:extLst>
          </p:cNvPr>
          <p:cNvPicPr>
            <a:picLocks noChangeAspect="1"/>
          </p:cNvPicPr>
          <p:nvPr/>
        </p:nvPicPr>
        <p:blipFill>
          <a:blip r:embed="rId5">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spTree>
    <p:extLst>
      <p:ext uri="{BB962C8B-B14F-4D97-AF65-F5344CB8AC3E}">
        <p14:creationId xmlns:p14="http://schemas.microsoft.com/office/powerpoint/2010/main" val="3230988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D64FE1-0A9D-472F-8930-CD1A824BE1EC}"/>
            </a:ext>
          </a:extLst>
        </p:cNvPr>
        <p:cNvGrpSpPr/>
        <p:nvPr/>
      </p:nvGrpSpPr>
      <p:grpSpPr>
        <a:xfrm>
          <a:off x="0" y="0"/>
          <a:ext cx="0" cy="0"/>
          <a:chOff x="0" y="0"/>
          <a:chExt cx="0" cy="0"/>
        </a:xfrm>
      </p:grpSpPr>
      <p:grpSp>
        <p:nvGrpSpPr>
          <p:cNvPr id="13" name="קבוצה 12">
            <a:extLst>
              <a:ext uri="{FF2B5EF4-FFF2-40B4-BE49-F238E27FC236}">
                <a16:creationId xmlns:a16="http://schemas.microsoft.com/office/drawing/2014/main" id="{5050D673-151A-6CBB-8097-2C748B935618}"/>
              </a:ext>
            </a:extLst>
          </p:cNvPr>
          <p:cNvGrpSpPr/>
          <p:nvPr/>
        </p:nvGrpSpPr>
        <p:grpSpPr>
          <a:xfrm>
            <a:off x="7232650" y="1647077"/>
            <a:ext cx="4810536" cy="4574881"/>
            <a:chOff x="4964480" y="1155701"/>
            <a:chExt cx="4627787" cy="4760861"/>
          </a:xfrm>
        </p:grpSpPr>
        <p:sp>
          <p:nvSpPr>
            <p:cNvPr id="14" name="מלבן: פינות מעוגלות 13">
              <a:extLst>
                <a:ext uri="{FF2B5EF4-FFF2-40B4-BE49-F238E27FC236}">
                  <a16:creationId xmlns:a16="http://schemas.microsoft.com/office/drawing/2014/main" id="{E63BC306-D166-787A-0B8C-F3F33DD53C73}"/>
                </a:ext>
              </a:extLst>
            </p:cNvPr>
            <p:cNvSpPr/>
            <p:nvPr/>
          </p:nvSpPr>
          <p:spPr>
            <a:xfrm>
              <a:off x="4964480"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5" name="מלבן: פינות מעוגלות 14">
              <a:extLst>
                <a:ext uri="{FF2B5EF4-FFF2-40B4-BE49-F238E27FC236}">
                  <a16:creationId xmlns:a16="http://schemas.microsoft.com/office/drawing/2014/main" id="{CFA42376-F827-E44B-3B89-70DB24A88B24}"/>
                </a:ext>
              </a:extLst>
            </p:cNvPr>
            <p:cNvSpPr/>
            <p:nvPr/>
          </p:nvSpPr>
          <p:spPr>
            <a:xfrm>
              <a:off x="5671316" y="1155701"/>
              <a:ext cx="3174510" cy="914400"/>
            </a:xfrm>
            <a:prstGeom prst="roundRect">
              <a:avLst/>
            </a:prstGeom>
            <a:solidFill>
              <a:schemeClr val="accent6">
                <a:lumMod val="40000"/>
                <a:lumOff val="60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יתרונות</a:t>
              </a:r>
            </a:p>
          </p:txBody>
        </p:sp>
      </p:grpSp>
      <p:grpSp>
        <p:nvGrpSpPr>
          <p:cNvPr id="16" name="קבוצה 15">
            <a:extLst>
              <a:ext uri="{FF2B5EF4-FFF2-40B4-BE49-F238E27FC236}">
                <a16:creationId xmlns:a16="http://schemas.microsoft.com/office/drawing/2014/main" id="{03B9BEAD-34A3-8140-E180-C96D4E04F6E5}"/>
              </a:ext>
            </a:extLst>
          </p:cNvPr>
          <p:cNvGrpSpPr/>
          <p:nvPr/>
        </p:nvGrpSpPr>
        <p:grpSpPr>
          <a:xfrm>
            <a:off x="329973" y="1524773"/>
            <a:ext cx="6310132" cy="4697185"/>
            <a:chOff x="160776" y="1155701"/>
            <a:chExt cx="4627787" cy="4760861"/>
          </a:xfrm>
        </p:grpSpPr>
        <p:sp>
          <p:nvSpPr>
            <p:cNvPr id="17" name="מלבן: פינות מעוגלות 16">
              <a:extLst>
                <a:ext uri="{FF2B5EF4-FFF2-40B4-BE49-F238E27FC236}">
                  <a16:creationId xmlns:a16="http://schemas.microsoft.com/office/drawing/2014/main" id="{EFEF86E4-2CF8-83C6-C50A-FCB1CDDDEECE}"/>
                </a:ext>
              </a:extLst>
            </p:cNvPr>
            <p:cNvSpPr/>
            <p:nvPr/>
          </p:nvSpPr>
          <p:spPr>
            <a:xfrm>
              <a:off x="160776" y="1418710"/>
              <a:ext cx="4627787" cy="4497852"/>
            </a:xfrm>
            <a:prstGeom prst="roundRect">
              <a:avLst/>
            </a:prstGeom>
            <a:solidFill>
              <a:schemeClr val="bg2"/>
            </a:solidFill>
            <a:ln>
              <a:noFill/>
            </a:ln>
          </p:spPr>
          <p:style>
            <a:lnRef idx="2">
              <a:schemeClr val="accent3">
                <a:shade val="15000"/>
              </a:schemeClr>
            </a:lnRef>
            <a:fillRef idx="1">
              <a:schemeClr val="accent3"/>
            </a:fillRef>
            <a:effectRef idx="0">
              <a:schemeClr val="accent3"/>
            </a:effectRef>
            <a:fontRef idx="minor">
              <a:schemeClr val="lt1"/>
            </a:fontRef>
          </p:style>
          <p:txBody>
            <a:bodyPr rtlCol="1" anchor="ctr"/>
            <a:lstStyle/>
            <a:p>
              <a:pPr algn="ctr"/>
              <a:endParaRPr lang="he-IL"/>
            </a:p>
          </p:txBody>
        </p:sp>
        <p:sp>
          <p:nvSpPr>
            <p:cNvPr id="18" name="מלבן: פינות מעוגלות 17">
              <a:extLst>
                <a:ext uri="{FF2B5EF4-FFF2-40B4-BE49-F238E27FC236}">
                  <a16:creationId xmlns:a16="http://schemas.microsoft.com/office/drawing/2014/main" id="{EAD16DCC-0A3E-AA93-0103-727BE4E27DE6}"/>
                </a:ext>
              </a:extLst>
            </p:cNvPr>
            <p:cNvSpPr/>
            <p:nvPr/>
          </p:nvSpPr>
          <p:spPr>
            <a:xfrm>
              <a:off x="857685" y="1155701"/>
              <a:ext cx="3174510" cy="914400"/>
            </a:xfrm>
            <a:prstGeom prst="roundRect">
              <a:avLst/>
            </a:prstGeom>
            <a:solidFill>
              <a:srgbClr val="FC968E"/>
            </a:solidFill>
            <a:ln>
              <a:noFill/>
            </a:ln>
          </p:spPr>
          <p:style>
            <a:lnRef idx="2">
              <a:schemeClr val="accent6">
                <a:shade val="15000"/>
              </a:schemeClr>
            </a:lnRef>
            <a:fillRef idx="1">
              <a:schemeClr val="accent6"/>
            </a:fillRef>
            <a:effectRef idx="0">
              <a:schemeClr val="accent6"/>
            </a:effectRef>
            <a:fontRef idx="minor">
              <a:schemeClr val="lt1"/>
            </a:fontRef>
          </p:style>
          <p:txBody>
            <a:bodyPr rtlCol="1" anchor="ctr"/>
            <a:lstStyle/>
            <a:p>
              <a:pPr algn="ctr"/>
              <a:r>
                <a:rPr lang="he-IL" sz="3400" b="1" dirty="0">
                  <a:solidFill>
                    <a:schemeClr val="tx1"/>
                  </a:solidFill>
                  <a:latin typeface="Guttman Yad-Brush" panose="02010401010101010101" pitchFamily="2" charset="-79"/>
                  <a:cs typeface="Guttman Yad-Brush" panose="02010401010101010101" pitchFamily="2" charset="-79"/>
                </a:rPr>
                <a:t>חסרונות</a:t>
              </a:r>
            </a:p>
          </p:txBody>
        </p:sp>
      </p:grpSp>
      <p:sp>
        <p:nvSpPr>
          <p:cNvPr id="19" name="תיבת טקסט 18">
            <a:extLst>
              <a:ext uri="{FF2B5EF4-FFF2-40B4-BE49-F238E27FC236}">
                <a16:creationId xmlns:a16="http://schemas.microsoft.com/office/drawing/2014/main" id="{F76BE849-5780-77BC-42E9-9575942C604C}"/>
              </a:ext>
            </a:extLst>
          </p:cNvPr>
          <p:cNvSpPr txBox="1"/>
          <p:nvPr/>
        </p:nvSpPr>
        <p:spPr>
          <a:xfrm>
            <a:off x="6932315" y="2168059"/>
            <a:ext cx="5024132" cy="3785652"/>
          </a:xfrm>
          <a:prstGeom prst="rect">
            <a:avLst/>
          </a:prstGeom>
          <a:noFill/>
        </p:spPr>
        <p:txBody>
          <a:bodyPr wrap="none" rtlCol="1">
            <a:spAutoFit/>
          </a:bodyPr>
          <a:lstStyle/>
          <a:p>
            <a:pPr marL="457200" indent="-457200">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לא ניתן להסתיר תשלום</a:t>
            </a:r>
          </a:p>
          <a:p>
            <a:pPr marL="342900" indent="-342900" algn="r" rtl="1" eaLnBrk="1" fontAlgn="t" latinLnBrk="0" hangingPunct="1">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לא ניתן לזיוף</a:t>
            </a:r>
          </a:p>
          <a:p>
            <a:pPr marL="342900" indent="-342900" algn="r" rtl="1" eaLnBrk="1" fontAlgn="t" latinLnBrk="0" hangingPunct="1">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אין צורך בזיהוי אישי</a:t>
            </a:r>
          </a:p>
          <a:p>
            <a:pPr marL="342900" indent="-342900" algn="r" rtl="1" eaLnBrk="1" fontAlgn="t" latinLnBrk="0" hangingPunct="1">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בעתיד לא יגרום לאינפלציה</a:t>
            </a:r>
          </a:p>
          <a:p>
            <a:pPr marL="342900" indent="-342900" algn="r" rtl="1" eaLnBrk="1" fontAlgn="t" latinLnBrk="0" hangingPunct="1">
              <a:lnSpc>
                <a:spcPct val="200000"/>
              </a:lnSpc>
              <a:buFont typeface="Wingdings" panose="05000000000000000000" pitchFamily="2" charset="2"/>
              <a:buChar char="ü"/>
            </a:pPr>
            <a:r>
              <a:rPr lang="he-IL" sz="2400" dirty="0">
                <a:latin typeface="Guttman Yad-Brush" panose="02010401010101010101" pitchFamily="2" charset="-79"/>
                <a:cs typeface="Guttman Yad-Brush" panose="02010401010101010101" pitchFamily="2" charset="-79"/>
              </a:rPr>
              <a:t>פועל לפי מאפייני שוק חופשי </a:t>
            </a:r>
          </a:p>
        </p:txBody>
      </p:sp>
      <p:sp>
        <p:nvSpPr>
          <p:cNvPr id="20" name="תיבת טקסט 19">
            <a:extLst>
              <a:ext uri="{FF2B5EF4-FFF2-40B4-BE49-F238E27FC236}">
                <a16:creationId xmlns:a16="http://schemas.microsoft.com/office/drawing/2014/main" id="{C12F52FF-D314-517E-C3BC-2E1474AEABFE}"/>
              </a:ext>
            </a:extLst>
          </p:cNvPr>
          <p:cNvSpPr txBox="1"/>
          <p:nvPr/>
        </p:nvSpPr>
        <p:spPr>
          <a:xfrm>
            <a:off x="127925" y="2260392"/>
            <a:ext cx="6323289" cy="3693319"/>
          </a:xfrm>
          <a:prstGeom prst="rect">
            <a:avLst/>
          </a:prstGeom>
          <a:noFill/>
        </p:spPr>
        <p:txBody>
          <a:bodyPr wrap="square" rtlCol="1">
            <a:spAutoFit/>
          </a:bodyPr>
          <a:lstStyle/>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זמן ממושך להעברת כסף (כ10 דק')</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זיהום סביבתי</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"שכחת?- נסעת!"</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לא ניתן לבטל עסקה</a:t>
            </a:r>
          </a:p>
          <a:p>
            <a:pPr marL="457200" indent="-457200">
              <a:lnSpc>
                <a:spcPct val="200000"/>
              </a:lnSpc>
              <a:buFont typeface="Guttman Yad-Brush" panose="02010401010101010101" pitchFamily="2" charset="-79"/>
              <a:buChar char="×"/>
            </a:pPr>
            <a:r>
              <a:rPr lang="he-IL" sz="2400" dirty="0">
                <a:latin typeface="Guttman Yad-Brush" panose="02010401010101010101" pitchFamily="2" charset="-79"/>
                <a:cs typeface="Guttman Yad-Brush" panose="02010401010101010101" pitchFamily="2" charset="-79"/>
              </a:rPr>
              <a:t>לא סחיר בכל מדינה</a:t>
            </a:r>
          </a:p>
        </p:txBody>
      </p:sp>
      <p:pic>
        <p:nvPicPr>
          <p:cNvPr id="2" name="תמונה 1" descr="תמונה שמכילה גופן, צילום מסך, טקסט&#10;&#10;התיאור נוצר באופן אוטומטי">
            <a:extLst>
              <a:ext uri="{FF2B5EF4-FFF2-40B4-BE49-F238E27FC236}">
                <a16:creationId xmlns:a16="http://schemas.microsoft.com/office/drawing/2014/main" id="{8A3A2512-0B96-1317-D3B8-8DED83B2BDFA}"/>
              </a:ext>
            </a:extLst>
          </p:cNvPr>
          <p:cNvPicPr>
            <a:picLocks noChangeAspect="1"/>
          </p:cNvPicPr>
          <p:nvPr/>
        </p:nvPicPr>
        <p:blipFill>
          <a:blip r:embed="rId3">
            <a:extLst>
              <a:ext uri="{28A0092B-C50C-407E-A947-70E740481C1C}">
                <a14:useLocalDpi xmlns:a14="http://schemas.microsoft.com/office/drawing/2010/main" val="0"/>
              </a:ext>
            </a:extLst>
          </a:blip>
          <a:srcRect l="4084" t="41864" r="47778" b="42553"/>
          <a:stretch/>
        </p:blipFill>
        <p:spPr>
          <a:xfrm>
            <a:off x="7232650" y="957022"/>
            <a:ext cx="4254500" cy="774701"/>
          </a:xfrm>
          <a:prstGeom prst="rect">
            <a:avLst/>
          </a:prstGeom>
        </p:spPr>
      </p:pic>
    </p:spTree>
    <p:extLst>
      <p:ext uri="{BB962C8B-B14F-4D97-AF65-F5344CB8AC3E}">
        <p14:creationId xmlns:p14="http://schemas.microsoft.com/office/powerpoint/2010/main" val="26606587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תיבת טקסט 12">
            <a:extLst>
              <a:ext uri="{FF2B5EF4-FFF2-40B4-BE49-F238E27FC236}">
                <a16:creationId xmlns:a16="http://schemas.microsoft.com/office/drawing/2014/main" id="{05B0E805-3767-7564-A1CC-ACAB85F5FF28}"/>
              </a:ext>
            </a:extLst>
          </p:cNvPr>
          <p:cNvSpPr txBox="1"/>
          <p:nvPr/>
        </p:nvSpPr>
        <p:spPr>
          <a:xfrm>
            <a:off x="5618921" y="1140551"/>
            <a:ext cx="5577813" cy="584775"/>
          </a:xfrm>
          <a:prstGeom prst="rect">
            <a:avLst/>
          </a:prstGeom>
          <a:noFill/>
        </p:spPr>
        <p:txBody>
          <a:bodyPr wrap="square">
            <a:spAutoFit/>
          </a:bodyPr>
          <a:lstStyle/>
          <a:p>
            <a:r>
              <a:rPr lang="he-IL" sz="3200" b="1" dirty="0">
                <a:solidFill>
                  <a:prstClr val="black"/>
                </a:solidFill>
                <a:latin typeface="Century Gothic" panose="020B0502020202020204"/>
              </a:rPr>
              <a:t>נסכם:</a:t>
            </a:r>
          </a:p>
        </p:txBody>
      </p:sp>
      <p:graphicFrame>
        <p:nvGraphicFramePr>
          <p:cNvPr id="2" name="טבלה 4">
            <a:extLst>
              <a:ext uri="{FF2B5EF4-FFF2-40B4-BE49-F238E27FC236}">
                <a16:creationId xmlns:a16="http://schemas.microsoft.com/office/drawing/2014/main" id="{80142F95-2A42-A1A2-5F0C-400603A05F72}"/>
              </a:ext>
            </a:extLst>
          </p:cNvPr>
          <p:cNvGraphicFramePr>
            <a:graphicFrameLocks noGrp="1"/>
          </p:cNvGraphicFramePr>
          <p:nvPr>
            <p:ph idx="1"/>
          </p:nvPr>
        </p:nvGraphicFramePr>
        <p:xfrm>
          <a:off x="460195" y="2019571"/>
          <a:ext cx="11271610" cy="4071267"/>
        </p:xfrm>
        <a:graphic>
          <a:graphicData uri="http://schemas.openxmlformats.org/drawingml/2006/table">
            <a:tbl>
              <a:tblPr rtl="1" firstRow="1" bandRow="1">
                <a:tableStyleId>{5C22544A-7EE6-4342-B048-85BDC9FD1C3A}</a:tableStyleId>
              </a:tblPr>
              <a:tblGrid>
                <a:gridCol w="2254322">
                  <a:extLst>
                    <a:ext uri="{9D8B030D-6E8A-4147-A177-3AD203B41FA5}">
                      <a16:colId xmlns:a16="http://schemas.microsoft.com/office/drawing/2014/main" val="1027694329"/>
                    </a:ext>
                  </a:extLst>
                </a:gridCol>
                <a:gridCol w="2254322">
                  <a:extLst>
                    <a:ext uri="{9D8B030D-6E8A-4147-A177-3AD203B41FA5}">
                      <a16:colId xmlns:a16="http://schemas.microsoft.com/office/drawing/2014/main" val="3845454737"/>
                    </a:ext>
                  </a:extLst>
                </a:gridCol>
                <a:gridCol w="2254322">
                  <a:extLst>
                    <a:ext uri="{9D8B030D-6E8A-4147-A177-3AD203B41FA5}">
                      <a16:colId xmlns:a16="http://schemas.microsoft.com/office/drawing/2014/main" val="3881612005"/>
                    </a:ext>
                  </a:extLst>
                </a:gridCol>
                <a:gridCol w="2254322">
                  <a:extLst>
                    <a:ext uri="{9D8B030D-6E8A-4147-A177-3AD203B41FA5}">
                      <a16:colId xmlns:a16="http://schemas.microsoft.com/office/drawing/2014/main" val="3735002202"/>
                    </a:ext>
                  </a:extLst>
                </a:gridCol>
                <a:gridCol w="2254322">
                  <a:extLst>
                    <a:ext uri="{9D8B030D-6E8A-4147-A177-3AD203B41FA5}">
                      <a16:colId xmlns:a16="http://schemas.microsoft.com/office/drawing/2014/main" val="401259862"/>
                    </a:ext>
                  </a:extLst>
                </a:gridCol>
              </a:tblGrid>
              <a:tr h="631091">
                <a:tc>
                  <a:txBody>
                    <a:bodyPr/>
                    <a:lstStyle/>
                    <a:p>
                      <a:pPr algn="ctr" rtl="1"/>
                      <a:r>
                        <a:rPr lang="he-IL" dirty="0"/>
                        <a:t>אמצעי</a:t>
                      </a:r>
                    </a:p>
                  </a:txBody>
                  <a:tcPr/>
                </a:tc>
                <a:tc>
                  <a:txBody>
                    <a:bodyPr/>
                    <a:lstStyle/>
                    <a:p>
                      <a:pPr algn="ctr" rtl="1"/>
                      <a:r>
                        <a:rPr lang="he-IL" dirty="0"/>
                        <a:t>הגנה מאובדן כספי</a:t>
                      </a:r>
                    </a:p>
                  </a:txBody>
                  <a:tcPr/>
                </a:tc>
                <a:tc>
                  <a:txBody>
                    <a:bodyPr/>
                    <a:lstStyle/>
                    <a:p>
                      <a:pPr algn="ctr" rtl="1"/>
                      <a:r>
                        <a:rPr lang="he-IL" dirty="0"/>
                        <a:t>עמלה</a:t>
                      </a:r>
                    </a:p>
                  </a:txBody>
                  <a:tcPr/>
                </a:tc>
                <a:tc>
                  <a:txBody>
                    <a:bodyPr/>
                    <a:lstStyle/>
                    <a:p>
                      <a:pPr algn="ctr" rtl="1"/>
                      <a:r>
                        <a:rPr lang="he-IL" dirty="0"/>
                        <a:t>פריסה לתשלומים</a:t>
                      </a:r>
                    </a:p>
                  </a:txBody>
                  <a:tcPr/>
                </a:tc>
                <a:tc>
                  <a:txBody>
                    <a:bodyPr/>
                    <a:lstStyle/>
                    <a:p>
                      <a:pPr algn="ctr" rtl="1"/>
                      <a:r>
                        <a:rPr lang="he-IL" dirty="0"/>
                        <a:t>מגבלת גיל</a:t>
                      </a:r>
                    </a:p>
                  </a:txBody>
                  <a:tcPr/>
                </a:tc>
                <a:extLst>
                  <a:ext uri="{0D108BD9-81ED-4DB2-BD59-A6C34878D82A}">
                    <a16:rowId xmlns:a16="http://schemas.microsoft.com/office/drawing/2014/main" val="140405163"/>
                  </a:ext>
                </a:extLst>
              </a:tr>
              <a:tr h="790448">
                <a:tc>
                  <a:txBody>
                    <a:bodyPr/>
                    <a:lstStyle/>
                    <a:p>
                      <a:pPr algn="ctr" rtl="1"/>
                      <a:r>
                        <a:rPr lang="he-IL" b="1" dirty="0"/>
                        <a:t>מזומן</a:t>
                      </a:r>
                    </a:p>
                  </a:txBody>
                  <a:tcPr/>
                </a:tc>
                <a:tc>
                  <a:txBody>
                    <a:bodyPr/>
                    <a:lstStyle/>
                    <a:p>
                      <a:pPr algn="ctr" rtl="1"/>
                      <a:r>
                        <a:rPr lang="he-IL" b="1" dirty="0"/>
                        <a:t>אין</a:t>
                      </a:r>
                    </a:p>
                  </a:txBody>
                  <a:tcPr/>
                </a:tc>
                <a:tc>
                  <a:txBody>
                    <a:bodyPr/>
                    <a:lstStyle/>
                    <a:p>
                      <a:pPr algn="ctr" rtl="1"/>
                      <a:r>
                        <a:rPr lang="he-IL" b="1" dirty="0"/>
                        <a:t>אין</a:t>
                      </a:r>
                    </a:p>
                  </a:txBody>
                  <a:tcPr/>
                </a:tc>
                <a:tc>
                  <a:txBody>
                    <a:bodyPr/>
                    <a:lstStyle/>
                    <a:p>
                      <a:pPr algn="ctr" rtl="1"/>
                      <a:r>
                        <a:rPr lang="he-IL" b="1" dirty="0"/>
                        <a:t>אין</a:t>
                      </a:r>
                    </a:p>
                  </a:txBody>
                  <a:tcPr/>
                </a:tc>
                <a:tc>
                  <a:txBody>
                    <a:bodyPr/>
                    <a:lstStyle/>
                    <a:p>
                      <a:pPr algn="ctr" rtl="1"/>
                      <a:r>
                        <a:rPr lang="he-IL" b="1" dirty="0"/>
                        <a:t>אין</a:t>
                      </a:r>
                    </a:p>
                  </a:txBody>
                  <a:tcPr/>
                </a:tc>
                <a:extLst>
                  <a:ext uri="{0D108BD9-81ED-4DB2-BD59-A6C34878D82A}">
                    <a16:rowId xmlns:a16="http://schemas.microsoft.com/office/drawing/2014/main" val="3002616090"/>
                  </a:ext>
                </a:extLst>
              </a:tr>
              <a:tr h="790448">
                <a:tc>
                  <a:txBody>
                    <a:bodyPr/>
                    <a:lstStyle/>
                    <a:p>
                      <a:pPr algn="ctr" rtl="1"/>
                      <a:r>
                        <a:rPr lang="he-IL" b="1" dirty="0"/>
                        <a:t>המחאה</a:t>
                      </a:r>
                    </a:p>
                  </a:txBody>
                  <a:tcPr/>
                </a:tc>
                <a:tc>
                  <a:txBody>
                    <a:bodyPr/>
                    <a:lstStyle/>
                    <a:p>
                      <a:pPr algn="ctr" rtl="1"/>
                      <a:r>
                        <a:rPr lang="he-IL" b="1" dirty="0"/>
                        <a:t>יש</a:t>
                      </a:r>
                    </a:p>
                  </a:txBody>
                  <a:tcPr/>
                </a:tc>
                <a:tc>
                  <a:txBody>
                    <a:bodyPr/>
                    <a:lstStyle/>
                    <a:p>
                      <a:pPr algn="ctr" rtl="1"/>
                      <a:r>
                        <a:rPr lang="he-IL" b="1" dirty="0"/>
                        <a:t>יש</a:t>
                      </a:r>
                    </a:p>
                  </a:txBody>
                  <a:tcPr/>
                </a:tc>
                <a:tc>
                  <a:txBody>
                    <a:bodyPr/>
                    <a:lstStyle/>
                    <a:p>
                      <a:pPr algn="ctr" rtl="1"/>
                      <a:r>
                        <a:rPr lang="he-IL" b="1" dirty="0"/>
                        <a:t>יש</a:t>
                      </a:r>
                    </a:p>
                  </a:txBody>
                  <a:tcPr/>
                </a:tc>
                <a:tc>
                  <a:txBody>
                    <a:bodyPr/>
                    <a:lstStyle/>
                    <a:p>
                      <a:pPr algn="ctr" rtl="1"/>
                      <a:r>
                        <a:rPr lang="he-IL" b="1" dirty="0"/>
                        <a:t>18</a:t>
                      </a:r>
                    </a:p>
                  </a:txBody>
                  <a:tcPr/>
                </a:tc>
                <a:extLst>
                  <a:ext uri="{0D108BD9-81ED-4DB2-BD59-A6C34878D82A}">
                    <a16:rowId xmlns:a16="http://schemas.microsoft.com/office/drawing/2014/main" val="3921837727"/>
                  </a:ext>
                </a:extLst>
              </a:tr>
              <a:tr h="790448">
                <a:tc>
                  <a:txBody>
                    <a:bodyPr/>
                    <a:lstStyle/>
                    <a:p>
                      <a:pPr algn="ctr" rtl="1"/>
                      <a:r>
                        <a:rPr lang="he-IL" b="1" dirty="0"/>
                        <a:t>כרטיס אשראי </a:t>
                      </a:r>
                    </a:p>
                  </a:txBody>
                  <a:tcPr/>
                </a:tc>
                <a:tc>
                  <a:txBody>
                    <a:bodyPr/>
                    <a:lstStyle/>
                    <a:p>
                      <a:pPr algn="ctr" rtl="1"/>
                      <a:r>
                        <a:rPr lang="he-IL" b="1" dirty="0"/>
                        <a:t>יש</a:t>
                      </a:r>
                    </a:p>
                  </a:txBody>
                  <a:tcPr/>
                </a:tc>
                <a:tc>
                  <a:txBody>
                    <a:bodyPr/>
                    <a:lstStyle/>
                    <a:p>
                      <a:pPr algn="ctr" rtl="1"/>
                      <a:r>
                        <a:rPr lang="he-IL" b="1" dirty="0"/>
                        <a:t>יש </a:t>
                      </a:r>
                    </a:p>
                    <a:p>
                      <a:pPr algn="ctr" rtl="1"/>
                      <a:r>
                        <a:rPr lang="he-IL" sz="1400" b="1" dirty="0"/>
                        <a:t>(עמלת שימוש, עמלת חיוב </a:t>
                      </a:r>
                      <a:r>
                        <a:rPr lang="he-IL" sz="1400" b="1" dirty="0" err="1"/>
                        <a:t>נדחת</a:t>
                      </a:r>
                      <a:r>
                        <a:rPr lang="he-IL" sz="1400" b="1" dirty="0"/>
                        <a:t> , עמלה על פעולות בחו"ל  ...)</a:t>
                      </a:r>
                    </a:p>
                  </a:txBody>
                  <a:tcPr/>
                </a:tc>
                <a:tc>
                  <a:txBody>
                    <a:bodyPr/>
                    <a:lstStyle/>
                    <a:p>
                      <a:pPr algn="ctr" rtl="1"/>
                      <a:r>
                        <a:rPr lang="he-IL" b="1" dirty="0"/>
                        <a:t>יש</a:t>
                      </a:r>
                    </a:p>
                  </a:txBody>
                  <a:tcPr/>
                </a:tc>
                <a:tc>
                  <a:txBody>
                    <a:bodyPr/>
                    <a:lstStyle/>
                    <a:p>
                      <a:pPr algn="ctr" rtl="1"/>
                      <a:r>
                        <a:rPr lang="he-IL" b="1" dirty="0"/>
                        <a:t>14 באישור הורים  או מעל גיל 18 </a:t>
                      </a:r>
                    </a:p>
                  </a:txBody>
                  <a:tcPr/>
                </a:tc>
                <a:extLst>
                  <a:ext uri="{0D108BD9-81ED-4DB2-BD59-A6C34878D82A}">
                    <a16:rowId xmlns:a16="http://schemas.microsoft.com/office/drawing/2014/main" val="2079128822"/>
                  </a:ext>
                </a:extLst>
              </a:tr>
              <a:tr h="790448">
                <a:tc>
                  <a:txBody>
                    <a:bodyPr/>
                    <a:lstStyle/>
                    <a:p>
                      <a:pPr algn="ctr" rtl="1"/>
                      <a:r>
                        <a:rPr lang="he-IL" b="1" dirty="0"/>
                        <a:t>כרטיס נטען (</a:t>
                      </a:r>
                      <a:r>
                        <a:rPr lang="he-IL" b="1" dirty="0" err="1"/>
                        <a:t>דירקט</a:t>
                      </a:r>
                      <a:r>
                        <a:rPr lang="he-IL" b="1" dirty="0"/>
                        <a:t> / דואר ישראל)</a:t>
                      </a:r>
                    </a:p>
                  </a:txBody>
                  <a:tcPr/>
                </a:tc>
                <a:tc>
                  <a:txBody>
                    <a:bodyPr/>
                    <a:lstStyle/>
                    <a:p>
                      <a:pPr algn="ctr" rtl="1"/>
                      <a:r>
                        <a:rPr lang="he-IL" b="1" dirty="0"/>
                        <a:t>יש</a:t>
                      </a:r>
                    </a:p>
                  </a:txBody>
                  <a:tcPr/>
                </a:tc>
                <a:tc>
                  <a:txBody>
                    <a:bodyPr/>
                    <a:lstStyle/>
                    <a:p>
                      <a:pPr algn="ctr" rtl="1"/>
                      <a:r>
                        <a:rPr lang="he-IL" b="1" dirty="0"/>
                        <a:t>יש </a:t>
                      </a:r>
                    </a:p>
                    <a:p>
                      <a:pPr algn="ctr" rtl="1"/>
                      <a:r>
                        <a:rPr lang="he-IL" sz="1400" b="1" kern="1200" dirty="0">
                          <a:solidFill>
                            <a:schemeClr val="dk1"/>
                          </a:solidFill>
                          <a:latin typeface="+mn-lt"/>
                          <a:ea typeface="+mn-ea"/>
                          <a:cs typeface="+mn-cs"/>
                        </a:rPr>
                        <a:t>(</a:t>
                      </a:r>
                      <a:r>
                        <a:rPr lang="he-IL" sz="1400" b="1" dirty="0"/>
                        <a:t>עמלת טעינה לא עמלת שימוש</a:t>
                      </a:r>
                      <a:r>
                        <a:rPr lang="he-IL" b="1" dirty="0"/>
                        <a:t>)</a:t>
                      </a:r>
                    </a:p>
                  </a:txBody>
                  <a:tcPr/>
                </a:tc>
                <a:tc>
                  <a:txBody>
                    <a:bodyPr/>
                    <a:lstStyle/>
                    <a:p>
                      <a:pPr algn="ctr" rtl="1"/>
                      <a:r>
                        <a:rPr lang="he-IL" b="1" dirty="0"/>
                        <a:t>אין</a:t>
                      </a:r>
                    </a:p>
                  </a:txBody>
                  <a:tcPr/>
                </a:tc>
                <a:tc>
                  <a:txBody>
                    <a:bodyPr/>
                    <a:lstStyle/>
                    <a:p>
                      <a:pPr algn="ctr" rtl="1"/>
                      <a:r>
                        <a:rPr lang="he-IL" b="1" dirty="0"/>
                        <a:t>16 </a:t>
                      </a:r>
                    </a:p>
                  </a:txBody>
                  <a:tcPr/>
                </a:tc>
                <a:extLst>
                  <a:ext uri="{0D108BD9-81ED-4DB2-BD59-A6C34878D82A}">
                    <a16:rowId xmlns:a16="http://schemas.microsoft.com/office/drawing/2014/main" val="2062513572"/>
                  </a:ext>
                </a:extLst>
              </a:tr>
            </a:tbl>
          </a:graphicData>
        </a:graphic>
      </p:graphicFrame>
    </p:spTree>
    <p:extLst>
      <p:ext uri="{BB962C8B-B14F-4D97-AF65-F5344CB8AC3E}">
        <p14:creationId xmlns:p14="http://schemas.microsoft.com/office/powerpoint/2010/main" val="14000341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תיבת טקסט 3">
            <a:extLst>
              <a:ext uri="{FF2B5EF4-FFF2-40B4-BE49-F238E27FC236}">
                <a16:creationId xmlns:a16="http://schemas.microsoft.com/office/drawing/2014/main" id="{3090FD48-A20D-E298-EB27-0323159A1584}"/>
              </a:ext>
            </a:extLst>
          </p:cNvPr>
          <p:cNvSpPr txBox="1"/>
          <p:nvPr/>
        </p:nvSpPr>
        <p:spPr>
          <a:xfrm>
            <a:off x="2099129" y="934758"/>
            <a:ext cx="7367036" cy="646331"/>
          </a:xfrm>
          <a:prstGeom prst="rect">
            <a:avLst/>
          </a:prstGeom>
          <a:noFill/>
        </p:spPr>
        <p:txBody>
          <a:bodyPr wrap="square" rtlCol="1">
            <a:spAutoFit/>
          </a:bodyPr>
          <a:lstStyle/>
          <a:p>
            <a:r>
              <a:rPr lang="he-IL" sz="3600" b="1" dirty="0">
                <a:solidFill>
                  <a:srgbClr val="C00000"/>
                </a:solidFill>
                <a:latin typeface="David" panose="020E0502060401010101" pitchFamily="34" charset="-79"/>
              </a:rPr>
              <a:t>פעילות מסכמת- אמצעי תשלום</a:t>
            </a:r>
          </a:p>
        </p:txBody>
      </p:sp>
      <p:sp>
        <p:nvSpPr>
          <p:cNvPr id="5" name="תיבת טקסט 4">
            <a:extLst>
              <a:ext uri="{FF2B5EF4-FFF2-40B4-BE49-F238E27FC236}">
                <a16:creationId xmlns:a16="http://schemas.microsoft.com/office/drawing/2014/main" id="{6D8814CB-5394-6F91-82FA-086EFAE09C48}"/>
              </a:ext>
            </a:extLst>
          </p:cNvPr>
          <p:cNvSpPr txBox="1"/>
          <p:nvPr/>
        </p:nvSpPr>
        <p:spPr>
          <a:xfrm>
            <a:off x="182880" y="1581089"/>
            <a:ext cx="11750040" cy="3370153"/>
          </a:xfrm>
          <a:prstGeom prst="rect">
            <a:avLst/>
          </a:prstGeom>
          <a:noFill/>
        </p:spPr>
        <p:txBody>
          <a:bodyPr wrap="square" rtlCol="1">
            <a:spAutoFit/>
          </a:bodyPr>
          <a:lstStyle/>
          <a:p>
            <a:pPr algn="r">
              <a:lnSpc>
                <a:spcPct val="150000"/>
              </a:lnSpc>
            </a:pPr>
            <a:r>
              <a:rPr lang="he-IL" sz="2400" b="1" dirty="0">
                <a:latin typeface="David" panose="020E0502060401010101" pitchFamily="34" charset="-79"/>
              </a:rPr>
              <a:t>המטרה: </a:t>
            </a:r>
            <a:r>
              <a:rPr lang="he-IL" sz="2400" dirty="0">
                <a:latin typeface="David" panose="020E0502060401010101" pitchFamily="34" charset="-79"/>
              </a:rPr>
              <a:t>כל קבוצה צריכה לצבור כמה שיותר כרטיסיות.</a:t>
            </a:r>
          </a:p>
          <a:p>
            <a:pPr algn="r">
              <a:lnSpc>
                <a:spcPct val="150000"/>
              </a:lnSpc>
            </a:pPr>
            <a:r>
              <a:rPr lang="he-IL" sz="2400" b="1" dirty="0">
                <a:latin typeface="David" panose="020E0502060401010101" pitchFamily="34" charset="-79"/>
              </a:rPr>
              <a:t>מהלך המשחק:  </a:t>
            </a:r>
            <a:r>
              <a:rPr lang="he-IL" sz="2400" dirty="0">
                <a:latin typeface="David" panose="020E0502060401010101" pitchFamily="34" charset="-79"/>
              </a:rPr>
              <a:t>חמש קבוצות, כל קבוצה תייצג את אחד מאמצעי התשלום : מזומן, צ'ק, הוראת קבע, כרטיס אשראי, ביט. </a:t>
            </a:r>
          </a:p>
          <a:p>
            <a:pPr algn="r">
              <a:lnSpc>
                <a:spcPct val="150000"/>
              </a:lnSpc>
            </a:pPr>
            <a:r>
              <a:rPr lang="he-IL" sz="2400" dirty="0">
                <a:latin typeface="David" panose="020E0502060401010101" pitchFamily="34" charset="-79"/>
              </a:rPr>
              <a:t>המנחה ישלוף בכל פעם כרטיסייה וכל קבוצה בתורה תסביר ותשכנע למה הכי מתאים לשלם באמצעי התשלום שלה.</a:t>
            </a:r>
          </a:p>
          <a:p>
            <a:pPr algn="r">
              <a:lnSpc>
                <a:spcPct val="150000"/>
              </a:lnSpc>
            </a:pPr>
            <a:r>
              <a:rPr lang="he-IL" sz="2400" b="1" dirty="0">
                <a:latin typeface="David" panose="020E0502060401010101" pitchFamily="34" charset="-79"/>
              </a:rPr>
              <a:t>המנצחת: </a:t>
            </a:r>
            <a:r>
              <a:rPr lang="he-IL" sz="2400" dirty="0">
                <a:latin typeface="David" panose="020E0502060401010101" pitchFamily="34" charset="-79"/>
              </a:rPr>
              <a:t>הקבוצה שתזכה בהכי הרבה כרטיסים.</a:t>
            </a:r>
          </a:p>
        </p:txBody>
      </p:sp>
      <p:sp>
        <p:nvSpPr>
          <p:cNvPr id="7" name="תיבת טקסט 6">
            <a:extLst>
              <a:ext uri="{FF2B5EF4-FFF2-40B4-BE49-F238E27FC236}">
                <a16:creationId xmlns:a16="http://schemas.microsoft.com/office/drawing/2014/main" id="{21CC557A-4228-A446-3ADD-663746DA4582}"/>
              </a:ext>
            </a:extLst>
          </p:cNvPr>
          <p:cNvSpPr txBox="1"/>
          <p:nvPr/>
        </p:nvSpPr>
        <p:spPr>
          <a:xfrm>
            <a:off x="-1391297" y="6114522"/>
            <a:ext cx="6096000" cy="369332"/>
          </a:xfrm>
          <a:prstGeom prst="rect">
            <a:avLst/>
          </a:prstGeom>
          <a:noFill/>
        </p:spPr>
        <p:txBody>
          <a:bodyPr wrap="square">
            <a:spAutoFit/>
          </a:bodyPr>
          <a:lstStyle/>
          <a:p>
            <a:r>
              <a:rPr lang="en-US" dirty="0" err="1">
                <a:hlinkClick r:id="rId3"/>
              </a:rPr>
              <a:t>Wordwall</a:t>
            </a:r>
            <a:r>
              <a:rPr lang="en-US" dirty="0">
                <a:hlinkClick r:id="rId3"/>
              </a:rPr>
              <a:t> | Create better lessons quicker</a:t>
            </a:r>
            <a:endParaRPr lang="he-IL" dirty="0"/>
          </a:p>
        </p:txBody>
      </p:sp>
    </p:spTree>
    <p:extLst>
      <p:ext uri="{BB962C8B-B14F-4D97-AF65-F5344CB8AC3E}">
        <p14:creationId xmlns:p14="http://schemas.microsoft.com/office/powerpoint/2010/main" val="41025337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קבוצה 7">
            <a:extLst>
              <a:ext uri="{FF2B5EF4-FFF2-40B4-BE49-F238E27FC236}">
                <a16:creationId xmlns:a16="http://schemas.microsoft.com/office/drawing/2014/main" id="{6EB9446A-A84C-954F-1D75-B68303C73306}"/>
              </a:ext>
            </a:extLst>
          </p:cNvPr>
          <p:cNvGrpSpPr/>
          <p:nvPr/>
        </p:nvGrpSpPr>
        <p:grpSpPr>
          <a:xfrm>
            <a:off x="-404735" y="-149902"/>
            <a:ext cx="12192000" cy="6858000"/>
            <a:chOff x="0" y="0"/>
            <a:chExt cx="12192000" cy="6858000"/>
          </a:xfrm>
        </p:grpSpPr>
        <p:pic>
          <p:nvPicPr>
            <p:cNvPr id="5" name="תמונה 4" descr="תמונה שמכילה סרט מצויר&#10;&#10;התיאור נוצר באופן אוטומטי">
              <a:extLst>
                <a:ext uri="{FF2B5EF4-FFF2-40B4-BE49-F238E27FC236}">
                  <a16:creationId xmlns:a16="http://schemas.microsoft.com/office/drawing/2014/main" id="{20809DED-E3D7-B7B1-E0D8-59EEBF2DCA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אליפסה 6">
              <a:extLst>
                <a:ext uri="{FF2B5EF4-FFF2-40B4-BE49-F238E27FC236}">
                  <a16:creationId xmlns:a16="http://schemas.microsoft.com/office/drawing/2014/main" id="{73E7C82C-BF0E-04A2-66CB-3DF9E861967E}"/>
                </a:ext>
              </a:extLst>
            </p:cNvPr>
            <p:cNvSpPr/>
            <p:nvPr/>
          </p:nvSpPr>
          <p:spPr>
            <a:xfrm>
              <a:off x="4619501" y="2470069"/>
              <a:ext cx="2731325" cy="2125682"/>
            </a:xfrm>
            <a:prstGeom prst="ellipse">
              <a:avLst/>
            </a:prstGeom>
            <a:solidFill>
              <a:srgbClr val="EF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6" name="תיבת טקסט 5">
              <a:extLst>
                <a:ext uri="{FF2B5EF4-FFF2-40B4-BE49-F238E27FC236}">
                  <a16:creationId xmlns:a16="http://schemas.microsoft.com/office/drawing/2014/main" id="{29E3BC83-49F7-25D8-9120-2C9DC9876227}"/>
                </a:ext>
              </a:extLst>
            </p:cNvPr>
            <p:cNvSpPr txBox="1"/>
            <p:nvPr/>
          </p:nvSpPr>
          <p:spPr>
            <a:xfrm>
              <a:off x="4692410" y="1988477"/>
              <a:ext cx="2807179" cy="2881045"/>
            </a:xfrm>
            <a:prstGeom prst="rect">
              <a:avLst/>
            </a:prstGeom>
            <a:noFill/>
          </p:spPr>
          <p:txBody>
            <a:bodyPr wrap="none" rtlCol="1">
              <a:spAutoFit/>
            </a:bodyPr>
            <a:lstStyle/>
            <a:p>
              <a:pPr algn="ctr">
                <a:lnSpc>
                  <a:spcPct val="150000"/>
                </a:lnSpc>
              </a:pPr>
              <a:r>
                <a:rPr lang="he-IL" sz="4200" b="1" dirty="0"/>
                <a:t>תודה!</a:t>
              </a:r>
            </a:p>
            <a:p>
              <a:pPr algn="ctr">
                <a:lnSpc>
                  <a:spcPct val="150000"/>
                </a:lnSpc>
              </a:pPr>
              <a:r>
                <a:rPr lang="he-IL" sz="4200" b="1" dirty="0"/>
                <a:t>צוות הדרכת</a:t>
              </a:r>
            </a:p>
            <a:p>
              <a:pPr algn="ctr">
                <a:lnSpc>
                  <a:spcPct val="150000"/>
                </a:lnSpc>
              </a:pPr>
              <a:r>
                <a:rPr lang="he-IL" sz="4200" b="1" dirty="0"/>
                <a:t>חינוך פיננסי</a:t>
              </a:r>
            </a:p>
          </p:txBody>
        </p:sp>
      </p:grpSp>
    </p:spTree>
    <p:extLst>
      <p:ext uri="{BB962C8B-B14F-4D97-AF65-F5344CB8AC3E}">
        <p14:creationId xmlns:p14="http://schemas.microsoft.com/office/powerpoint/2010/main" val="429485965"/>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1067</TotalTime>
  <Words>1952</Words>
  <Application>Microsoft Office PowerPoint</Application>
  <PresentationFormat>מסך רחב</PresentationFormat>
  <Paragraphs>275</Paragraphs>
  <Slides>28</Slides>
  <Notes>26</Notes>
  <HiddenSlides>1</HiddenSlides>
  <MMClips>7</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28</vt:i4>
      </vt:variant>
    </vt:vector>
  </HeadingPairs>
  <TitlesOfParts>
    <vt:vector size="37" baseType="lpstr">
      <vt:lpstr>Arial</vt:lpstr>
      <vt:lpstr>Calibri</vt:lpstr>
      <vt:lpstr>Calibri Light</vt:lpstr>
      <vt:lpstr>Century Gothic</vt:lpstr>
      <vt:lpstr>David</vt:lpstr>
      <vt:lpstr>Guttman Yad-Brush</vt:lpstr>
      <vt:lpstr>Rubik</vt:lpstr>
      <vt:lpstr>Wingdings</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היכן מנוהל הכסף?  הפעולות (קניה/מכירה) נעשות דרך  כתובת הביטקויין: רצף של 27-34 תווים. </vt:lpstr>
      <vt:lpstr>מצגת של PowerPoint‏</vt:lpstr>
      <vt:lpstr>מצגת של PowerPoint‏</vt:lpstr>
      <vt:lpstr>מצגת של PowerPoint‏</vt:lpstr>
      <vt:lpstr>מצגת של PowerPoint‏</vt:lpstr>
      <vt:lpstr> </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מאור אבידן</dc:creator>
  <cp:lastModifiedBy>Yifat Brosh</cp:lastModifiedBy>
  <cp:revision>71</cp:revision>
  <dcterms:created xsi:type="dcterms:W3CDTF">2023-10-21T12:34:07Z</dcterms:created>
  <dcterms:modified xsi:type="dcterms:W3CDTF">2024-11-30T16:14:40Z</dcterms:modified>
</cp:coreProperties>
</file>