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0" r:id="rId4"/>
    <p:sldId id="261" r:id="rId5"/>
    <p:sldId id="259" r:id="rId6"/>
    <p:sldId id="263" r:id="rId7"/>
    <p:sldId id="262" r:id="rId8"/>
    <p:sldId id="264" r:id="rId9"/>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8F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4622" autoAdjust="0"/>
  </p:normalViewPr>
  <p:slideViewPr>
    <p:cSldViewPr>
      <p:cViewPr varScale="1">
        <p:scale>
          <a:sx n="39" d="100"/>
          <a:sy n="39" d="100"/>
        </p:scale>
        <p:origin x="97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5.png"/><Relationship Id="rId5" Type="http://schemas.openxmlformats.org/officeDocument/2006/relationships/image" Target="../media/image8.sv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8.jpg"/><Relationship Id="rId5" Type="http://schemas.openxmlformats.org/officeDocument/2006/relationships/image" Target="../media/image8.svg"/><Relationship Id="rId10" Type="http://schemas.openxmlformats.org/officeDocument/2006/relationships/image" Target="../media/image17.png"/><Relationship Id="rId4" Type="http://schemas.openxmlformats.org/officeDocument/2006/relationships/image" Target="../media/image7.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rot="5400000">
            <a:off x="9104004" y="638688"/>
            <a:ext cx="10820401" cy="8535004"/>
            <a:chOff x="0" y="-28575"/>
            <a:chExt cx="3032655" cy="916787"/>
          </a:xfrm>
        </p:grpSpPr>
        <p:sp>
          <p:nvSpPr>
            <p:cNvPr id="5" name="Freeform 5"/>
            <p:cNvSpPr/>
            <p:nvPr/>
          </p:nvSpPr>
          <p:spPr>
            <a:xfrm>
              <a:off x="141260" y="18979"/>
              <a:ext cx="2891395" cy="869233"/>
            </a:xfrm>
            <a:custGeom>
              <a:avLst/>
              <a:gdLst/>
              <a:ahLst/>
              <a:cxnLst/>
              <a:rect l="l" t="t" r="r" b="b"/>
              <a:pathLst>
                <a:path w="2830321" h="869233">
                  <a:moveTo>
                    <a:pt x="0" y="0"/>
                  </a:moveTo>
                  <a:lnTo>
                    <a:pt x="2830321" y="0"/>
                  </a:lnTo>
                  <a:lnTo>
                    <a:pt x="2830321" y="869233"/>
                  </a:lnTo>
                  <a:lnTo>
                    <a:pt x="0" y="869233"/>
                  </a:lnTo>
                  <a:close/>
                </a:path>
              </a:pathLst>
            </a:custGeom>
            <a:solidFill>
              <a:srgbClr val="1A8FA4"/>
            </a:solidFill>
          </p:spPr>
          <p:txBody>
            <a:bodyPr/>
            <a:lstStyle/>
            <a:p>
              <a:endParaRPr lang="he-IL"/>
            </a:p>
          </p:txBody>
        </p:sp>
        <p:sp>
          <p:nvSpPr>
            <p:cNvPr id="6" name="TextBox 6"/>
            <p:cNvSpPr txBox="1"/>
            <p:nvPr/>
          </p:nvSpPr>
          <p:spPr>
            <a:xfrm>
              <a:off x="0" y="-28575"/>
              <a:ext cx="2830321" cy="897808"/>
            </a:xfrm>
            <a:prstGeom prst="rect">
              <a:avLst/>
            </a:prstGeom>
          </p:spPr>
          <p:txBody>
            <a:bodyPr lIns="47540" tIns="47540" rIns="47540" bIns="47540" rtlCol="0" anchor="ctr"/>
            <a:lstStyle/>
            <a:p>
              <a:pPr algn="ctr">
                <a:lnSpc>
                  <a:spcPts val="1965"/>
                </a:lnSpc>
              </a:pPr>
              <a:endParaRPr/>
            </a:p>
          </p:txBody>
        </p:sp>
      </p:grpSp>
      <p:sp>
        <p:nvSpPr>
          <p:cNvPr id="31" name="Freeform 31"/>
          <p:cNvSpPr/>
          <p:nvPr/>
        </p:nvSpPr>
        <p:spPr>
          <a:xfrm>
            <a:off x="9259781" y="184254"/>
            <a:ext cx="611799" cy="642541"/>
          </a:xfrm>
          <a:custGeom>
            <a:avLst/>
            <a:gdLst/>
            <a:ahLst/>
            <a:cxnLst/>
            <a:rect l="l" t="t" r="r" b="b"/>
            <a:pathLst>
              <a:path w="611799" h="642541">
                <a:moveTo>
                  <a:pt x="0" y="0"/>
                </a:moveTo>
                <a:lnTo>
                  <a:pt x="611799" y="0"/>
                </a:lnTo>
                <a:lnTo>
                  <a:pt x="611799" y="642541"/>
                </a:lnTo>
                <a:lnTo>
                  <a:pt x="0" y="642541"/>
                </a:lnTo>
                <a:lnTo>
                  <a:pt x="0" y="0"/>
                </a:lnTo>
                <a:close/>
              </a:path>
            </a:pathLst>
          </a:custGeom>
          <a:blipFill>
            <a:blip r:embed="rId2"/>
            <a:stretch>
              <a:fillRect t="-8866" b="-8866"/>
            </a:stretch>
          </a:blipFill>
        </p:spPr>
        <p:txBody>
          <a:bodyPr/>
          <a:lstStyle/>
          <a:p>
            <a:endParaRPr lang="he-IL"/>
          </a:p>
        </p:txBody>
      </p:sp>
      <p:sp>
        <p:nvSpPr>
          <p:cNvPr id="33" name="TextBox 33"/>
          <p:cNvSpPr txBox="1"/>
          <p:nvPr/>
        </p:nvSpPr>
        <p:spPr>
          <a:xfrm>
            <a:off x="10910445" y="1752252"/>
            <a:ext cx="7269383" cy="718145"/>
          </a:xfrm>
          <a:prstGeom prst="rect">
            <a:avLst/>
          </a:prstGeom>
        </p:spPr>
        <p:txBody>
          <a:bodyPr lIns="0" tIns="0" rIns="0" bIns="0" rtlCol="0" anchor="t">
            <a:spAutoFit/>
          </a:bodyPr>
          <a:lstStyle/>
          <a:p>
            <a:pPr algn="ctr" rtl="1">
              <a:lnSpc>
                <a:spcPts val="5580"/>
              </a:lnSpc>
            </a:pPr>
            <a:r>
              <a:rPr lang="he-IL" sz="4394" b="1" dirty="0">
                <a:solidFill>
                  <a:srgbClr val="E4E8E9"/>
                </a:solidFill>
                <a:latin typeface="+mj-lt"/>
                <a:ea typeface="Assistant Bold"/>
                <a:sym typeface="Assistant Bold"/>
                <a:rtl/>
              </a:rPr>
              <a:t>תחרות לעיצוב שטר כסף </a:t>
            </a:r>
          </a:p>
        </p:txBody>
      </p:sp>
      <p:sp>
        <p:nvSpPr>
          <p:cNvPr id="34" name="TextBox 34"/>
          <p:cNvSpPr txBox="1"/>
          <p:nvPr/>
        </p:nvSpPr>
        <p:spPr>
          <a:xfrm>
            <a:off x="11232464" y="893631"/>
            <a:ext cx="7269383" cy="666849"/>
          </a:xfrm>
          <a:prstGeom prst="rect">
            <a:avLst/>
          </a:prstGeom>
        </p:spPr>
        <p:txBody>
          <a:bodyPr lIns="0" tIns="0" rIns="0" bIns="0" rtlCol="0" anchor="t">
            <a:spAutoFit/>
          </a:bodyPr>
          <a:lstStyle/>
          <a:p>
            <a:pPr algn="ctr" rtl="1">
              <a:lnSpc>
                <a:spcPts val="2648"/>
              </a:lnSpc>
            </a:pPr>
            <a:r>
              <a:rPr lang="he-IL" sz="2085" dirty="0">
                <a:solidFill>
                  <a:srgbClr val="FFFFFF"/>
                </a:solidFill>
                <a:latin typeface="+mj-lt"/>
                <a:ea typeface="Assistant"/>
                <a:sym typeface="Assistant"/>
                <a:rtl/>
              </a:rPr>
              <a:t>משרד החינוך ובנק ישראל מציגים: </a:t>
            </a:r>
          </a:p>
          <a:p>
            <a:pPr algn="ctr" rtl="1">
              <a:lnSpc>
                <a:spcPts val="2648"/>
              </a:lnSpc>
            </a:pPr>
            <a:r>
              <a:rPr lang="he-IL" sz="2085" dirty="0">
                <a:solidFill>
                  <a:srgbClr val="FFFFFF"/>
                </a:solidFill>
                <a:latin typeface="+mj-lt"/>
                <a:ea typeface="Assistant"/>
                <a:sym typeface="Assistant"/>
                <a:rtl/>
              </a:rPr>
              <a:t>מיזם חדשני וייחודי לציון </a:t>
            </a:r>
            <a:r>
              <a:rPr lang="en-US" sz="2085" dirty="0">
                <a:solidFill>
                  <a:srgbClr val="FFFFFF"/>
                </a:solidFill>
                <a:latin typeface="+mj-lt"/>
                <a:ea typeface="Assistant"/>
                <a:sym typeface="Assistant"/>
              </a:rPr>
              <a:t>70</a:t>
            </a:r>
            <a:r>
              <a:rPr lang="he-IL" sz="2085" dirty="0">
                <a:solidFill>
                  <a:srgbClr val="FFFFFF"/>
                </a:solidFill>
                <a:latin typeface="+mj-lt"/>
                <a:ea typeface="Assistant"/>
                <a:sym typeface="Assistant"/>
                <a:rtl/>
              </a:rPr>
              <a:t> שנה לבנק ישראל</a:t>
            </a:r>
          </a:p>
        </p:txBody>
      </p:sp>
      <p:sp>
        <p:nvSpPr>
          <p:cNvPr id="2" name="Freeform 2"/>
          <p:cNvSpPr/>
          <p:nvPr/>
        </p:nvSpPr>
        <p:spPr>
          <a:xfrm>
            <a:off x="12212047" y="6296616"/>
            <a:ext cx="3220504" cy="2976458"/>
          </a:xfrm>
          <a:custGeom>
            <a:avLst/>
            <a:gdLst/>
            <a:ahLst/>
            <a:cxnLst/>
            <a:rect l="l" t="t" r="r" b="b"/>
            <a:pathLst>
              <a:path w="3220504" h="2976458">
                <a:moveTo>
                  <a:pt x="0" y="0"/>
                </a:moveTo>
                <a:lnTo>
                  <a:pt x="3220504" y="0"/>
                </a:lnTo>
                <a:lnTo>
                  <a:pt x="3220504" y="2976458"/>
                </a:lnTo>
                <a:lnTo>
                  <a:pt x="0" y="2976458"/>
                </a:lnTo>
                <a:lnTo>
                  <a:pt x="0" y="0"/>
                </a:lnTo>
                <a:close/>
              </a:path>
            </a:pathLst>
          </a:custGeom>
          <a:blipFill>
            <a:blip r:embed="rId3"/>
            <a:stretch>
              <a:fillRect l="-9999" r="-9999"/>
            </a:stretch>
          </a:blipFill>
        </p:spPr>
        <p:txBody>
          <a:bodyPr/>
          <a:lstStyle/>
          <a:p>
            <a:endParaRPr lang="he-IL"/>
          </a:p>
        </p:txBody>
      </p:sp>
      <p:sp>
        <p:nvSpPr>
          <p:cNvPr id="3" name="Freeform 3"/>
          <p:cNvSpPr/>
          <p:nvPr/>
        </p:nvSpPr>
        <p:spPr>
          <a:xfrm>
            <a:off x="11823313" y="6040121"/>
            <a:ext cx="3923298" cy="3585260"/>
          </a:xfrm>
          <a:custGeom>
            <a:avLst/>
            <a:gdLst/>
            <a:ahLst/>
            <a:cxnLst/>
            <a:rect l="l" t="t" r="r" b="b"/>
            <a:pathLst>
              <a:path w="3923298" h="3585260">
                <a:moveTo>
                  <a:pt x="0" y="0"/>
                </a:moveTo>
                <a:lnTo>
                  <a:pt x="3923298" y="0"/>
                </a:lnTo>
                <a:lnTo>
                  <a:pt x="3923298" y="3585260"/>
                </a:lnTo>
                <a:lnTo>
                  <a:pt x="0" y="3585260"/>
                </a:lnTo>
                <a:lnTo>
                  <a:pt x="0" y="0"/>
                </a:lnTo>
                <a:close/>
              </a:path>
            </a:pathLst>
          </a:custGeom>
          <a:blipFill>
            <a:blip r:embed="rId4"/>
            <a:stretch>
              <a:fillRect/>
            </a:stretch>
          </a:blipFill>
        </p:spPr>
        <p:txBody>
          <a:bodyPr/>
          <a:lstStyle/>
          <a:p>
            <a:endParaRPr lang="he-IL" dirty="0"/>
          </a:p>
        </p:txBody>
      </p:sp>
      <p:sp>
        <p:nvSpPr>
          <p:cNvPr id="45" name="TextBox 33"/>
          <p:cNvSpPr txBox="1"/>
          <p:nvPr/>
        </p:nvSpPr>
        <p:spPr>
          <a:xfrm>
            <a:off x="1219200" y="1782701"/>
            <a:ext cx="7269383" cy="1384995"/>
          </a:xfrm>
          <a:prstGeom prst="rect">
            <a:avLst/>
          </a:prstGeom>
        </p:spPr>
        <p:txBody>
          <a:bodyPr lIns="0" tIns="0" rIns="0" bIns="0" rtlCol="0" anchor="t">
            <a:spAutoFit/>
          </a:bodyPr>
          <a:lstStyle/>
          <a:p>
            <a:pPr algn="ctr" rtl="1">
              <a:lnSpc>
                <a:spcPts val="5580"/>
              </a:lnSpc>
            </a:pPr>
            <a:r>
              <a:rPr lang="he-IL" sz="4394" b="1" dirty="0">
                <a:solidFill>
                  <a:srgbClr val="1A8FA4"/>
                </a:solidFill>
                <a:latin typeface="+mj-lt"/>
                <a:ea typeface="Assistant Bold"/>
                <a:sym typeface="Assistant Bold"/>
                <a:rtl/>
              </a:rPr>
              <a:t>נושא השיעור: </a:t>
            </a:r>
          </a:p>
          <a:p>
            <a:pPr algn="ctr" rtl="1">
              <a:lnSpc>
                <a:spcPts val="5580"/>
              </a:lnSpc>
            </a:pPr>
            <a:r>
              <a:rPr lang="he-IL" sz="4394" b="1" dirty="0">
                <a:solidFill>
                  <a:srgbClr val="1A8FA4"/>
                </a:solidFill>
                <a:latin typeface="+mj-lt"/>
                <a:ea typeface="Assistant Bold"/>
                <a:sym typeface="Assistant Bold"/>
                <a:rtl/>
              </a:rPr>
              <a:t>ערכים וכסף</a:t>
            </a:r>
          </a:p>
        </p:txBody>
      </p:sp>
      <p:pic>
        <p:nvPicPr>
          <p:cNvPr id="9" name="תמונה 8" descr="תמונה שמכילה טקסט, שטר בנק, נייר, מוצר נייר&#10;&#10;התיאור נוצר באופן אוטומטי">
            <a:extLst>
              <a:ext uri="{FF2B5EF4-FFF2-40B4-BE49-F238E27FC236}">
                <a16:creationId xmlns:a16="http://schemas.microsoft.com/office/drawing/2014/main" id="{3DB49FB8-757D-EE36-D05C-9EDE47AEAA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3453" y="4152900"/>
            <a:ext cx="7297138" cy="4120153"/>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461689" y="9698362"/>
            <a:ext cx="20749689" cy="613936"/>
            <a:chOff x="0" y="-28575"/>
            <a:chExt cx="8500414" cy="228683"/>
          </a:xfrm>
        </p:grpSpPr>
        <p:sp>
          <p:nvSpPr>
            <p:cNvPr id="3" name="Freeform 3"/>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p:cNvGrpSpPr/>
          <p:nvPr/>
        </p:nvGrpSpPr>
        <p:grpSpPr>
          <a:xfrm>
            <a:off x="0" y="322911"/>
            <a:ext cx="18288000" cy="820306"/>
            <a:chOff x="0" y="0"/>
            <a:chExt cx="4888357" cy="193027"/>
          </a:xfrm>
        </p:grpSpPr>
        <p:sp>
          <p:nvSpPr>
            <p:cNvPr id="11" name="Freeform 11"/>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sp>
        <p:nvSpPr>
          <p:cNvPr id="17" name="תיבת טקסט 16">
            <a:extLst>
              <a:ext uri="{FF2B5EF4-FFF2-40B4-BE49-F238E27FC236}">
                <a16:creationId xmlns:a16="http://schemas.microsoft.com/office/drawing/2014/main" id="{EC4FC72D-E21F-B066-0FAD-059A6400E2C5}"/>
              </a:ext>
            </a:extLst>
          </p:cNvPr>
          <p:cNvSpPr txBox="1"/>
          <p:nvPr/>
        </p:nvSpPr>
        <p:spPr>
          <a:xfrm>
            <a:off x="6379921" y="1778457"/>
            <a:ext cx="5328537" cy="861774"/>
          </a:xfrm>
          <a:prstGeom prst="rect">
            <a:avLst/>
          </a:prstGeom>
          <a:noFill/>
        </p:spPr>
        <p:txBody>
          <a:bodyPr wrap="square">
            <a:spAutoFit/>
          </a:bodyPr>
          <a:lstStyle/>
          <a:p>
            <a:pPr algn="ctr"/>
            <a:r>
              <a:rPr lang="he-IL" sz="5000" b="1" i="0" u="none" strike="noStrike" dirty="0">
                <a:solidFill>
                  <a:srgbClr val="000000"/>
                </a:solidFill>
                <a:effectLst/>
                <a:latin typeface="Arial" panose="020B0604020202020204" pitchFamily="34" charset="0"/>
              </a:rPr>
              <a:t>הגדרה: ערך</a:t>
            </a:r>
            <a:endParaRPr lang="he-IL" sz="5000" dirty="0"/>
          </a:p>
        </p:txBody>
      </p:sp>
      <p:sp>
        <p:nvSpPr>
          <p:cNvPr id="18" name="תיבת טקסט 17">
            <a:extLst>
              <a:ext uri="{FF2B5EF4-FFF2-40B4-BE49-F238E27FC236}">
                <a16:creationId xmlns:a16="http://schemas.microsoft.com/office/drawing/2014/main" id="{5658E1D6-F001-1F72-05CC-52CF1F850E2A}"/>
              </a:ext>
            </a:extLst>
          </p:cNvPr>
          <p:cNvSpPr txBox="1"/>
          <p:nvPr/>
        </p:nvSpPr>
        <p:spPr>
          <a:xfrm>
            <a:off x="1462289" y="2800207"/>
            <a:ext cx="15163800" cy="3785652"/>
          </a:xfrm>
          <a:prstGeom prst="rect">
            <a:avLst/>
          </a:prstGeom>
          <a:noFill/>
        </p:spPr>
        <p:txBody>
          <a:bodyPr wrap="square">
            <a:spAutoFit/>
          </a:bodyPr>
          <a:lstStyle/>
          <a:p>
            <a:pPr algn="ctr" rtl="1"/>
            <a:r>
              <a:rPr lang="he-IL" sz="4000" b="0" i="1" u="none" strike="noStrike" dirty="0">
                <a:solidFill>
                  <a:srgbClr val="000000"/>
                </a:solidFill>
                <a:effectLst/>
                <a:latin typeface="Arial" panose="020B0604020202020204" pitchFamily="34" charset="0"/>
              </a:rPr>
              <a:t>"ערך הוא עיקרון כללי הקובע מה טוב מה רע, מה נכון ומה מוסרי</a:t>
            </a:r>
          </a:p>
          <a:p>
            <a:pPr algn="ctr" rtl="1"/>
            <a:r>
              <a:rPr lang="he-IL" sz="4000" b="0" i="1" u="none" strike="noStrike" dirty="0">
                <a:solidFill>
                  <a:srgbClr val="000000"/>
                </a:solidFill>
                <a:effectLst/>
                <a:latin typeface="Arial" panose="020B0604020202020204" pitchFamily="34" charset="0"/>
              </a:rPr>
              <a:t> מכאן נובע מה מותר ומה אסור, מה ראוי ומה פסול. </a:t>
            </a:r>
          </a:p>
          <a:p>
            <a:pPr algn="ctr" rtl="1"/>
            <a:r>
              <a:rPr lang="he-IL" sz="4000" b="0" i="1" u="none" strike="noStrike" dirty="0">
                <a:solidFill>
                  <a:srgbClr val="000000"/>
                </a:solidFill>
                <a:effectLst/>
                <a:latin typeface="Arial" panose="020B0604020202020204" pitchFamily="34" charset="0"/>
              </a:rPr>
              <a:t>לכל אדם ולכל חברה יש ערכים שבהם הם מאמינים. </a:t>
            </a:r>
          </a:p>
          <a:p>
            <a:pPr algn="ctr" rtl="1"/>
            <a:endParaRPr lang="he-IL" sz="4000" i="1" dirty="0">
              <a:solidFill>
                <a:srgbClr val="000000"/>
              </a:solidFill>
              <a:latin typeface="Arial" panose="020B0604020202020204" pitchFamily="34" charset="0"/>
            </a:endParaRPr>
          </a:p>
          <a:p>
            <a:pPr algn="ctr" rtl="1"/>
            <a:r>
              <a:rPr lang="he-IL" sz="4000" b="0" i="1" u="none" strike="noStrike" dirty="0">
                <a:solidFill>
                  <a:srgbClr val="000000"/>
                </a:solidFill>
                <a:effectLst/>
                <a:latin typeface="Arial" panose="020B0604020202020204" pitchFamily="34" charset="0"/>
              </a:rPr>
              <a:t>אדם הדבק בערכים בהם הוא מאמין ורואה בהם מטרה עליונה/תכלית, עשוי לחוות תחושות של משמעות, סיפוק ואושר".</a:t>
            </a:r>
            <a:endParaRPr lang="he-IL" sz="4000" dirty="0"/>
          </a:p>
        </p:txBody>
      </p:sp>
      <p:pic>
        <p:nvPicPr>
          <p:cNvPr id="21" name="תמונה 20" descr="תמונה שמכילה טקסט, עיצוב גרפי, איור, עיצוב&#10;&#10;התיאור נוצר באופן אוטומטי">
            <a:extLst>
              <a:ext uri="{FF2B5EF4-FFF2-40B4-BE49-F238E27FC236}">
                <a16:creationId xmlns:a16="http://schemas.microsoft.com/office/drawing/2014/main" id="{297B7A33-AF56-EDB4-4B44-73E8FC209ABF}"/>
              </a:ext>
            </a:extLst>
          </p:cNvPr>
          <p:cNvPicPr>
            <a:picLocks noChangeAspect="1"/>
          </p:cNvPicPr>
          <p:nvPr/>
        </p:nvPicPr>
        <p:blipFill>
          <a:blip r:embed="rId9">
            <a:extLst>
              <a:ext uri="{28A0092B-C50C-407E-A947-70E740481C1C}">
                <a14:useLocalDpi xmlns:a14="http://schemas.microsoft.com/office/drawing/2010/main" val="0"/>
              </a:ext>
            </a:extLst>
          </a:blip>
          <a:srcRect l="10735" t="23478" r="10737" b="24071"/>
          <a:stretch/>
        </p:blipFill>
        <p:spPr>
          <a:xfrm>
            <a:off x="427428" y="6708444"/>
            <a:ext cx="4373172" cy="29209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065D8-3100-24C4-9E25-5D71A10ABB4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2A9F02D-4E6C-56CF-4C2C-81EA07F46921}"/>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CD178A9A-FBE2-1FA0-B6E2-B5F438E2BF13}"/>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C3214069-68E5-0137-97AF-5A16DE29882A}"/>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AB1B1565-32AF-E153-20BB-F2969B692F89}"/>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51B5EFD8-1710-A67D-9D16-38A3A04968B1}"/>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7B806CA8-11B9-4148-9B33-F0267EB79B4C}"/>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AE61A8A2-B352-2817-BC46-572ED9265C4C}"/>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D358B847-4C95-B535-9CE0-120430C6798C}"/>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477D9D33-1382-9713-9B4F-2BCC5B3E234D}"/>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6B8ED021-8F78-F154-CEE3-DEE3E5B3060E}"/>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9C5C595A-B3CB-B977-EB59-CB184CEAB150}"/>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006A0828-7E30-F122-C410-76208DF42AF8}"/>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D08F3E51-1474-1CE7-EA6A-CF3D1F9C4596}"/>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F1680E09-A02B-7CB0-9FEC-A956FFB8187C}"/>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sp>
        <p:nvSpPr>
          <p:cNvPr id="17" name="תיבת טקסט 16">
            <a:extLst>
              <a:ext uri="{FF2B5EF4-FFF2-40B4-BE49-F238E27FC236}">
                <a16:creationId xmlns:a16="http://schemas.microsoft.com/office/drawing/2014/main" id="{4E682E90-CBEC-A0E4-EB4B-5DEB9B43EA3E}"/>
              </a:ext>
            </a:extLst>
          </p:cNvPr>
          <p:cNvSpPr txBox="1"/>
          <p:nvPr/>
        </p:nvSpPr>
        <p:spPr>
          <a:xfrm>
            <a:off x="5323561" y="2177140"/>
            <a:ext cx="7441258" cy="923330"/>
          </a:xfrm>
          <a:prstGeom prst="rect">
            <a:avLst/>
          </a:prstGeom>
          <a:noFill/>
        </p:spPr>
        <p:txBody>
          <a:bodyPr wrap="square">
            <a:spAutoFit/>
          </a:bodyPr>
          <a:lstStyle/>
          <a:p>
            <a:pPr algn="ctr" rtl="1"/>
            <a:r>
              <a:rPr lang="he-IL" sz="5400" b="1" i="0" u="none" strike="noStrike" dirty="0">
                <a:solidFill>
                  <a:srgbClr val="000000"/>
                </a:solidFill>
                <a:effectLst/>
                <a:latin typeface="Arial" panose="020B0604020202020204" pitchFamily="34" charset="0"/>
              </a:rPr>
              <a:t>רשימת ערכים לדוגמה:</a:t>
            </a:r>
            <a:endParaRPr lang="he-IL" sz="5400" dirty="0"/>
          </a:p>
        </p:txBody>
      </p:sp>
      <p:sp>
        <p:nvSpPr>
          <p:cNvPr id="18" name="תיבת טקסט 17">
            <a:extLst>
              <a:ext uri="{FF2B5EF4-FFF2-40B4-BE49-F238E27FC236}">
                <a16:creationId xmlns:a16="http://schemas.microsoft.com/office/drawing/2014/main" id="{0EA458B0-07E8-F5A3-38D2-D01972BD8615}"/>
              </a:ext>
            </a:extLst>
          </p:cNvPr>
          <p:cNvSpPr txBox="1"/>
          <p:nvPr/>
        </p:nvSpPr>
        <p:spPr>
          <a:xfrm>
            <a:off x="1595722" y="3251098"/>
            <a:ext cx="15096556" cy="4401205"/>
          </a:xfrm>
          <a:prstGeom prst="rect">
            <a:avLst/>
          </a:prstGeom>
          <a:noFill/>
        </p:spPr>
        <p:txBody>
          <a:bodyPr wrap="square">
            <a:spAutoFit/>
          </a:bodyPr>
          <a:lstStyle/>
          <a:p>
            <a:pPr algn="ctr" rtl="1"/>
            <a:r>
              <a:rPr lang="he-IL" sz="4000" b="0" i="0" u="none" strike="noStrike" dirty="0">
                <a:solidFill>
                  <a:srgbClr val="000000"/>
                </a:solidFill>
                <a:effectLst/>
                <a:latin typeface="Arial" panose="020B0604020202020204" pitchFamily="34" charset="0"/>
              </a:rPr>
              <a:t>קבלת האחר, הישגיות, אחריות, שאפתנות, הקשבה, מודעות, אומץ, כנות, חכמה, מחויבות, חמלה, ביטחון, עקביות, שיתוף פעולה, אומץ, אדיבות, יצירתיות, אמינות, סקרנות, משמעת עצמית, אמפתיה, שוויון, אתיות, מצוינות, הגינות, משפחתיות, נאמנות, חיים, בריאות, נדיבות, חמלה, הכרת תודה, עבודה קשה, סקרנות, יושרה, שמחה, מנהיגות, אהבה, נאמנות, בגרות, פתיחות, אופטימיות, ארגון, מקוריות, מקצועיות, חדור מטרה, מציאותיות, איפוק, רגישות, יסודיות, התחשבות, דייקנות, סובלנות, סבלנות. </a:t>
            </a:r>
            <a:endParaRPr lang="he-IL" sz="6000" b="0" dirty="0">
              <a:effectLst/>
            </a:endParaRPr>
          </a:p>
        </p:txBody>
      </p:sp>
      <p:sp>
        <p:nvSpPr>
          <p:cNvPr id="16" name="תיבת טקסט 15">
            <a:extLst>
              <a:ext uri="{FF2B5EF4-FFF2-40B4-BE49-F238E27FC236}">
                <a16:creationId xmlns:a16="http://schemas.microsoft.com/office/drawing/2014/main" id="{D2C7B086-E515-A13E-2A4F-A6E459A116D0}"/>
              </a:ext>
            </a:extLst>
          </p:cNvPr>
          <p:cNvSpPr txBox="1"/>
          <p:nvPr/>
        </p:nvSpPr>
        <p:spPr>
          <a:xfrm>
            <a:off x="668241" y="8354835"/>
            <a:ext cx="7494417" cy="553998"/>
          </a:xfrm>
          <a:prstGeom prst="rect">
            <a:avLst/>
          </a:prstGeom>
          <a:noFill/>
        </p:spPr>
        <p:txBody>
          <a:bodyPr wrap="square">
            <a:spAutoFit/>
          </a:bodyPr>
          <a:lstStyle/>
          <a:p>
            <a:pPr algn="ctr"/>
            <a:r>
              <a:rPr lang="he-IL" sz="3000" b="1" dirty="0"/>
              <a:t>בחרו לפחות 5 ערכים משמעותיים מאוד עבורכם</a:t>
            </a:r>
          </a:p>
        </p:txBody>
      </p:sp>
      <p:pic>
        <p:nvPicPr>
          <p:cNvPr id="20" name="תמונה 19" descr="תמונה שמכילה שעון, זמן, שעון קוורץ, שעון קיר&#10;&#10;התיאור נוצר באופן אוטומטי">
            <a:extLst>
              <a:ext uri="{FF2B5EF4-FFF2-40B4-BE49-F238E27FC236}">
                <a16:creationId xmlns:a16="http://schemas.microsoft.com/office/drawing/2014/main" id="{2033389C-6A10-4B46-D68D-D1E9BD2BC087}"/>
              </a:ext>
            </a:extLst>
          </p:cNvPr>
          <p:cNvPicPr>
            <a:picLocks noChangeAspect="1"/>
          </p:cNvPicPr>
          <p:nvPr/>
        </p:nvPicPr>
        <p:blipFill>
          <a:blip r:embed="rId9">
            <a:extLst>
              <a:ext uri="{28A0092B-C50C-407E-A947-70E740481C1C}">
                <a14:useLocalDpi xmlns:a14="http://schemas.microsoft.com/office/drawing/2010/main" val="0"/>
              </a:ext>
            </a:extLst>
          </a:blip>
          <a:srcRect l="31316" t="27490" r="29997" b="25609"/>
          <a:stretch/>
        </p:blipFill>
        <p:spPr>
          <a:xfrm>
            <a:off x="15714366" y="6741350"/>
            <a:ext cx="2758436" cy="3344174"/>
          </a:xfrm>
          <a:prstGeom prst="rect">
            <a:avLst/>
          </a:prstGeom>
        </p:spPr>
      </p:pic>
    </p:spTree>
    <p:extLst>
      <p:ext uri="{BB962C8B-B14F-4D97-AF65-F5344CB8AC3E}">
        <p14:creationId xmlns:p14="http://schemas.microsoft.com/office/powerpoint/2010/main" val="976532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DD370-5132-A5CD-C6FE-454C7E3E94FB}"/>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DE61521-FCA6-E54D-D00A-DDBCEE07EC20}"/>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A07ABFD3-4A82-A305-3DDD-78570FF0018D}"/>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1676DA5A-21B7-8D9F-D377-56465E66E644}"/>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0ADBCC19-ED35-E90C-BE71-86FA6B1FE95D}"/>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F85E1F69-F07C-0462-C0AD-5C18E591FA4D}"/>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FF61F846-D092-AB6B-DD2C-2DFD80F727C7}"/>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2D3B44C2-C892-A4AC-F8A9-B0023CA15FE2}"/>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8DE816C5-5BEE-5FE1-54F6-066969D09718}"/>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1BA5837E-9DAC-CE0C-4ACC-4B994ADC16F9}"/>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FC1417BA-F911-8924-2BBC-27C46ABE3100}"/>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B7987337-D698-9B56-93E9-8E08DBAD730B}"/>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174DC30F-6CEC-E3AC-62D2-2D0E0327928E}"/>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A3AF250D-27B7-FB7D-C37D-DF501B0DAE55}"/>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8D83B57D-333F-B998-C3B0-8C68FD0F5FFC}"/>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sp>
        <p:nvSpPr>
          <p:cNvPr id="17" name="תיבת טקסט 16">
            <a:extLst>
              <a:ext uri="{FF2B5EF4-FFF2-40B4-BE49-F238E27FC236}">
                <a16:creationId xmlns:a16="http://schemas.microsoft.com/office/drawing/2014/main" id="{445A21F0-858D-7FCF-FA78-CB219AA279E8}"/>
              </a:ext>
            </a:extLst>
          </p:cNvPr>
          <p:cNvSpPr txBox="1"/>
          <p:nvPr/>
        </p:nvSpPr>
        <p:spPr>
          <a:xfrm>
            <a:off x="6379921" y="2247900"/>
            <a:ext cx="5328537" cy="861774"/>
          </a:xfrm>
          <a:prstGeom prst="rect">
            <a:avLst/>
          </a:prstGeom>
          <a:noFill/>
        </p:spPr>
        <p:txBody>
          <a:bodyPr wrap="square">
            <a:spAutoFit/>
          </a:bodyPr>
          <a:lstStyle/>
          <a:p>
            <a:pPr algn="ctr"/>
            <a:r>
              <a:rPr lang="he-IL" sz="5000" b="1" i="0" u="none" strike="noStrike" dirty="0">
                <a:solidFill>
                  <a:srgbClr val="000000"/>
                </a:solidFill>
                <a:effectLst/>
                <a:latin typeface="Arial" panose="020B0604020202020204" pitchFamily="34" charset="0"/>
              </a:rPr>
              <a:t>הגדרה: סולם ערכים</a:t>
            </a:r>
            <a:endParaRPr lang="he-IL" sz="5000" dirty="0"/>
          </a:p>
        </p:txBody>
      </p:sp>
      <p:sp>
        <p:nvSpPr>
          <p:cNvPr id="18" name="תיבת טקסט 17">
            <a:extLst>
              <a:ext uri="{FF2B5EF4-FFF2-40B4-BE49-F238E27FC236}">
                <a16:creationId xmlns:a16="http://schemas.microsoft.com/office/drawing/2014/main" id="{37D2E549-367A-3BD0-0822-BBC16472A455}"/>
              </a:ext>
            </a:extLst>
          </p:cNvPr>
          <p:cNvSpPr txBox="1"/>
          <p:nvPr/>
        </p:nvSpPr>
        <p:spPr>
          <a:xfrm>
            <a:off x="2762819" y="3637086"/>
            <a:ext cx="12535359" cy="1938992"/>
          </a:xfrm>
          <a:prstGeom prst="rect">
            <a:avLst/>
          </a:prstGeom>
          <a:noFill/>
        </p:spPr>
        <p:txBody>
          <a:bodyPr wrap="square">
            <a:spAutoFit/>
          </a:bodyPr>
          <a:lstStyle/>
          <a:p>
            <a:pPr algn="ctr" rtl="1"/>
            <a:r>
              <a:rPr lang="he-IL" sz="4000" b="0" i="1" u="none" strike="noStrike" dirty="0">
                <a:solidFill>
                  <a:srgbClr val="000000"/>
                </a:solidFill>
                <a:effectLst/>
                <a:latin typeface="Arial" panose="020B0604020202020204" pitchFamily="34" charset="0"/>
              </a:rPr>
              <a:t>"דירוג הערכים על פי סדר חשיבותם. </a:t>
            </a:r>
          </a:p>
          <a:p>
            <a:pPr algn="ctr" rtl="1"/>
            <a:r>
              <a:rPr lang="he-IL" sz="4000" b="0" i="1" u="none" strike="noStrike" dirty="0">
                <a:solidFill>
                  <a:srgbClr val="000000"/>
                </a:solidFill>
                <a:effectLst/>
                <a:latin typeface="Arial" panose="020B0604020202020204" pitchFamily="34" charset="0"/>
              </a:rPr>
              <a:t>בראש הסולם ממוקמים ערכים הנתפסים כחשובים ביותר ובתחתית הסולם ממוקמים ערכים הנתפסים כחשובים פחות"</a:t>
            </a:r>
          </a:p>
        </p:txBody>
      </p:sp>
      <p:sp>
        <p:nvSpPr>
          <p:cNvPr id="16" name="תיבת טקסט 15">
            <a:extLst>
              <a:ext uri="{FF2B5EF4-FFF2-40B4-BE49-F238E27FC236}">
                <a16:creationId xmlns:a16="http://schemas.microsoft.com/office/drawing/2014/main" id="{A102EBF4-A22F-1304-1A37-843D818CA851}"/>
              </a:ext>
            </a:extLst>
          </p:cNvPr>
          <p:cNvSpPr txBox="1"/>
          <p:nvPr/>
        </p:nvSpPr>
        <p:spPr>
          <a:xfrm>
            <a:off x="4448212" y="6621556"/>
            <a:ext cx="9191954" cy="1015663"/>
          </a:xfrm>
          <a:prstGeom prst="rect">
            <a:avLst/>
          </a:prstGeom>
          <a:noFill/>
        </p:spPr>
        <p:txBody>
          <a:bodyPr wrap="square">
            <a:spAutoFit/>
          </a:bodyPr>
          <a:lstStyle/>
          <a:p>
            <a:pPr algn="ctr"/>
            <a:r>
              <a:rPr lang="he-IL" sz="3000" b="1" dirty="0"/>
              <a:t>ערכו "סולם" ערכים אישי. </a:t>
            </a:r>
          </a:p>
          <a:p>
            <a:pPr algn="ctr"/>
            <a:r>
              <a:rPr lang="he-IL" sz="3000" b="1" dirty="0"/>
              <a:t>דרגו את הערכים שבחרתם לפי סדר חשיבות אישי.</a:t>
            </a:r>
          </a:p>
        </p:txBody>
      </p:sp>
      <p:pic>
        <p:nvPicPr>
          <p:cNvPr id="20" name="תמונה 19" descr="תמונה שמכילה סולם&#10;&#10;התיאור נוצר באופן אוטומטי">
            <a:extLst>
              <a:ext uri="{FF2B5EF4-FFF2-40B4-BE49-F238E27FC236}">
                <a16:creationId xmlns:a16="http://schemas.microsoft.com/office/drawing/2014/main" id="{8EF0A40A-2D07-5597-24F5-F4FB0DB91EA0}"/>
              </a:ext>
            </a:extLst>
          </p:cNvPr>
          <p:cNvPicPr>
            <a:picLocks noChangeAspect="1"/>
          </p:cNvPicPr>
          <p:nvPr/>
        </p:nvPicPr>
        <p:blipFill>
          <a:blip r:embed="rId9">
            <a:extLst>
              <a:ext uri="{28A0092B-C50C-407E-A947-70E740481C1C}">
                <a14:useLocalDpi xmlns:a14="http://schemas.microsoft.com/office/drawing/2010/main" val="0"/>
              </a:ext>
            </a:extLst>
          </a:blip>
          <a:srcRect l="35924" r="33647" b="15935"/>
          <a:stretch/>
        </p:blipFill>
        <p:spPr>
          <a:xfrm>
            <a:off x="87496" y="1240856"/>
            <a:ext cx="3129871" cy="8646687"/>
          </a:xfrm>
          <a:prstGeom prst="rect">
            <a:avLst/>
          </a:prstGeom>
        </p:spPr>
      </p:pic>
    </p:spTree>
    <p:extLst>
      <p:ext uri="{BB962C8B-B14F-4D97-AF65-F5344CB8AC3E}">
        <p14:creationId xmlns:p14="http://schemas.microsoft.com/office/powerpoint/2010/main" val="2713279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7689D-023E-F6DC-457F-60A28D90074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D91DD22-A738-C672-D9BF-1FDFF3F77B2B}"/>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6A5A93AA-E6DA-1C48-40EF-3AAF1606C3DE}"/>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19227491-3986-8EE7-5CA1-964FE604714C}"/>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5C37AE04-C352-0697-FD6F-29DECD02C82A}"/>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480F3D7A-13D0-5E89-2ABF-F3E2F99A565C}"/>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8C9A7280-82B1-A80D-8211-D2005BC714A1}"/>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E6AFAE55-0090-656C-DE90-ECF1B952C906}"/>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F3A24184-5D62-4A01-F228-21E00C71EDC5}"/>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A257946A-9C8C-C987-D71B-2784ED3FC7C4}"/>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EBE2C6CA-059E-8454-CB5F-649C06764A7F}"/>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97EC3C59-A463-A91D-B326-A5F6CECDFB9F}"/>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BB4FF91E-B5BF-87C6-FC9A-40C99E2D1169}"/>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CAF1C47A-EA34-F12E-DED9-323666D10468}"/>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EBF99618-856B-BAE8-6BF3-298A70CECF69}"/>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pic>
        <p:nvPicPr>
          <p:cNvPr id="16" name="תמונה 15">
            <a:extLst>
              <a:ext uri="{FF2B5EF4-FFF2-40B4-BE49-F238E27FC236}">
                <a16:creationId xmlns:a16="http://schemas.microsoft.com/office/drawing/2014/main" id="{1F30386F-4641-AAE6-5CC9-863A3DCC792F}"/>
              </a:ext>
            </a:extLst>
          </p:cNvPr>
          <p:cNvPicPr>
            <a:picLocks noChangeAspect="1"/>
          </p:cNvPicPr>
          <p:nvPr/>
        </p:nvPicPr>
        <p:blipFill>
          <a:blip r:embed="rId9"/>
          <a:stretch>
            <a:fillRect/>
          </a:stretch>
        </p:blipFill>
        <p:spPr>
          <a:xfrm>
            <a:off x="2353980" y="3237609"/>
            <a:ext cx="6151397" cy="2901948"/>
          </a:xfrm>
          <a:prstGeom prst="rect">
            <a:avLst/>
          </a:prstGeom>
        </p:spPr>
      </p:pic>
      <p:pic>
        <p:nvPicPr>
          <p:cNvPr id="17" name="תמונה 16">
            <a:extLst>
              <a:ext uri="{FF2B5EF4-FFF2-40B4-BE49-F238E27FC236}">
                <a16:creationId xmlns:a16="http://schemas.microsoft.com/office/drawing/2014/main" id="{B84E180A-090A-DBBF-3D8A-6E5DCA3ACFCE}"/>
              </a:ext>
            </a:extLst>
          </p:cNvPr>
          <p:cNvPicPr>
            <a:picLocks noChangeAspect="1"/>
          </p:cNvPicPr>
          <p:nvPr/>
        </p:nvPicPr>
        <p:blipFill>
          <a:blip r:embed="rId10"/>
          <a:stretch>
            <a:fillRect/>
          </a:stretch>
        </p:blipFill>
        <p:spPr>
          <a:xfrm>
            <a:off x="2352542" y="6684534"/>
            <a:ext cx="6151397" cy="1347333"/>
          </a:xfrm>
          <a:prstGeom prst="rect">
            <a:avLst/>
          </a:prstGeom>
        </p:spPr>
      </p:pic>
      <p:pic>
        <p:nvPicPr>
          <p:cNvPr id="18" name="תמונה 17">
            <a:extLst>
              <a:ext uri="{FF2B5EF4-FFF2-40B4-BE49-F238E27FC236}">
                <a16:creationId xmlns:a16="http://schemas.microsoft.com/office/drawing/2014/main" id="{907BDF41-B393-3E81-DCB3-5A173DB774E5}"/>
              </a:ext>
            </a:extLst>
          </p:cNvPr>
          <p:cNvPicPr>
            <a:picLocks noChangeAspect="1"/>
          </p:cNvPicPr>
          <p:nvPr/>
        </p:nvPicPr>
        <p:blipFill>
          <a:blip r:embed="rId11"/>
          <a:stretch>
            <a:fillRect/>
          </a:stretch>
        </p:blipFill>
        <p:spPr>
          <a:xfrm>
            <a:off x="11248085" y="1902144"/>
            <a:ext cx="4014340" cy="7100309"/>
          </a:xfrm>
          <a:prstGeom prst="rect">
            <a:avLst/>
          </a:prstGeom>
        </p:spPr>
      </p:pic>
    </p:spTree>
    <p:extLst>
      <p:ext uri="{BB962C8B-B14F-4D97-AF65-F5344CB8AC3E}">
        <p14:creationId xmlns:p14="http://schemas.microsoft.com/office/powerpoint/2010/main" val="2601448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6B160-B685-2DDB-412D-9DB0589FB78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25969D5-133C-637D-D0BF-FE86B2914714}"/>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A3168C0C-A7BA-768D-128F-CE5D75DE7F76}"/>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AC9F9784-3AF1-1608-9FAB-5C34A8A88404}"/>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FD921073-7762-7938-486A-516FDB55461C}"/>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ED35DC5D-5108-8545-E7D9-30C92C0E6CF5}"/>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E2F90D8E-45B1-1674-8B66-C27073AB8534}"/>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28A0B6FD-145E-86D6-9422-37948BB327CD}"/>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00A75BBB-F8E4-4E2D-1ABC-84F4FF054D45}"/>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AEB9D72F-69B8-916E-F135-3D3B705C3E3B}"/>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18133963-EB92-F9B3-0CA4-73C34D1A7489}"/>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39384B46-FABF-4870-E98B-427A70A625B9}"/>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61A5FBF6-12D1-4685-018F-C8676A47EE97}"/>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0033869D-63AF-CA0F-C65F-0D5123424165}"/>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E7068F4D-9A43-0B34-0E3A-DCEEEB693CC1}"/>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pic>
        <p:nvPicPr>
          <p:cNvPr id="16" name="תמונה 15">
            <a:extLst>
              <a:ext uri="{FF2B5EF4-FFF2-40B4-BE49-F238E27FC236}">
                <a16:creationId xmlns:a16="http://schemas.microsoft.com/office/drawing/2014/main" id="{064AE190-9485-8677-72F6-3C0A6016DD38}"/>
              </a:ext>
            </a:extLst>
          </p:cNvPr>
          <p:cNvPicPr>
            <a:picLocks noChangeAspect="1"/>
          </p:cNvPicPr>
          <p:nvPr/>
        </p:nvPicPr>
        <p:blipFill>
          <a:blip r:embed="rId9"/>
          <a:stretch>
            <a:fillRect/>
          </a:stretch>
        </p:blipFill>
        <p:spPr>
          <a:xfrm>
            <a:off x="4029012" y="1713354"/>
            <a:ext cx="10229975" cy="1072989"/>
          </a:xfrm>
          <a:prstGeom prst="rect">
            <a:avLst/>
          </a:prstGeom>
        </p:spPr>
      </p:pic>
      <p:pic>
        <p:nvPicPr>
          <p:cNvPr id="17" name="תמונה 16">
            <a:extLst>
              <a:ext uri="{FF2B5EF4-FFF2-40B4-BE49-F238E27FC236}">
                <a16:creationId xmlns:a16="http://schemas.microsoft.com/office/drawing/2014/main" id="{B8A39D9F-E731-A2B9-113D-FC7DF472B040}"/>
              </a:ext>
            </a:extLst>
          </p:cNvPr>
          <p:cNvPicPr>
            <a:picLocks noChangeAspect="1"/>
          </p:cNvPicPr>
          <p:nvPr/>
        </p:nvPicPr>
        <p:blipFill>
          <a:blip r:embed="rId10"/>
          <a:stretch>
            <a:fillRect/>
          </a:stretch>
        </p:blipFill>
        <p:spPr>
          <a:xfrm>
            <a:off x="4029011" y="2551738"/>
            <a:ext cx="10229975" cy="1609483"/>
          </a:xfrm>
          <a:prstGeom prst="rect">
            <a:avLst/>
          </a:prstGeom>
        </p:spPr>
      </p:pic>
      <p:pic>
        <p:nvPicPr>
          <p:cNvPr id="18" name="תמונה 17" descr="תמונה שמכילה לבוש, אדם, בית הימורים, פני אדם&#10;&#10;התיאור נוצר באופן אוטומטי">
            <a:extLst>
              <a:ext uri="{FF2B5EF4-FFF2-40B4-BE49-F238E27FC236}">
                <a16:creationId xmlns:a16="http://schemas.microsoft.com/office/drawing/2014/main" id="{933DE1EB-CA8C-AE51-7D79-DA677BFA9629}"/>
              </a:ext>
            </a:extLst>
          </p:cNvPr>
          <p:cNvPicPr>
            <a:picLocks noChangeAspect="1"/>
          </p:cNvPicPr>
          <p:nvPr/>
        </p:nvPicPr>
        <p:blipFill>
          <a:blip r:embed="rId11">
            <a:extLst>
              <a:ext uri="{28A0092B-C50C-407E-A947-70E740481C1C}">
                <a14:useLocalDpi xmlns:a14="http://schemas.microsoft.com/office/drawing/2010/main" val="0"/>
              </a:ext>
            </a:extLst>
          </a:blip>
          <a:srcRect t="13511" b="9334"/>
          <a:stretch/>
        </p:blipFill>
        <p:spPr>
          <a:xfrm>
            <a:off x="3931282" y="4161221"/>
            <a:ext cx="10425432" cy="4546496"/>
          </a:xfrm>
          <a:prstGeom prst="rect">
            <a:avLst/>
          </a:prstGeom>
          <a:ln>
            <a:noFill/>
          </a:ln>
          <a:effectLst>
            <a:softEdge rad="112500"/>
          </a:effectLst>
        </p:spPr>
      </p:pic>
    </p:spTree>
    <p:extLst>
      <p:ext uri="{BB962C8B-B14F-4D97-AF65-F5344CB8AC3E}">
        <p14:creationId xmlns:p14="http://schemas.microsoft.com/office/powerpoint/2010/main" val="3450295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4773C-DC93-5CC6-A2FF-AEB35928A85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2F3F409-05A8-4D7E-05D0-922185CA326F}"/>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1B95C106-1867-9E9A-D143-E4343D4BCBF1}"/>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9F175E76-BB38-D35A-F616-9E66E55E9E5B}"/>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8D2B0F34-DBA9-9D38-FE0D-5611CB64C162}"/>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14DA578C-396E-39AE-917A-CBF5E30ABC03}"/>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B6DC6C00-90CF-DE9F-3DD0-02140F7DD223}"/>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8CEF08DF-5068-6B6C-1740-69C2996DAB35}"/>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EFB7AF9A-6B42-8FF6-A004-C680713DE072}"/>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8DFB7997-F01E-3F97-70EB-5680007FA444}"/>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F683C77A-A96A-75AE-28AF-638527EB95FD}"/>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C14E2A8E-9E0C-99C9-A684-05E6586925D6}"/>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EAF1ED85-E9A9-092E-5702-2C6EF346E2BB}"/>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5FB80699-D20F-CF3E-3DA9-3297F84AB8A0}"/>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BB4B007C-7803-CAB0-BEDD-DE20807AD50B}"/>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sp>
        <p:nvSpPr>
          <p:cNvPr id="16" name="תיבת טקסט 15">
            <a:extLst>
              <a:ext uri="{FF2B5EF4-FFF2-40B4-BE49-F238E27FC236}">
                <a16:creationId xmlns:a16="http://schemas.microsoft.com/office/drawing/2014/main" id="{4CF9860E-D5F3-3742-FCF2-490BDBC775E5}"/>
              </a:ext>
            </a:extLst>
          </p:cNvPr>
          <p:cNvSpPr txBox="1"/>
          <p:nvPr/>
        </p:nvSpPr>
        <p:spPr>
          <a:xfrm>
            <a:off x="10279629" y="2552700"/>
            <a:ext cx="6097836" cy="861774"/>
          </a:xfrm>
          <a:prstGeom prst="rect">
            <a:avLst/>
          </a:prstGeom>
          <a:noFill/>
        </p:spPr>
        <p:txBody>
          <a:bodyPr wrap="square">
            <a:spAutoFit/>
          </a:bodyPr>
          <a:lstStyle/>
          <a:p>
            <a:pPr algn="ctr" rtl="1"/>
            <a:r>
              <a:rPr lang="he-IL" sz="5000" b="1" i="0" u="none" strike="noStrike" dirty="0">
                <a:solidFill>
                  <a:srgbClr val="000000"/>
                </a:solidFill>
                <a:effectLst/>
                <a:latin typeface="Arial" panose="020B0604020202020204" pitchFamily="34" charset="0"/>
              </a:rPr>
              <a:t>לסיכום:</a:t>
            </a:r>
          </a:p>
        </p:txBody>
      </p:sp>
      <p:sp>
        <p:nvSpPr>
          <p:cNvPr id="17" name="תיבת טקסט 16">
            <a:extLst>
              <a:ext uri="{FF2B5EF4-FFF2-40B4-BE49-F238E27FC236}">
                <a16:creationId xmlns:a16="http://schemas.microsoft.com/office/drawing/2014/main" id="{77412340-8A63-0A82-0A0D-CD073E057EDE}"/>
              </a:ext>
            </a:extLst>
          </p:cNvPr>
          <p:cNvSpPr txBox="1"/>
          <p:nvPr/>
        </p:nvSpPr>
        <p:spPr>
          <a:xfrm>
            <a:off x="9406009" y="3774167"/>
            <a:ext cx="7845075" cy="3170099"/>
          </a:xfrm>
          <a:prstGeom prst="rect">
            <a:avLst/>
          </a:prstGeom>
          <a:noFill/>
        </p:spPr>
        <p:txBody>
          <a:bodyPr wrap="square">
            <a:spAutoFit/>
          </a:bodyPr>
          <a:lstStyle/>
          <a:p>
            <a:pPr algn="ctr" rtl="1"/>
            <a:r>
              <a:rPr lang="he-IL" sz="4000" b="0" u="none" strike="noStrike" dirty="0">
                <a:solidFill>
                  <a:srgbClr val="000000"/>
                </a:solidFill>
                <a:effectLst/>
                <a:latin typeface="Arial" panose="020B0604020202020204" pitchFamily="34" charset="0"/>
              </a:rPr>
              <a:t>- האם יש ערכים חשובים יותר מכסף?</a:t>
            </a:r>
          </a:p>
          <a:p>
            <a:pPr algn="ctr" rtl="1"/>
            <a:r>
              <a:rPr lang="he-IL" sz="4000" b="0" u="none" strike="noStrike" dirty="0">
                <a:solidFill>
                  <a:srgbClr val="000000"/>
                </a:solidFill>
                <a:effectLst/>
                <a:latin typeface="Arial" panose="020B0604020202020204" pitchFamily="34" charset="0"/>
              </a:rPr>
              <a:t>- איך הערכים יכולים להשפיע על החלטות כלכליות? </a:t>
            </a:r>
          </a:p>
          <a:p>
            <a:pPr algn="ctr" rtl="1"/>
            <a:r>
              <a:rPr lang="he-IL" sz="4000" b="0" u="none" strike="noStrike" dirty="0">
                <a:solidFill>
                  <a:srgbClr val="000000"/>
                </a:solidFill>
                <a:effectLst/>
                <a:latin typeface="Arial" panose="020B0604020202020204" pitchFamily="34" charset="0"/>
              </a:rPr>
              <a:t>- מה גיליתם על סולם הערכים האישי שלכם?</a:t>
            </a:r>
          </a:p>
        </p:txBody>
      </p:sp>
      <p:pic>
        <p:nvPicPr>
          <p:cNvPr id="18" name="תמונה 17" descr="תמונה שמכילה שמיים, בחוץ, אדם, לבוש&#10;&#10;התיאור נוצר באופן אוטומטי">
            <a:extLst>
              <a:ext uri="{FF2B5EF4-FFF2-40B4-BE49-F238E27FC236}">
                <a16:creationId xmlns:a16="http://schemas.microsoft.com/office/drawing/2014/main" id="{38300A2F-46AB-9D94-08B8-88C165F45A7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2279" y="1902743"/>
            <a:ext cx="7036093" cy="7036093"/>
          </a:xfrm>
          <a:prstGeom prst="rect">
            <a:avLst/>
          </a:prstGeom>
          <a:ln>
            <a:noFill/>
          </a:ln>
          <a:effectLst>
            <a:softEdge rad="112500"/>
          </a:effectLst>
        </p:spPr>
      </p:pic>
    </p:spTree>
    <p:extLst>
      <p:ext uri="{BB962C8B-B14F-4D97-AF65-F5344CB8AC3E}">
        <p14:creationId xmlns:p14="http://schemas.microsoft.com/office/powerpoint/2010/main" val="3434626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757FA-40C2-5AE2-A18F-28D35A275FE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1B197BE-400E-31D5-168D-096983848E5F}"/>
              </a:ext>
            </a:extLst>
          </p:cNvPr>
          <p:cNvGrpSpPr/>
          <p:nvPr/>
        </p:nvGrpSpPr>
        <p:grpSpPr>
          <a:xfrm>
            <a:off x="-2461689" y="9698362"/>
            <a:ext cx="20749689" cy="613936"/>
            <a:chOff x="0" y="-28575"/>
            <a:chExt cx="8500414" cy="228683"/>
          </a:xfrm>
        </p:grpSpPr>
        <p:sp>
          <p:nvSpPr>
            <p:cNvPr id="3" name="Freeform 3">
              <a:extLst>
                <a:ext uri="{FF2B5EF4-FFF2-40B4-BE49-F238E27FC236}">
                  <a16:creationId xmlns:a16="http://schemas.microsoft.com/office/drawing/2014/main" id="{B54E5787-15D8-2DA0-AA0A-42DD7F04A4DF}"/>
                </a:ext>
              </a:extLst>
            </p:cNvPr>
            <p:cNvSpPr/>
            <p:nvPr/>
          </p:nvSpPr>
          <p:spPr>
            <a:xfrm>
              <a:off x="1008467" y="9423"/>
              <a:ext cx="7491947" cy="190685"/>
            </a:xfrm>
            <a:custGeom>
              <a:avLst/>
              <a:gdLst/>
              <a:ahLst/>
              <a:cxnLst/>
              <a:rect l="l" t="t" r="r" b="b"/>
              <a:pathLst>
                <a:path w="8500414" h="190685">
                  <a:moveTo>
                    <a:pt x="0" y="0"/>
                  </a:moveTo>
                  <a:lnTo>
                    <a:pt x="8500414" y="0"/>
                  </a:lnTo>
                  <a:lnTo>
                    <a:pt x="8500414" y="190685"/>
                  </a:lnTo>
                  <a:lnTo>
                    <a:pt x="0" y="190685"/>
                  </a:lnTo>
                  <a:close/>
                </a:path>
              </a:pathLst>
            </a:custGeom>
            <a:solidFill>
              <a:srgbClr val="1A8FA4"/>
            </a:solidFill>
          </p:spPr>
          <p:txBody>
            <a:bodyPr/>
            <a:lstStyle/>
            <a:p>
              <a:endParaRPr lang="he-IL"/>
            </a:p>
          </p:txBody>
        </p:sp>
        <p:sp>
          <p:nvSpPr>
            <p:cNvPr id="4" name="TextBox 4">
              <a:extLst>
                <a:ext uri="{FF2B5EF4-FFF2-40B4-BE49-F238E27FC236}">
                  <a16:creationId xmlns:a16="http://schemas.microsoft.com/office/drawing/2014/main" id="{C3583B77-E1A8-8A33-7B91-467CDAE2FD75}"/>
                </a:ext>
              </a:extLst>
            </p:cNvPr>
            <p:cNvSpPr txBox="1"/>
            <p:nvPr/>
          </p:nvSpPr>
          <p:spPr>
            <a:xfrm>
              <a:off x="0" y="-28575"/>
              <a:ext cx="8500414" cy="219260"/>
            </a:xfrm>
            <a:prstGeom prst="rect">
              <a:avLst/>
            </a:prstGeom>
          </p:spPr>
          <p:txBody>
            <a:bodyPr lIns="47540" tIns="47540" rIns="47540" bIns="47540" rtlCol="0" anchor="ctr"/>
            <a:lstStyle/>
            <a:p>
              <a:pPr algn="ctr">
                <a:lnSpc>
                  <a:spcPts val="2385"/>
                </a:lnSpc>
              </a:pPr>
              <a:endParaRPr/>
            </a:p>
          </p:txBody>
        </p:sp>
      </p:grpSp>
      <p:sp>
        <p:nvSpPr>
          <p:cNvPr id="5" name="Freeform 5">
            <a:extLst>
              <a:ext uri="{FF2B5EF4-FFF2-40B4-BE49-F238E27FC236}">
                <a16:creationId xmlns:a16="http://schemas.microsoft.com/office/drawing/2014/main" id="{52239EE9-CCFE-E71A-6C1D-1BF584E441C7}"/>
              </a:ext>
            </a:extLst>
          </p:cNvPr>
          <p:cNvSpPr/>
          <p:nvPr/>
        </p:nvSpPr>
        <p:spPr>
          <a:xfrm>
            <a:off x="9914427" y="9575217"/>
            <a:ext cx="911643" cy="911643"/>
          </a:xfrm>
          <a:custGeom>
            <a:avLst/>
            <a:gdLst/>
            <a:ahLst/>
            <a:cxnLst/>
            <a:rect l="l" t="t" r="r" b="b"/>
            <a:pathLst>
              <a:path w="911643" h="911643">
                <a:moveTo>
                  <a:pt x="0" y="0"/>
                </a:moveTo>
                <a:lnTo>
                  <a:pt x="911643" y="0"/>
                </a:lnTo>
                <a:lnTo>
                  <a:pt x="911643" y="911642"/>
                </a:lnTo>
                <a:lnTo>
                  <a:pt x="0" y="9116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6" name="TextBox 6">
            <a:extLst>
              <a:ext uri="{FF2B5EF4-FFF2-40B4-BE49-F238E27FC236}">
                <a16:creationId xmlns:a16="http://schemas.microsoft.com/office/drawing/2014/main" id="{176F514B-C932-6268-DF70-55397A6C2E11}"/>
              </a:ext>
            </a:extLst>
          </p:cNvPr>
          <p:cNvSpPr txBox="1"/>
          <p:nvPr/>
        </p:nvSpPr>
        <p:spPr>
          <a:xfrm>
            <a:off x="-281185" y="9895091"/>
            <a:ext cx="18397808" cy="323722"/>
          </a:xfrm>
          <a:prstGeom prst="rect">
            <a:avLst/>
          </a:prstGeom>
        </p:spPr>
        <p:txBody>
          <a:bodyPr lIns="0" tIns="0" rIns="0" bIns="0" rtlCol="0" anchor="t">
            <a:spAutoFit/>
          </a:bodyPr>
          <a:lstStyle/>
          <a:p>
            <a:pPr algn="ctr" rtl="1">
              <a:lnSpc>
                <a:spcPts val="2687"/>
              </a:lnSpc>
            </a:pPr>
            <a:r>
              <a:rPr lang="he-IL" sz="1919" b="1" dirty="0">
                <a:solidFill>
                  <a:srgbClr val="FFFFFF"/>
                </a:solidFill>
                <a:latin typeface="+mj-lt"/>
                <a:ea typeface="Assistant Bold"/>
                <a:sym typeface="Assistant Bold"/>
                <a:rtl/>
              </a:rPr>
              <a:t> קידום מיומנות פיננסית                         עידוד חדשנות ויצירתיות                         הטמעת ערכים חברתיים </a:t>
            </a:r>
          </a:p>
        </p:txBody>
      </p:sp>
      <p:sp>
        <p:nvSpPr>
          <p:cNvPr id="7" name="Freeform 7">
            <a:extLst>
              <a:ext uri="{FF2B5EF4-FFF2-40B4-BE49-F238E27FC236}">
                <a16:creationId xmlns:a16="http://schemas.microsoft.com/office/drawing/2014/main" id="{2F52C511-E82C-8BAF-AEF8-A48E15B23CF7}"/>
              </a:ext>
            </a:extLst>
          </p:cNvPr>
          <p:cNvSpPr/>
          <p:nvPr/>
        </p:nvSpPr>
        <p:spPr>
          <a:xfrm>
            <a:off x="7222260" y="9458320"/>
            <a:ext cx="911643" cy="911643"/>
          </a:xfrm>
          <a:custGeom>
            <a:avLst/>
            <a:gdLst/>
            <a:ahLst/>
            <a:cxnLst/>
            <a:rect l="l" t="t" r="r" b="b"/>
            <a:pathLst>
              <a:path w="911643" h="911643">
                <a:moveTo>
                  <a:pt x="0" y="0"/>
                </a:moveTo>
                <a:lnTo>
                  <a:pt x="911642" y="0"/>
                </a:lnTo>
                <a:lnTo>
                  <a:pt x="911642" y="911643"/>
                </a:lnTo>
                <a:lnTo>
                  <a:pt x="0" y="911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he-IL"/>
          </a:p>
        </p:txBody>
      </p:sp>
      <p:sp>
        <p:nvSpPr>
          <p:cNvPr id="8" name="Freeform 8">
            <a:extLst>
              <a:ext uri="{FF2B5EF4-FFF2-40B4-BE49-F238E27FC236}">
                <a16:creationId xmlns:a16="http://schemas.microsoft.com/office/drawing/2014/main" id="{7F890F15-2970-6165-4467-E7D7D05C0AB9}"/>
              </a:ext>
            </a:extLst>
          </p:cNvPr>
          <p:cNvSpPr/>
          <p:nvPr/>
        </p:nvSpPr>
        <p:spPr>
          <a:xfrm>
            <a:off x="8505377" y="9153385"/>
            <a:ext cx="1050244" cy="779806"/>
          </a:xfrm>
          <a:custGeom>
            <a:avLst/>
            <a:gdLst/>
            <a:ahLst/>
            <a:cxnLst/>
            <a:rect l="l" t="t" r="r" b="b"/>
            <a:pathLst>
              <a:path w="1050244" h="779806">
                <a:moveTo>
                  <a:pt x="0" y="0"/>
                </a:moveTo>
                <a:lnTo>
                  <a:pt x="1050244" y="0"/>
                </a:lnTo>
                <a:lnTo>
                  <a:pt x="1050244" y="779806"/>
                </a:lnTo>
                <a:lnTo>
                  <a:pt x="0" y="7798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he-IL"/>
          </a:p>
        </p:txBody>
      </p:sp>
      <p:sp>
        <p:nvSpPr>
          <p:cNvPr id="9" name="Freeform 9">
            <a:extLst>
              <a:ext uri="{FF2B5EF4-FFF2-40B4-BE49-F238E27FC236}">
                <a16:creationId xmlns:a16="http://schemas.microsoft.com/office/drawing/2014/main" id="{4A8C3F5F-758C-AC26-F52F-FE9C3FFFFDE1}"/>
              </a:ext>
            </a:extLst>
          </p:cNvPr>
          <p:cNvSpPr/>
          <p:nvPr/>
        </p:nvSpPr>
        <p:spPr>
          <a:xfrm>
            <a:off x="8788456" y="8932952"/>
            <a:ext cx="511469" cy="565940"/>
          </a:xfrm>
          <a:custGeom>
            <a:avLst/>
            <a:gdLst/>
            <a:ahLst/>
            <a:cxnLst/>
            <a:rect l="l" t="t" r="r" b="b"/>
            <a:pathLst>
              <a:path w="511469" h="565940">
                <a:moveTo>
                  <a:pt x="0" y="0"/>
                </a:moveTo>
                <a:lnTo>
                  <a:pt x="511469" y="0"/>
                </a:lnTo>
                <a:lnTo>
                  <a:pt x="511469" y="565941"/>
                </a:lnTo>
                <a:lnTo>
                  <a:pt x="0" y="565941"/>
                </a:lnTo>
                <a:lnTo>
                  <a:pt x="0" y="0"/>
                </a:lnTo>
                <a:close/>
              </a:path>
            </a:pathLst>
          </a:custGeom>
          <a:blipFill>
            <a:blip r:embed="rId6"/>
            <a:stretch>
              <a:fillRect/>
            </a:stretch>
          </a:blipFill>
        </p:spPr>
        <p:txBody>
          <a:bodyPr/>
          <a:lstStyle/>
          <a:p>
            <a:endParaRPr lang="he-IL"/>
          </a:p>
        </p:txBody>
      </p:sp>
      <p:grpSp>
        <p:nvGrpSpPr>
          <p:cNvPr id="10" name="Group 10">
            <a:extLst>
              <a:ext uri="{FF2B5EF4-FFF2-40B4-BE49-F238E27FC236}">
                <a16:creationId xmlns:a16="http://schemas.microsoft.com/office/drawing/2014/main" id="{83F55DEF-38C2-6BB9-E28D-F227FC4014E4}"/>
              </a:ext>
            </a:extLst>
          </p:cNvPr>
          <p:cNvGrpSpPr/>
          <p:nvPr/>
        </p:nvGrpSpPr>
        <p:grpSpPr>
          <a:xfrm>
            <a:off x="0" y="322911"/>
            <a:ext cx="18288000" cy="820306"/>
            <a:chOff x="0" y="0"/>
            <a:chExt cx="4888357" cy="193027"/>
          </a:xfrm>
        </p:grpSpPr>
        <p:sp>
          <p:nvSpPr>
            <p:cNvPr id="11" name="Freeform 11">
              <a:extLst>
                <a:ext uri="{FF2B5EF4-FFF2-40B4-BE49-F238E27FC236}">
                  <a16:creationId xmlns:a16="http://schemas.microsoft.com/office/drawing/2014/main" id="{6A5715D5-FCDA-F043-4DB3-841FB7F92945}"/>
                </a:ext>
              </a:extLst>
            </p:cNvPr>
            <p:cNvSpPr/>
            <p:nvPr/>
          </p:nvSpPr>
          <p:spPr>
            <a:xfrm>
              <a:off x="0" y="0"/>
              <a:ext cx="4888357" cy="193027"/>
            </a:xfrm>
            <a:custGeom>
              <a:avLst/>
              <a:gdLst/>
              <a:ahLst/>
              <a:cxnLst/>
              <a:rect l="l" t="t" r="r" b="b"/>
              <a:pathLst>
                <a:path w="4888357" h="193027">
                  <a:moveTo>
                    <a:pt x="0" y="0"/>
                  </a:moveTo>
                  <a:lnTo>
                    <a:pt x="4888357" y="0"/>
                  </a:lnTo>
                  <a:lnTo>
                    <a:pt x="4888357" y="193027"/>
                  </a:lnTo>
                  <a:lnTo>
                    <a:pt x="0" y="193027"/>
                  </a:lnTo>
                  <a:close/>
                </a:path>
              </a:pathLst>
            </a:custGeom>
            <a:solidFill>
              <a:srgbClr val="1A8FA4"/>
            </a:solidFill>
          </p:spPr>
          <p:txBody>
            <a:bodyPr/>
            <a:lstStyle/>
            <a:p>
              <a:endParaRPr lang="he-IL"/>
            </a:p>
          </p:txBody>
        </p:sp>
        <p:sp>
          <p:nvSpPr>
            <p:cNvPr id="12" name="TextBox 12">
              <a:extLst>
                <a:ext uri="{FF2B5EF4-FFF2-40B4-BE49-F238E27FC236}">
                  <a16:creationId xmlns:a16="http://schemas.microsoft.com/office/drawing/2014/main" id="{BAE47704-A323-DAA2-3CCF-DA259C3F9112}"/>
                </a:ext>
              </a:extLst>
            </p:cNvPr>
            <p:cNvSpPr txBox="1"/>
            <p:nvPr/>
          </p:nvSpPr>
          <p:spPr>
            <a:xfrm>
              <a:off x="0" y="-28575"/>
              <a:ext cx="4888357" cy="221602"/>
            </a:xfrm>
            <a:prstGeom prst="rect">
              <a:avLst/>
            </a:prstGeom>
          </p:spPr>
          <p:txBody>
            <a:bodyPr lIns="54184" tIns="54184" rIns="54184" bIns="54184" rtlCol="0" anchor="ctr"/>
            <a:lstStyle/>
            <a:p>
              <a:pPr algn="ctr">
                <a:lnSpc>
                  <a:spcPts val="2239"/>
                </a:lnSpc>
              </a:pPr>
              <a:endParaRPr/>
            </a:p>
          </p:txBody>
        </p:sp>
      </p:grpSp>
      <p:sp>
        <p:nvSpPr>
          <p:cNvPr id="13" name="Freeform 13">
            <a:extLst>
              <a:ext uri="{FF2B5EF4-FFF2-40B4-BE49-F238E27FC236}">
                <a16:creationId xmlns:a16="http://schemas.microsoft.com/office/drawing/2014/main" id="{F52B2536-37CD-6F13-713F-9E67820E41DB}"/>
              </a:ext>
            </a:extLst>
          </p:cNvPr>
          <p:cNvSpPr/>
          <p:nvPr/>
        </p:nvSpPr>
        <p:spPr>
          <a:xfrm>
            <a:off x="15235097" y="48596"/>
            <a:ext cx="2221476" cy="1387860"/>
          </a:xfrm>
          <a:custGeom>
            <a:avLst/>
            <a:gdLst/>
            <a:ahLst/>
            <a:cxnLst/>
            <a:rect l="l" t="t" r="r" b="b"/>
            <a:pathLst>
              <a:path w="2221476" h="1387860">
                <a:moveTo>
                  <a:pt x="0" y="0"/>
                </a:moveTo>
                <a:lnTo>
                  <a:pt x="2221476" y="0"/>
                </a:lnTo>
                <a:lnTo>
                  <a:pt x="2221476" y="1387860"/>
                </a:lnTo>
                <a:lnTo>
                  <a:pt x="0" y="1387860"/>
                </a:lnTo>
                <a:lnTo>
                  <a:pt x="0" y="0"/>
                </a:lnTo>
                <a:close/>
              </a:path>
            </a:pathLst>
          </a:custGeom>
          <a:blipFill>
            <a:blip r:embed="rId7">
              <a:alphaModFix amt="43000"/>
            </a:blip>
            <a:stretch>
              <a:fillRect t="-11639" b="-11639"/>
            </a:stretch>
          </a:blipFill>
        </p:spPr>
        <p:txBody>
          <a:bodyPr/>
          <a:lstStyle/>
          <a:p>
            <a:endParaRPr lang="he-IL"/>
          </a:p>
        </p:txBody>
      </p:sp>
      <p:sp>
        <p:nvSpPr>
          <p:cNvPr id="14" name="Freeform 14">
            <a:extLst>
              <a:ext uri="{FF2B5EF4-FFF2-40B4-BE49-F238E27FC236}">
                <a16:creationId xmlns:a16="http://schemas.microsoft.com/office/drawing/2014/main" id="{ECCD5402-7A8F-8F04-382D-9BDE8001B7CA}"/>
              </a:ext>
            </a:extLst>
          </p:cNvPr>
          <p:cNvSpPr/>
          <p:nvPr/>
        </p:nvSpPr>
        <p:spPr>
          <a:xfrm>
            <a:off x="15153117" y="-114300"/>
            <a:ext cx="2706258" cy="1671731"/>
          </a:xfrm>
          <a:custGeom>
            <a:avLst/>
            <a:gdLst/>
            <a:ahLst/>
            <a:cxnLst/>
            <a:rect l="l" t="t" r="r" b="b"/>
            <a:pathLst>
              <a:path w="2706258" h="1671731">
                <a:moveTo>
                  <a:pt x="0" y="0"/>
                </a:moveTo>
                <a:lnTo>
                  <a:pt x="2706258" y="0"/>
                </a:lnTo>
                <a:lnTo>
                  <a:pt x="2706258" y="1671731"/>
                </a:lnTo>
                <a:lnTo>
                  <a:pt x="0" y="1671731"/>
                </a:lnTo>
                <a:lnTo>
                  <a:pt x="0" y="0"/>
                </a:lnTo>
                <a:close/>
              </a:path>
            </a:pathLst>
          </a:custGeom>
          <a:blipFill>
            <a:blip r:embed="rId8">
              <a:alphaModFix amt="43000"/>
            </a:blip>
            <a:stretch>
              <a:fillRect t="-23967" b="-23967"/>
            </a:stretch>
          </a:blipFill>
        </p:spPr>
        <p:txBody>
          <a:bodyPr/>
          <a:lstStyle/>
          <a:p>
            <a:endParaRPr lang="he-IL"/>
          </a:p>
        </p:txBody>
      </p:sp>
      <p:sp>
        <p:nvSpPr>
          <p:cNvPr id="15" name="TextBox 15">
            <a:extLst>
              <a:ext uri="{FF2B5EF4-FFF2-40B4-BE49-F238E27FC236}">
                <a16:creationId xmlns:a16="http://schemas.microsoft.com/office/drawing/2014/main" id="{5CD254C4-BA91-B029-787D-58CC9789D5F7}"/>
              </a:ext>
            </a:extLst>
          </p:cNvPr>
          <p:cNvSpPr txBox="1"/>
          <p:nvPr/>
        </p:nvSpPr>
        <p:spPr>
          <a:xfrm>
            <a:off x="3479045" y="584957"/>
            <a:ext cx="17023059" cy="320344"/>
          </a:xfrm>
          <a:prstGeom prst="rect">
            <a:avLst/>
          </a:prstGeom>
        </p:spPr>
        <p:txBody>
          <a:bodyPr lIns="0" tIns="0" rIns="0" bIns="0" rtlCol="0" anchor="t">
            <a:spAutoFit/>
          </a:bodyPr>
          <a:lstStyle/>
          <a:p>
            <a:pPr algn="ctr" rtl="1">
              <a:lnSpc>
                <a:spcPts val="2644"/>
              </a:lnSpc>
            </a:pPr>
            <a:r>
              <a:rPr lang="he-IL" sz="2082" b="1" dirty="0">
                <a:solidFill>
                  <a:srgbClr val="FFFFFF"/>
                </a:solidFill>
                <a:latin typeface="+mj-lt"/>
                <a:ea typeface="Assistant Bold"/>
                <a:sym typeface="Assistant Bold"/>
                <a:rtl/>
              </a:rPr>
              <a:t>תחרות לעיצוב שטר כסף </a:t>
            </a:r>
          </a:p>
        </p:txBody>
      </p:sp>
      <p:sp>
        <p:nvSpPr>
          <p:cNvPr id="16" name="תיבת טקסט 15">
            <a:extLst>
              <a:ext uri="{FF2B5EF4-FFF2-40B4-BE49-F238E27FC236}">
                <a16:creationId xmlns:a16="http://schemas.microsoft.com/office/drawing/2014/main" id="{C8093F2D-F3F8-35A3-A827-2D3D3683F2DB}"/>
              </a:ext>
            </a:extLst>
          </p:cNvPr>
          <p:cNvSpPr txBox="1"/>
          <p:nvPr/>
        </p:nvSpPr>
        <p:spPr>
          <a:xfrm>
            <a:off x="1861840" y="1674237"/>
            <a:ext cx="6097836" cy="861774"/>
          </a:xfrm>
          <a:prstGeom prst="rect">
            <a:avLst/>
          </a:prstGeom>
          <a:noFill/>
        </p:spPr>
        <p:txBody>
          <a:bodyPr wrap="square">
            <a:spAutoFit/>
          </a:bodyPr>
          <a:lstStyle/>
          <a:p>
            <a:pPr algn="ctr" rtl="1"/>
            <a:r>
              <a:rPr lang="he-IL" sz="5000" b="1" i="0" u="none" strike="noStrike" dirty="0">
                <a:solidFill>
                  <a:srgbClr val="000000"/>
                </a:solidFill>
                <a:effectLst/>
                <a:latin typeface="Arial" panose="020B0604020202020204" pitchFamily="34" charset="0"/>
              </a:rPr>
              <a:t>משימה:</a:t>
            </a:r>
          </a:p>
        </p:txBody>
      </p:sp>
      <p:sp>
        <p:nvSpPr>
          <p:cNvPr id="17" name="תיבת טקסט 16">
            <a:extLst>
              <a:ext uri="{FF2B5EF4-FFF2-40B4-BE49-F238E27FC236}">
                <a16:creationId xmlns:a16="http://schemas.microsoft.com/office/drawing/2014/main" id="{47F0F564-6BA4-A8FC-4154-E029ECD13453}"/>
              </a:ext>
            </a:extLst>
          </p:cNvPr>
          <p:cNvSpPr txBox="1"/>
          <p:nvPr/>
        </p:nvSpPr>
        <p:spPr>
          <a:xfrm>
            <a:off x="521591" y="2604198"/>
            <a:ext cx="8778334" cy="6863417"/>
          </a:xfrm>
          <a:prstGeom prst="rect">
            <a:avLst/>
          </a:prstGeom>
          <a:noFill/>
        </p:spPr>
        <p:txBody>
          <a:bodyPr wrap="square">
            <a:spAutoFit/>
          </a:bodyPr>
          <a:lstStyle/>
          <a:p>
            <a:pPr algn="ctr" rtl="1"/>
            <a:r>
              <a:rPr lang="he-IL" sz="4000" b="0" u="none" strike="noStrike" dirty="0">
                <a:solidFill>
                  <a:srgbClr val="000000"/>
                </a:solidFill>
                <a:effectLst/>
                <a:latin typeface="Arial" panose="020B0604020202020204" pitchFamily="34" charset="0"/>
              </a:rPr>
              <a:t>התבוננו באחד משטרות הכסף הקיימים. </a:t>
            </a:r>
          </a:p>
          <a:p>
            <a:pPr algn="ctr" rtl="1"/>
            <a:r>
              <a:rPr lang="he-IL" sz="4000" b="0" u="none" strike="noStrike" dirty="0">
                <a:solidFill>
                  <a:srgbClr val="000000"/>
                </a:solidFill>
                <a:effectLst/>
                <a:latin typeface="Arial" panose="020B0604020202020204" pitchFamily="34" charset="0"/>
              </a:rPr>
              <a:t>- אילו ערכים הוא המייצג לדעתכם ומדוע? </a:t>
            </a:r>
          </a:p>
          <a:p>
            <a:pPr algn="ctr" rtl="1"/>
            <a:endParaRPr lang="he-IL" sz="4000" b="0" u="none" strike="noStrike" dirty="0">
              <a:solidFill>
                <a:srgbClr val="000000"/>
              </a:solidFill>
              <a:effectLst/>
              <a:latin typeface="Arial" panose="020B0604020202020204" pitchFamily="34" charset="0"/>
            </a:endParaRPr>
          </a:p>
          <a:p>
            <a:pPr algn="ctr" rtl="1"/>
            <a:r>
              <a:rPr lang="he-IL" sz="4000" b="0" u="none" strike="noStrike" dirty="0">
                <a:solidFill>
                  <a:srgbClr val="000000"/>
                </a:solidFill>
                <a:effectLst/>
                <a:latin typeface="Arial" panose="020B0604020202020204" pitchFamily="34" charset="0"/>
              </a:rPr>
              <a:t>בנק ישראל פונה אליכם בבקשה לעצב שטר לרגל 70 שנה להיווסדו. כאשר הנושא המרכזי הוא: </a:t>
            </a:r>
          </a:p>
          <a:p>
            <a:pPr algn="ctr" rtl="1"/>
            <a:r>
              <a:rPr lang="he-IL" sz="4000" b="0" u="none" strike="noStrike" dirty="0">
                <a:solidFill>
                  <a:srgbClr val="000000"/>
                </a:solidFill>
                <a:effectLst/>
                <a:latin typeface="Arial" panose="020B0604020202020204" pitchFamily="34" charset="0"/>
              </a:rPr>
              <a:t>׳׳</a:t>
            </a:r>
            <a:r>
              <a:rPr lang="he-IL" sz="4000" b="1" u="none" strike="noStrike" dirty="0">
                <a:solidFill>
                  <a:srgbClr val="000000"/>
                </a:solidFill>
                <a:effectLst/>
                <a:latin typeface="Arial" panose="020B0604020202020204" pitchFamily="34" charset="0"/>
              </a:rPr>
              <a:t>לכידות חברתית, תקומה וגבורה בעקבות מלחמת חרבות ברזל</a:t>
            </a:r>
            <a:r>
              <a:rPr lang="he-IL" sz="4000" b="0" u="none" strike="noStrike" dirty="0">
                <a:solidFill>
                  <a:srgbClr val="000000"/>
                </a:solidFill>
                <a:effectLst/>
                <a:latin typeface="Arial" panose="020B0604020202020204" pitchFamily="34" charset="0"/>
              </a:rPr>
              <a:t>׳׳.</a:t>
            </a:r>
          </a:p>
          <a:p>
            <a:pPr algn="ctr" rtl="1"/>
            <a:endParaRPr lang="he-IL" sz="4000" b="0" u="none" strike="noStrike" dirty="0">
              <a:solidFill>
                <a:srgbClr val="000000"/>
              </a:solidFill>
              <a:effectLst/>
              <a:latin typeface="Arial" panose="020B0604020202020204" pitchFamily="34" charset="0"/>
            </a:endParaRPr>
          </a:p>
          <a:p>
            <a:pPr algn="ctr" rtl="1"/>
            <a:r>
              <a:rPr lang="he-IL" sz="4000" dirty="0">
                <a:solidFill>
                  <a:srgbClr val="000000"/>
                </a:solidFill>
                <a:latin typeface="Arial" panose="020B0604020202020204" pitchFamily="34" charset="0"/>
              </a:rPr>
              <a:t>- </a:t>
            </a:r>
            <a:r>
              <a:rPr lang="he-IL" sz="4000" b="0" u="none" strike="noStrike" dirty="0">
                <a:solidFill>
                  <a:srgbClr val="000000"/>
                </a:solidFill>
                <a:effectLst/>
                <a:latin typeface="Arial" panose="020B0604020202020204" pitchFamily="34" charset="0"/>
              </a:rPr>
              <a:t>איזה ערך מרכזי תרצו לחזק דרך השטר? באיזה אופן? </a:t>
            </a:r>
          </a:p>
        </p:txBody>
      </p:sp>
      <p:pic>
        <p:nvPicPr>
          <p:cNvPr id="22" name="תמונה 21" descr="תמונה שמכילה כלי שולחן, ספר, אספקת משרד, שולחן&#10;&#10;התיאור נוצר באופן אוטומטי">
            <a:extLst>
              <a:ext uri="{FF2B5EF4-FFF2-40B4-BE49-F238E27FC236}">
                <a16:creationId xmlns:a16="http://schemas.microsoft.com/office/drawing/2014/main" id="{E112DF23-D440-E226-CA2C-F20882AC58C2}"/>
              </a:ext>
            </a:extLst>
          </p:cNvPr>
          <p:cNvPicPr>
            <a:picLocks noChangeAspect="1"/>
          </p:cNvPicPr>
          <p:nvPr/>
        </p:nvPicPr>
        <p:blipFill>
          <a:blip r:embed="rId9">
            <a:extLst>
              <a:ext uri="{28A0092B-C50C-407E-A947-70E740481C1C}">
                <a14:useLocalDpi xmlns:a14="http://schemas.microsoft.com/office/drawing/2010/main" val="0"/>
              </a:ext>
            </a:extLst>
          </a:blip>
          <a:srcRect l="9254" t="9993" r="9254" b="10294"/>
          <a:stretch/>
        </p:blipFill>
        <p:spPr>
          <a:xfrm>
            <a:off x="10275859" y="1984339"/>
            <a:ext cx="7086205" cy="6931604"/>
          </a:xfrm>
          <a:prstGeom prst="rect">
            <a:avLst/>
          </a:prstGeom>
          <a:ln>
            <a:noFill/>
          </a:ln>
          <a:effectLst>
            <a:softEdge rad="112500"/>
          </a:effectLst>
        </p:spPr>
      </p:pic>
    </p:spTree>
    <p:extLst>
      <p:ext uri="{BB962C8B-B14F-4D97-AF65-F5344CB8AC3E}">
        <p14:creationId xmlns:p14="http://schemas.microsoft.com/office/powerpoint/2010/main" val="3363751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7571</TotalTime>
  <Words>436</Words>
  <Application>Microsoft Office PowerPoint</Application>
  <PresentationFormat>מותאם אישית</PresentationFormat>
  <Paragraphs>45</Paragraphs>
  <Slides>8</Slides>
  <Notes>0</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8</vt:i4>
      </vt:variant>
    </vt:vector>
  </HeadingPairs>
  <TitlesOfParts>
    <vt:vector size="11" baseType="lpstr">
      <vt:lpstr>Arial</vt:lpstr>
      <vt:lpstr>Calibri</vt:lpstr>
      <vt:lpstr>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תחרות עיצוב שטר כסף (Presentation)</dc:title>
  <dc:creator>מעיין הנדל</dc:creator>
  <cp:lastModifiedBy>Yifat Brosh</cp:lastModifiedBy>
  <cp:revision>9</cp:revision>
  <dcterms:created xsi:type="dcterms:W3CDTF">2006-08-16T00:00:00Z</dcterms:created>
  <dcterms:modified xsi:type="dcterms:W3CDTF">2024-11-22T22:39:57Z</dcterms:modified>
  <dc:identifier>DAGWuZxfdRY</dc:identifier>
</cp:coreProperties>
</file>