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8229600" cx="14630400"/>
  <p:notesSz cx="8229600" cy="146304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04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28857" y="2669024"/>
            <a:ext cx="6951345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عيد الفصح: مواد تعليمية وتربوية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 1"/>
          <p:cNvSpPr/>
          <p:nvPr/>
        </p:nvSpPr>
        <p:spPr>
          <a:xfrm>
            <a:off x="863798" y="3740468"/>
            <a:ext cx="7416403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David" panose="020E0502060401010101" pitchFamily="34" charset="-79"/>
                <a:ea typeface="Source Sans Pro" pitchFamily="34" charset="-122"/>
                <a:cs typeface="David" panose="020E0502060401010101" pitchFamily="34" charset="-79"/>
              </a:rPr>
              <a:t>أهلاً وسهلاً بكم في عرضنا التقديمي حول عيد الفصح، أحد أهم الأعياد المسيحية. سنستكشف معًا جوانب هذا العيد، من تاريخه وأهميته الدينية إلى رموزه وتقاليده العالمية.</a:t>
            </a:r>
            <a:endParaRPr lang="en-US" sz="1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885271" y="5147072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pPr algn="ctr" rtl="1"/>
            <a:endParaRPr lang="en-US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3"/>
          <p:cNvSpPr/>
          <p:nvPr/>
        </p:nvSpPr>
        <p:spPr>
          <a:xfrm>
            <a:off x="5659755" y="5128617"/>
            <a:ext cx="2102168" cy="431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3400"/>
              </a:lnSpc>
              <a:buNone/>
            </a:pPr>
            <a:r>
              <a:rPr lang="en-US" sz="2400" b="1" dirty="0">
                <a:solidFill>
                  <a:srgbClr val="3D3838"/>
                </a:solidFill>
                <a:latin typeface="David" panose="020E0502060401010101" pitchFamily="34" charset="-79"/>
                <a:ea typeface="Source Sans Pro Bold" pitchFamily="34" charset="-122"/>
                <a:cs typeface="David" panose="020E0502060401010101" pitchFamily="34" charset="-79"/>
              </a:rPr>
              <a:t>by Kamilia Soul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48263" y="2675692"/>
            <a:ext cx="8618339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مقدمة عن عيد الفصح</a:t>
            </a:r>
            <a:r>
              <a:rPr lang="ar-JO" sz="4400" b="1" kern="0" spc="-44" dirty="0">
                <a:solidFill>
                  <a:srgbClr val="000000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:</a:t>
            </a:r>
            <a:r>
              <a:rPr lang="en-US" sz="4400" b="1" kern="0" spc="-44" dirty="0">
                <a:solidFill>
                  <a:srgbClr val="000000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  </a:t>
            </a:r>
            <a:r>
              <a:rPr lang="en-US" sz="4400" b="1" kern="0" spc="-44" dirty="0" err="1">
                <a:solidFill>
                  <a:srgbClr val="000000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الاحتفال</a:t>
            </a:r>
            <a:r>
              <a:rPr lang="en-US" sz="4400" b="1" kern="0" spc="-44" dirty="0">
                <a:solidFill>
                  <a:srgbClr val="000000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 بالقيامة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 1"/>
          <p:cNvSpPr/>
          <p:nvPr/>
        </p:nvSpPr>
        <p:spPr>
          <a:xfrm>
            <a:off x="1957864" y="3993952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أصل العيد</a:t>
            </a:r>
            <a:endParaRPr lang="en-US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 2"/>
          <p:cNvSpPr/>
          <p:nvPr/>
        </p:nvSpPr>
        <p:spPr>
          <a:xfrm>
            <a:off x="863798" y="4591407"/>
            <a:ext cx="389894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David" panose="020E0502060401010101" pitchFamily="34" charset="-79"/>
                <a:ea typeface="Source Sans Pro" pitchFamily="34" charset="-122"/>
                <a:cs typeface="David" panose="020E0502060401010101" pitchFamily="34" charset="-79"/>
              </a:rPr>
              <a:t>عيد الفصح )عيد </a:t>
            </a:r>
            <a:r>
              <a:rPr lang="en-US" sz="1900" dirty="0" err="1">
                <a:solidFill>
                  <a:srgbClr val="3D3838"/>
                </a:solidFill>
                <a:latin typeface="David" panose="020E0502060401010101" pitchFamily="34" charset="-79"/>
                <a:ea typeface="Source Sans Pro" pitchFamily="34" charset="-122"/>
                <a:cs typeface="David" panose="020E0502060401010101" pitchFamily="34" charset="-79"/>
              </a:rPr>
              <a:t>القيام</a:t>
            </a:r>
            <a:r>
              <a:rPr lang="ar-JO" sz="1900" dirty="0">
                <a:solidFill>
                  <a:srgbClr val="3D3838"/>
                </a:solidFill>
                <a:latin typeface="David" panose="020E0502060401010101" pitchFamily="34" charset="-79"/>
                <a:ea typeface="Source Sans Pro" pitchFamily="34" charset="-122"/>
                <a:cs typeface="David" panose="020E0502060401010101" pitchFamily="34" charset="-79"/>
              </a:rPr>
              <a:t>ة)</a:t>
            </a:r>
            <a:r>
              <a:rPr lang="en-US" sz="1900" dirty="0">
                <a:solidFill>
                  <a:srgbClr val="3D3838"/>
                </a:solidFill>
                <a:latin typeface="David" panose="020E0502060401010101" pitchFamily="34" charset="-79"/>
                <a:ea typeface="Source Sans Pro" pitchFamily="34" charset="-122"/>
                <a:cs typeface="David" panose="020E0502060401010101" pitchFamily="34" charset="-79"/>
              </a:rPr>
              <a:t>  </a:t>
            </a:r>
            <a:r>
              <a:rPr lang="en-US" sz="1900" dirty="0" err="1">
                <a:solidFill>
                  <a:srgbClr val="3D3838"/>
                </a:solidFill>
                <a:latin typeface="David" panose="020E0502060401010101" pitchFamily="34" charset="-79"/>
                <a:ea typeface="Source Sans Pro" pitchFamily="34" charset="-122"/>
                <a:cs typeface="David" panose="020E0502060401010101" pitchFamily="34" charset="-79"/>
              </a:rPr>
              <a:t>هو</a:t>
            </a:r>
            <a:r>
              <a:rPr lang="en-US" sz="1900" dirty="0">
                <a:solidFill>
                  <a:srgbClr val="3D3838"/>
                </a:solidFill>
                <a:latin typeface="David" panose="020E0502060401010101" pitchFamily="34" charset="-79"/>
                <a:ea typeface="Source Sans Pro" pitchFamily="34" charset="-122"/>
                <a:cs typeface="David" panose="020E0502060401010101" pitchFamily="34" charset="-79"/>
              </a:rPr>
              <a:t> ذكرى قيامة السيد المسيح بعد صلبه.</a:t>
            </a:r>
            <a:endParaRPr lang="en-US" sz="1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 3"/>
          <p:cNvSpPr/>
          <p:nvPr/>
        </p:nvSpPr>
        <p:spPr>
          <a:xfrm>
            <a:off x="6466642" y="3993952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رمزية القيامة</a:t>
            </a:r>
            <a:endParaRPr lang="en-US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72576" y="4591407"/>
            <a:ext cx="389894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David" panose="020E0502060401010101" pitchFamily="34" charset="-79"/>
                <a:ea typeface="Source Sans Pro" pitchFamily="34" charset="-122"/>
                <a:cs typeface="David" panose="020E0502060401010101" pitchFamily="34" charset="-79"/>
              </a:rPr>
              <a:t>يرمز إلى الانتصار على الموت وبداية حياة جديدة في الإيمان.</a:t>
            </a:r>
            <a:endParaRPr lang="en-US" sz="1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975419" y="3993952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أهمية روحية</a:t>
            </a:r>
            <a:endParaRPr lang="en-US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81354" y="4591407"/>
            <a:ext cx="389894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David" panose="020E0502060401010101" pitchFamily="34" charset="-79"/>
                <a:ea typeface="Source Sans Pro" pitchFamily="34" charset="-122"/>
                <a:cs typeface="David" panose="020E0502060401010101" pitchFamily="34" charset="-79"/>
              </a:rPr>
              <a:t>تجديد الأمل والإيمان في قلوب المسيحيين حول العالم.</a:t>
            </a:r>
            <a:endParaRPr lang="en-US" sz="1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501616" y="2124075"/>
            <a:ext cx="6778585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أهمية عيد الفصح في المسيحية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724894" y="3473172"/>
            <a:ext cx="555308" cy="5553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pPr algn="r" rtl="1"/>
            <a:endParaRPr lang="en-US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8254" y="3582472"/>
            <a:ext cx="128588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50"/>
              </a:lnSpc>
              <a:buNone/>
            </a:pPr>
            <a:r>
              <a:rPr lang="en-US" sz="2650" b="1" kern="0" spc="-27" dirty="0">
                <a:solidFill>
                  <a:srgbClr val="3D3838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1</a:t>
            </a:r>
            <a:endParaRPr lang="en-US" sz="265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 3"/>
          <p:cNvSpPr/>
          <p:nvPr/>
        </p:nvSpPr>
        <p:spPr>
          <a:xfrm>
            <a:off x="4695349" y="3473172"/>
            <a:ext cx="2782729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تتويج الأحداث</a:t>
            </a:r>
            <a:endParaRPr lang="en-US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4"/>
          <p:cNvSpPr/>
          <p:nvPr/>
        </p:nvSpPr>
        <p:spPr>
          <a:xfrm>
            <a:off x="4695349" y="3971806"/>
            <a:ext cx="2782729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David" panose="020E0502060401010101" pitchFamily="34" charset="-79"/>
                <a:ea typeface="Source Sans Pro" pitchFamily="34" charset="-122"/>
                <a:cs typeface="David" panose="020E0502060401010101" pitchFamily="34" charset="-79"/>
              </a:rPr>
              <a:t>تتويج للأحداث بدءًا من الصوم الكبير وحتى يوم القيامة.</a:t>
            </a:r>
            <a:endParaRPr lang="en-US" sz="1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Shape 5"/>
          <p:cNvSpPr/>
          <p:nvPr/>
        </p:nvSpPr>
        <p:spPr>
          <a:xfrm>
            <a:off x="3893225" y="3473172"/>
            <a:ext cx="555308" cy="5553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pPr algn="r" rtl="1"/>
            <a:endParaRPr lang="en-US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 6"/>
          <p:cNvSpPr/>
          <p:nvPr/>
        </p:nvSpPr>
        <p:spPr>
          <a:xfrm>
            <a:off x="4073247" y="3582472"/>
            <a:ext cx="195263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50"/>
              </a:lnSpc>
              <a:buNone/>
            </a:pPr>
            <a:r>
              <a:rPr lang="en-US" sz="2650" b="1" kern="0" spc="-27" dirty="0">
                <a:solidFill>
                  <a:srgbClr val="3D3838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2</a:t>
            </a:r>
            <a:endParaRPr lang="en-US" sz="265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63679" y="3473172"/>
            <a:ext cx="2782729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انتصار على الموت</a:t>
            </a:r>
            <a:endParaRPr lang="en-US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63679" y="3971806"/>
            <a:ext cx="2782729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David" panose="020E0502060401010101" pitchFamily="34" charset="-79"/>
                <a:ea typeface="Source Sans Pro" pitchFamily="34" charset="-122"/>
                <a:cs typeface="David" panose="020E0502060401010101" pitchFamily="34" charset="-79"/>
              </a:rPr>
              <a:t>رمز للانتصار على الموت وبداية حياة جديدة بالإيمان.</a:t>
            </a:r>
            <a:endParaRPr lang="en-US" sz="1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7724894" y="5236607"/>
            <a:ext cx="555308" cy="5553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pPr algn="r" rtl="1"/>
            <a:endParaRPr lang="en-US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904678" y="5345906"/>
            <a:ext cx="195858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50"/>
              </a:lnSpc>
              <a:buNone/>
            </a:pPr>
            <a:r>
              <a:rPr lang="en-US" sz="2650" b="1" kern="0" spc="-27" dirty="0">
                <a:solidFill>
                  <a:srgbClr val="3D3838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3</a:t>
            </a:r>
            <a:endParaRPr lang="en-US" sz="265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673203" y="5236607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تجديد روحي</a:t>
            </a:r>
            <a:endParaRPr lang="en-US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63798" y="5735241"/>
            <a:ext cx="6614279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David" panose="020E0502060401010101" pitchFamily="34" charset="-79"/>
                <a:ea typeface="Source Sans Pro" pitchFamily="34" charset="-122"/>
                <a:cs typeface="David" panose="020E0502060401010101" pitchFamily="34" charset="-79"/>
              </a:rPr>
              <a:t>وقت للتأمل الروحي وتجديد العهد مع الله.</a:t>
            </a:r>
            <a:endParaRPr lang="en-US" sz="1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8187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70088" y="3150275"/>
            <a:ext cx="6537484" cy="5867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4600"/>
              </a:lnSpc>
              <a:buNone/>
            </a:pPr>
            <a:r>
              <a:rPr lang="en-US" b="1" kern="0" spc="-37" dirty="0">
                <a:solidFill>
                  <a:srgbClr val="000000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السياق التاريخي وتوقيت عيد الفصح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303770" y="4046815"/>
            <a:ext cx="22860" cy="3614380"/>
          </a:xfrm>
          <a:prstGeom prst="roundRect">
            <a:avLst>
              <a:gd name="adj" fmla="val 135531"/>
            </a:avLst>
          </a:prstGeom>
          <a:solidFill>
            <a:srgbClr val="D8D4D4"/>
          </a:solidFill>
          <a:ln/>
        </p:spPr>
        <p:txBody>
          <a:bodyPr/>
          <a:lstStyle/>
          <a:p>
            <a:pPr algn="r" rtl="1"/>
            <a:endParaRPr lang="en-US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524690" y="4499967"/>
            <a:ext cx="722828" cy="22860"/>
          </a:xfrm>
          <a:prstGeom prst="roundRect">
            <a:avLst>
              <a:gd name="adj" fmla="val 135531"/>
            </a:avLst>
          </a:prstGeom>
          <a:solidFill>
            <a:srgbClr val="D8D4D4"/>
          </a:solidFill>
          <a:ln/>
        </p:spPr>
        <p:txBody>
          <a:bodyPr/>
          <a:lstStyle/>
          <a:p>
            <a:pPr algn="r" rtl="1"/>
            <a:endParaRPr lang="en-US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082850" y="4279106"/>
            <a:ext cx="464701" cy="46470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pPr algn="r" rtl="1"/>
            <a:endParaRPr lang="en-US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4"/>
          <p:cNvSpPr/>
          <p:nvPr/>
        </p:nvSpPr>
        <p:spPr>
          <a:xfrm>
            <a:off x="7261443" y="4370546"/>
            <a:ext cx="107633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200"/>
              </a:lnSpc>
              <a:buNone/>
            </a:pPr>
            <a:r>
              <a:rPr lang="en-US" b="1" kern="0" spc="-22" dirty="0">
                <a:solidFill>
                  <a:srgbClr val="3D3838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1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 5"/>
          <p:cNvSpPr/>
          <p:nvPr/>
        </p:nvSpPr>
        <p:spPr>
          <a:xfrm>
            <a:off x="8451175" y="4253270"/>
            <a:ext cx="2347079" cy="293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300"/>
              </a:lnSpc>
              <a:buNone/>
            </a:pPr>
            <a:r>
              <a:rPr lang="en-US" b="1" kern="0" spc="-18" dirty="0">
                <a:solidFill>
                  <a:srgbClr val="3D3838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الأصول التاريخية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 6"/>
          <p:cNvSpPr/>
          <p:nvPr/>
        </p:nvSpPr>
        <p:spPr>
          <a:xfrm>
            <a:off x="8451175" y="4670346"/>
            <a:ext cx="5456396" cy="309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400"/>
              </a:lnSpc>
              <a:buNone/>
            </a:pPr>
            <a:r>
              <a:rPr lang="en-US" dirty="0">
                <a:solidFill>
                  <a:srgbClr val="3D3838"/>
                </a:solidFill>
                <a:latin typeface="David" panose="020E0502060401010101" pitchFamily="34" charset="-79"/>
                <a:ea typeface="Source Sans Pro" pitchFamily="34" charset="-122"/>
                <a:cs typeface="David" panose="020E0502060401010101" pitchFamily="34" charset="-79"/>
              </a:rPr>
              <a:t>متجذر في التقاليد اليهودية القديمة وعيد الفصح اليهودي.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382881" y="5532596"/>
            <a:ext cx="722828" cy="22860"/>
          </a:xfrm>
          <a:prstGeom prst="roundRect">
            <a:avLst>
              <a:gd name="adj" fmla="val 135531"/>
            </a:avLst>
          </a:prstGeom>
          <a:solidFill>
            <a:srgbClr val="D8D4D4"/>
          </a:solidFill>
          <a:ln/>
        </p:spPr>
        <p:txBody>
          <a:bodyPr/>
          <a:lstStyle/>
          <a:p>
            <a:pPr algn="r" rtl="1"/>
            <a:endParaRPr lang="en-US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082850" y="5311735"/>
            <a:ext cx="464701" cy="46470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pPr algn="r" rtl="1"/>
            <a:endParaRPr lang="en-US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233583" y="5403175"/>
            <a:ext cx="163354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200"/>
              </a:lnSpc>
              <a:buNone/>
            </a:pPr>
            <a:r>
              <a:rPr lang="en-US" b="1" kern="0" spc="-22" dirty="0">
                <a:solidFill>
                  <a:srgbClr val="3D3838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2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3832146" y="5285899"/>
            <a:ext cx="2347079" cy="293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300"/>
              </a:lnSpc>
              <a:buNone/>
            </a:pPr>
            <a:r>
              <a:rPr lang="en-US" b="1" kern="0" spc="-18" dirty="0">
                <a:solidFill>
                  <a:srgbClr val="3D3838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التحديد الزمني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22828" y="5702975"/>
            <a:ext cx="5456396" cy="309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400"/>
              </a:lnSpc>
              <a:buNone/>
            </a:pPr>
            <a:r>
              <a:rPr lang="en-US" dirty="0">
                <a:solidFill>
                  <a:srgbClr val="3D3838"/>
                </a:solidFill>
                <a:latin typeface="David" panose="020E0502060401010101" pitchFamily="34" charset="-79"/>
                <a:ea typeface="Source Sans Pro" pitchFamily="34" charset="-122"/>
                <a:cs typeface="David" panose="020E0502060401010101" pitchFamily="34" charset="-79"/>
              </a:rPr>
              <a:t>يُحتفل به في الأحد الأول بعد اكتمال القمر الربيعي.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7524690" y="6461998"/>
            <a:ext cx="722828" cy="22860"/>
          </a:xfrm>
          <a:prstGeom prst="roundRect">
            <a:avLst>
              <a:gd name="adj" fmla="val 135531"/>
            </a:avLst>
          </a:prstGeom>
          <a:solidFill>
            <a:srgbClr val="D8D4D4"/>
          </a:solidFill>
          <a:ln/>
        </p:spPr>
        <p:txBody>
          <a:bodyPr/>
          <a:lstStyle/>
          <a:p>
            <a:pPr algn="r" rtl="1"/>
            <a:endParaRPr lang="en-US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082850" y="6241137"/>
            <a:ext cx="464701" cy="46470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pPr algn="r" rtl="1"/>
            <a:endParaRPr lang="en-US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233225" y="6332577"/>
            <a:ext cx="163949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200"/>
              </a:lnSpc>
              <a:buNone/>
            </a:pPr>
            <a:r>
              <a:rPr lang="en-US" b="1" kern="0" spc="-22" dirty="0">
                <a:solidFill>
                  <a:srgbClr val="3D3838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3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8451175" y="6215301"/>
            <a:ext cx="2347079" cy="293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300"/>
              </a:lnSpc>
              <a:buNone/>
            </a:pPr>
            <a:r>
              <a:rPr lang="en-US" b="1" kern="0" spc="-18" dirty="0">
                <a:solidFill>
                  <a:srgbClr val="3D3838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أهمية التوقيت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451175" y="6632377"/>
            <a:ext cx="5456396" cy="309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400"/>
              </a:lnSpc>
              <a:buNone/>
            </a:pPr>
            <a:r>
              <a:rPr lang="en-US" dirty="0">
                <a:solidFill>
                  <a:srgbClr val="3D3838"/>
                </a:solidFill>
                <a:latin typeface="David" panose="020E0502060401010101" pitchFamily="34" charset="-79"/>
                <a:ea typeface="Source Sans Pro" pitchFamily="34" charset="-122"/>
                <a:cs typeface="David" panose="020E0502060401010101" pitchFamily="34" charset="-79"/>
              </a:rPr>
              <a:t>يرمز إلى بداية فصل الربيع وتجدد الحياة.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2207419"/>
            <a:ext cx="74164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رموز عيد الفصح</a:t>
            </a:r>
            <a:r>
              <a:rPr lang="ar-JO" sz="4400" b="1" kern="0" spc="-44" dirty="0">
                <a:solidFill>
                  <a:srgbClr val="000000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:</a:t>
            </a:r>
            <a:r>
              <a:rPr lang="en-US" sz="4400" b="1" kern="0" spc="-44" dirty="0">
                <a:solidFill>
                  <a:srgbClr val="000000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 </a:t>
            </a:r>
            <a:r>
              <a:rPr lang="en-US" sz="4400" b="1" kern="0" spc="-44" dirty="0" err="1">
                <a:solidFill>
                  <a:srgbClr val="000000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البيض</a:t>
            </a:r>
            <a:r>
              <a:rPr lang="en-US" sz="4400" b="1" kern="0" spc="-44" dirty="0">
                <a:solidFill>
                  <a:srgbClr val="000000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 والحمل وغير ذلك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753" y="3836670"/>
            <a:ext cx="556260" cy="5562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1541323" y="4783217"/>
            <a:ext cx="2225278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البيض</a:t>
            </a:r>
            <a:endParaRPr lang="en-US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 2"/>
          <p:cNvSpPr/>
          <p:nvPr/>
        </p:nvSpPr>
        <p:spPr>
          <a:xfrm>
            <a:off x="11541323" y="5281851"/>
            <a:ext cx="2225278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David" panose="020E0502060401010101" pitchFamily="34" charset="-79"/>
                <a:ea typeface="Source Sans Pro" pitchFamily="34" charset="-122"/>
                <a:cs typeface="David" panose="020E0502060401010101" pitchFamily="34" charset="-79"/>
              </a:rPr>
              <a:t>يرمز إلى الحياة الجديدة والخصوبة.</a:t>
            </a:r>
            <a:endParaRPr lang="en-US" sz="1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8309" y="3836670"/>
            <a:ext cx="556260" cy="55626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45761" y="4783217"/>
            <a:ext cx="2225397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الحمل</a:t>
            </a:r>
            <a:endParaRPr lang="en-US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 4"/>
          <p:cNvSpPr/>
          <p:nvPr/>
        </p:nvSpPr>
        <p:spPr>
          <a:xfrm>
            <a:off x="8945761" y="5281851"/>
            <a:ext cx="2225397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David" panose="020E0502060401010101" pitchFamily="34" charset="-79"/>
                <a:ea typeface="Source Sans Pro" pitchFamily="34" charset="-122"/>
                <a:cs typeface="David" panose="020E0502060401010101" pitchFamily="34" charset="-79"/>
              </a:rPr>
              <a:t>رمز للتضحية والفداء.</a:t>
            </a:r>
            <a:endParaRPr lang="en-US" sz="1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747" y="3836670"/>
            <a:ext cx="556260" cy="55626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350318" y="4783217"/>
            <a:ext cx="2225278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الصليب</a:t>
            </a:r>
            <a:endParaRPr lang="en-US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 6"/>
          <p:cNvSpPr/>
          <p:nvPr/>
        </p:nvSpPr>
        <p:spPr>
          <a:xfrm>
            <a:off x="6350318" y="5281851"/>
            <a:ext cx="2225278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David" panose="020E0502060401010101" pitchFamily="34" charset="-79"/>
                <a:ea typeface="Source Sans Pro" pitchFamily="34" charset="-122"/>
                <a:cs typeface="David" panose="020E0502060401010101" pitchFamily="34" charset="-79"/>
              </a:rPr>
              <a:t>يذكر بتضحية المسيح من أجل البشرية.</a:t>
            </a:r>
            <a:endParaRPr lang="en-US" sz="1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110740" y="1908096"/>
            <a:ext cx="6169462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تقاليد عيد الفصح حول العالم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Shape 1"/>
          <p:cNvSpPr/>
          <p:nvPr/>
        </p:nvSpPr>
        <p:spPr>
          <a:xfrm>
            <a:off x="4695349" y="2979539"/>
            <a:ext cx="3584853" cy="1732598"/>
          </a:xfrm>
          <a:prstGeom prst="roundRect">
            <a:avLst>
              <a:gd name="adj" fmla="val 2137"/>
            </a:avLst>
          </a:prstGeom>
          <a:solidFill>
            <a:srgbClr val="F2EEEE"/>
          </a:solidFill>
          <a:ln/>
        </p:spPr>
        <p:txBody>
          <a:bodyPr/>
          <a:lstStyle/>
          <a:p>
            <a:pPr algn="ctr" rtl="1"/>
            <a:endParaRPr lang="en-US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 2"/>
          <p:cNvSpPr/>
          <p:nvPr/>
        </p:nvSpPr>
        <p:spPr>
          <a:xfrm>
            <a:off x="5228511" y="3226356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أوروبا</a:t>
            </a:r>
            <a:endParaRPr lang="en-US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 3"/>
          <p:cNvSpPr/>
          <p:nvPr/>
        </p:nvSpPr>
        <p:spPr>
          <a:xfrm>
            <a:off x="4942165" y="3724989"/>
            <a:ext cx="309122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David" panose="020E0502060401010101" pitchFamily="34" charset="-79"/>
                <a:ea typeface="Source Sans Pro" pitchFamily="34" charset="-122"/>
                <a:cs typeface="David" panose="020E0502060401010101" pitchFamily="34" charset="-79"/>
              </a:rPr>
              <a:t>تلوين البيض، مواكب دينية، موائد احتفالية.</a:t>
            </a:r>
            <a:endParaRPr lang="en-US" sz="1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Shape 4"/>
          <p:cNvSpPr/>
          <p:nvPr/>
        </p:nvSpPr>
        <p:spPr>
          <a:xfrm>
            <a:off x="863679" y="2979539"/>
            <a:ext cx="3584853" cy="1732598"/>
          </a:xfrm>
          <a:prstGeom prst="roundRect">
            <a:avLst>
              <a:gd name="adj" fmla="val 2137"/>
            </a:avLst>
          </a:prstGeom>
          <a:solidFill>
            <a:srgbClr val="F2EEEE"/>
          </a:solidFill>
          <a:ln/>
        </p:spPr>
        <p:txBody>
          <a:bodyPr/>
          <a:lstStyle/>
          <a:p>
            <a:pPr algn="ctr" rtl="1"/>
            <a:endParaRPr lang="en-US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 5"/>
          <p:cNvSpPr/>
          <p:nvPr/>
        </p:nvSpPr>
        <p:spPr>
          <a:xfrm>
            <a:off x="1396841" y="3226356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أمريكا</a:t>
            </a:r>
            <a:endParaRPr lang="en-US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 6"/>
          <p:cNvSpPr/>
          <p:nvPr/>
        </p:nvSpPr>
        <p:spPr>
          <a:xfrm>
            <a:off x="1110496" y="3724989"/>
            <a:ext cx="309122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David" panose="020E0502060401010101" pitchFamily="34" charset="-79"/>
                <a:ea typeface="Source Sans Pro" pitchFamily="34" charset="-122"/>
                <a:cs typeface="David" panose="020E0502060401010101" pitchFamily="34" charset="-79"/>
              </a:rPr>
              <a:t>البحث عن البيض، تجمعات عائلية، هدايا العيد.</a:t>
            </a:r>
            <a:endParaRPr lang="en-US" sz="1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863798" y="4958953"/>
            <a:ext cx="7416403" cy="1362432"/>
          </a:xfrm>
          <a:prstGeom prst="roundRect">
            <a:avLst>
              <a:gd name="adj" fmla="val 2718"/>
            </a:avLst>
          </a:prstGeom>
          <a:solidFill>
            <a:srgbClr val="F2EEEE"/>
          </a:solidFill>
          <a:ln/>
        </p:spPr>
        <p:txBody>
          <a:bodyPr/>
          <a:lstStyle/>
          <a:p>
            <a:pPr algn="ctr" rtl="1"/>
            <a:endParaRPr lang="en-US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228511" y="5205770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الشرق الأوسط</a:t>
            </a:r>
            <a:endParaRPr lang="en-US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110615" y="5704403"/>
            <a:ext cx="6922770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David" panose="020E0502060401010101" pitchFamily="34" charset="-79"/>
                <a:ea typeface="Source Sans Pro" pitchFamily="34" charset="-122"/>
                <a:cs typeface="David" panose="020E0502060401010101" pitchFamily="34" charset="-79"/>
              </a:rPr>
              <a:t>قداديس خاصة، زيارات عائلية، أطعمة تقليدية.</a:t>
            </a:r>
            <a:endParaRPr lang="en-US" sz="1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853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724757" y="3885247"/>
            <a:ext cx="9041844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أنشطة وموارد تعليمية لتدريس عيد الفصح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707" y="4956691"/>
            <a:ext cx="4300895" cy="98726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714911" y="6314123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القصص</a:t>
            </a:r>
            <a:endParaRPr lang="en-US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 2"/>
          <p:cNvSpPr/>
          <p:nvPr/>
        </p:nvSpPr>
        <p:spPr>
          <a:xfrm>
            <a:off x="9712523" y="6812756"/>
            <a:ext cx="3807262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David" panose="020E0502060401010101" pitchFamily="34" charset="-79"/>
                <a:ea typeface="Source Sans Pro" pitchFamily="34" charset="-122"/>
                <a:cs typeface="David" panose="020E0502060401010101" pitchFamily="34" charset="-79"/>
              </a:rPr>
              <a:t>سرد قصة عيد الفصح بطريقة مبسطة.</a:t>
            </a:r>
            <a:endParaRPr lang="en-US" sz="1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4812" y="4956691"/>
            <a:ext cx="4300895" cy="98726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14016" y="6314123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الأعمال اليدوية</a:t>
            </a:r>
            <a:endParaRPr lang="en-US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 4"/>
          <p:cNvSpPr/>
          <p:nvPr/>
        </p:nvSpPr>
        <p:spPr>
          <a:xfrm>
            <a:off x="5411629" y="6812756"/>
            <a:ext cx="3807262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David" panose="020E0502060401010101" pitchFamily="34" charset="-79"/>
                <a:ea typeface="Source Sans Pro" pitchFamily="34" charset="-122"/>
                <a:cs typeface="David" panose="020E0502060401010101" pitchFamily="34" charset="-79"/>
              </a:rPr>
              <a:t>صنع البيض الملون والزينة.</a:t>
            </a:r>
            <a:endParaRPr lang="en-US" sz="1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18" y="4956691"/>
            <a:ext cx="4300895" cy="98726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13121" y="6314123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David" panose="020E0502060401010101" pitchFamily="34" charset="-79"/>
                <a:ea typeface="Montserrat Bold" pitchFamily="34" charset="-122"/>
                <a:cs typeface="David" panose="020E0502060401010101" pitchFamily="34" charset="-79"/>
              </a:rPr>
              <a:t>الألعاب</a:t>
            </a:r>
            <a:endParaRPr lang="en-US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110734" y="6812756"/>
            <a:ext cx="3807262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David" panose="020E0502060401010101" pitchFamily="34" charset="-79"/>
                <a:ea typeface="Source Sans Pro" pitchFamily="34" charset="-122"/>
                <a:cs typeface="David" panose="020E0502060401010101" pitchFamily="34" charset="-79"/>
              </a:rPr>
              <a:t>تنظيم ألعاب تعليمية وترفيهية.</a:t>
            </a:r>
            <a:endParaRPr lang="en-US" sz="1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