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8_0.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10_0.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3"/>
  </p:notesMasterIdLst>
  <p:sldIdLst>
    <p:sldId id="256" r:id="rId2"/>
    <p:sldId id="257" r:id="rId3"/>
    <p:sldId id="258" r:id="rId4"/>
    <p:sldId id="259" r:id="rId5"/>
    <p:sldId id="260" r:id="rId6"/>
    <p:sldId id="261" r:id="rId7"/>
    <p:sldId id="287" r:id="rId8"/>
    <p:sldId id="264" r:id="rId9"/>
    <p:sldId id="286"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8" r:id="rId31"/>
    <p:sldId id="285" r:id="rId32"/>
  </p:sldIdLst>
  <p:sldSz cx="9144000" cy="5143500" type="screen16x9"/>
  <p:notesSz cx="6858000" cy="9144000"/>
  <p:embeddedFontLst>
    <p:embeddedFont>
      <p:font typeface="Amatic SC" panose="00000500000000000000" pitchFamily="2" charset="-79"/>
      <p:regular r:id="rId34"/>
      <p:bold r:id="rId35"/>
    </p:embeddedFont>
    <p:embeddedFont>
      <p:font typeface="Calibri" panose="020F0502020204030204" pitchFamily="34" charset="0"/>
      <p:regular r:id="rId36"/>
      <p:bold r:id="rId37"/>
      <p:italic r:id="rId38"/>
      <p:boldItalic r:id="rId39"/>
    </p:embeddedFont>
    <p:embeddedFont>
      <p:font typeface="Rubik" panose="020B0604020202020204" charset="-79"/>
      <p:regular r:id="rId40"/>
      <p:bold r:id="rId41"/>
      <p:italic r:id="rId42"/>
      <p:boldItalic r:id="rId43"/>
    </p:embeddedFont>
    <p:embeddedFont>
      <p:font typeface="Rubik Black" panose="020B0604020202020204" charset="-79"/>
      <p:bold r:id="rId44"/>
      <p:boldItalic r:id="rId45"/>
    </p:embeddedFont>
    <p:embeddedFont>
      <p:font typeface="Rubik ExtraBold" panose="020B0604020202020204" charset="-79"/>
      <p:bold r:id="rId46"/>
      <p:boldItalic r:id="rId47"/>
    </p:embeddedFont>
    <p:embeddedFont>
      <p:font typeface="Rubik Medium" panose="020B0604020202020204" charset="-79"/>
      <p:regular r:id="rId48"/>
      <p:bold r:id="rId49"/>
      <p:italic r:id="rId50"/>
      <p:boldItalic r:id="rId51"/>
    </p:embeddedFont>
    <p:embeddedFont>
      <p:font typeface="Rubik SemiBold" panose="020B0604020202020204" charset="-79"/>
      <p:regular r:id="rId52"/>
      <p:bold r:id="rId53"/>
      <p:italic r:id="rId54"/>
      <p:boldItalic r:id="rId55"/>
    </p:embeddedFont>
    <p:embeddedFont>
      <p:font typeface="Source Code Pro" panose="020B0509030403020204" pitchFamily="49"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Gd5/VUWXRqNsFcmi+4zgNA==" hashData="ADQWORBf2qDV4RPTl/9xESMna4LIuJ6pRPZWHtZUIyMhHwE8WMa2BbXQ2pUWEXM0FEe2H9MMG9EyMGe+thS+Ow=="/>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4699CE-C80F-BBC0-6BA9-BBF686352840}" name="Shlomit" initials="S" userId="Shlomit"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99DB0E-62B4-4A6F-B413-9B4FBEE5DE29}">
  <a:tblStyle styleId="{4199DB0E-62B4-4A6F-B413-9B4FBEE5DE29}" styleName="Table_0">
    <a:wholeTbl>
      <a:tcTxStyle>
        <a:font>
          <a:latin typeface="Arial"/>
          <a:ea typeface="Arial"/>
          <a:cs typeface="Arial"/>
        </a:font>
        <a:srgbClr val="000000"/>
      </a:tcTxStyle>
      <a:tcStyle>
        <a:tcBdr>
          <a:left>
            <a:ln w="19050" cap="flat" cmpd="sng">
              <a:solidFill>
                <a:srgbClr val="054CC0"/>
              </a:solidFill>
              <a:prstDash val="solid"/>
              <a:round/>
              <a:headEnd type="none" w="sm" len="sm"/>
              <a:tailEnd type="none" w="sm" len="sm"/>
            </a:ln>
          </a:left>
          <a:right>
            <a:ln w="19050" cap="flat" cmpd="sng">
              <a:solidFill>
                <a:srgbClr val="054CC0"/>
              </a:solidFill>
              <a:prstDash val="solid"/>
              <a:round/>
              <a:headEnd type="none" w="sm" len="sm"/>
              <a:tailEnd type="none" w="sm" len="sm"/>
            </a:ln>
          </a:right>
          <a:top>
            <a:ln w="19050" cap="flat" cmpd="sng">
              <a:solidFill>
                <a:srgbClr val="054CC0"/>
              </a:solidFill>
              <a:prstDash val="solid"/>
              <a:round/>
              <a:headEnd type="none" w="sm" len="sm"/>
              <a:tailEnd type="none" w="sm" len="sm"/>
            </a:ln>
          </a:top>
          <a:bottom>
            <a:ln w="19050" cap="flat" cmpd="sng">
              <a:solidFill>
                <a:srgbClr val="054CC0"/>
              </a:solidFill>
              <a:prstDash val="solid"/>
              <a:round/>
              <a:headEnd type="none" w="sm" len="sm"/>
              <a:tailEnd type="none" w="sm" len="sm"/>
            </a:ln>
          </a:bottom>
          <a:insideH>
            <a:ln w="19050" cap="flat" cmpd="sng">
              <a:solidFill>
                <a:srgbClr val="054CC0"/>
              </a:solidFill>
              <a:prstDash val="solid"/>
              <a:round/>
              <a:headEnd type="none" w="sm" len="sm"/>
              <a:tailEnd type="none" w="sm" len="sm"/>
            </a:ln>
          </a:insideH>
          <a:insideV>
            <a:ln w="19050" cap="flat" cmpd="sng">
              <a:solidFill>
                <a:srgbClr val="054CC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52D61DC-3E8A-4B75-807F-F07905A4390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4" d="100"/>
          <a:sy n="134" d="100"/>
        </p:scale>
        <p:origin x="162" y="24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microsoft.com/office/2018/10/relationships/authors" Target="author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omments/modernComment_108_0.xml><?xml version="1.0" encoding="utf-8"?>
<p188:cmLst xmlns:a="http://schemas.openxmlformats.org/drawingml/2006/main" xmlns:r="http://schemas.openxmlformats.org/officeDocument/2006/relationships" xmlns:p188="http://schemas.microsoft.com/office/powerpoint/2018/8/main">
  <p188:cm id="{E3105436-5D94-4A7E-8788-C0E46BAD5627}" authorId="{974699CE-C80F-BBC0-6BA9-BBF686352840}" created="2026-03-31T07:50:01.689">
    <ac:txMkLst xmlns:ac="http://schemas.microsoft.com/office/drawing/2013/main/command">
      <pc:docMk xmlns:pc="http://schemas.microsoft.com/office/powerpoint/2013/main/command"/>
      <pc:sldMk xmlns:pc="http://schemas.microsoft.com/office/powerpoint/2013/main/command" cId="0" sldId="264"/>
      <ac:spMk id="127" creationId="{00000000-0000-0000-0000-000000000000}"/>
      <ac:txMk cp="0">
        <ac:context len="44" hash="3834597259"/>
      </ac:txMk>
    </ac:txMkLst>
    <p188:pos x="6193631" y="258531"/>
    <p188:txBody>
      <a:bodyPr/>
      <a:lstStyle/>
      <a:p>
        <a:r>
          <a:rPr lang="en-IL"/>
          <a:t>האות יו"ד במילה תירס משובשת
כיתוב להאחיד מעל או מתחת לתמונה</a:t>
        </a:r>
      </a:p>
    </p188:txBody>
  </p188:cm>
</p188:cmLst>
</file>

<file path=ppt/comments/modernComment_110_0.xml><?xml version="1.0" encoding="utf-8"?>
<p188:cmLst xmlns:a="http://schemas.openxmlformats.org/drawingml/2006/main" xmlns:r="http://schemas.openxmlformats.org/officeDocument/2006/relationships" xmlns:p188="http://schemas.microsoft.com/office/powerpoint/2018/8/main">
  <p188:cm id="{B433DD90-66D9-45EC-A4D9-862CD30412B7}" authorId="{974699CE-C80F-BBC0-6BA9-BBF686352840}" created="2026-03-30T15:10:28.628">
    <ac:txMkLst xmlns:ac="http://schemas.microsoft.com/office/drawing/2013/main/command">
      <pc:docMk xmlns:pc="http://schemas.microsoft.com/office/powerpoint/2013/main/command"/>
      <pc:sldMk xmlns:pc="http://schemas.microsoft.com/office/powerpoint/2013/main/command" cId="0" sldId="272"/>
      <ac:spMk id="205" creationId="{00000000-0000-0000-0000-000000000000}"/>
      <ac:txMk cp="0">
        <ac:context len="178" hash="4225328105"/>
      </ac:txMk>
    </ac:txMkLst>
    <p188:pos x="3836194" y="259494"/>
    <p188:txBody>
      <a:bodyPr/>
      <a:lstStyle/>
      <a:p>
        <a:r>
          <a:rPr lang="en-IL"/>
          <a:t>יש שגיאות הקלדה בכיתובים שבתמונה ("זלעני", "בלטים")</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42b3f99d1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42b3f99d1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r" rtl="1">
              <a:spcBef>
                <a:spcPts val="0"/>
              </a:spcBef>
              <a:spcAft>
                <a:spcPts val="0"/>
              </a:spcAft>
              <a:buClr>
                <a:schemeClr val="dk1"/>
              </a:buClr>
              <a:buSzPts val="1100"/>
              <a:buFont typeface="Arial"/>
              <a:buNone/>
            </a:pPr>
            <a:endParaRPr>
              <a:solidFill>
                <a:schemeClr val="dk1"/>
              </a:solidFill>
            </a:endParaRPr>
          </a:p>
          <a:p>
            <a:pPr marL="228600" lvl="0" indent="-298450" algn="r" rtl="1">
              <a:lnSpc>
                <a:spcPct val="115000"/>
              </a:lnSpc>
              <a:spcBef>
                <a:spcPts val="0"/>
              </a:spcBef>
              <a:spcAft>
                <a:spcPts val="0"/>
              </a:spcAft>
              <a:buClr>
                <a:schemeClr val="dk1"/>
              </a:buClr>
              <a:buSzPts val="1100"/>
              <a:buFont typeface="Calibri"/>
              <a:buAutoNum type="arabicPeriod"/>
            </a:pPr>
            <a:r>
              <a:rPr lang="iw">
                <a:solidFill>
                  <a:schemeClr val="dk1"/>
                </a:solidFill>
                <a:latin typeface="Calibri"/>
                <a:ea typeface="Calibri"/>
                <a:cs typeface="Calibri"/>
                <a:sym typeface="Calibri"/>
              </a:rPr>
              <a:t>הצגת מצגת תמונות עם מגוון זרעים מוכרים ומיוחדים בורתם ובתנאי הנביטה שלהם.</a:t>
            </a:r>
            <a:endParaRPr>
              <a:solidFill>
                <a:schemeClr val="dk1"/>
              </a:solidFill>
              <a:latin typeface="Calibri"/>
              <a:ea typeface="Calibri"/>
              <a:cs typeface="Calibri"/>
              <a:sym typeface="Calibri"/>
            </a:endParaRPr>
          </a:p>
          <a:p>
            <a:pPr marL="457200" lvl="0" indent="-298450" algn="r" rtl="1">
              <a:lnSpc>
                <a:spcPct val="115000"/>
              </a:lnSpc>
              <a:spcBef>
                <a:spcPts val="0"/>
              </a:spcBef>
              <a:spcAft>
                <a:spcPts val="0"/>
              </a:spcAft>
              <a:buClr>
                <a:schemeClr val="dk1"/>
              </a:buClr>
              <a:buSzPts val="1100"/>
              <a:buFont typeface="Calibri"/>
              <a:buChar char="●"/>
            </a:pPr>
            <a:r>
              <a:rPr lang="iw">
                <a:solidFill>
                  <a:schemeClr val="dk1"/>
                </a:solidFill>
                <a:latin typeface="Calibri"/>
                <a:ea typeface="Calibri"/>
                <a:cs typeface="Calibri"/>
                <a:sym typeface="Calibri"/>
              </a:rPr>
              <a:t>יש זרעים קטנטנים בגודל של גרגר אבק, למשל ממשפחת הסחלביים (תמונה זרעי סחלב)</a:t>
            </a:r>
            <a:endParaRPr>
              <a:solidFill>
                <a:schemeClr val="dk1"/>
              </a:solidFill>
              <a:latin typeface="Calibri"/>
              <a:ea typeface="Calibri"/>
              <a:cs typeface="Calibri"/>
              <a:sym typeface="Calibri"/>
            </a:endParaRPr>
          </a:p>
          <a:p>
            <a:pPr marL="0" lvl="0" indent="0" algn="r" rtl="1">
              <a:spcBef>
                <a:spcPts val="0"/>
              </a:spcBef>
              <a:spcAft>
                <a:spcPts val="0"/>
              </a:spcAft>
              <a:buNone/>
            </a:pPr>
            <a:endParaRPr>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42b3f99d1b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42b3f99d1b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r" rtl="1">
              <a:spcBef>
                <a:spcPts val="0"/>
              </a:spcBef>
              <a:spcAft>
                <a:spcPts val="0"/>
              </a:spcAft>
              <a:buClr>
                <a:schemeClr val="dk1"/>
              </a:buClr>
              <a:buSzPts val="1100"/>
              <a:buFont typeface="Arial"/>
              <a:buNone/>
            </a:pPr>
            <a:endParaRPr>
              <a:solidFill>
                <a:schemeClr val="dk1"/>
              </a:solidFill>
            </a:endParaRPr>
          </a:p>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יש זרעים ענקיים בגודל של כדור גדול (קצת יותר גדול מכדורסל) ובמשקל של עד 18 ק"ג (משקל של ילד/ה קטן בגיל 5) כמו הזרע של קוקוס הים (תמונה זרע קוקוס הים)</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42b3f99d1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42b3f99d1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r" rtl="1">
              <a:lnSpc>
                <a:spcPct val="115000"/>
              </a:lnSpc>
              <a:spcBef>
                <a:spcPts val="0"/>
              </a:spcBef>
              <a:spcAft>
                <a:spcPts val="0"/>
              </a:spcAft>
              <a:buClr>
                <a:schemeClr val="dk1"/>
              </a:buClr>
              <a:buSzPts val="1100"/>
              <a:buFont typeface="Calibri"/>
              <a:buChar char="●"/>
            </a:pPr>
            <a:r>
              <a:rPr lang="iw">
                <a:solidFill>
                  <a:schemeClr val="dk1"/>
                </a:solidFill>
                <a:latin typeface="Calibri"/>
                <a:ea typeface="Calibri"/>
                <a:cs typeface="Calibri"/>
                <a:sym typeface="Calibri"/>
              </a:rPr>
              <a:t>יש זרעים שיכולים לנבוט תוך שעות למשל עדשים (תמונה מגוון עדשים)</a:t>
            </a:r>
            <a:endParaRPr>
              <a:solidFill>
                <a:schemeClr val="dk1"/>
              </a:solidFill>
              <a:latin typeface="Calibri"/>
              <a:ea typeface="Calibri"/>
              <a:cs typeface="Calibri"/>
              <a:sym typeface="Calibri"/>
            </a:endParaRPr>
          </a:p>
          <a:p>
            <a:pPr marL="457200" lvl="0" indent="-298450" algn="r" rtl="1">
              <a:lnSpc>
                <a:spcPct val="115000"/>
              </a:lnSpc>
              <a:spcBef>
                <a:spcPts val="0"/>
              </a:spcBef>
              <a:spcAft>
                <a:spcPts val="0"/>
              </a:spcAft>
              <a:buClr>
                <a:schemeClr val="dk1"/>
              </a:buClr>
              <a:buSzPts val="1100"/>
              <a:buFont typeface="Calibri"/>
              <a:buChar char="●"/>
            </a:pPr>
            <a:r>
              <a:rPr lang="iw">
                <a:solidFill>
                  <a:schemeClr val="dk1"/>
                </a:solidFill>
                <a:latin typeface="Calibri"/>
                <a:ea typeface="Calibri"/>
                <a:cs typeface="Calibri"/>
                <a:sym typeface="Calibri"/>
              </a:rPr>
              <a:t>יש זרעים שמחכים שנים עד שיש תנאים שמתאימים להם, למשל שהטמפרטורה והלחות בסביבה מגיעים למידה שמתאימה לנביטה שלהם. יש גם זרעים שגם תהליך הנביטה שלהם הוא מאוד איטי, למשל בגן הבוטני בירושלים חיכו כמעט שנתיים עד שזרע של קדד הסייף נבט! (תמונה זרעי קדד)</a:t>
            </a:r>
            <a:endParaRPr>
              <a:solidFill>
                <a:schemeClr val="dk1"/>
              </a:solidFill>
              <a:latin typeface="Calibri"/>
              <a:ea typeface="Calibri"/>
              <a:cs typeface="Calibri"/>
              <a:sym typeface="Calibri"/>
            </a:endParaRPr>
          </a:p>
          <a:p>
            <a:pPr marL="457200" lvl="0" indent="-298450" algn="r" rtl="1">
              <a:lnSpc>
                <a:spcPct val="115000"/>
              </a:lnSpc>
              <a:spcBef>
                <a:spcPts val="0"/>
              </a:spcBef>
              <a:spcAft>
                <a:spcPts val="0"/>
              </a:spcAft>
              <a:buClr>
                <a:schemeClr val="dk1"/>
              </a:buClr>
              <a:buSzPts val="1100"/>
              <a:buFont typeface="Calibri"/>
              <a:buChar char="●"/>
            </a:pPr>
            <a:r>
              <a:rPr lang="iw">
                <a:solidFill>
                  <a:schemeClr val="dk1"/>
                </a:solidFill>
                <a:latin typeface="Calibri"/>
                <a:ea typeface="Calibri"/>
                <a:cs typeface="Calibri"/>
                <a:sym typeface="Calibri"/>
              </a:rPr>
              <a:t> יש זרעים "אוהבי אש" שכדי שהם ינבטו צריך שתהיה שריפה באזור שהם נמצאים כדי שהם ינבטו – טמפרטורה גבוהה ועשן שמתחילים את תהליך הנביטה או שהחום ממיס שרף שאוטם את הזרעים.  (תמונה של איצטרבל וזרעים של אורן מפותל)</a:t>
            </a:r>
            <a:endParaRPr>
              <a:solidFill>
                <a:schemeClr val="dk1"/>
              </a:solidFill>
              <a:latin typeface="Calibri"/>
              <a:ea typeface="Calibri"/>
              <a:cs typeface="Calibri"/>
              <a:sym typeface="Calibri"/>
            </a:endParaRPr>
          </a:p>
          <a:p>
            <a:pPr marL="457200" lvl="0" indent="-298450" algn="r" rtl="1">
              <a:lnSpc>
                <a:spcPct val="115000"/>
              </a:lnSpc>
              <a:spcBef>
                <a:spcPts val="0"/>
              </a:spcBef>
              <a:spcAft>
                <a:spcPts val="0"/>
              </a:spcAft>
              <a:buClr>
                <a:schemeClr val="dk1"/>
              </a:buClr>
              <a:buSzPts val="1100"/>
              <a:buFont typeface="Calibri"/>
              <a:buChar char="●"/>
            </a:pPr>
            <a:r>
              <a:rPr lang="iw">
                <a:solidFill>
                  <a:schemeClr val="dk1"/>
                </a:solidFill>
                <a:latin typeface="Calibri"/>
                <a:ea typeface="Calibri"/>
                <a:cs typeface="Calibri"/>
                <a:sym typeface="Calibri"/>
              </a:rPr>
              <a:t>יש זרעים שצריכים לעבור דרך מערכת העיכול של בעלי חיים... כלומר שבעל החיים יאכל את הזרע ויוציא אותו בקקי כדי שהוא יוכל לנבוט. במערכת העיכול יש חומרים (חומצה למשל) שפוצעים את הקליפה של הזרע ומאפשרים לו להתחיל בתהליך הנביטה (תמונה של פטח אדום וזרעי פטל אדום)</a:t>
            </a:r>
            <a:endParaRPr>
              <a:solidFill>
                <a:schemeClr val="dk1"/>
              </a:solidFill>
              <a:latin typeface="Calibri"/>
              <a:ea typeface="Calibri"/>
              <a:cs typeface="Calibri"/>
              <a:sym typeface="Calibri"/>
            </a:endParaRPr>
          </a:p>
          <a:p>
            <a:pPr marL="457200" lvl="0" indent="-298450" algn="r" rtl="1">
              <a:lnSpc>
                <a:spcPct val="115000"/>
              </a:lnSpc>
              <a:spcBef>
                <a:spcPts val="0"/>
              </a:spcBef>
              <a:spcAft>
                <a:spcPts val="0"/>
              </a:spcAft>
              <a:buClr>
                <a:schemeClr val="dk1"/>
              </a:buClr>
              <a:buSzPts val="1100"/>
              <a:buFont typeface="Calibri"/>
              <a:buChar char="●"/>
            </a:pPr>
            <a:r>
              <a:rPr lang="iw">
                <a:solidFill>
                  <a:schemeClr val="dk1"/>
                </a:solidFill>
                <a:latin typeface="Calibri"/>
                <a:ea typeface="Calibri"/>
                <a:cs typeface="Calibri"/>
                <a:sym typeface="Calibri"/>
              </a:rPr>
              <a:t>זרעים שצריכים להשרות אותם במים על מנת שיספחו מים (רואים שהם מתנפחים) ורק אז מתחיל תהליך הנביטה, למשל זרעים ממשפחת הקטניות כמו שעועית (תמונה של שעועית)</a:t>
            </a:r>
            <a:endParaRPr>
              <a:solidFill>
                <a:schemeClr val="dk1"/>
              </a:solidFill>
              <a:latin typeface="Calibri"/>
              <a:ea typeface="Calibri"/>
              <a:cs typeface="Calibri"/>
              <a:sym typeface="Calibri"/>
            </a:endParaRPr>
          </a:p>
          <a:p>
            <a:pPr marL="457200" lvl="0" indent="-298450" algn="r" rtl="1">
              <a:lnSpc>
                <a:spcPct val="115000"/>
              </a:lnSpc>
              <a:spcBef>
                <a:spcPts val="0"/>
              </a:spcBef>
              <a:spcAft>
                <a:spcPts val="0"/>
              </a:spcAft>
              <a:buClr>
                <a:schemeClr val="dk1"/>
              </a:buClr>
              <a:buSzPts val="1100"/>
              <a:buFont typeface="Calibri"/>
              <a:buChar char="●"/>
            </a:pPr>
            <a:r>
              <a:rPr lang="iw">
                <a:solidFill>
                  <a:schemeClr val="dk1"/>
                </a:solidFill>
                <a:latin typeface="Calibri"/>
                <a:ea typeface="Calibri"/>
                <a:cs typeface="Calibri"/>
                <a:sym typeface="Calibri"/>
              </a:rPr>
              <a:t>ויש גם זרעים שצריכים מכת קור כדי לנבוט וכאלו שרק אחרי שמקבלים שריטות, אולי מאבנים או רוחות חזקות יכולים לנבוט.  </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לסיכום, קיימים הרבה מאוד סוגים של זרעים שכל סוג מתאים לתנאי סביבה שונים, למשל, זרעים שנובטים באזורים חמים וכאלו שנובטים באזורים מושלגים, זרעים שנובטים באזורים שיש בהם הרבה גשם וכאלו שנובטים באזורים צחיחים שלעיתים נדירות יורד מהם גשם. </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השונות שבין הזרעים גם עוזרת למדענים להבדיל בין צמחים ולמיין אותם.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42b3f99d1b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42b3f99d1b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0"/>
              </a:spcBef>
              <a:spcAft>
                <a:spcPts val="0"/>
              </a:spcAft>
              <a:buNone/>
            </a:pP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יש זרעים שמחכים שנים עד שיש תנאים שמתאימים להם, למשל שהטמפרטורה והלחות בסביבה מגיעים למידה שמתאימה לנביטה שלהם. יש גם זרעים שגם תהליך הנביטה שלהם הוא מאוד איטי, למשל בגן הבוטני בירושלים חיכו כמעט שנתיים עד שזרע של קדד הסייף נבט! (תמונה זרעי קדד)</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 יש זרעים "אוהבי אש" שכדי שהם ינבטו צריך שתהיה שריפה באזור שהם נמצאים כדי שהם ינבטו – טמפרטורה גבוהה ועשן שמתחילים את תהליך הנביטה או שהחום ממיס שרף שאוטם את הזרעים.  (תמונה של איצטרבל וזרעים של אורן מפותל)</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יש זרעים שצריכים לעבור דרך מערכת העיכול של בעלי חיים... כלומר שבעל החיים יאכל את הזרע ויוציא אותו בקקי כדי שהוא יוכל לנבוט. במערכת העיכול יש חומרים (חומצה למשל) שפוצעים את הקליפה של הזרע ומאפשרים לו להתחיל בתהליך הנביטה (תמונה של פטח אדום וזרעי פטל אדום)</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זרעים שצריכים להשרות אותם במים על מנת שיספחו מים (רואים שהם מתנפחים) ורק אז מתחיל תהליך הנביטה, למשל זרעים ממשפחת הקטניות כמו שעועית (תמונה של שעועית)</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ויש גם זרעים שצריכים מכת קור כדי לנבוט וכאלו שרק אחרי שמקבלים שריטות, אולי מאבנים או רוחות חזקות יכולים לנבוט.  </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לסיכום, קיימים הרבה מאוד סוגים של זרעים שכל סוג מתאים לתנאי סביבה שונים, למשל, זרעים שנובטים באזורים חמים וכאלו שנובטים באזורים מושלגים, זרעים שנובטים באזורים שיש בהם הרבה גשם וכאלו שנובטים באזורים צחיחים שלעיתים נדירות יורד מהם גשם. </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השונות שבין הזרעים גם עוזרת למדענים להבדיל בין צמחים ולמיין אותם. </a:t>
            </a:r>
            <a:endParaRPr>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42b3f99d1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42b3f99d1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יש זרעים "אוהבי אש" שכדי שהם ינבטו צריך שתהיה שריפה באזור שהם נמצאים כדי שהם ינבטו – טמפרטורה גבוהה ועשן שמתחילים את תהליך הנביטה או שהחום ממיס שרף שאוטם את הזרעים.  (תמונה של איצטרבל וזרעים של אורן מפותל)</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יש זרעים שצריכים לעבור דרך מערכת העיכול של בעלי חיים... כלומר שבעל החיים יאכל את הזרע ויוציא אותו בקקי כדי שהוא יוכל לנבוט. במערכת העיכול יש חומרים (חומצה למשל) שפוצעים את הקליפה של הזרע ומאפשרים לו להתחיל בתהליך הנביטה (תמונה של פטח אדום וזרעי פטל אדום)</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זרעים שצריכים להשרות אותם במים על מנת שיספחו מים (רואים שהם מתנפחים) ורק אז מתחיל תהליך הנביטה, למשל זרעים ממשפחת הקטניות כמו שעועית (תמונה של שעועית)</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ויש גם זרעים שצריכים מכת קור כדי לנבוט וכאלו שרק אחרי שמקבלים שריטות, אולי מאבנים או רוחות חזקות יכולים לנבוט.  </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לסיכום, קיימים הרבה מאוד סוגים של זרעים שכל סוג מתאים לתנאי סביבה שונים, למשל, זרעים שנובטים באזורים חמים וכאלו שנובטים באזורים מושלגים, זרעים שנובטים באזורים שיש בהם הרבה גשם וכאלו שנובטים באזורים צחיחים שלעיתים נדירות יורד מהם גשם. </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השונות שבין הזרעים גם עוזרת למדענים להבדיל בין צמחים ולמיין אותם. </a:t>
            </a:r>
            <a:endParaRPr>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42b3f99d1b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42b3f99d1b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יש זרעים שצריכים לעבור דרך מערכת העיכול של בעלי חיים... כלומר שבעל החיים יאכל את הזרע ויוציא אותו בקקי כדי שהוא יוכל לנבוט. במערכת העיכול יש חומרים (חומצה למשל) שפוצעים את הקליפה של הזרע ומאפשרים לו להתחיל בתהליך הנביטה (תמונה של פטח אדום וזרעי פטל אדום </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endParaRPr>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42b3f99d1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42b3f99d1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זרעים שצריכים להשרות אותם במים על מנת שיספחו מים (רואים שהם מתנפחים) ורק אז מתחיל תהליך הנביטה, למשל זרעים ממשפחת הקטניות כמו שעועית (תמונה של שעועית)</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ויש גם זרעים שצריכים מכת קור כדי לנבוט וכאלו שרק אחרי שמקבלים שריטות, אולי מאבנים או רוחות חזקות יכולים לנבוט.  </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לסיכום, קיימים הרבה מאוד סוגים של זרעים שכל סוג מתאים לתנאי סביבה שונים, למשל, זרעים שנובטים באזורים חמים וכאלו שנובטים באזורים מושלגים, זרעים שנובטים באזורים שיש בהם הרבה גשם וכאלו שנובטים באזורים צחיחים שלעיתים נדירות יורד מהם גשם. </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השונות שבין הזרעים גם עוזרת למדענים להבדיל בין צמחים ולמיין אותם. </a:t>
            </a:r>
            <a:endParaRPr>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9674d8e5dc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9674d8e5dc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זרעים שצריכים להשרות אותם במים על מנת שיספחו מים (רואים שהם מתנפחים) ורק אז מתחיל תהליך הנביטה, למשל זרעים ממשפחת הקטניות כמו שעועית (תמונה של שעועית)</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ויש גם זרעים שצריכים מכת קור כדי לנבוט וכאלו שרק אחרי שמקבלים שריטות, אולי מאבנים או רוחות חזקות יכולים לנבוט.  </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לסיכום, קיימים הרבה מאוד סוגים של זרעים שכל סוג מתאים לתנאי סביבה שונים, למשל, זרעים שנובטים באזורים חמים וכאלו שנובטים באזורים מושלגים, זרעים שנובטים באזורים שיש בהם הרבה גשם וכאלו שנובטים באזורים צחיחים שלעיתים נדירות יורד מהם גשם. </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r>
              <a:rPr lang="iw">
                <a:solidFill>
                  <a:schemeClr val="dk1"/>
                </a:solidFill>
                <a:latin typeface="Calibri"/>
                <a:ea typeface="Calibri"/>
                <a:cs typeface="Calibri"/>
                <a:sym typeface="Calibri"/>
              </a:rPr>
              <a:t>השונות שבין הזרעים גם עוזרת למדענים להבדיל בין צמחים ולמיין אותם. </a:t>
            </a:r>
            <a:endParaRPr>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24908cec01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24908cec01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הצגת המשימה:</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הכנת נייר (כן, נכין בעצמנו נייר!) שלתוכו נכניס זרעים שיתאימו לעונות השונות. את ניירות הזרעים שנכין נוכל לזרוע בהמשך השנה, כל אחד בעונה המתאימה.</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רצוי לשאול את התלמידים- אילו יתרונות יש בנייר הזרעים</a:t>
            </a:r>
            <a:endParaRPr>
              <a:solidFill>
                <a:schemeClr val="dk1"/>
              </a:solidFill>
              <a:latin typeface="Calibri"/>
              <a:ea typeface="Calibri"/>
              <a:cs typeface="Calibri"/>
              <a:sym typeface="Calibri"/>
            </a:endParaRPr>
          </a:p>
          <a:p>
            <a:pPr marL="0" lvl="0" indent="0" algn="r" rtl="1">
              <a:spcBef>
                <a:spcPts val="0"/>
              </a:spcBef>
              <a:spcAft>
                <a:spcPts val="0"/>
              </a:spcAft>
              <a:buNone/>
            </a:pP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42b3f99d1b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42b3f99d1b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a:solidFill>
                  <a:schemeClr val="dk1"/>
                </a:solidFill>
                <a:latin typeface="Calibri"/>
                <a:ea typeface="Calibri"/>
                <a:cs typeface="Calibri"/>
                <a:sym typeface="Calibri"/>
              </a:rPr>
              <a:t>מהלך העבודה:</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א. בחירת הזרעים לנייר הזרעים</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	שואלים ואוספים מידע:</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מתי זורעים? האם יש זמנים לדעתכם שקשה יותר לזרעים לנבוט?</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להקשיב לדברי התלמידים. ולסכם: לא מומלץ לזרוע זרעים בשיא הקיץ (יולי  אוגוסט) כי חם מאוד ובשיא החורף (דצמבר ינואר) כי קר מאוד.  </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נהוג לחלק את עונות הזריעה לשניים:</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ירקות חורף – זורעים בחודשי הסתיו (ספטמבר, אוק', נובמבר) ובסוף החורף (מרץ) ירקות עלים כמו כוסברה, פטרוזיליה, סלרי, שמיר, חסה, וכרוב וניצני פריחה כמו ברוקולי, כרובית וארטישוק.</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ירקות קיץ – זורעים בחודשי האביב (מרץ, אפריל, מאי) ובתחילת הקיץ (יוני) חמנייה וקישואים בתחילת האביב ובהמשך חצילים, פלפלים, מלפפונים, עגבניות ובזיליקום. </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שימו לב! </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ניתן להיעזר במידע שמופיע ברשת על עונות זריעה (אפשר לעשות חיפוש של טבלת זריעה לפי עונות שנה).</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כדאי לציין שכיום, יש אמצעים טכנולוגים המאפשרים להתאים את תנאי הגידול של צמחים לאורך כל עונות השנה מבלי להתחשב כל כך בתנאי מזג האוויר במקום, למשל גידול ב*חממה*. למשל, ניתן לגדל עגבניות שהוא גידול קיץ בחממה בעונת החורף.</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אפשר לשאול את התלמידים אם הם ראו פעם חממה ומה מגדלים בחממות של צמחים.</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 *חממה* הוא מבנה בעל קירות שקופים עשויים בדרך כלל מיריעות פלסטיק שמאפשרות לקרני השמש לחדור פנימה. הקירות השקופים והאטומים מאפשרים לקרני השמש להאיר ולחמם את חלל המבנה ולהגן על הצמחים מפני רוחות, גשמים חזקים, ברד ושלג. </a:t>
            </a:r>
            <a:endParaRPr>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3474afbbd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3474afbb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42b3f99d1b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342b3f99d1b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r" rtl="1">
              <a:spcBef>
                <a:spcPts val="0"/>
              </a:spcBef>
              <a:spcAft>
                <a:spcPts val="0"/>
              </a:spcAft>
              <a:buClr>
                <a:schemeClr val="dk1"/>
              </a:buClr>
              <a:buSzPts val="1100"/>
              <a:buFont typeface="Arial"/>
              <a:buNone/>
            </a:pPr>
            <a:r>
              <a:rPr lang="iw">
                <a:solidFill>
                  <a:schemeClr val="dk1"/>
                </a:solidFill>
              </a:rPr>
              <a:t> </a:t>
            </a:r>
            <a:endParaRPr>
              <a:solidFill>
                <a:schemeClr val="dk1"/>
              </a:solidFill>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בוחרים זרעים מתאימים לעונה – עבודה בקבוצות</a:t>
            </a:r>
            <a:endParaRPr>
              <a:solidFill>
                <a:schemeClr val="dk1"/>
              </a:solidFill>
              <a:latin typeface="Calibri"/>
              <a:ea typeface="Calibri"/>
              <a:cs typeface="Calibri"/>
              <a:sym typeface="Calibri"/>
            </a:endParaRPr>
          </a:p>
          <a:p>
            <a:pPr marL="22860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א. חלוקה לקבוצות של 3-4 תלמידים.</a:t>
            </a:r>
            <a:endParaRPr>
              <a:solidFill>
                <a:schemeClr val="dk1"/>
              </a:solidFill>
              <a:latin typeface="Calibri"/>
              <a:ea typeface="Calibri"/>
              <a:cs typeface="Calibri"/>
              <a:sym typeface="Calibri"/>
            </a:endParaRPr>
          </a:p>
          <a:p>
            <a:pPr marL="22860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ב. המורה תחלק לכל קבוצה דף תמונות עם 6 סוגי ירקות, 3 ירקות חורף (למשל, פטרוזיליה, כרוב וברוקולי) ו-3 ירקות קיץ (למשל, מלפפון, עגבנייה ונענע). מידע נוסף ניתן למצוא ברשת, למשל באתר של שנה בגינה.</a:t>
            </a:r>
            <a:endParaRPr>
              <a:solidFill>
                <a:schemeClr val="dk1"/>
              </a:solidFill>
              <a:latin typeface="Calibri"/>
              <a:ea typeface="Calibri"/>
              <a:cs typeface="Calibri"/>
              <a:sym typeface="Calibri"/>
            </a:endParaRPr>
          </a:p>
          <a:p>
            <a:pPr marL="22860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ג. כל קבוצה תבחר אחד מירקות הקיץ ואחד מירקות החורף מתוך המגוון שהוצע לה שהיו רוצים לגדל. כדאי להנחות את הילדים להתחשב בהעדפות של כל אחד/ת ולהגיע להסכמה ביניהם.</a:t>
            </a:r>
            <a:endParaRPr>
              <a:solidFill>
                <a:schemeClr val="dk1"/>
              </a:solidFill>
            </a:endParaRPr>
          </a:p>
          <a:p>
            <a:pPr marL="0" lvl="0" indent="0" algn="r" rtl="1">
              <a:spcBef>
                <a:spcPts val="0"/>
              </a:spcBef>
              <a:spcAft>
                <a:spcPts val="0"/>
              </a:spcAft>
              <a:buNone/>
            </a:pPr>
            <a:endParaRPr>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b3f249ee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b3f249ee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42b3f99d1b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42b3f99d1b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a:solidFill>
                  <a:schemeClr val="dk1"/>
                </a:solidFill>
                <a:latin typeface="Calibri"/>
                <a:ea typeface="Calibri"/>
                <a:cs typeface="Calibri"/>
                <a:sym typeface="Calibri"/>
              </a:rPr>
              <a:t>מכינים נייר ממוחזר </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מה זה נייר ממוחזר? </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להקשיב לתשובות התלמידים ולשאול אם הם הבחינו באזור מגוריהם במיכל למחזור נייר (מיכל  בצבע כחול). לסכם: נייר ממוחזר הוא נייר שעשוי מניירות וקרטונים משומשים. חשוב לדעת שככל שממחזרים יותר פעמים את הנייר, כלומר יוצרים נייר מניירות שיוצרו בעבר מניירות וקרטונים משומשים, הנייר הופך להיות פחות איכותי – לא גמיש, נקרע ו"מתפרק" בקלות למשל קרטון ביצים הוא נייר באיכות מאוד נמוכה.</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לחלק חתיכות קרטון ביצים לתלמידים שימששו ויחתכו. </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נכין נייר באיכות דומה לזה של קרטון ביצים, נשלב בתוכו את הזרעים שבחרתם וניצור ניירות המתאימים לעונות השנה – נייר זרעי חורף ונייר זרעי קיץ. בהמשך השנה נטמון את הנייר המתאים בעונה המתאימה ונטפל בו כמו בכל זרע, נשקה אותו  ונשים אותו במקום שיש אור ונמתין... הזרעים ינבטו מתוך הנייר, שיתכלה אחרי תקופה לתוך האדמה. </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להראות דוגמה של נייר זרעים. </a:t>
            </a:r>
            <a:endParaRPr>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42b3f99d1b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42b3f99d1b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לעבודה! </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עובדים בקבוצות, כל תלמיד/ה מכין/ה שני ניירות זרעים – האחד עם זרעי חורף והשני עם זרעי קיץ. בסיום הפעילות משאירים לייבוש ובהמשך לוקחים הביתה ו/או משאירים בכיתה לזריעה בעונה המתאימה בערוגה כיתתית. </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כל קבוצה מקבלת את הציוד והחומרים הבאים: 15-20 ניירות טיוטה כמו ניירות מדפסת, דפי מחברת וכריכות של חוברות (להכנת 8-10 ניירות זרעים בגודל של כ-1/4 גיליון A4), בלנדר או שייקר, בקבוק עם כ-1 ליטר מים,  מסננת, 2 גיגיות (האחת לאיסוף חתיכות הנייר והשנייה לסחיטת עיסת הנייר), 2 מטליות סופגות, כ-100 זרעים משני סוגי הזרעים שנבחרו על ידי הקבוצה , 4 קורצנים לעוגיות או רינגים (אופציונלי), צבע מאכל (אופציונלי), אדמה (בתוך עציץ או אדנית)</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להלן שלבי העבודה, כדאי ללוות את ההסבר בהקרנת סרטון הנחיה להכנת נייר זרעים</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שלבי העבודה:</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חותכים ניירות טיוטה לתוך קערה/גיגית</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מכניסים למיכל הבלנדר או השייקר כמעט  עד לשפה שלו (בנוכחות המורה)</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ממלאים מים עד לכיסוי חתיכות הנייר (בנוכחות המורה)</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מערבלים עד ליצירת עיסה אחידה (בנוכחות המורה)</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מוזגים את עיסת הנייר מהמיכל לתוך מסננת שמוצבת מעל קערה/גיגית (בנוכחות המורה)</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לוחצים על העיסה לכיוון המסננת להוצאת המים עד לקבלת עיסת נייר סחוטה (המים לא מטפטפים מהעיסה מחד ולא יבשה ומתפרק מאידך)</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מוסיפים כמה עשרות זרעים לעיסת הנייר ומערבבים קלות. שימו לב, זרעים קטנים כמו של חסה מומלץ להוסיף ולערבב עם העיסה, זרעים גדולים יחסית כמו כרוב ניתן לשבץ או להחדיר לתוך הנייר בהמשך. </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משטחים את העיסה עם הזרעים באופן חופשי או בעזרת תבנית על גבי מטלית סופגת. כדאי להקפיד על עובי משטח אחיד של כ-1/2 ס"מ </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להניח לייבוש למשך כ-24 שעות עד לקבלת נייר  זרעים יבש. </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מחכים עד לעונה המתאימה, מניחים את נייר הזרעים היבש על אדמה ומכסים בשכבה דקה של אדמה. חשוב להקפיד שאזור הזריעה יהיה רטוב ולח במהלך כל תקופת הנביטה.</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שימו לב! </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על מנת לקבל נייר זרעים צבעוני ניתן להשתמש בניירות צבעוניים או להוסיף כמה טיפות צבע מאכל.</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זכרו לכתוב על נייר הזרעים איזה זרעים הוא מכיל ואת עונת הזריעה המתאימה </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רק חלק מהזרעים ינבטו ולכן מוסיפים לעיסת הנייר מספר רב של זרעים.   </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תקופת הנביטה יכולה להימשך ממספר ימים ועד למספר שבועות – היו סבלנים!</a:t>
            </a:r>
            <a:endParaRPr>
              <a:solidFill>
                <a:schemeClr val="dk1"/>
              </a:solidFill>
              <a:latin typeface="Calibri"/>
              <a:ea typeface="Calibri"/>
              <a:cs typeface="Calibri"/>
              <a:sym typeface="Calibri"/>
            </a:endParaRPr>
          </a:p>
          <a:p>
            <a:pPr marL="0" lvl="0" indent="0" algn="r" rtl="1">
              <a:spcBef>
                <a:spcPts val="0"/>
              </a:spcBef>
              <a:spcAft>
                <a:spcPts val="0"/>
              </a:spcAft>
              <a:buNone/>
            </a:pPr>
            <a:endParaRPr>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57d6a71c9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57d6a71c9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הצגת המשימה:</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השאלה בשקופית חשובה להבנת הסיבה להכנת התוצר ולהסתכל על האפשרויות שהוא נותן- לפתח אצל התלמידים חשיבה ביקורתית וטכנולוגית.</a:t>
            </a:r>
            <a:endParaRPr>
              <a:solidFill>
                <a:schemeClr val="dk1"/>
              </a:solidFill>
              <a:latin typeface="Calibri"/>
              <a:ea typeface="Calibri"/>
              <a:cs typeface="Calibri"/>
              <a:sym typeface="Calibri"/>
            </a:endParaRPr>
          </a:p>
          <a:p>
            <a:pPr marL="0" lvl="0" indent="0" algn="r" rtl="1">
              <a:spcBef>
                <a:spcPts val="0"/>
              </a:spcBef>
              <a:spcAft>
                <a:spcPts val="0"/>
              </a:spcAft>
              <a:buNone/>
            </a:pP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21c569351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21c56935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endParaRPr>
              <a:solidFill>
                <a:schemeClr val="dk1"/>
              </a:solidFill>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מה זה זרע? למה הוא משמש?</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להקשיב לדברי התלמידים ולומר שהזרע הוא העובר של הצמח. הוא החלק שממנו יתפתח בהמשך הפרח, השיח או העץ.</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מה צריך הזרע כדי לנבוט בקרקע?</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להקשיב לדברי התלמידים ולסכם שנביטה יכולה להתקיים רק כשיש מים וחמצן בקרקע אבל יש עוד תנאים שמשפיעים על המועד שבו ינבוט הזרע. </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איזה פרחים או צמחים בכלל אנחנו רואים בעונות השונות, באביב? איזה בקיץ? איזה בסתיו ואיזה בחורף? </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להקשיב לדברי התלמידים.</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איזה הבדלים קיימים בין העונות השונות?</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להקשיב לדברי התלמידים ולסכם שתנאי מזג האוויר שונים בין עונה לעונה. הטמפרטורה שונה, אורך היום והלילה שונה, כמות הגשם שונה ועוצמת הרוח שונה.</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לסכם: בכל עונה אנחנו מוצאים צמחים שונים בהתאם לתנאי מזג האוויר שמתאימים לגדילה שלהם. למשל, יש צמחים שצריכים הרבה מים כדי לגדול, ויש כאלו שצריכים מעט מים. יש צמחים שצריכים שיהיה חם מאוד ויש כאלו שצריכים שדווקא יהיה קר. הזרעים שמהם יתפתחו הצמחים נובטים בהתאם לעונה שמתאימה לצמח. </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הצמח זקוק למים ואוויר כדי שיוכל לנבוט אבל גם לתנאים נוספים המתאימים לו באופן ייחודי כמו הטמפרטורה, הלחות באוויר והאור (עוצמת האור ומשך שעות האור) שמשתנים לאורך עונות השנה, ומשפיעים על מועד הנביטה של כל סוג זרע.</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*אם מנביטים זרעים שלא בעונה המתאימה בדרך כלל, גם אם הזרע ינבוט הצמח לא ישרוד.</a:t>
            </a:r>
            <a:endParaRPr>
              <a:solidFill>
                <a:schemeClr val="dk1"/>
              </a:solidFill>
            </a:endParaRPr>
          </a:p>
          <a:p>
            <a:pPr marL="0" lvl="0" indent="0" algn="r" rtl="1">
              <a:lnSpc>
                <a:spcPct val="115000"/>
              </a:lnSpc>
              <a:spcBef>
                <a:spcPts val="0"/>
              </a:spcBef>
              <a:spcAft>
                <a:spcPts val="0"/>
              </a:spcAft>
              <a:buNone/>
            </a:pP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9674d8e5dc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39674d8e5dc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endParaRPr>
              <a:solidFill>
                <a:schemeClr val="dk1"/>
              </a:solidFill>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מה זה זרע? למה הוא משמש?</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להקשיב לדברי התלמידים ולומר שהזרע הוא העובר של הצמח. הוא החלק שממנו יתפתח בהמשך הפרח, השיח או העץ.</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מה צריך הזרע כדי לנבוט בקרקע?</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להקשיב לדברי התלמידים ולסכם שנביטה יכולה להתקיים רק כשיש מים וחמצן בקרקע אבל יש עוד תנאים שמשפיעים על המועד שבו ינבוט הזרע. </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איזה פרחים או צמחים בכלל אנחנו רואים בעונות השונות, באביב? איזה בקיץ? איזה בסתיו ואיזה בחורף? </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להקשיב לדברי התלמידים.</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איזה הבדלים קיימים בין העונות השונות?</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להקשיב לדברי התלמידים ולסכם שתנאי מזג האוויר שונים בין עונה לעונה. הטמפרטורה שונה, אורך היום והלילה שונה, כמות הגשם שונה ועוצמת הרוח שונה.</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לסכם: בכל עונה אנחנו מוצאים צמחים שונים בהתאם לתנאי מזג האוויר שמתאימים לגדילה שלהם. למשל, יש צמחים שצריכים הרבה מים כדי לגדול, ויש כאלו שצריכים מעט מים. יש צמחים שצריכים שיהיה חם מאוד ויש כאלו שצריכים שדווקא יהיה קר. הזרעים שמהם יתפתחו הצמחים נובטים בהתאם לעונה שמתאימה לצמח. </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הצמח זקוק למים ואוויר כדי שיוכל לנבוט אבל גם לתנאים נוספים המתאימים לו באופן ייחודי כמו הטמפרטורה, הלחות באוויר והאור (עוצמת האור ומשך שעות האור) שמשתנים לאורך עונות השנה, ומשפיעים על מועד הנביטה של כל סוג זרע.</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*אם מנביטים זרעים שלא בעונה המתאימה בדרך כלל, גם אם הזרע ינבוט הצמח לא ישרוד.</a:t>
            </a:r>
            <a:endParaRPr>
              <a:solidFill>
                <a:schemeClr val="dk1"/>
              </a:solidFill>
            </a:endParaRPr>
          </a:p>
          <a:p>
            <a:pPr marL="0" lvl="0" indent="0" algn="r" rtl="1">
              <a:lnSpc>
                <a:spcPct val="115000"/>
              </a:lnSpc>
              <a:spcBef>
                <a:spcPts val="0"/>
              </a:spcBef>
              <a:spcAft>
                <a:spcPts val="0"/>
              </a:spcAft>
              <a:buNone/>
            </a:pP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57d6a71c9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357d6a71c9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endParaRPr>
              <a:solidFill>
                <a:schemeClr val="dk1"/>
              </a:solidFill>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ניתן לדבר או לחזור עם התלמידים על התנאים שיצורים חיים זקוקים כדי להתקיים - אור, מים, קרקע, טמפרטורה ואוויר.  חשובה ההשוואה עם הזרעים ויש לזכור שזרעים לא תמיד זקוקים לאור ויש זרעים שאף נובטים טוב יותר בחושך.   ניתן כאן גם ליזום ניסוי של תנאיי הנבטה אופטימאליים.</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None/>
            </a:pP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21997353fd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21997353fd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26feb0086c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26feb0086c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a:solidFill>
                  <a:schemeClr val="dk1"/>
                </a:solidFill>
                <a:latin typeface="Calibri"/>
                <a:ea typeface="Calibri"/>
                <a:cs typeface="Calibri"/>
                <a:sym typeface="Calibri"/>
              </a:rPr>
              <a:t>מה למדנו ביחידה? מה חקרנו? מה גילינו? </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הצגת שאלה:</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"גלית כרובית וארנון צנון ממושב חצילית רוצים לזרוע זרעים בערוגה בחצר. גלית מאוד אוהבת עגבניות ולכן היא הציעה לזרוע זרעי עגבניה כדי שהיא תוכל לאכול עגבניות מהערוגה במשך כל השנה. </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ארנון צנון ענה לה שהיא לא תוכל כל השנה לאכול עגבניות מהערוגה אלא רק בעונת הקיץ". </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האם ארנון צנון צודק? למה לא ניתן לגדל עגבניות בערוגה במשך כל עונות השנה? הסבירו. </a:t>
            </a:r>
            <a:endParaRPr>
              <a:solidFill>
                <a:schemeClr val="dk1"/>
              </a:solidFill>
              <a:latin typeface="Calibri"/>
              <a:ea typeface="Calibri"/>
              <a:cs typeface="Calibri"/>
              <a:sym typeface="Calibri"/>
            </a:endParaRPr>
          </a:p>
          <a:p>
            <a:pPr marL="0" lvl="0" indent="0" algn="r" rtl="1">
              <a:spcBef>
                <a:spcPts val="0"/>
              </a:spcBef>
              <a:spcAft>
                <a:spcPts val="0"/>
              </a:spcAft>
              <a:buNone/>
            </a:pPr>
            <a:r>
              <a:rPr lang="iw">
                <a:solidFill>
                  <a:schemeClr val="dk1"/>
                </a:solidFill>
                <a:latin typeface="Calibri"/>
                <a:ea typeface="Calibri"/>
                <a:cs typeface="Calibri"/>
                <a:sym typeface="Calibri"/>
              </a:rPr>
              <a:t>ארנון צנון צודק. לכל זרע יש תנאים מסוימים שמתאימים לנביטה שלו.  אם התנאים אינם מתאימים לנביטה שלו הזרע לא ינבוט ולא יתפתח  ממנו הצמח. יש זרעים שנובטים כשחם בחוץ (אבל לא חם מאוד) והאוויר עדיין לח ("רטוב") - באביב ובתחילת הקיץ, ויש כאלו שנובטים כאשר מזג האוויר קריר יותר ולח יותר - בעונת הסתיו. את זרעי עגבניות זורעים באביב, הם נובטים אחרי מספר שבועות ובקיץ מבשילות העגבניות וניתן לאכול אותן. אם נזרע עגבניות בסתיו או בחורף הזרעים לא ינבטו ולכן לא נוכל לאכול מהערוגה עגבניות בחורף, באביב ובסתיו.</a:t>
            </a:r>
            <a:endParaRPr>
              <a:solidFill>
                <a:schemeClr val="dk1"/>
              </a:solidFill>
              <a:latin typeface="Calibri"/>
              <a:ea typeface="Calibri"/>
              <a:cs typeface="Calibri"/>
              <a:sym typeface="Calibri"/>
            </a:endParaRPr>
          </a:p>
          <a:p>
            <a:pPr marL="0" lvl="0" indent="0" algn="r" rtl="1">
              <a:spcBef>
                <a:spcPts val="0"/>
              </a:spcBef>
              <a:spcAft>
                <a:spcPts val="0"/>
              </a:spcAft>
              <a:buNone/>
            </a:pPr>
            <a:endParaRPr>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36ebe3ec88_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36ebe3ec88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26feb0086c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26feb0086c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r>
              <a:rPr lang="iw" b="1"/>
              <a:t>מה הרגשתם במהלך היחידה?</a:t>
            </a:r>
            <a:endParaRPr b="1"/>
          </a:p>
          <a:p>
            <a:pPr marL="0" lvl="0" indent="0" algn="r" rtl="1">
              <a:spcBef>
                <a:spcPts val="0"/>
              </a:spcBef>
              <a:spcAft>
                <a:spcPts val="0"/>
              </a:spcAft>
              <a:buNone/>
            </a:pPr>
            <a:r>
              <a:rPr lang="iw" u="sng"/>
              <a:t>רפלקציה אישית</a:t>
            </a:r>
            <a:r>
              <a:rPr lang="iw"/>
              <a:t> - סימון על סרגל אימוג'ים מעוצב שמדמה את התחושות שלהם לגבי הפעילות - מעניין, מפתיע, משעמם, מאתגר או ציור אימוג'י/ם אישי/ים המתאר/ים את תחושותיהם. ראו סרגל להדפסה בנספח של המערך למורה.</a:t>
            </a:r>
            <a:endParaRPr/>
          </a:p>
          <a:p>
            <a:pPr marL="0" lvl="0" indent="0" algn="r" rtl="1">
              <a:spcBef>
                <a:spcPts val="0"/>
              </a:spcBef>
              <a:spcAft>
                <a:spcPts val="0"/>
              </a:spcAft>
              <a:buNone/>
            </a:pPr>
            <a:r>
              <a:rPr lang="iw" u="sng"/>
              <a:t>רפלקציה קבוצתית</a:t>
            </a:r>
            <a:r>
              <a:rPr lang="iw"/>
              <a:t> - לבחור משהו אחד שאהבו ביחידה ומשהו אחד שהיו מוותרים עליו.</a:t>
            </a:r>
            <a:endParaRPr/>
          </a:p>
          <a:p>
            <a:pPr marL="0" lvl="0" indent="0" algn="r" rtl="1">
              <a:spcBef>
                <a:spcPts val="0"/>
              </a:spcBef>
              <a:spcAft>
                <a:spcPts val="0"/>
              </a:spcAft>
              <a:buNone/>
            </a:pPr>
            <a:r>
              <a:rPr lang="iw" u="sng"/>
              <a:t>רפלקציה כיתתית</a:t>
            </a:r>
            <a:r>
              <a:rPr lang="iw"/>
              <a:t> - נציג/ה מכל קבוצה מציג/ה את אחת הבחירות של הקבוצה (משהו שאהבו או משהו שהיו מוותרים עליו).</a:t>
            </a:r>
            <a:endParaRPr/>
          </a:p>
          <a:p>
            <a:pPr marL="0" lvl="0" indent="0" algn="r" rtl="1">
              <a:spcBef>
                <a:spcPts val="0"/>
              </a:spcBef>
              <a:spcAft>
                <a:spcPts val="0"/>
              </a:spcAft>
              <a:buClr>
                <a:schemeClr val="dk1"/>
              </a:buClr>
              <a:buSzPts val="1100"/>
              <a:buFont typeface="Arial"/>
              <a:buNone/>
            </a:pPr>
            <a:endParaRPr/>
          </a:p>
          <a:p>
            <a:pPr marL="0" lvl="0" indent="0" algn="r" rtl="1">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3474afbbdb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3474afbbdb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310a5cb74a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310a5cb74a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3474afbbdb_2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3474afbbdb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42b3f99d1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42b3f99d1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9674d8e5d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9674d8e5d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זרעים שונים ומשונים - היכרות עם מגוון זרעים בעלי מראה ותכונות שונות </a:t>
            </a:r>
            <a:endParaRPr>
              <a:solidFill>
                <a:schemeClr val="dk1"/>
              </a:solidFill>
              <a:latin typeface="Calibri"/>
              <a:ea typeface="Calibri"/>
              <a:cs typeface="Calibri"/>
              <a:sym typeface="Calibri"/>
            </a:endParaRPr>
          </a:p>
          <a:p>
            <a:pPr marL="228600" lvl="0" indent="-298450" algn="r" rtl="1">
              <a:lnSpc>
                <a:spcPct val="115000"/>
              </a:lnSpc>
              <a:spcBef>
                <a:spcPts val="0"/>
              </a:spcBef>
              <a:spcAft>
                <a:spcPts val="0"/>
              </a:spcAft>
              <a:buClr>
                <a:schemeClr val="dk1"/>
              </a:buClr>
              <a:buSzPts val="1100"/>
              <a:buFont typeface="Calibri"/>
              <a:buAutoNum type="arabicPeriod"/>
            </a:pPr>
            <a:r>
              <a:rPr lang="iw">
                <a:solidFill>
                  <a:schemeClr val="dk1"/>
                </a:solidFill>
                <a:latin typeface="Calibri"/>
                <a:ea typeface="Calibri"/>
                <a:cs typeface="Calibri"/>
                <a:sym typeface="Calibri"/>
              </a:rPr>
              <a:t>הצגת מגוון זרעים מוכרים - שעועית, אורז, תירס, אפונה, עדשים, בוטנים, זרעים של תפוח, זרעים של תפוז וכדומה. לשאול את התלמידים מה משותף לכל המאכלים הללו? </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 להקשיב לתשובות התלמידים ולסכם שכולם זרעים שאנחנו אוכלים או זרעים של פירות שאנחנו אוכלים. יש זרעים שאנחנו אוכלים, יש זרעים שבעלי חיים אחרים אוכלים ויש זרעים שכלל לא אוכלים אותם אבל מכל זרע יכול לצמוח צמח (עשב, פרחים, שיחים או עצים). </a:t>
            </a:r>
            <a:endParaRPr>
              <a:solidFill>
                <a:schemeClr val="dk1"/>
              </a:solidFill>
              <a:latin typeface="Calibri"/>
              <a:ea typeface="Calibri"/>
              <a:cs typeface="Calibri"/>
              <a:sym typeface="Calibri"/>
            </a:endParaRPr>
          </a:p>
          <a:p>
            <a:pPr marL="0" lvl="0" indent="0" algn="r" rtl="1">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7351C5B3-942D-E82C-04F2-616364674B53}"/>
            </a:ext>
          </a:extLst>
        </p:cNvPr>
        <p:cNvGrpSpPr/>
        <p:nvPr/>
      </p:nvGrpSpPr>
      <p:grpSpPr>
        <a:xfrm>
          <a:off x="0" y="0"/>
          <a:ext cx="0" cy="0"/>
          <a:chOff x="0" y="0"/>
          <a:chExt cx="0" cy="0"/>
        </a:xfrm>
      </p:grpSpPr>
      <p:sp>
        <p:nvSpPr>
          <p:cNvPr id="124" name="Google Shape;124;g39674d8e5dc_1_0:notes">
            <a:extLst>
              <a:ext uri="{FF2B5EF4-FFF2-40B4-BE49-F238E27FC236}">
                <a16:creationId xmlns:a16="http://schemas.microsoft.com/office/drawing/2014/main" id="{FD905848-67D5-6FF2-8662-43359ACF23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9674d8e5dc_1_0:notes">
            <a:extLst>
              <a:ext uri="{FF2B5EF4-FFF2-40B4-BE49-F238E27FC236}">
                <a16:creationId xmlns:a16="http://schemas.microsoft.com/office/drawing/2014/main" id="{5391189A-2D4C-192D-91C7-2429DC1BA14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זרעים שונים ומשונים - היכרות עם מגוון זרעים בעלי מראה ותכונות שונות </a:t>
            </a:r>
            <a:endParaRPr>
              <a:solidFill>
                <a:schemeClr val="dk1"/>
              </a:solidFill>
              <a:latin typeface="Calibri"/>
              <a:ea typeface="Calibri"/>
              <a:cs typeface="Calibri"/>
              <a:sym typeface="Calibri"/>
            </a:endParaRPr>
          </a:p>
          <a:p>
            <a:pPr marL="228600" lvl="0" indent="-298450" algn="r" rtl="1">
              <a:lnSpc>
                <a:spcPct val="115000"/>
              </a:lnSpc>
              <a:spcBef>
                <a:spcPts val="0"/>
              </a:spcBef>
              <a:spcAft>
                <a:spcPts val="0"/>
              </a:spcAft>
              <a:buClr>
                <a:schemeClr val="dk1"/>
              </a:buClr>
              <a:buSzPts val="1100"/>
              <a:buFont typeface="Calibri"/>
              <a:buAutoNum type="arabicPeriod"/>
            </a:pPr>
            <a:r>
              <a:rPr lang="iw">
                <a:solidFill>
                  <a:schemeClr val="dk1"/>
                </a:solidFill>
                <a:latin typeface="Calibri"/>
                <a:ea typeface="Calibri"/>
                <a:cs typeface="Calibri"/>
                <a:sym typeface="Calibri"/>
              </a:rPr>
              <a:t>הצגת מגוון זרעים מוכרים - שעועית, אורז, תירס, אפונה, עדשים, בוטנים, זרעים של תפוח, זרעים של תפוז וכדומה. לשאול את התלמידים מה משותף לכל המאכלים הללו? </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 להקשיב לתשובות התלמידים ולסכם שכולם זרעים שאנחנו אוכלים או זרעים של פירות שאנחנו אוכלים. יש זרעים שאנחנו אוכלים, יש זרעים שבעלי חיים אחרים אוכלים ויש זרעים שכלל לא אוכלים אותם אבל מכל זרע יכול לצמוח צמח (עשב, פרחים, שיחים או עצים). </a:t>
            </a:r>
            <a:endParaRPr>
              <a:solidFill>
                <a:schemeClr val="dk1"/>
              </a:solidFill>
              <a:latin typeface="Calibri"/>
              <a:ea typeface="Calibri"/>
              <a:cs typeface="Calibri"/>
              <a:sym typeface="Calibri"/>
            </a:endParaRPr>
          </a:p>
          <a:p>
            <a:pPr marL="0" lvl="0" indent="0" algn="r" rtl="1">
              <a:spcBef>
                <a:spcPts val="0"/>
              </a:spcBef>
              <a:spcAft>
                <a:spcPts val="0"/>
              </a:spcAft>
              <a:buNone/>
            </a:pPr>
            <a:endParaRPr/>
          </a:p>
        </p:txBody>
      </p:sp>
    </p:spTree>
    <p:extLst>
      <p:ext uri="{BB962C8B-B14F-4D97-AF65-F5344CB8AC3E}">
        <p14:creationId xmlns:p14="http://schemas.microsoft.com/office/powerpoint/2010/main" val="1459802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0"/>
              </a:spcBef>
              <a:spcAft>
                <a:spcPts val="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0"/>
              </a:spcBef>
              <a:spcAft>
                <a:spcPts val="0"/>
              </a:spcAft>
              <a:buClr>
                <a:schemeClr val="accent1"/>
              </a:buClr>
              <a:buSzPts val="1400"/>
              <a:buChar char="○"/>
              <a:defRPr>
                <a:solidFill>
                  <a:schemeClr val="accent1"/>
                </a:solidFill>
                <a:highlight>
                  <a:schemeClr val="lt1"/>
                </a:highlight>
              </a:defRPr>
            </a:lvl2pPr>
            <a:lvl3pPr marL="1371600" lvl="2" indent="-317500">
              <a:spcBef>
                <a:spcPts val="0"/>
              </a:spcBef>
              <a:spcAft>
                <a:spcPts val="0"/>
              </a:spcAft>
              <a:buClr>
                <a:schemeClr val="accent1"/>
              </a:buClr>
              <a:buSzPts val="1400"/>
              <a:buChar char="■"/>
              <a:defRPr>
                <a:solidFill>
                  <a:schemeClr val="accent1"/>
                </a:solidFill>
                <a:highlight>
                  <a:schemeClr val="lt1"/>
                </a:highlight>
              </a:defRPr>
            </a:lvl3pPr>
            <a:lvl4pPr marL="1828800" lvl="3" indent="-317500">
              <a:spcBef>
                <a:spcPts val="0"/>
              </a:spcBef>
              <a:spcAft>
                <a:spcPts val="0"/>
              </a:spcAft>
              <a:buClr>
                <a:schemeClr val="accent1"/>
              </a:buClr>
              <a:buSzPts val="1400"/>
              <a:buChar char="●"/>
              <a:defRPr>
                <a:solidFill>
                  <a:schemeClr val="accent1"/>
                </a:solidFill>
                <a:highlight>
                  <a:schemeClr val="lt1"/>
                </a:highlight>
              </a:defRPr>
            </a:lvl4pPr>
            <a:lvl5pPr marL="2286000" lvl="4" indent="-317500">
              <a:spcBef>
                <a:spcPts val="0"/>
              </a:spcBef>
              <a:spcAft>
                <a:spcPts val="0"/>
              </a:spcAft>
              <a:buClr>
                <a:schemeClr val="accent1"/>
              </a:buClr>
              <a:buSzPts val="1400"/>
              <a:buChar char="○"/>
              <a:defRPr>
                <a:solidFill>
                  <a:schemeClr val="accent1"/>
                </a:solidFill>
                <a:highlight>
                  <a:schemeClr val="lt1"/>
                </a:highlight>
              </a:defRPr>
            </a:lvl5pPr>
            <a:lvl6pPr marL="2743200" lvl="5" indent="-317500">
              <a:spcBef>
                <a:spcPts val="0"/>
              </a:spcBef>
              <a:spcAft>
                <a:spcPts val="0"/>
              </a:spcAft>
              <a:buClr>
                <a:schemeClr val="accent1"/>
              </a:buClr>
              <a:buSzPts val="1400"/>
              <a:buChar char="■"/>
              <a:defRPr>
                <a:solidFill>
                  <a:schemeClr val="accent1"/>
                </a:solidFill>
                <a:highlight>
                  <a:schemeClr val="lt1"/>
                </a:highlight>
              </a:defRPr>
            </a:lvl6pPr>
            <a:lvl7pPr marL="3200400" lvl="6" indent="-317500">
              <a:spcBef>
                <a:spcPts val="0"/>
              </a:spcBef>
              <a:spcAft>
                <a:spcPts val="0"/>
              </a:spcAft>
              <a:buClr>
                <a:schemeClr val="accent1"/>
              </a:buClr>
              <a:buSzPts val="1400"/>
              <a:buChar char="●"/>
              <a:defRPr>
                <a:solidFill>
                  <a:schemeClr val="accent1"/>
                </a:solidFill>
                <a:highlight>
                  <a:schemeClr val="lt1"/>
                </a:highlight>
              </a:defRPr>
            </a:lvl7pPr>
            <a:lvl8pPr marL="3657600" lvl="7" indent="-317500">
              <a:spcBef>
                <a:spcPts val="0"/>
              </a:spcBef>
              <a:spcAft>
                <a:spcPts val="0"/>
              </a:spcAft>
              <a:buClr>
                <a:schemeClr val="accent1"/>
              </a:buClr>
              <a:buSzPts val="1400"/>
              <a:buChar char="○"/>
              <a:defRPr>
                <a:solidFill>
                  <a:schemeClr val="accent1"/>
                </a:solidFill>
                <a:highlight>
                  <a:schemeClr val="lt1"/>
                </a:highlight>
              </a:defRPr>
            </a:lvl8pPr>
            <a:lvl9pPr marL="4114800" lvl="8" indent="-317500">
              <a:spcBef>
                <a:spcPts val="0"/>
              </a:spcBef>
              <a:spcAft>
                <a:spcPts val="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iw"/>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10_0.xm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hyperlink" Target="http://www.youtube.com/watch?v=i8T1u2uNpe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hyperlink" Target="http://www.youtube.com/watch?v=w77zPAtVTuI"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microsoft.com/office/2018/10/relationships/comments" Target="../comments/modernComment_108_0.xm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5"/>
        <p:cNvGrpSpPr/>
        <p:nvPr/>
      </p:nvGrpSpPr>
      <p:grpSpPr>
        <a:xfrm>
          <a:off x="0" y="0"/>
          <a:ext cx="0" cy="0"/>
          <a:chOff x="0" y="0"/>
          <a:chExt cx="0" cy="0"/>
        </a:xfrm>
      </p:grpSpPr>
      <p:pic>
        <p:nvPicPr>
          <p:cNvPr id="56" name="Google Shape;56;p13"/>
          <p:cNvPicPr preferRelativeResize="0"/>
          <p:nvPr/>
        </p:nvPicPr>
        <p:blipFill>
          <a:blip r:embed="rId3">
            <a:alphaModFix/>
          </a:blip>
          <a:stretch>
            <a:fillRect/>
          </a:stretch>
        </p:blipFill>
        <p:spPr>
          <a:xfrm>
            <a:off x="0" y="0"/>
            <a:ext cx="9144018" cy="5143501"/>
          </a:xfrm>
          <a:prstGeom prst="rect">
            <a:avLst/>
          </a:prstGeom>
          <a:noFill/>
          <a:ln>
            <a:noFill/>
          </a:ln>
        </p:spPr>
      </p:pic>
      <p:sp>
        <p:nvSpPr>
          <p:cNvPr id="57" name="Google Shape;57;p13"/>
          <p:cNvSpPr txBox="1"/>
          <p:nvPr/>
        </p:nvSpPr>
        <p:spPr>
          <a:xfrm>
            <a:off x="9426850" y="519725"/>
            <a:ext cx="3355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latin typeface="Source Code Pro"/>
              <a:ea typeface="Source Code Pro"/>
              <a:cs typeface="Source Code Pro"/>
              <a:sym typeface="Source Code Pro"/>
            </a:endParaRPr>
          </a:p>
        </p:txBody>
      </p:sp>
      <p:graphicFrame>
        <p:nvGraphicFramePr>
          <p:cNvPr id="58" name="Google Shape;58;p13"/>
          <p:cNvGraphicFramePr/>
          <p:nvPr/>
        </p:nvGraphicFramePr>
        <p:xfrm>
          <a:off x="-366375" y="4616375"/>
          <a:ext cx="8931700" cy="790575"/>
        </p:xfrm>
        <a:graphic>
          <a:graphicData uri="http://schemas.openxmlformats.org/drawingml/2006/table">
            <a:tbl>
              <a:tblPr>
                <a:noFill/>
                <a:tableStyleId>{4199DB0E-62B4-4A6F-B413-9B4FBEE5DE29}</a:tableStyleId>
              </a:tblPr>
              <a:tblGrid>
                <a:gridCol w="1281675">
                  <a:extLst>
                    <a:ext uri="{9D8B030D-6E8A-4147-A177-3AD203B41FA5}">
                      <a16:colId xmlns:a16="http://schemas.microsoft.com/office/drawing/2014/main" val="20000"/>
                    </a:ext>
                  </a:extLst>
                </a:gridCol>
                <a:gridCol w="7650025">
                  <a:extLst>
                    <a:ext uri="{9D8B030D-6E8A-4147-A177-3AD203B41FA5}">
                      <a16:colId xmlns:a16="http://schemas.microsoft.com/office/drawing/2014/main" val="20001"/>
                    </a:ext>
                  </a:extLst>
                </a:gridCol>
              </a:tblGrid>
              <a:tr h="790575">
                <a:tc>
                  <a:txBody>
                    <a:bodyPr/>
                    <a:lstStyle/>
                    <a:p>
                      <a:pPr marL="0" lvl="0" indent="0" algn="r" rtl="1">
                        <a:spcBef>
                          <a:spcPts val="0"/>
                        </a:spcBef>
                        <a:spcAft>
                          <a:spcPts val="0"/>
                        </a:spcAft>
                        <a:buNone/>
                      </a:pPr>
                      <a:endParaRPr sz="1500">
                        <a:solidFill>
                          <a:srgbClr val="054CC0"/>
                        </a:solidFill>
                        <a:latin typeface="Rubik Black"/>
                        <a:ea typeface="Rubik Black"/>
                        <a:cs typeface="Rubik Black"/>
                        <a:sym typeface="Rubik Black"/>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r" rtl="1">
                        <a:spcBef>
                          <a:spcPts val="1200"/>
                        </a:spcBef>
                        <a:spcAft>
                          <a:spcPts val="0"/>
                        </a:spcAft>
                        <a:buNone/>
                      </a:pPr>
                      <a:r>
                        <a:rPr lang="iw" sz="1800" b="1">
                          <a:solidFill>
                            <a:srgbClr val="054CC0"/>
                          </a:solidFill>
                          <a:latin typeface="Rubik"/>
                          <a:ea typeface="Rubik"/>
                          <a:cs typeface="Rubik"/>
                          <a:sym typeface="Rubik"/>
                        </a:rPr>
                        <a:t>יחידת הוראה לקידום למידה התנסותית בחדרי מייקר של מדע וטכנולוגי</a:t>
                      </a:r>
                      <a:r>
                        <a:rPr lang="iw" sz="1800" b="1">
                          <a:solidFill>
                            <a:srgbClr val="4472C4"/>
                          </a:solidFill>
                          <a:latin typeface="Rubik"/>
                          <a:ea typeface="Rubik"/>
                          <a:cs typeface="Rubik"/>
                          <a:sym typeface="Rubik"/>
                        </a:rPr>
                        <a:t>ה</a:t>
                      </a:r>
                      <a:endParaRPr sz="1800">
                        <a:solidFill>
                          <a:srgbClr val="FFFFFF"/>
                        </a:solidFill>
                        <a:latin typeface="Rubik Medium"/>
                        <a:ea typeface="Rubik Medium"/>
                        <a:cs typeface="Rubik Medium"/>
                        <a:sym typeface="Rubik Medium"/>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59" name="Google Shape;59;p13"/>
          <p:cNvPicPr preferRelativeResize="0"/>
          <p:nvPr/>
        </p:nvPicPr>
        <p:blipFill>
          <a:blip r:embed="rId4">
            <a:alphaModFix/>
          </a:blip>
          <a:stretch>
            <a:fillRect/>
          </a:stretch>
        </p:blipFill>
        <p:spPr>
          <a:xfrm>
            <a:off x="0" y="0"/>
            <a:ext cx="9144000" cy="5143500"/>
          </a:xfrm>
          <a:prstGeom prst="rect">
            <a:avLst/>
          </a:prstGeom>
          <a:noFill/>
          <a:ln>
            <a:noFill/>
          </a:ln>
        </p:spPr>
      </p:pic>
      <p:sp>
        <p:nvSpPr>
          <p:cNvPr id="60" name="Google Shape;60;p13"/>
          <p:cNvSpPr txBox="1"/>
          <p:nvPr/>
        </p:nvSpPr>
        <p:spPr>
          <a:xfrm>
            <a:off x="1078125" y="2008500"/>
            <a:ext cx="7099800" cy="11142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iw" sz="6000" dirty="0">
                <a:solidFill>
                  <a:srgbClr val="054CC0"/>
                </a:solidFill>
                <a:latin typeface="Rubik ExtraBold"/>
                <a:ea typeface="Rubik ExtraBold"/>
                <a:cs typeface="Rubik ExtraBold"/>
                <a:sym typeface="Rubik ExtraBold"/>
              </a:rPr>
              <a:t>זורעים עם ניירות</a:t>
            </a:r>
            <a:r>
              <a:rPr lang="he-IL" sz="6000" dirty="0">
                <a:solidFill>
                  <a:srgbClr val="054CC0"/>
                </a:solidFill>
                <a:latin typeface="Rubik ExtraBold"/>
                <a:ea typeface="Rubik ExtraBold"/>
                <a:cs typeface="Rubik ExtraBold"/>
                <a:sym typeface="Rubik ExtraBold"/>
              </a:rPr>
              <a:t>?!</a:t>
            </a:r>
            <a:endParaRPr sz="6000" dirty="0">
              <a:solidFill>
                <a:srgbClr val="054CC0"/>
              </a:solidFill>
              <a:latin typeface="Rubik ExtraBold"/>
              <a:ea typeface="Rubik ExtraBold"/>
              <a:cs typeface="Rubik ExtraBold"/>
              <a:sym typeface="Rubik ExtraBold"/>
            </a:endParaRPr>
          </a:p>
        </p:txBody>
      </p:sp>
      <p:sp>
        <p:nvSpPr>
          <p:cNvPr id="61" name="Google Shape;61;p13"/>
          <p:cNvSpPr txBox="1"/>
          <p:nvPr/>
        </p:nvSpPr>
        <p:spPr>
          <a:xfrm>
            <a:off x="1402663" y="2933775"/>
            <a:ext cx="6186300" cy="11142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iw" sz="3600" dirty="0">
                <a:solidFill>
                  <a:srgbClr val="054CC0"/>
                </a:solidFill>
                <a:latin typeface="Rubik SemiBold"/>
                <a:ea typeface="Rubik SemiBold"/>
                <a:cs typeface="Rubik SemiBold"/>
                <a:sym typeface="Rubik SemiBold"/>
              </a:rPr>
              <a:t>הכנת נייר </a:t>
            </a:r>
            <a:r>
              <a:rPr lang="he-IL" sz="3600" dirty="0">
                <a:solidFill>
                  <a:srgbClr val="054CC0"/>
                </a:solidFill>
                <a:latin typeface="Rubik SemiBold"/>
                <a:ea typeface="Rubik SemiBold"/>
                <a:cs typeface="Rubik SemiBold"/>
                <a:sym typeface="Rubik SemiBold"/>
              </a:rPr>
              <a:t>המכיל</a:t>
            </a:r>
            <a:r>
              <a:rPr lang="iw" sz="3600" dirty="0">
                <a:solidFill>
                  <a:srgbClr val="054CC0"/>
                </a:solidFill>
                <a:latin typeface="Rubik SemiBold"/>
                <a:ea typeface="Rubik SemiBold"/>
                <a:cs typeface="Rubik SemiBold"/>
                <a:sym typeface="Rubik SemiBold"/>
              </a:rPr>
              <a:t> זרעים </a:t>
            </a:r>
            <a:endParaRPr lang="he-IL" sz="3600" dirty="0">
              <a:solidFill>
                <a:srgbClr val="054CC0"/>
              </a:solidFill>
              <a:latin typeface="Rubik SemiBold"/>
              <a:ea typeface="Rubik SemiBold"/>
              <a:cs typeface="Rubik SemiBold"/>
              <a:sym typeface="Rubik SemiBold"/>
            </a:endParaRPr>
          </a:p>
          <a:p>
            <a:pPr marL="0" lvl="0" indent="0" algn="ctr" rtl="1">
              <a:spcBef>
                <a:spcPts val="0"/>
              </a:spcBef>
              <a:spcAft>
                <a:spcPts val="0"/>
              </a:spcAft>
              <a:buNone/>
            </a:pPr>
            <a:r>
              <a:rPr lang="iw" sz="3600" dirty="0">
                <a:solidFill>
                  <a:srgbClr val="054CC0"/>
                </a:solidFill>
                <a:latin typeface="Rubik SemiBold"/>
                <a:ea typeface="Rubik SemiBold"/>
                <a:cs typeface="Rubik SemiBold"/>
                <a:sym typeface="Rubik SemiBold"/>
              </a:rPr>
              <a:t>בהתא</a:t>
            </a:r>
            <a:r>
              <a:rPr lang="he-IL" sz="3600" dirty="0">
                <a:solidFill>
                  <a:srgbClr val="054CC0"/>
                </a:solidFill>
                <a:latin typeface="Rubik SemiBold"/>
                <a:ea typeface="Rubik SemiBold"/>
                <a:cs typeface="Rubik SemiBold"/>
                <a:sym typeface="Rubik SemiBold"/>
              </a:rPr>
              <a:t>ם</a:t>
            </a:r>
            <a:r>
              <a:rPr lang="iw" sz="3600" dirty="0">
                <a:solidFill>
                  <a:srgbClr val="054CC0"/>
                </a:solidFill>
                <a:latin typeface="Rubik SemiBold"/>
                <a:ea typeface="Rubik SemiBold"/>
                <a:cs typeface="Rubik SemiBold"/>
                <a:sym typeface="Rubik SemiBold"/>
              </a:rPr>
              <a:t> לעונות השנה</a:t>
            </a:r>
            <a:endParaRPr sz="3600" dirty="0">
              <a:solidFill>
                <a:srgbClr val="054CC0"/>
              </a:solidFill>
              <a:latin typeface="Rubik ExtraBold"/>
              <a:ea typeface="Rubik ExtraBold"/>
              <a:cs typeface="Rubik ExtraBold"/>
              <a:sym typeface="Rubik ExtraBold"/>
            </a:endParaRPr>
          </a:p>
        </p:txBody>
      </p:sp>
      <p:sp>
        <p:nvSpPr>
          <p:cNvPr id="62" name="Google Shape;62;p13"/>
          <p:cNvSpPr txBox="1"/>
          <p:nvPr/>
        </p:nvSpPr>
        <p:spPr>
          <a:xfrm>
            <a:off x="393025" y="4222825"/>
            <a:ext cx="8126100" cy="11142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iw" sz="1800" b="1" dirty="0">
                <a:solidFill>
                  <a:srgbClr val="054CC0"/>
                </a:solidFill>
                <a:latin typeface="Rubik"/>
                <a:ea typeface="Rubik"/>
                <a:cs typeface="Rubik"/>
                <a:sym typeface="Rubik"/>
              </a:rPr>
              <a:t>#3 יחידת הוראה בנושא מגוון הזרעים בטבע והתאמת מועד הנביטה לעונות השנה</a:t>
            </a:r>
            <a:endParaRPr sz="1800" b="1" dirty="0">
              <a:solidFill>
                <a:srgbClr val="054CC0"/>
              </a:solidFill>
              <a:latin typeface="Rubik"/>
              <a:ea typeface="Rubik"/>
              <a:cs typeface="Rubik"/>
              <a:sym typeface="Rubi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2"/>
          <p:cNvSpPr txBox="1">
            <a:spLocks noGrp="1"/>
          </p:cNvSpPr>
          <p:nvPr>
            <p:ph type="body" idx="1"/>
          </p:nvPr>
        </p:nvSpPr>
        <p:spPr>
          <a:xfrm>
            <a:off x="4572000" y="2026200"/>
            <a:ext cx="4195200" cy="1688100"/>
          </a:xfrm>
          <a:prstGeom prst="rect">
            <a:avLst/>
          </a:prstGeom>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he-IL" sz="2200" dirty="0">
                <a:solidFill>
                  <a:srgbClr val="054CC0"/>
                </a:solidFill>
                <a:latin typeface="Rubik"/>
                <a:ea typeface="Rubik"/>
                <a:cs typeface="Rubik"/>
                <a:sym typeface="Rubik"/>
              </a:rPr>
              <a:t>זְרָעִים קְטַנְטַנִּים בְּגֹדֶל שֶׁל גַּרְגֵּר אָבָק</a:t>
            </a:r>
            <a:endParaRPr lang="he-IL" sz="2400" dirty="0">
              <a:solidFill>
                <a:srgbClr val="054CC0"/>
              </a:solidFill>
              <a:latin typeface="Rubik"/>
              <a:ea typeface="Rubik"/>
              <a:cs typeface="Rubik"/>
              <a:sym typeface="Rubik"/>
            </a:endParaRPr>
          </a:p>
        </p:txBody>
      </p:sp>
      <p:pic>
        <p:nvPicPr>
          <p:cNvPr id="138" name="Google Shape;138;p22"/>
          <p:cNvPicPr preferRelativeResize="0"/>
          <p:nvPr/>
        </p:nvPicPr>
        <p:blipFill>
          <a:blip r:embed="rId3">
            <a:alphaModFix/>
          </a:blip>
          <a:stretch>
            <a:fillRect/>
          </a:stretch>
        </p:blipFill>
        <p:spPr>
          <a:xfrm>
            <a:off x="0" y="-12"/>
            <a:ext cx="9144000" cy="1057275"/>
          </a:xfrm>
          <a:prstGeom prst="rect">
            <a:avLst/>
          </a:prstGeom>
          <a:noFill/>
          <a:ln>
            <a:noFill/>
          </a:ln>
        </p:spPr>
      </p:pic>
      <p:sp>
        <p:nvSpPr>
          <p:cNvPr id="139" name="Google Shape;139;p22"/>
          <p:cNvSpPr txBox="1">
            <a:spLocks noGrp="1"/>
          </p:cNvSpPr>
          <p:nvPr>
            <p:ph type="title"/>
          </p:nvPr>
        </p:nvSpPr>
        <p:spPr>
          <a:xfrm>
            <a:off x="-155000" y="128138"/>
            <a:ext cx="91440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None/>
            </a:pPr>
            <a:r>
              <a:rPr lang="he-IL" sz="3300" b="0" dirty="0">
                <a:solidFill>
                  <a:srgbClr val="054CC0"/>
                </a:solidFill>
                <a:latin typeface="Rubik ExtraBold"/>
                <a:ea typeface="Rubik ExtraBold"/>
                <a:cs typeface="Rubik ExtraBold"/>
                <a:sym typeface="Rubik ExtraBold"/>
              </a:rPr>
              <a:t>זרעים שונים ומשונים</a:t>
            </a:r>
            <a:r>
              <a:rPr lang="iw" sz="3300" b="0" dirty="0">
                <a:solidFill>
                  <a:srgbClr val="054CC0"/>
                </a:solidFill>
                <a:latin typeface="Rubik ExtraBold"/>
                <a:ea typeface="Rubik ExtraBold"/>
                <a:cs typeface="Rubik ExtraBold"/>
                <a:sym typeface="Rubik ExtraBold"/>
              </a:rPr>
              <a:t>!</a:t>
            </a:r>
            <a:endParaRPr b="0" dirty="0">
              <a:solidFill>
                <a:srgbClr val="054CC0"/>
              </a:solidFill>
              <a:latin typeface="Rubik ExtraBold"/>
              <a:ea typeface="Rubik ExtraBold"/>
              <a:cs typeface="Rubik ExtraBold"/>
              <a:sym typeface="Rubik ExtraBold"/>
            </a:endParaRPr>
          </a:p>
        </p:txBody>
      </p:sp>
      <p:sp>
        <p:nvSpPr>
          <p:cNvPr id="3" name="מציין מיקום טקסט 2">
            <a:extLst>
              <a:ext uri="{FF2B5EF4-FFF2-40B4-BE49-F238E27FC236}">
                <a16:creationId xmlns:a16="http://schemas.microsoft.com/office/drawing/2014/main" id="{CBFBD2F6-B23F-428A-A890-E74B11B3C0BD}"/>
              </a:ext>
            </a:extLst>
          </p:cNvPr>
          <p:cNvSpPr>
            <a:spLocks noGrp="1"/>
          </p:cNvSpPr>
          <p:nvPr>
            <p:ph type="body" idx="1"/>
          </p:nvPr>
        </p:nvSpPr>
        <p:spPr/>
        <p:txBody>
          <a:bodyPr/>
          <a:lstStyle/>
          <a:p>
            <a:endParaRPr lang="he-IL" dirty="0"/>
          </a:p>
        </p:txBody>
      </p:sp>
      <p:pic>
        <p:nvPicPr>
          <p:cNvPr id="5" name="תמונה 4">
            <a:extLst>
              <a:ext uri="{FF2B5EF4-FFF2-40B4-BE49-F238E27FC236}">
                <a16:creationId xmlns:a16="http://schemas.microsoft.com/office/drawing/2014/main" id="{3291BE54-1F35-45CA-9D66-EE4ED96C0AF8}"/>
              </a:ext>
            </a:extLst>
          </p:cNvPr>
          <p:cNvPicPr>
            <a:picLocks noChangeAspect="1"/>
          </p:cNvPicPr>
          <p:nvPr/>
        </p:nvPicPr>
        <p:blipFill>
          <a:blip r:embed="rId4"/>
          <a:stretch>
            <a:fillRect/>
          </a:stretch>
        </p:blipFill>
        <p:spPr>
          <a:xfrm>
            <a:off x="376800" y="1343075"/>
            <a:ext cx="3857625" cy="25717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body" idx="1"/>
          </p:nvPr>
        </p:nvSpPr>
        <p:spPr>
          <a:xfrm>
            <a:off x="5575500" y="1316500"/>
            <a:ext cx="3324300" cy="3657000"/>
          </a:xfrm>
          <a:prstGeom prst="rect">
            <a:avLst/>
          </a:prstGeom>
        </p:spPr>
        <p:txBody>
          <a:bodyPr spcFirstLastPara="1" wrap="square" lIns="91425" tIns="91425" rIns="91425" bIns="91425" anchor="t" anchorCtr="0">
            <a:normAutofit/>
          </a:bodyPr>
          <a:lstStyle/>
          <a:p>
            <a:pPr marL="0" lvl="0" indent="0" algn="ctr" rtl="1">
              <a:lnSpc>
                <a:spcPct val="150000"/>
              </a:lnSpc>
              <a:spcBef>
                <a:spcPts val="0"/>
              </a:spcBef>
              <a:spcAft>
                <a:spcPts val="0"/>
              </a:spcAft>
              <a:buNone/>
            </a:pPr>
            <a:r>
              <a:rPr lang="he-IL" sz="1900" dirty="0">
                <a:solidFill>
                  <a:srgbClr val="054CC0"/>
                </a:solidFill>
                <a:latin typeface="Rubik"/>
                <a:ea typeface="Rubik"/>
                <a:cs typeface="Rubik"/>
                <a:sym typeface="Rubik"/>
              </a:rPr>
              <a:t>זְרָעִים עֲנָקִיִּים כְּמוֹ זְרָעָיו שֶׁל קוֹקוֹס הַיָּם, </a:t>
            </a:r>
          </a:p>
          <a:p>
            <a:pPr marL="0" lvl="0" indent="0" algn="ctr" rtl="1">
              <a:lnSpc>
                <a:spcPct val="150000"/>
              </a:lnSpc>
              <a:spcBef>
                <a:spcPts val="0"/>
              </a:spcBef>
              <a:spcAft>
                <a:spcPts val="0"/>
              </a:spcAft>
              <a:buNone/>
            </a:pPr>
            <a:r>
              <a:rPr lang="he-IL" sz="1900" dirty="0">
                <a:solidFill>
                  <a:srgbClr val="054CC0"/>
                </a:solidFill>
                <a:latin typeface="Rubik"/>
                <a:ea typeface="Rubik"/>
                <a:cs typeface="Rubik"/>
                <a:sym typeface="Rubik"/>
              </a:rPr>
              <a:t>הַגְּדוֹלִים יוֹתֵר מִכַּדּוּר סַל </a:t>
            </a:r>
          </a:p>
          <a:p>
            <a:pPr marL="0" lvl="0" indent="0" algn="ctr" rtl="1">
              <a:lnSpc>
                <a:spcPct val="150000"/>
              </a:lnSpc>
              <a:spcBef>
                <a:spcPts val="0"/>
              </a:spcBef>
              <a:spcAft>
                <a:spcPts val="0"/>
              </a:spcAft>
              <a:buNone/>
            </a:pPr>
            <a:r>
              <a:rPr lang="he-IL" sz="1900" dirty="0">
                <a:solidFill>
                  <a:srgbClr val="054CC0"/>
                </a:solidFill>
                <a:latin typeface="Rubik"/>
                <a:ea typeface="Rubik"/>
                <a:cs typeface="Rubik"/>
                <a:sym typeface="Rubik"/>
              </a:rPr>
              <a:t>וּמִשְׁקָלָם מַגִּיעַ לִ-18 קִילוֹגְרָם – מִשְׁקָלוֹ שֶׁל יֶלֶד בֶּן חָמֵשׁ</a:t>
            </a:r>
            <a:endParaRPr sz="2400" dirty="0">
              <a:solidFill>
                <a:srgbClr val="054CC0"/>
              </a:solidFill>
              <a:latin typeface="Rubik"/>
              <a:ea typeface="Rubik"/>
              <a:cs typeface="Rubik"/>
              <a:sym typeface="Rubik"/>
            </a:endParaRPr>
          </a:p>
        </p:txBody>
      </p:sp>
      <p:pic>
        <p:nvPicPr>
          <p:cNvPr id="147" name="Google Shape;147;p23"/>
          <p:cNvPicPr preferRelativeResize="0"/>
          <p:nvPr/>
        </p:nvPicPr>
        <p:blipFill>
          <a:blip r:embed="rId3">
            <a:alphaModFix/>
          </a:blip>
          <a:stretch>
            <a:fillRect/>
          </a:stretch>
        </p:blipFill>
        <p:spPr>
          <a:xfrm>
            <a:off x="0" y="-12"/>
            <a:ext cx="9144000" cy="1057275"/>
          </a:xfrm>
          <a:prstGeom prst="rect">
            <a:avLst/>
          </a:prstGeom>
          <a:noFill/>
          <a:ln>
            <a:noFill/>
          </a:ln>
        </p:spPr>
      </p:pic>
      <p:sp>
        <p:nvSpPr>
          <p:cNvPr id="148" name="Google Shape;148;p23"/>
          <p:cNvSpPr txBox="1">
            <a:spLocks noGrp="1"/>
          </p:cNvSpPr>
          <p:nvPr>
            <p:ph type="title"/>
          </p:nvPr>
        </p:nvSpPr>
        <p:spPr>
          <a:xfrm>
            <a:off x="-155000" y="128138"/>
            <a:ext cx="91440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None/>
            </a:pPr>
            <a:r>
              <a:rPr lang="he-IL" sz="3300" b="0" dirty="0">
                <a:solidFill>
                  <a:srgbClr val="054CC0"/>
                </a:solidFill>
                <a:latin typeface="Rubik ExtraBold"/>
                <a:ea typeface="Rubik ExtraBold"/>
                <a:cs typeface="Rubik ExtraBold"/>
                <a:sym typeface="Rubik ExtraBold"/>
              </a:rPr>
              <a:t>זרעים שונים ומשונים</a:t>
            </a:r>
            <a:r>
              <a:rPr lang="iw" sz="3300" b="0" dirty="0">
                <a:solidFill>
                  <a:srgbClr val="054CC0"/>
                </a:solidFill>
                <a:latin typeface="Rubik ExtraBold"/>
                <a:ea typeface="Rubik ExtraBold"/>
                <a:cs typeface="Rubik ExtraBold"/>
                <a:sym typeface="Rubik ExtraBold"/>
              </a:rPr>
              <a:t>!</a:t>
            </a:r>
            <a:endParaRPr b="0" dirty="0">
              <a:solidFill>
                <a:srgbClr val="054CC0"/>
              </a:solidFill>
              <a:latin typeface="Rubik ExtraBold"/>
              <a:ea typeface="Rubik ExtraBold"/>
              <a:cs typeface="Rubik ExtraBold"/>
              <a:sym typeface="Rubik ExtraBold"/>
            </a:endParaRPr>
          </a:p>
        </p:txBody>
      </p:sp>
      <p:pic>
        <p:nvPicPr>
          <p:cNvPr id="3" name="תמונה 2">
            <a:extLst>
              <a:ext uri="{FF2B5EF4-FFF2-40B4-BE49-F238E27FC236}">
                <a16:creationId xmlns:a16="http://schemas.microsoft.com/office/drawing/2014/main" id="{A371CF12-EE73-4542-87F5-6685403B47D1}"/>
              </a:ext>
            </a:extLst>
          </p:cNvPr>
          <p:cNvPicPr>
            <a:picLocks noChangeAspect="1"/>
          </p:cNvPicPr>
          <p:nvPr/>
        </p:nvPicPr>
        <p:blipFill>
          <a:blip r:embed="rId4"/>
          <a:stretch>
            <a:fillRect/>
          </a:stretch>
        </p:blipFill>
        <p:spPr>
          <a:xfrm>
            <a:off x="333325" y="1523847"/>
            <a:ext cx="3732530" cy="2488353"/>
          </a:xfrm>
          <a:prstGeom prst="rect">
            <a:avLst/>
          </a:prstGeom>
        </p:spPr>
      </p:pic>
      <p:sp>
        <p:nvSpPr>
          <p:cNvPr id="5" name="מציין מיקום טקסט 4">
            <a:extLst>
              <a:ext uri="{FF2B5EF4-FFF2-40B4-BE49-F238E27FC236}">
                <a16:creationId xmlns:a16="http://schemas.microsoft.com/office/drawing/2014/main" id="{150CA573-E423-4087-ACDB-8C97D1C8A459}"/>
              </a:ext>
            </a:extLst>
          </p:cNvPr>
          <p:cNvSpPr>
            <a:spLocks noGrp="1"/>
          </p:cNvSpPr>
          <p:nvPr>
            <p:ph type="body" idx="1"/>
          </p:nvPr>
        </p:nvSpPr>
        <p:spPr/>
        <p:txBody>
          <a:bodyPr/>
          <a:lstStyle/>
          <a:p>
            <a:endParaRPr lang="he-IL"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4"/>
          <p:cNvSpPr txBox="1">
            <a:spLocks noGrp="1"/>
          </p:cNvSpPr>
          <p:nvPr>
            <p:ph type="body" idx="1"/>
          </p:nvPr>
        </p:nvSpPr>
        <p:spPr>
          <a:xfrm>
            <a:off x="5855025" y="1871175"/>
            <a:ext cx="2748900" cy="1490700"/>
          </a:xfrm>
          <a:prstGeom prst="rect">
            <a:avLst/>
          </a:prstGeom>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he-IL" sz="2200" dirty="0">
                <a:solidFill>
                  <a:srgbClr val="054CC0"/>
                </a:solidFill>
                <a:latin typeface="Rubik"/>
                <a:ea typeface="Rubik"/>
                <a:cs typeface="Rubik"/>
                <a:sym typeface="Rubik"/>
              </a:rPr>
              <a:t>זְרָעִים הַמְּסֻגָּלִים לִנְבֹּט תּוֹךְ שָׁעוֹת אֲחָדוֹת, לְמָשָׁל עֲדָשִׁים</a:t>
            </a:r>
            <a:endParaRPr sz="1900" dirty="0">
              <a:solidFill>
                <a:srgbClr val="054CC0"/>
              </a:solidFill>
              <a:latin typeface="Rubik"/>
              <a:ea typeface="Rubik"/>
              <a:cs typeface="Rubik"/>
              <a:sym typeface="Rubik"/>
            </a:endParaRPr>
          </a:p>
        </p:txBody>
      </p:sp>
      <p:pic>
        <p:nvPicPr>
          <p:cNvPr id="157" name="Google Shape;157;p24"/>
          <p:cNvPicPr preferRelativeResize="0"/>
          <p:nvPr/>
        </p:nvPicPr>
        <p:blipFill>
          <a:blip r:embed="rId3">
            <a:alphaModFix/>
          </a:blip>
          <a:stretch>
            <a:fillRect/>
          </a:stretch>
        </p:blipFill>
        <p:spPr>
          <a:xfrm>
            <a:off x="0" y="-12"/>
            <a:ext cx="9144000" cy="1057275"/>
          </a:xfrm>
          <a:prstGeom prst="rect">
            <a:avLst/>
          </a:prstGeom>
          <a:noFill/>
          <a:ln>
            <a:noFill/>
          </a:ln>
        </p:spPr>
      </p:pic>
      <p:sp>
        <p:nvSpPr>
          <p:cNvPr id="158" name="Google Shape;158;p24"/>
          <p:cNvSpPr txBox="1">
            <a:spLocks noGrp="1"/>
          </p:cNvSpPr>
          <p:nvPr>
            <p:ph type="title"/>
          </p:nvPr>
        </p:nvSpPr>
        <p:spPr>
          <a:xfrm>
            <a:off x="-155000" y="128138"/>
            <a:ext cx="91440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None/>
            </a:pPr>
            <a:r>
              <a:rPr lang="he-IL" sz="3300" b="0" dirty="0">
                <a:solidFill>
                  <a:srgbClr val="054CC0"/>
                </a:solidFill>
                <a:latin typeface="Rubik ExtraBold"/>
                <a:ea typeface="Rubik ExtraBold"/>
                <a:cs typeface="Rubik ExtraBold"/>
                <a:sym typeface="Rubik ExtraBold"/>
              </a:rPr>
              <a:t>זרעים שונים ומשונים</a:t>
            </a:r>
            <a:r>
              <a:rPr lang="iw" sz="3300" b="0" dirty="0">
                <a:solidFill>
                  <a:srgbClr val="054CC0"/>
                </a:solidFill>
                <a:latin typeface="Rubik ExtraBold"/>
                <a:ea typeface="Rubik ExtraBold"/>
                <a:cs typeface="Rubik ExtraBold"/>
                <a:sym typeface="Rubik ExtraBold"/>
              </a:rPr>
              <a:t>!</a:t>
            </a:r>
            <a:endParaRPr b="0" dirty="0">
              <a:solidFill>
                <a:srgbClr val="054CC0"/>
              </a:solidFill>
              <a:latin typeface="Rubik ExtraBold"/>
              <a:ea typeface="Rubik ExtraBold"/>
              <a:cs typeface="Rubik ExtraBold"/>
              <a:sym typeface="Rubik ExtraBold"/>
            </a:endParaRPr>
          </a:p>
        </p:txBody>
      </p:sp>
      <p:sp>
        <p:nvSpPr>
          <p:cNvPr id="159" name="Google Shape;159;p24"/>
          <p:cNvSpPr txBox="1">
            <a:spLocks noGrp="1"/>
          </p:cNvSpPr>
          <p:nvPr>
            <p:ph type="body" idx="1"/>
          </p:nvPr>
        </p:nvSpPr>
        <p:spPr>
          <a:xfrm>
            <a:off x="649688" y="4340475"/>
            <a:ext cx="3324300" cy="8010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523"/>
              <a:buNone/>
            </a:pPr>
            <a:r>
              <a:rPr lang="iw" sz="1012">
                <a:solidFill>
                  <a:srgbClr val="054CC0"/>
                </a:solidFill>
                <a:latin typeface="Rubik"/>
                <a:ea typeface="Rubik"/>
                <a:cs typeface="Rubik"/>
                <a:sym typeface="Rubik"/>
              </a:rPr>
              <a:t>https://commons.wikimedia.org/wiki/File:3_types_of_lentil.png</a:t>
            </a:r>
            <a:endParaRPr sz="1012">
              <a:solidFill>
                <a:srgbClr val="054CC0"/>
              </a:solidFill>
              <a:latin typeface="Rubik"/>
              <a:ea typeface="Rubik"/>
              <a:cs typeface="Rubik"/>
              <a:sym typeface="Rubik"/>
            </a:endParaRPr>
          </a:p>
          <a:p>
            <a:pPr marL="457200" lvl="0" indent="0" algn="r" rtl="1">
              <a:lnSpc>
                <a:spcPct val="150000"/>
              </a:lnSpc>
              <a:spcBef>
                <a:spcPts val="1200"/>
              </a:spcBef>
              <a:spcAft>
                <a:spcPts val="1200"/>
              </a:spcAft>
              <a:buSzPts val="523"/>
              <a:buNone/>
            </a:pPr>
            <a:endParaRPr sz="1440">
              <a:solidFill>
                <a:srgbClr val="054CC0"/>
              </a:solidFill>
              <a:latin typeface="Rubik"/>
              <a:ea typeface="Rubik"/>
              <a:cs typeface="Rubik"/>
              <a:sym typeface="Rubik"/>
            </a:endParaRPr>
          </a:p>
        </p:txBody>
      </p:sp>
      <p:pic>
        <p:nvPicPr>
          <p:cNvPr id="160" name="Google Shape;160;p24"/>
          <p:cNvPicPr preferRelativeResize="0"/>
          <p:nvPr/>
        </p:nvPicPr>
        <p:blipFill>
          <a:blip r:embed="rId4">
            <a:alphaModFix/>
          </a:blip>
          <a:stretch>
            <a:fillRect/>
          </a:stretch>
        </p:blipFill>
        <p:spPr>
          <a:xfrm>
            <a:off x="152400" y="1246250"/>
            <a:ext cx="4761250" cy="2740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5"/>
          <p:cNvSpPr txBox="1">
            <a:spLocks noGrp="1"/>
          </p:cNvSpPr>
          <p:nvPr>
            <p:ph type="body" idx="1"/>
          </p:nvPr>
        </p:nvSpPr>
        <p:spPr>
          <a:xfrm>
            <a:off x="5334000" y="1941650"/>
            <a:ext cx="3565800" cy="2793600"/>
          </a:xfrm>
          <a:prstGeom prst="rect">
            <a:avLst/>
          </a:prstGeom>
        </p:spPr>
        <p:txBody>
          <a:bodyPr spcFirstLastPara="1" wrap="square" lIns="91425" tIns="91425" rIns="91425" bIns="91425" anchor="t" anchorCtr="0">
            <a:normAutofit/>
          </a:bodyPr>
          <a:lstStyle/>
          <a:p>
            <a:pPr marL="0" lvl="0" indent="0" algn="r" rtl="1">
              <a:lnSpc>
                <a:spcPct val="150000"/>
              </a:lnSpc>
              <a:spcBef>
                <a:spcPts val="0"/>
              </a:spcBef>
              <a:spcAft>
                <a:spcPts val="0"/>
              </a:spcAft>
              <a:buNone/>
            </a:pPr>
            <a:r>
              <a:rPr lang="he-IL" sz="2200" dirty="0">
                <a:solidFill>
                  <a:srgbClr val="054CC0"/>
                </a:solidFill>
                <a:latin typeface="Rubik"/>
                <a:ea typeface="Rubik"/>
                <a:cs typeface="Rubik"/>
                <a:sym typeface="Rubik"/>
              </a:rPr>
              <a:t>זְרָעִים שֶׁנּוֹבְטִים לְאַט מְאוֹד, כְּמוֹ הַזֶּרַע שֶׁל קֶדֶד הַסַּיִף, שֶׁהַנְּבִיטָה שֶׁלּוֹ נִמְשֶׁכֶת </a:t>
            </a:r>
            <a:r>
              <a:rPr lang="he-IL" sz="2200" dirty="0" err="1">
                <a:solidFill>
                  <a:srgbClr val="054CC0"/>
                </a:solidFill>
                <a:latin typeface="Rubik"/>
                <a:ea typeface="Rubik"/>
                <a:cs typeface="Rubik"/>
                <a:sym typeface="Rubik"/>
              </a:rPr>
              <a:t>שְׁנָתַיִם</a:t>
            </a:r>
            <a:r>
              <a:rPr lang="iw" sz="2200" dirty="0">
                <a:solidFill>
                  <a:srgbClr val="054CC0"/>
                </a:solidFill>
                <a:latin typeface="Rubik"/>
                <a:ea typeface="Rubik"/>
                <a:cs typeface="Rubik"/>
                <a:sym typeface="Rubik"/>
              </a:rPr>
              <a:t>!</a:t>
            </a:r>
            <a:endParaRPr sz="2200" dirty="0">
              <a:solidFill>
                <a:srgbClr val="054CC0"/>
              </a:solidFill>
              <a:latin typeface="Rubik"/>
              <a:ea typeface="Rubik"/>
              <a:cs typeface="Rubik"/>
              <a:sym typeface="Rubik"/>
            </a:endParaRPr>
          </a:p>
          <a:p>
            <a:pPr marL="457200" lvl="0" indent="0" algn="r" rtl="1">
              <a:lnSpc>
                <a:spcPct val="150000"/>
              </a:lnSpc>
              <a:spcBef>
                <a:spcPts val="1200"/>
              </a:spcBef>
              <a:spcAft>
                <a:spcPts val="1200"/>
              </a:spcAft>
              <a:buNone/>
            </a:pPr>
            <a:endParaRPr sz="2400" dirty="0">
              <a:solidFill>
                <a:srgbClr val="054CC0"/>
              </a:solidFill>
              <a:latin typeface="Rubik"/>
              <a:ea typeface="Rubik"/>
              <a:cs typeface="Rubik"/>
              <a:sym typeface="Rubik"/>
            </a:endParaRPr>
          </a:p>
        </p:txBody>
      </p:sp>
      <p:pic>
        <p:nvPicPr>
          <p:cNvPr id="166" name="Google Shape;166;p25"/>
          <p:cNvPicPr preferRelativeResize="0"/>
          <p:nvPr/>
        </p:nvPicPr>
        <p:blipFill>
          <a:blip r:embed="rId3">
            <a:alphaModFix/>
          </a:blip>
          <a:stretch>
            <a:fillRect/>
          </a:stretch>
        </p:blipFill>
        <p:spPr>
          <a:xfrm>
            <a:off x="0" y="-12"/>
            <a:ext cx="9144000" cy="1057275"/>
          </a:xfrm>
          <a:prstGeom prst="rect">
            <a:avLst/>
          </a:prstGeom>
          <a:noFill/>
          <a:ln>
            <a:noFill/>
          </a:ln>
        </p:spPr>
      </p:pic>
      <p:sp>
        <p:nvSpPr>
          <p:cNvPr id="167" name="Google Shape;167;p25"/>
          <p:cNvSpPr txBox="1">
            <a:spLocks noGrp="1"/>
          </p:cNvSpPr>
          <p:nvPr>
            <p:ph type="title"/>
          </p:nvPr>
        </p:nvSpPr>
        <p:spPr>
          <a:xfrm>
            <a:off x="-155000" y="128138"/>
            <a:ext cx="91440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None/>
            </a:pPr>
            <a:r>
              <a:rPr lang="he-IL" sz="3300" b="0" dirty="0">
                <a:solidFill>
                  <a:srgbClr val="054CC0"/>
                </a:solidFill>
                <a:latin typeface="Rubik ExtraBold"/>
                <a:ea typeface="Rubik ExtraBold"/>
                <a:cs typeface="Rubik ExtraBold"/>
                <a:sym typeface="Rubik ExtraBold"/>
              </a:rPr>
              <a:t>זרעים שונים ומשונים</a:t>
            </a:r>
            <a:r>
              <a:rPr lang="iw" sz="3300" b="0" dirty="0">
                <a:solidFill>
                  <a:srgbClr val="054CC0"/>
                </a:solidFill>
                <a:latin typeface="Rubik ExtraBold"/>
                <a:ea typeface="Rubik ExtraBold"/>
                <a:cs typeface="Rubik ExtraBold"/>
                <a:sym typeface="Rubik ExtraBold"/>
              </a:rPr>
              <a:t>!</a:t>
            </a:r>
            <a:endParaRPr b="0" dirty="0">
              <a:solidFill>
                <a:srgbClr val="054CC0"/>
              </a:solidFill>
              <a:latin typeface="Rubik ExtraBold"/>
              <a:ea typeface="Rubik ExtraBold"/>
              <a:cs typeface="Rubik ExtraBold"/>
              <a:sym typeface="Rubik ExtraBold"/>
            </a:endParaRPr>
          </a:p>
        </p:txBody>
      </p:sp>
      <p:sp>
        <p:nvSpPr>
          <p:cNvPr id="168" name="Google Shape;168;p25"/>
          <p:cNvSpPr txBox="1">
            <a:spLocks noGrp="1"/>
          </p:cNvSpPr>
          <p:nvPr>
            <p:ph type="body" idx="1"/>
          </p:nvPr>
        </p:nvSpPr>
        <p:spPr>
          <a:xfrm>
            <a:off x="649688" y="4340475"/>
            <a:ext cx="3324300" cy="8010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523"/>
              <a:buNone/>
            </a:pPr>
            <a:r>
              <a:rPr lang="iw" sz="1012">
                <a:solidFill>
                  <a:srgbClr val="054CC0"/>
                </a:solidFill>
                <a:latin typeface="Rubik"/>
                <a:ea typeface="Rubik"/>
                <a:cs typeface="Rubik"/>
                <a:sym typeface="Rubik"/>
              </a:rPr>
              <a:t>https://commons.wikimedia.org/wiki/File:Astragalus_hamosus_MHNT.BOT.2007.40.117.jpg</a:t>
            </a:r>
            <a:endParaRPr sz="1012">
              <a:solidFill>
                <a:srgbClr val="054CC0"/>
              </a:solidFill>
              <a:latin typeface="Rubik"/>
              <a:ea typeface="Rubik"/>
              <a:cs typeface="Rubik"/>
              <a:sym typeface="Rubik"/>
            </a:endParaRPr>
          </a:p>
          <a:p>
            <a:pPr marL="457200" lvl="0" indent="0" algn="r" rtl="1">
              <a:lnSpc>
                <a:spcPct val="150000"/>
              </a:lnSpc>
              <a:spcBef>
                <a:spcPts val="1200"/>
              </a:spcBef>
              <a:spcAft>
                <a:spcPts val="1200"/>
              </a:spcAft>
              <a:buSzPts val="523"/>
              <a:buNone/>
            </a:pPr>
            <a:endParaRPr sz="1440">
              <a:solidFill>
                <a:srgbClr val="054CC0"/>
              </a:solidFill>
              <a:latin typeface="Rubik"/>
              <a:ea typeface="Rubik"/>
              <a:cs typeface="Rubik"/>
              <a:sym typeface="Rubik"/>
            </a:endParaRPr>
          </a:p>
        </p:txBody>
      </p:sp>
      <p:pic>
        <p:nvPicPr>
          <p:cNvPr id="169" name="Google Shape;169;p25"/>
          <p:cNvPicPr preferRelativeResize="0"/>
          <p:nvPr/>
        </p:nvPicPr>
        <p:blipFill>
          <a:blip r:embed="rId4">
            <a:alphaModFix/>
          </a:blip>
          <a:stretch>
            <a:fillRect/>
          </a:stretch>
        </p:blipFill>
        <p:spPr>
          <a:xfrm>
            <a:off x="401050" y="1265775"/>
            <a:ext cx="3821600" cy="2866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6"/>
          <p:cNvSpPr txBox="1">
            <a:spLocks noGrp="1"/>
          </p:cNvSpPr>
          <p:nvPr>
            <p:ph type="body" idx="1"/>
          </p:nvPr>
        </p:nvSpPr>
        <p:spPr>
          <a:xfrm>
            <a:off x="6184450" y="1282475"/>
            <a:ext cx="2715300" cy="3639900"/>
          </a:xfrm>
          <a:prstGeom prst="rect">
            <a:avLst/>
          </a:prstGeom>
        </p:spPr>
        <p:txBody>
          <a:bodyPr spcFirstLastPara="1" wrap="square" lIns="91425" tIns="91425" rIns="91425" bIns="91425" anchor="t" anchorCtr="0">
            <a:normAutofit/>
          </a:bodyPr>
          <a:lstStyle/>
          <a:p>
            <a:pPr marL="0" lvl="0" indent="0" algn="r" rtl="1">
              <a:lnSpc>
                <a:spcPct val="150000"/>
              </a:lnSpc>
              <a:spcBef>
                <a:spcPts val="0"/>
              </a:spcBef>
              <a:spcAft>
                <a:spcPts val="1200"/>
              </a:spcAft>
              <a:buNone/>
            </a:pPr>
            <a:r>
              <a:rPr lang="he-IL" sz="1900" dirty="0">
                <a:solidFill>
                  <a:srgbClr val="054CC0"/>
                </a:solidFill>
                <a:latin typeface="Rubik"/>
                <a:ea typeface="Rubik"/>
                <a:cs typeface="Rubik"/>
                <a:sym typeface="Rubik"/>
              </a:rPr>
              <a:t>זְרָעִים "אוֹהֲבֵי אֵשׁ" שֶׁזְּקוּקִים לְחֹם חָזָק כְּמוֹ שֶׁל שְׂרֵפָה כְּדֵי לִנְבֹּט. </a:t>
            </a:r>
          </a:p>
          <a:p>
            <a:pPr marL="0" lvl="0" indent="0" algn="r" rtl="1">
              <a:lnSpc>
                <a:spcPct val="150000"/>
              </a:lnSpc>
              <a:spcBef>
                <a:spcPts val="0"/>
              </a:spcBef>
              <a:spcAft>
                <a:spcPts val="1200"/>
              </a:spcAft>
              <a:buNone/>
            </a:pPr>
            <a:r>
              <a:rPr lang="he-IL" sz="1900" dirty="0">
                <a:solidFill>
                  <a:srgbClr val="054CC0"/>
                </a:solidFill>
                <a:latin typeface="Rubik"/>
                <a:ea typeface="Rubik"/>
                <a:cs typeface="Rubik"/>
                <a:sym typeface="Rubik"/>
              </a:rPr>
              <a:t>כָּאֵלֶּה הֵם לְמָשָׁל זַרְעֵי הָאֹרֶן הַמְּפֻתָּל</a:t>
            </a:r>
            <a:endParaRPr sz="2400" dirty="0">
              <a:solidFill>
                <a:srgbClr val="054CC0"/>
              </a:solidFill>
              <a:latin typeface="Rubik"/>
              <a:ea typeface="Rubik"/>
              <a:cs typeface="Rubik"/>
              <a:sym typeface="Rubik"/>
            </a:endParaRPr>
          </a:p>
        </p:txBody>
      </p:sp>
      <p:pic>
        <p:nvPicPr>
          <p:cNvPr id="175" name="Google Shape;175;p26"/>
          <p:cNvPicPr preferRelativeResize="0"/>
          <p:nvPr/>
        </p:nvPicPr>
        <p:blipFill>
          <a:blip r:embed="rId3">
            <a:alphaModFix/>
          </a:blip>
          <a:stretch>
            <a:fillRect/>
          </a:stretch>
        </p:blipFill>
        <p:spPr>
          <a:xfrm>
            <a:off x="0" y="-12"/>
            <a:ext cx="9144000" cy="1057275"/>
          </a:xfrm>
          <a:prstGeom prst="rect">
            <a:avLst/>
          </a:prstGeom>
          <a:noFill/>
          <a:ln>
            <a:noFill/>
          </a:ln>
        </p:spPr>
      </p:pic>
      <p:sp>
        <p:nvSpPr>
          <p:cNvPr id="176" name="Google Shape;176;p26"/>
          <p:cNvSpPr txBox="1">
            <a:spLocks noGrp="1"/>
          </p:cNvSpPr>
          <p:nvPr>
            <p:ph type="title"/>
          </p:nvPr>
        </p:nvSpPr>
        <p:spPr>
          <a:xfrm>
            <a:off x="-155000" y="128138"/>
            <a:ext cx="91440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None/>
            </a:pPr>
            <a:r>
              <a:rPr lang="he-IL" sz="3300" b="0" dirty="0">
                <a:solidFill>
                  <a:srgbClr val="054CC0"/>
                </a:solidFill>
                <a:latin typeface="Rubik ExtraBold"/>
                <a:ea typeface="Rubik ExtraBold"/>
                <a:cs typeface="Rubik ExtraBold"/>
                <a:sym typeface="Rubik ExtraBold"/>
              </a:rPr>
              <a:t>זרעים שונים ומשונים</a:t>
            </a:r>
            <a:r>
              <a:rPr lang="iw" sz="3300" b="0" dirty="0">
                <a:solidFill>
                  <a:srgbClr val="054CC0"/>
                </a:solidFill>
                <a:latin typeface="Rubik ExtraBold"/>
                <a:ea typeface="Rubik ExtraBold"/>
                <a:cs typeface="Rubik ExtraBold"/>
                <a:sym typeface="Rubik ExtraBold"/>
              </a:rPr>
              <a:t>!</a:t>
            </a:r>
            <a:endParaRPr b="0" dirty="0">
              <a:solidFill>
                <a:srgbClr val="054CC0"/>
              </a:solidFill>
              <a:latin typeface="Rubik ExtraBold"/>
              <a:ea typeface="Rubik ExtraBold"/>
              <a:cs typeface="Rubik ExtraBold"/>
              <a:sym typeface="Rubik ExtraBold"/>
            </a:endParaRPr>
          </a:p>
        </p:txBody>
      </p:sp>
      <p:sp>
        <p:nvSpPr>
          <p:cNvPr id="177" name="Google Shape;177;p26"/>
          <p:cNvSpPr txBox="1">
            <a:spLocks noGrp="1"/>
          </p:cNvSpPr>
          <p:nvPr>
            <p:ph type="body" idx="1"/>
          </p:nvPr>
        </p:nvSpPr>
        <p:spPr>
          <a:xfrm>
            <a:off x="171600" y="4051325"/>
            <a:ext cx="3324300" cy="10923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523"/>
              <a:buNone/>
            </a:pPr>
            <a:r>
              <a:rPr lang="iw" sz="1012">
                <a:solidFill>
                  <a:srgbClr val="054CC0"/>
                </a:solidFill>
                <a:latin typeface="Rubik"/>
                <a:ea typeface="Rubik"/>
                <a:cs typeface="Rubik"/>
                <a:sym typeface="Rubik"/>
              </a:rPr>
              <a:t>https://he.wikipedia.org/wiki/%D7%90%D7%95%D7%A8%D7%9F_%D7%9E%D7%A4%D7%95%D7%AA%D7%9C#/media/%D7%A7%D7%95%D7%91%D7%A5:Pinus_contorta_seeds.jpg</a:t>
            </a:r>
            <a:endParaRPr sz="1012">
              <a:solidFill>
                <a:srgbClr val="054CC0"/>
              </a:solidFill>
              <a:latin typeface="Rubik"/>
              <a:ea typeface="Rubik"/>
              <a:cs typeface="Rubik"/>
              <a:sym typeface="Rubik"/>
            </a:endParaRPr>
          </a:p>
          <a:p>
            <a:pPr marL="457200" lvl="0" indent="0" algn="r" rtl="1">
              <a:lnSpc>
                <a:spcPct val="150000"/>
              </a:lnSpc>
              <a:spcBef>
                <a:spcPts val="1200"/>
              </a:spcBef>
              <a:spcAft>
                <a:spcPts val="1200"/>
              </a:spcAft>
              <a:buSzPts val="523"/>
              <a:buNone/>
            </a:pPr>
            <a:endParaRPr sz="1440">
              <a:solidFill>
                <a:srgbClr val="054CC0"/>
              </a:solidFill>
              <a:latin typeface="Rubik"/>
              <a:ea typeface="Rubik"/>
              <a:cs typeface="Rubik"/>
              <a:sym typeface="Rubik"/>
            </a:endParaRPr>
          </a:p>
        </p:txBody>
      </p:sp>
      <p:pic>
        <p:nvPicPr>
          <p:cNvPr id="178" name="Google Shape;178;p26"/>
          <p:cNvPicPr preferRelativeResize="0"/>
          <p:nvPr/>
        </p:nvPicPr>
        <p:blipFill>
          <a:blip r:embed="rId4">
            <a:alphaModFix/>
          </a:blip>
          <a:stretch>
            <a:fillRect/>
          </a:stretch>
        </p:blipFill>
        <p:spPr>
          <a:xfrm>
            <a:off x="3437163" y="1682313"/>
            <a:ext cx="2543175" cy="1905000"/>
          </a:xfrm>
          <a:prstGeom prst="rect">
            <a:avLst/>
          </a:prstGeom>
          <a:noFill/>
          <a:ln>
            <a:noFill/>
          </a:ln>
        </p:spPr>
      </p:pic>
      <p:pic>
        <p:nvPicPr>
          <p:cNvPr id="179" name="Google Shape;179;p26"/>
          <p:cNvPicPr preferRelativeResize="0"/>
          <p:nvPr/>
        </p:nvPicPr>
        <p:blipFill>
          <a:blip r:embed="rId5">
            <a:alphaModFix/>
          </a:blip>
          <a:stretch>
            <a:fillRect/>
          </a:stretch>
        </p:blipFill>
        <p:spPr>
          <a:xfrm>
            <a:off x="-2" y="1414663"/>
            <a:ext cx="3667502" cy="2440300"/>
          </a:xfrm>
          <a:prstGeom prst="rect">
            <a:avLst/>
          </a:prstGeom>
          <a:noFill/>
          <a:ln>
            <a:noFill/>
          </a:ln>
        </p:spPr>
      </p:pic>
      <p:sp>
        <p:nvSpPr>
          <p:cNvPr id="180" name="Google Shape;180;p26"/>
          <p:cNvSpPr txBox="1">
            <a:spLocks noGrp="1"/>
          </p:cNvSpPr>
          <p:nvPr>
            <p:ph type="body" idx="1"/>
          </p:nvPr>
        </p:nvSpPr>
        <p:spPr>
          <a:xfrm>
            <a:off x="3667500" y="4051325"/>
            <a:ext cx="3324300" cy="10923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523"/>
              <a:buNone/>
            </a:pPr>
            <a:r>
              <a:rPr lang="iw" sz="1012">
                <a:solidFill>
                  <a:srgbClr val="054CC0"/>
                </a:solidFill>
                <a:latin typeface="Rubik"/>
                <a:ea typeface="Rubik"/>
                <a:cs typeface="Rubik"/>
                <a:sym typeface="Rubik"/>
              </a:rPr>
              <a:t>https://he.wikipedia.org/wiki/%D7%90%D7%95%D7%A8%D7%9F_%D7%9E%D7%A4%D7%95%D7%AA%D7%9C#/media/%D7%A7%D7%95%D7%91%D7%A5:Pinus_contorta_28289.JPG</a:t>
            </a:r>
            <a:endParaRPr sz="1012">
              <a:solidFill>
                <a:srgbClr val="054CC0"/>
              </a:solidFill>
              <a:latin typeface="Rubik"/>
              <a:ea typeface="Rubik"/>
              <a:cs typeface="Rubik"/>
              <a:sym typeface="Rubik"/>
            </a:endParaRPr>
          </a:p>
          <a:p>
            <a:pPr marL="457200" lvl="0" indent="0" algn="r" rtl="1">
              <a:lnSpc>
                <a:spcPct val="150000"/>
              </a:lnSpc>
              <a:spcBef>
                <a:spcPts val="1200"/>
              </a:spcBef>
              <a:spcAft>
                <a:spcPts val="1200"/>
              </a:spcAft>
              <a:buSzPts val="523"/>
              <a:buNone/>
            </a:pPr>
            <a:endParaRPr sz="1440">
              <a:solidFill>
                <a:srgbClr val="054CC0"/>
              </a:solidFill>
              <a:latin typeface="Rubik"/>
              <a:ea typeface="Rubik"/>
              <a:cs typeface="Rubik"/>
              <a:sym typeface="Rubi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7"/>
          <p:cNvSpPr txBox="1">
            <a:spLocks noGrp="1"/>
          </p:cNvSpPr>
          <p:nvPr>
            <p:ph type="body" idx="1"/>
          </p:nvPr>
        </p:nvSpPr>
        <p:spPr>
          <a:xfrm>
            <a:off x="6243638" y="1282475"/>
            <a:ext cx="2656112" cy="3639900"/>
          </a:xfrm>
          <a:prstGeom prst="rect">
            <a:avLst/>
          </a:prstGeom>
        </p:spPr>
        <p:txBody>
          <a:bodyPr spcFirstLastPara="1" wrap="square" lIns="91425" tIns="91425" rIns="91425" bIns="91425" anchor="t" anchorCtr="0">
            <a:normAutofit/>
          </a:bodyPr>
          <a:lstStyle/>
          <a:p>
            <a:pPr marL="0" lvl="0" indent="0" algn="r" rtl="1">
              <a:lnSpc>
                <a:spcPct val="150000"/>
              </a:lnSpc>
              <a:spcBef>
                <a:spcPts val="0"/>
              </a:spcBef>
              <a:spcAft>
                <a:spcPts val="0"/>
              </a:spcAft>
              <a:buNone/>
            </a:pPr>
            <a:r>
              <a:rPr lang="he-IL" sz="2400" dirty="0">
                <a:solidFill>
                  <a:srgbClr val="054CC0"/>
                </a:solidFill>
                <a:latin typeface="Rubik"/>
                <a:ea typeface="Rubik"/>
                <a:cs typeface="Rubik"/>
                <a:sym typeface="Rubik"/>
              </a:rPr>
              <a:t>זְרָעִים שֶׁנּוֹבְטִים רַק אַחֲרֵי שֶׁעָבְרוּ בְּמַעֲרֶכֶת </a:t>
            </a:r>
            <a:r>
              <a:rPr lang="he-IL" sz="2400" dirty="0" err="1">
                <a:solidFill>
                  <a:srgbClr val="054CC0"/>
                </a:solidFill>
                <a:latin typeface="Rubik"/>
                <a:ea typeface="Rubik"/>
                <a:cs typeface="Rubik"/>
                <a:sym typeface="Rubik"/>
              </a:rPr>
              <a:t>הָעִכּוּל</a:t>
            </a:r>
            <a:r>
              <a:rPr lang="he-IL" sz="2400" dirty="0">
                <a:solidFill>
                  <a:srgbClr val="054CC0"/>
                </a:solidFill>
                <a:latin typeface="Rubik"/>
                <a:ea typeface="Rubik"/>
                <a:cs typeface="Rubik"/>
                <a:sym typeface="Rubik"/>
              </a:rPr>
              <a:t> שֶׁל בַּעֲלֵי חַיִּים</a:t>
            </a:r>
            <a:endParaRPr sz="2400" dirty="0">
              <a:solidFill>
                <a:srgbClr val="054CC0"/>
              </a:solidFill>
              <a:latin typeface="Rubik"/>
              <a:ea typeface="Rubik"/>
              <a:cs typeface="Rubik"/>
              <a:sym typeface="Rubik"/>
            </a:endParaRPr>
          </a:p>
        </p:txBody>
      </p:sp>
      <p:pic>
        <p:nvPicPr>
          <p:cNvPr id="186" name="Google Shape;186;p27"/>
          <p:cNvPicPr preferRelativeResize="0"/>
          <p:nvPr/>
        </p:nvPicPr>
        <p:blipFill>
          <a:blip r:embed="rId3">
            <a:alphaModFix/>
          </a:blip>
          <a:stretch>
            <a:fillRect/>
          </a:stretch>
        </p:blipFill>
        <p:spPr>
          <a:xfrm>
            <a:off x="0" y="-12"/>
            <a:ext cx="9144000" cy="1057275"/>
          </a:xfrm>
          <a:prstGeom prst="rect">
            <a:avLst/>
          </a:prstGeom>
          <a:noFill/>
          <a:ln>
            <a:noFill/>
          </a:ln>
        </p:spPr>
      </p:pic>
      <p:sp>
        <p:nvSpPr>
          <p:cNvPr id="187" name="Google Shape;187;p27"/>
          <p:cNvSpPr txBox="1">
            <a:spLocks noGrp="1"/>
          </p:cNvSpPr>
          <p:nvPr>
            <p:ph type="title"/>
          </p:nvPr>
        </p:nvSpPr>
        <p:spPr>
          <a:xfrm>
            <a:off x="-155000" y="128138"/>
            <a:ext cx="91440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None/>
            </a:pPr>
            <a:r>
              <a:rPr lang="he-IL" sz="3300" b="0" dirty="0">
                <a:solidFill>
                  <a:srgbClr val="054CC0"/>
                </a:solidFill>
                <a:latin typeface="Rubik ExtraBold"/>
                <a:ea typeface="Rubik ExtraBold"/>
                <a:cs typeface="Rubik ExtraBold"/>
                <a:sym typeface="Rubik ExtraBold"/>
              </a:rPr>
              <a:t>זרעים שונים ומשונים</a:t>
            </a:r>
            <a:r>
              <a:rPr lang="iw" sz="3300" b="0" dirty="0">
                <a:solidFill>
                  <a:srgbClr val="054CC0"/>
                </a:solidFill>
                <a:latin typeface="Rubik ExtraBold"/>
                <a:ea typeface="Rubik ExtraBold"/>
                <a:cs typeface="Rubik ExtraBold"/>
                <a:sym typeface="Rubik ExtraBold"/>
              </a:rPr>
              <a:t>!</a:t>
            </a:r>
            <a:endParaRPr b="0" dirty="0">
              <a:solidFill>
                <a:srgbClr val="054CC0"/>
              </a:solidFill>
              <a:latin typeface="Rubik ExtraBold"/>
              <a:ea typeface="Rubik ExtraBold"/>
              <a:cs typeface="Rubik ExtraBold"/>
              <a:sym typeface="Rubik ExtraBold"/>
            </a:endParaRPr>
          </a:p>
        </p:txBody>
      </p:sp>
      <p:pic>
        <p:nvPicPr>
          <p:cNvPr id="4" name="תמונה 3">
            <a:extLst>
              <a:ext uri="{FF2B5EF4-FFF2-40B4-BE49-F238E27FC236}">
                <a16:creationId xmlns:a16="http://schemas.microsoft.com/office/drawing/2014/main" id="{598A468E-E4BD-44D9-AC66-9060DA628CDF}"/>
              </a:ext>
            </a:extLst>
          </p:cNvPr>
          <p:cNvPicPr>
            <a:picLocks noChangeAspect="1"/>
          </p:cNvPicPr>
          <p:nvPr/>
        </p:nvPicPr>
        <p:blipFill>
          <a:blip r:embed="rId4"/>
          <a:stretch>
            <a:fillRect/>
          </a:stretch>
        </p:blipFill>
        <p:spPr>
          <a:xfrm>
            <a:off x="244250" y="1598506"/>
            <a:ext cx="2919731" cy="1946487"/>
          </a:xfrm>
          <a:prstGeom prst="rect">
            <a:avLst/>
          </a:prstGeom>
        </p:spPr>
      </p:pic>
      <p:pic>
        <p:nvPicPr>
          <p:cNvPr id="6" name="תמונה 5">
            <a:extLst>
              <a:ext uri="{FF2B5EF4-FFF2-40B4-BE49-F238E27FC236}">
                <a16:creationId xmlns:a16="http://schemas.microsoft.com/office/drawing/2014/main" id="{6A4EBFC2-99A9-4E43-88CE-46CE66A179F8}"/>
              </a:ext>
            </a:extLst>
          </p:cNvPr>
          <p:cNvPicPr>
            <a:picLocks noChangeAspect="1"/>
          </p:cNvPicPr>
          <p:nvPr/>
        </p:nvPicPr>
        <p:blipFill rotWithShape="1">
          <a:blip r:embed="rId5"/>
          <a:srcRect t="13795"/>
          <a:stretch/>
        </p:blipFill>
        <p:spPr>
          <a:xfrm>
            <a:off x="3256175" y="1598506"/>
            <a:ext cx="1839695" cy="1057275"/>
          </a:xfrm>
          <a:prstGeom prst="round1Rect">
            <a:avLst/>
          </a:prstGeom>
        </p:spPr>
      </p:pic>
      <p:sp>
        <p:nvSpPr>
          <p:cNvPr id="8" name="מציין מיקום טקסט 7">
            <a:extLst>
              <a:ext uri="{FF2B5EF4-FFF2-40B4-BE49-F238E27FC236}">
                <a16:creationId xmlns:a16="http://schemas.microsoft.com/office/drawing/2014/main" id="{97C8E261-5A24-4E70-9036-D4E7D6D90D2C}"/>
              </a:ext>
            </a:extLst>
          </p:cNvPr>
          <p:cNvSpPr>
            <a:spLocks noGrp="1"/>
          </p:cNvSpPr>
          <p:nvPr>
            <p:ph type="body" idx="1"/>
          </p:nvPr>
        </p:nvSpPr>
        <p:spPr/>
        <p:txBody>
          <a:bodyPr/>
          <a:lstStyle/>
          <a:p>
            <a:endParaRPr lang="he-IL"/>
          </a:p>
        </p:txBody>
      </p:sp>
      <p:sp>
        <p:nvSpPr>
          <p:cNvPr id="11" name="מציין מיקום טקסט 10">
            <a:extLst>
              <a:ext uri="{FF2B5EF4-FFF2-40B4-BE49-F238E27FC236}">
                <a16:creationId xmlns:a16="http://schemas.microsoft.com/office/drawing/2014/main" id="{E5DEA15D-634C-473E-BB1A-A148C17746B3}"/>
              </a:ext>
            </a:extLst>
          </p:cNvPr>
          <p:cNvSpPr>
            <a:spLocks noGrp="1"/>
          </p:cNvSpPr>
          <p:nvPr>
            <p:ph type="body" idx="1"/>
          </p:nvPr>
        </p:nvSpPr>
        <p:spPr/>
        <p:txBody>
          <a:bodyPr/>
          <a:lstStyle/>
          <a:p>
            <a:endParaRPr lang="he-IL"/>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8"/>
          <p:cNvSpPr txBox="1">
            <a:spLocks noGrp="1"/>
          </p:cNvSpPr>
          <p:nvPr>
            <p:ph type="body" idx="1"/>
          </p:nvPr>
        </p:nvSpPr>
        <p:spPr>
          <a:xfrm>
            <a:off x="4911250" y="1490725"/>
            <a:ext cx="3565800" cy="2572500"/>
          </a:xfrm>
          <a:prstGeom prst="rect">
            <a:avLst/>
          </a:prstGeom>
        </p:spPr>
        <p:txBody>
          <a:bodyPr spcFirstLastPara="1" wrap="square" lIns="91425" tIns="91425" rIns="91425" bIns="91425" anchor="t" anchorCtr="0">
            <a:noAutofit/>
          </a:bodyPr>
          <a:lstStyle/>
          <a:p>
            <a:pPr marL="0" lvl="0" indent="0" algn="r" rtl="1">
              <a:lnSpc>
                <a:spcPct val="150000"/>
              </a:lnSpc>
              <a:spcBef>
                <a:spcPts val="0"/>
              </a:spcBef>
              <a:spcAft>
                <a:spcPts val="1200"/>
              </a:spcAft>
              <a:buSzPts val="1018"/>
              <a:buNone/>
            </a:pPr>
            <a:r>
              <a:rPr lang="he-IL" sz="2220" dirty="0">
                <a:solidFill>
                  <a:srgbClr val="054CC0"/>
                </a:solidFill>
                <a:latin typeface="Rubik"/>
                <a:ea typeface="Rubik"/>
                <a:cs typeface="Rubik"/>
                <a:sym typeface="Rubik"/>
              </a:rPr>
              <a:t>זְרָעִים שֶׁנּוֹבְטִים רַק אַחֲרֵי שֶׁהֻשְׁרוּ בְּמַיִם וְקָלְטוּ לְתוֹכָם כַּמּוּת גְּדוֹלָה שֶׁל מַיִם</a:t>
            </a:r>
            <a:endParaRPr sz="2220" dirty="0">
              <a:solidFill>
                <a:srgbClr val="054CC0"/>
              </a:solidFill>
              <a:latin typeface="Rubik"/>
              <a:ea typeface="Rubik"/>
              <a:cs typeface="Rubik"/>
              <a:sym typeface="Rubik"/>
            </a:endParaRPr>
          </a:p>
        </p:txBody>
      </p:sp>
      <p:pic>
        <p:nvPicPr>
          <p:cNvPr id="197" name="Google Shape;197;p28"/>
          <p:cNvPicPr preferRelativeResize="0"/>
          <p:nvPr/>
        </p:nvPicPr>
        <p:blipFill>
          <a:blip r:embed="rId3">
            <a:alphaModFix/>
          </a:blip>
          <a:stretch>
            <a:fillRect/>
          </a:stretch>
        </p:blipFill>
        <p:spPr>
          <a:xfrm>
            <a:off x="0" y="-12"/>
            <a:ext cx="9144000" cy="1057275"/>
          </a:xfrm>
          <a:prstGeom prst="rect">
            <a:avLst/>
          </a:prstGeom>
          <a:noFill/>
          <a:ln>
            <a:noFill/>
          </a:ln>
        </p:spPr>
      </p:pic>
      <p:sp>
        <p:nvSpPr>
          <p:cNvPr id="198" name="Google Shape;198;p28"/>
          <p:cNvSpPr txBox="1">
            <a:spLocks noGrp="1"/>
          </p:cNvSpPr>
          <p:nvPr>
            <p:ph type="title"/>
          </p:nvPr>
        </p:nvSpPr>
        <p:spPr>
          <a:xfrm>
            <a:off x="-155000" y="128138"/>
            <a:ext cx="91440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None/>
            </a:pPr>
            <a:r>
              <a:rPr lang="he-IL" sz="3300" b="0" dirty="0">
                <a:solidFill>
                  <a:srgbClr val="054CC0"/>
                </a:solidFill>
                <a:latin typeface="Rubik ExtraBold"/>
                <a:ea typeface="Rubik ExtraBold"/>
                <a:cs typeface="Rubik ExtraBold"/>
                <a:sym typeface="Rubik ExtraBold"/>
              </a:rPr>
              <a:t>זרעים שונים ומשונים</a:t>
            </a:r>
            <a:r>
              <a:rPr lang="iw" sz="3300" b="0" dirty="0">
                <a:solidFill>
                  <a:srgbClr val="054CC0"/>
                </a:solidFill>
                <a:latin typeface="Rubik ExtraBold"/>
                <a:ea typeface="Rubik ExtraBold"/>
                <a:cs typeface="Rubik ExtraBold"/>
                <a:sym typeface="Rubik ExtraBold"/>
              </a:rPr>
              <a:t>!</a:t>
            </a:r>
            <a:endParaRPr b="0" dirty="0">
              <a:solidFill>
                <a:srgbClr val="054CC0"/>
              </a:solidFill>
              <a:latin typeface="Rubik ExtraBold"/>
              <a:ea typeface="Rubik ExtraBold"/>
              <a:cs typeface="Rubik ExtraBold"/>
              <a:sym typeface="Rubik ExtraBold"/>
            </a:endParaRPr>
          </a:p>
        </p:txBody>
      </p:sp>
      <p:sp>
        <p:nvSpPr>
          <p:cNvPr id="199" name="Google Shape;199;p28"/>
          <p:cNvSpPr txBox="1">
            <a:spLocks noGrp="1"/>
          </p:cNvSpPr>
          <p:nvPr>
            <p:ph type="body" idx="1"/>
          </p:nvPr>
        </p:nvSpPr>
        <p:spPr>
          <a:xfrm>
            <a:off x="649688" y="4340475"/>
            <a:ext cx="3324300" cy="8010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523"/>
              <a:buNone/>
            </a:pPr>
            <a:r>
              <a:rPr lang="iw" sz="1012">
                <a:solidFill>
                  <a:srgbClr val="054CC0"/>
                </a:solidFill>
                <a:latin typeface="Rubik"/>
                <a:ea typeface="Rubik"/>
                <a:cs typeface="Rubik"/>
                <a:sym typeface="Rubik"/>
              </a:rPr>
              <a:t>https://commons.wikimedia.org/wiki/File:Phaseolus_vulgaris_white_beans,_witte_boon.jpg</a:t>
            </a:r>
            <a:endParaRPr sz="1012">
              <a:solidFill>
                <a:srgbClr val="054CC0"/>
              </a:solidFill>
              <a:latin typeface="Rubik"/>
              <a:ea typeface="Rubik"/>
              <a:cs typeface="Rubik"/>
              <a:sym typeface="Rubik"/>
            </a:endParaRPr>
          </a:p>
          <a:p>
            <a:pPr marL="457200" lvl="0" indent="0" algn="r" rtl="1">
              <a:lnSpc>
                <a:spcPct val="150000"/>
              </a:lnSpc>
              <a:spcBef>
                <a:spcPts val="1200"/>
              </a:spcBef>
              <a:spcAft>
                <a:spcPts val="1200"/>
              </a:spcAft>
              <a:buSzPts val="523"/>
              <a:buNone/>
            </a:pPr>
            <a:endParaRPr sz="1440">
              <a:solidFill>
                <a:srgbClr val="054CC0"/>
              </a:solidFill>
              <a:latin typeface="Rubik"/>
              <a:ea typeface="Rubik"/>
              <a:cs typeface="Rubik"/>
              <a:sym typeface="Rubik"/>
            </a:endParaRPr>
          </a:p>
        </p:txBody>
      </p:sp>
      <p:pic>
        <p:nvPicPr>
          <p:cNvPr id="200" name="Google Shape;200;p28"/>
          <p:cNvPicPr preferRelativeResize="0"/>
          <p:nvPr/>
        </p:nvPicPr>
        <p:blipFill>
          <a:blip r:embed="rId4">
            <a:alphaModFix/>
          </a:blip>
          <a:stretch>
            <a:fillRect/>
          </a:stretch>
        </p:blipFill>
        <p:spPr>
          <a:xfrm>
            <a:off x="900775" y="1408238"/>
            <a:ext cx="3228975" cy="2581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9"/>
          <p:cNvSpPr txBox="1">
            <a:spLocks noGrp="1"/>
          </p:cNvSpPr>
          <p:nvPr>
            <p:ph type="body" idx="1"/>
          </p:nvPr>
        </p:nvSpPr>
        <p:spPr>
          <a:xfrm>
            <a:off x="4572000" y="1490725"/>
            <a:ext cx="3905100" cy="3237300"/>
          </a:xfrm>
          <a:prstGeom prst="rect">
            <a:avLst/>
          </a:prstGeom>
        </p:spPr>
        <p:txBody>
          <a:bodyPr spcFirstLastPara="1" wrap="square" lIns="91425" tIns="91425" rIns="91425" bIns="91425" anchor="t" anchorCtr="0">
            <a:noAutofit/>
          </a:bodyPr>
          <a:lstStyle/>
          <a:p>
            <a:pPr marL="0" lvl="0" indent="0" algn="r" rtl="1">
              <a:lnSpc>
                <a:spcPct val="115000"/>
              </a:lnSpc>
              <a:spcBef>
                <a:spcPts val="0"/>
              </a:spcBef>
              <a:spcAft>
                <a:spcPts val="0"/>
              </a:spcAft>
              <a:buNone/>
            </a:pPr>
            <a:r>
              <a:rPr lang="he-IL" sz="2400" dirty="0">
                <a:solidFill>
                  <a:srgbClr val="054CC0"/>
                </a:solidFill>
                <a:latin typeface="Rubik"/>
                <a:ea typeface="Rubik"/>
                <a:cs typeface="Rubik"/>
                <a:sym typeface="Rubik"/>
              </a:rPr>
              <a:t>זְרָעִים שֶׁזְּקוּקִים </a:t>
            </a:r>
            <a:r>
              <a:rPr lang="he-IL" sz="2400" dirty="0" err="1">
                <a:solidFill>
                  <a:srgbClr val="054CC0"/>
                </a:solidFill>
                <a:latin typeface="Rubik"/>
                <a:ea typeface="Rubik"/>
                <a:cs typeface="Rubik"/>
                <a:sym typeface="Rubik"/>
              </a:rPr>
              <a:t>לְ"מַכַּת</a:t>
            </a:r>
            <a:r>
              <a:rPr lang="he-IL" sz="2400" dirty="0">
                <a:solidFill>
                  <a:srgbClr val="054CC0"/>
                </a:solidFill>
                <a:latin typeface="Rubik"/>
                <a:ea typeface="Rubik"/>
                <a:cs typeface="Rubik"/>
                <a:sym typeface="Rubik"/>
              </a:rPr>
              <a:t> קֹר" כְּדֵי לִנְבֹּט וְכָאֵלּוּ שֶׁמְּסֻגָּלִים לִנְבֹּט רַק אַחֲרֵי שֶׁנִּשְׂרְטוּ, לְמָשָׁל אִם רוּחַ חֲזָקָה גִּלְגְּלָה אוֹתָם עַל אֲבָנִים</a:t>
            </a:r>
            <a:endParaRPr sz="2400" dirty="0">
              <a:solidFill>
                <a:srgbClr val="054CC0"/>
              </a:solidFill>
              <a:latin typeface="Rubik"/>
              <a:ea typeface="Rubik"/>
              <a:cs typeface="Rubik"/>
              <a:sym typeface="Rubik"/>
            </a:endParaRPr>
          </a:p>
          <a:p>
            <a:pPr marL="0" lvl="0" indent="0" algn="r" rtl="1">
              <a:lnSpc>
                <a:spcPct val="150000"/>
              </a:lnSpc>
              <a:spcBef>
                <a:spcPts val="0"/>
              </a:spcBef>
              <a:spcAft>
                <a:spcPts val="1200"/>
              </a:spcAft>
              <a:buNone/>
            </a:pPr>
            <a:endParaRPr sz="2400" dirty="0">
              <a:solidFill>
                <a:srgbClr val="054CC0"/>
              </a:solidFill>
              <a:latin typeface="Rubik"/>
              <a:ea typeface="Rubik"/>
              <a:cs typeface="Rubik"/>
              <a:sym typeface="Rubik"/>
            </a:endParaRPr>
          </a:p>
        </p:txBody>
      </p:sp>
      <p:pic>
        <p:nvPicPr>
          <p:cNvPr id="206" name="Google Shape;206;p29"/>
          <p:cNvPicPr preferRelativeResize="0"/>
          <p:nvPr/>
        </p:nvPicPr>
        <p:blipFill>
          <a:blip r:embed="rId4">
            <a:alphaModFix/>
          </a:blip>
          <a:stretch>
            <a:fillRect/>
          </a:stretch>
        </p:blipFill>
        <p:spPr>
          <a:xfrm>
            <a:off x="0" y="-12"/>
            <a:ext cx="9144000" cy="1057275"/>
          </a:xfrm>
          <a:prstGeom prst="rect">
            <a:avLst/>
          </a:prstGeom>
          <a:noFill/>
          <a:ln>
            <a:noFill/>
          </a:ln>
        </p:spPr>
      </p:pic>
      <p:sp>
        <p:nvSpPr>
          <p:cNvPr id="207" name="Google Shape;207;p29"/>
          <p:cNvSpPr txBox="1">
            <a:spLocks noGrp="1"/>
          </p:cNvSpPr>
          <p:nvPr>
            <p:ph type="title"/>
          </p:nvPr>
        </p:nvSpPr>
        <p:spPr>
          <a:xfrm>
            <a:off x="-155000" y="128138"/>
            <a:ext cx="91440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None/>
            </a:pPr>
            <a:r>
              <a:rPr lang="he-IL" sz="3300" b="0" dirty="0">
                <a:solidFill>
                  <a:srgbClr val="054CC0"/>
                </a:solidFill>
                <a:latin typeface="Rubik ExtraBold"/>
                <a:ea typeface="Rubik ExtraBold"/>
                <a:cs typeface="Rubik ExtraBold"/>
                <a:sym typeface="Rubik ExtraBold"/>
              </a:rPr>
              <a:t>זרעים שונים ומשונים</a:t>
            </a:r>
            <a:r>
              <a:rPr lang="iw" sz="3300" b="0" dirty="0">
                <a:solidFill>
                  <a:srgbClr val="054CC0"/>
                </a:solidFill>
                <a:latin typeface="Rubik ExtraBold"/>
                <a:ea typeface="Rubik ExtraBold"/>
                <a:cs typeface="Rubik ExtraBold"/>
                <a:sym typeface="Rubik ExtraBold"/>
              </a:rPr>
              <a:t>!</a:t>
            </a:r>
            <a:endParaRPr b="0" dirty="0">
              <a:solidFill>
                <a:srgbClr val="054CC0"/>
              </a:solidFill>
              <a:latin typeface="Rubik ExtraBold"/>
              <a:ea typeface="Rubik ExtraBold"/>
              <a:cs typeface="Rubik ExtraBold"/>
              <a:sym typeface="Rubik ExtraBold"/>
            </a:endParaRPr>
          </a:p>
        </p:txBody>
      </p:sp>
      <p:pic>
        <p:nvPicPr>
          <p:cNvPr id="3" name="תמונה 2">
            <a:extLst>
              <a:ext uri="{FF2B5EF4-FFF2-40B4-BE49-F238E27FC236}">
                <a16:creationId xmlns:a16="http://schemas.microsoft.com/office/drawing/2014/main" id="{ED2AB99A-0F46-441C-9FC4-CEFEA9F74433}"/>
              </a:ext>
            </a:extLst>
          </p:cNvPr>
          <p:cNvPicPr>
            <a:picLocks noChangeAspect="1"/>
          </p:cNvPicPr>
          <p:nvPr/>
        </p:nvPicPr>
        <p:blipFill>
          <a:blip r:embed="rId5"/>
          <a:stretch>
            <a:fillRect/>
          </a:stretch>
        </p:blipFill>
        <p:spPr>
          <a:xfrm>
            <a:off x="429870" y="1490725"/>
            <a:ext cx="3987130" cy="2389839"/>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0"/>
          <p:cNvPicPr preferRelativeResize="0"/>
          <p:nvPr/>
        </p:nvPicPr>
        <p:blipFill>
          <a:blip r:embed="rId3">
            <a:alphaModFix/>
          </a:blip>
          <a:stretch>
            <a:fillRect/>
          </a:stretch>
        </p:blipFill>
        <p:spPr>
          <a:xfrm>
            <a:off x="0" y="67125"/>
            <a:ext cx="9144000" cy="1057275"/>
          </a:xfrm>
          <a:prstGeom prst="rect">
            <a:avLst/>
          </a:prstGeom>
          <a:noFill/>
          <a:ln>
            <a:noFill/>
          </a:ln>
        </p:spPr>
      </p:pic>
      <p:sp>
        <p:nvSpPr>
          <p:cNvPr id="214" name="Google Shape;214;p30"/>
          <p:cNvSpPr txBox="1">
            <a:spLocks noGrp="1"/>
          </p:cNvSpPr>
          <p:nvPr>
            <p:ph type="body" idx="1"/>
          </p:nvPr>
        </p:nvSpPr>
        <p:spPr>
          <a:xfrm>
            <a:off x="1772200" y="2291200"/>
            <a:ext cx="5869500" cy="2664000"/>
          </a:xfrm>
          <a:prstGeom prst="rect">
            <a:avLst/>
          </a:prstGeom>
        </p:spPr>
        <p:txBody>
          <a:bodyPr spcFirstLastPara="1" wrap="square" lIns="91425" tIns="91425" rIns="91425" bIns="91425" anchor="t" anchorCtr="0">
            <a:normAutofit/>
          </a:bodyPr>
          <a:lstStyle/>
          <a:p>
            <a:pPr marL="0" marR="0" lvl="0" indent="0" algn="r" rtl="1">
              <a:lnSpc>
                <a:spcPct val="115000"/>
              </a:lnSpc>
              <a:spcBef>
                <a:spcPts val="0"/>
              </a:spcBef>
              <a:spcAft>
                <a:spcPts val="0"/>
              </a:spcAft>
              <a:buNone/>
            </a:pPr>
            <a:r>
              <a:rPr lang="he-IL" sz="2422" dirty="0">
                <a:solidFill>
                  <a:srgbClr val="054CC0"/>
                </a:solidFill>
                <a:latin typeface="Rubik"/>
                <a:ea typeface="Rubik"/>
                <a:cs typeface="Rubik"/>
                <a:sym typeface="Rubik"/>
              </a:rPr>
              <a:t>הֲכָנַת נְיָר שֶׁנַּכְנִיס לְתוֹכוֹ זְרָעִים שֶׁיַּתְאִימוּ לְעוֹנוֹת הַשָּׁנָה הַשּׁוֹנוֹת.</a:t>
            </a:r>
          </a:p>
          <a:p>
            <a:pPr marL="0" marR="0" lvl="0" indent="0" algn="r" rtl="1">
              <a:lnSpc>
                <a:spcPct val="115000"/>
              </a:lnSpc>
              <a:spcBef>
                <a:spcPts val="0"/>
              </a:spcBef>
              <a:spcAft>
                <a:spcPts val="0"/>
              </a:spcAft>
              <a:buNone/>
            </a:pPr>
            <a:r>
              <a:rPr lang="he-IL" sz="2422" dirty="0">
                <a:solidFill>
                  <a:srgbClr val="054CC0"/>
                </a:solidFill>
                <a:latin typeface="Rubik"/>
                <a:ea typeface="Rubik"/>
                <a:cs typeface="Rubik"/>
                <a:sym typeface="Rubik"/>
              </a:rPr>
              <a:t>אֶת נְיָרוֹת הַזְּרָעִים שֶׁנָּכִין נוּכַל לִזְרֹעַ בְּהֶמְשֵׁךְ הַשָּׁנָה,</a:t>
            </a:r>
          </a:p>
          <a:p>
            <a:pPr marL="0" marR="0" lvl="0" indent="0" algn="r" rtl="1">
              <a:lnSpc>
                <a:spcPct val="115000"/>
              </a:lnSpc>
              <a:spcBef>
                <a:spcPts val="0"/>
              </a:spcBef>
              <a:spcAft>
                <a:spcPts val="0"/>
              </a:spcAft>
              <a:buNone/>
            </a:pPr>
            <a:r>
              <a:rPr lang="he-IL" sz="2422" dirty="0">
                <a:solidFill>
                  <a:srgbClr val="054CC0"/>
                </a:solidFill>
                <a:latin typeface="Rubik"/>
                <a:ea typeface="Rubik"/>
                <a:cs typeface="Rubik"/>
                <a:sym typeface="Rubik"/>
              </a:rPr>
              <a:t>כָּל אֶחָד בָּעוֹנָה הַמַּתְאִימָה.</a:t>
            </a:r>
            <a:endParaRPr sz="3200" b="1" dirty="0">
              <a:latin typeface="Amatic SC"/>
              <a:ea typeface="Amatic SC"/>
              <a:cs typeface="Amatic SC"/>
              <a:sym typeface="Amatic SC"/>
            </a:endParaRPr>
          </a:p>
        </p:txBody>
      </p:sp>
      <p:sp>
        <p:nvSpPr>
          <p:cNvPr id="215" name="Google Shape;215;p30"/>
          <p:cNvSpPr txBox="1">
            <a:spLocks noGrp="1"/>
          </p:cNvSpPr>
          <p:nvPr>
            <p:ph type="title"/>
          </p:nvPr>
        </p:nvSpPr>
        <p:spPr>
          <a:xfrm>
            <a:off x="-76075" y="67125"/>
            <a:ext cx="91440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None/>
            </a:pPr>
            <a:r>
              <a:rPr lang="iw" sz="3000" b="0" dirty="0">
                <a:solidFill>
                  <a:srgbClr val="054CC0"/>
                </a:solidFill>
                <a:latin typeface="Rubik ExtraBold"/>
                <a:ea typeface="Rubik ExtraBold"/>
                <a:cs typeface="Rubik ExtraBold"/>
                <a:sym typeface="Rubik ExtraBold"/>
              </a:rPr>
              <a:t>הכנת ניירות זרעים לעונות </a:t>
            </a:r>
            <a:r>
              <a:rPr lang="he-IL" sz="3000" b="0" dirty="0">
                <a:solidFill>
                  <a:srgbClr val="054CC0"/>
                </a:solidFill>
                <a:latin typeface="Rubik ExtraBold"/>
                <a:ea typeface="Rubik ExtraBold"/>
                <a:cs typeface="Rubik ExtraBold"/>
                <a:sym typeface="Rubik ExtraBold"/>
              </a:rPr>
              <a:t>השנה</a:t>
            </a:r>
            <a:endParaRPr sz="3000" b="0" dirty="0">
              <a:solidFill>
                <a:srgbClr val="054CC0"/>
              </a:solidFill>
              <a:latin typeface="Rubik ExtraBold"/>
              <a:ea typeface="Rubik ExtraBold"/>
              <a:cs typeface="Rubik ExtraBold"/>
              <a:sym typeface="Rubik ExtraBold"/>
            </a:endParaRPr>
          </a:p>
        </p:txBody>
      </p:sp>
      <p:sp>
        <p:nvSpPr>
          <p:cNvPr id="216" name="Google Shape;216;p30"/>
          <p:cNvSpPr txBox="1">
            <a:spLocks noGrp="1"/>
          </p:cNvSpPr>
          <p:nvPr>
            <p:ph type="title"/>
          </p:nvPr>
        </p:nvSpPr>
        <p:spPr>
          <a:xfrm>
            <a:off x="-76075" y="605975"/>
            <a:ext cx="9144000" cy="48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SzPts val="891"/>
              <a:buNone/>
            </a:pPr>
            <a:endParaRPr sz="2222" b="0">
              <a:solidFill>
                <a:srgbClr val="054CC0"/>
              </a:solidFill>
              <a:latin typeface="Rubik"/>
              <a:ea typeface="Rubik"/>
              <a:cs typeface="Rubik"/>
              <a:sym typeface="Rubik"/>
            </a:endParaRPr>
          </a:p>
        </p:txBody>
      </p:sp>
      <p:sp>
        <p:nvSpPr>
          <p:cNvPr id="217" name="Google Shape;217;p30"/>
          <p:cNvSpPr txBox="1">
            <a:spLocks noGrp="1"/>
          </p:cNvSpPr>
          <p:nvPr>
            <p:ph type="title"/>
          </p:nvPr>
        </p:nvSpPr>
        <p:spPr>
          <a:xfrm>
            <a:off x="-113300" y="1709300"/>
            <a:ext cx="5325300" cy="48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SzPts val="891"/>
              <a:buNone/>
            </a:pPr>
            <a:r>
              <a:rPr lang="he-IL" sz="2021" b="0" dirty="0">
                <a:solidFill>
                  <a:srgbClr val="054CC0"/>
                </a:solidFill>
                <a:latin typeface="Rubik ExtraBold"/>
                <a:ea typeface="Rubik ExtraBold"/>
                <a:cs typeface="Rubik ExtraBold"/>
                <a:sym typeface="Rubik ExtraBold"/>
              </a:rPr>
              <a:t>הַמְּשִׂימָה</a:t>
            </a:r>
            <a:endParaRPr sz="2021" b="0" dirty="0">
              <a:solidFill>
                <a:srgbClr val="054CC0"/>
              </a:solidFill>
              <a:latin typeface="Rubik ExtraBold"/>
              <a:ea typeface="Rubik ExtraBold"/>
              <a:cs typeface="Rubik ExtraBold"/>
              <a:sym typeface="Rubik Extra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1"/>
          <p:cNvPicPr preferRelativeResize="0"/>
          <p:nvPr/>
        </p:nvPicPr>
        <p:blipFill>
          <a:blip r:embed="rId3">
            <a:alphaModFix/>
          </a:blip>
          <a:stretch>
            <a:fillRect/>
          </a:stretch>
        </p:blipFill>
        <p:spPr>
          <a:xfrm>
            <a:off x="0" y="67125"/>
            <a:ext cx="9144000" cy="1057275"/>
          </a:xfrm>
          <a:prstGeom prst="rect">
            <a:avLst/>
          </a:prstGeom>
          <a:noFill/>
          <a:ln>
            <a:noFill/>
          </a:ln>
        </p:spPr>
      </p:pic>
      <p:sp>
        <p:nvSpPr>
          <p:cNvPr id="223" name="Google Shape;223;p31"/>
          <p:cNvSpPr txBox="1">
            <a:spLocks noGrp="1"/>
          </p:cNvSpPr>
          <p:nvPr>
            <p:ph type="body" idx="1"/>
          </p:nvPr>
        </p:nvSpPr>
        <p:spPr>
          <a:xfrm>
            <a:off x="2688175" y="2353325"/>
            <a:ext cx="5869500" cy="1329000"/>
          </a:xfrm>
          <a:prstGeom prst="rect">
            <a:avLst/>
          </a:prstGeom>
        </p:spPr>
        <p:txBody>
          <a:bodyPr spcFirstLastPara="1" wrap="square" lIns="91425" tIns="91425" rIns="91425" bIns="91425" anchor="t" anchorCtr="0">
            <a:noAutofit/>
          </a:bodyPr>
          <a:lstStyle/>
          <a:p>
            <a:pPr marL="0" marR="0" lvl="0" indent="0" algn="r" rtl="1">
              <a:lnSpc>
                <a:spcPct val="115000"/>
              </a:lnSpc>
              <a:spcBef>
                <a:spcPts val="0"/>
              </a:spcBef>
              <a:spcAft>
                <a:spcPts val="0"/>
              </a:spcAft>
              <a:buNone/>
            </a:pPr>
            <a:r>
              <a:rPr lang="he-IL" sz="2422" dirty="0">
                <a:solidFill>
                  <a:srgbClr val="054CC0"/>
                </a:solidFill>
                <a:latin typeface="Rubik"/>
                <a:ea typeface="Rubik"/>
                <a:cs typeface="Rubik"/>
                <a:sym typeface="Rubik"/>
              </a:rPr>
              <a:t>יְרָקוֹת הַגְּדֵלִים בַּקַּיִץ – זוֹרְעִים</a:t>
            </a:r>
            <a:r>
              <a:rPr kumimoji="0" lang="he-IL" sz="2422" b="0" i="0" u="none" strike="noStrike" kern="0" cap="none" spc="0" normalizeH="0" baseline="0" noProof="0" dirty="0">
                <a:ln>
                  <a:noFill/>
                </a:ln>
                <a:solidFill>
                  <a:srgbClr val="054CC0"/>
                </a:solidFill>
                <a:effectLst/>
                <a:uLnTx/>
                <a:uFillTx/>
                <a:latin typeface="Rubik"/>
                <a:ea typeface="Rubik"/>
                <a:cs typeface="Rubik"/>
                <a:sym typeface="Rubik"/>
              </a:rPr>
              <a:t> בָּאָבִיב</a:t>
            </a:r>
            <a:endParaRPr lang="he-IL" sz="2422" dirty="0">
              <a:solidFill>
                <a:srgbClr val="054CC0"/>
              </a:solidFill>
              <a:latin typeface="Rubik"/>
              <a:ea typeface="Rubik"/>
              <a:cs typeface="Rubik"/>
              <a:sym typeface="Rubik"/>
            </a:endParaRPr>
          </a:p>
          <a:p>
            <a:pPr marL="0" marR="0" lvl="0" indent="0" algn="r" rtl="1">
              <a:lnSpc>
                <a:spcPct val="115000"/>
              </a:lnSpc>
              <a:spcBef>
                <a:spcPts val="0"/>
              </a:spcBef>
              <a:spcAft>
                <a:spcPts val="0"/>
              </a:spcAft>
              <a:buNone/>
            </a:pPr>
            <a:r>
              <a:rPr lang="he-IL" sz="2422" dirty="0">
                <a:solidFill>
                  <a:srgbClr val="054CC0"/>
                </a:solidFill>
                <a:latin typeface="Rubik"/>
                <a:ea typeface="Rubik"/>
                <a:cs typeface="Rubik"/>
                <a:sym typeface="Rubik"/>
              </a:rPr>
              <a:t>יְרָקוֹת הַגְּדֵלִים בַּחֹרֶף – זוֹרְעִים </a:t>
            </a:r>
            <a:r>
              <a:rPr lang="he-IL" sz="2422" dirty="0" err="1">
                <a:solidFill>
                  <a:srgbClr val="054CC0"/>
                </a:solidFill>
                <a:latin typeface="Rubik"/>
                <a:ea typeface="Rubik"/>
                <a:cs typeface="Rubik"/>
                <a:sym typeface="Rubik"/>
              </a:rPr>
              <a:t>בַּסְּתָו</a:t>
            </a:r>
            <a:endParaRPr lang="he-IL" sz="2422" dirty="0">
              <a:solidFill>
                <a:srgbClr val="054CC0"/>
              </a:solidFill>
              <a:latin typeface="Rubik"/>
              <a:ea typeface="Rubik"/>
              <a:cs typeface="Rubik"/>
              <a:sym typeface="Rubik"/>
            </a:endParaRPr>
          </a:p>
          <a:p>
            <a:pPr marL="0" marR="0" lvl="0" indent="0" algn="r" rtl="1">
              <a:lnSpc>
                <a:spcPct val="115000"/>
              </a:lnSpc>
              <a:spcBef>
                <a:spcPts val="0"/>
              </a:spcBef>
              <a:spcAft>
                <a:spcPts val="0"/>
              </a:spcAft>
              <a:buNone/>
            </a:pPr>
            <a:r>
              <a:rPr lang="he-IL" sz="2422" dirty="0">
                <a:solidFill>
                  <a:srgbClr val="054CC0"/>
                </a:solidFill>
                <a:latin typeface="Rubik"/>
                <a:ea typeface="Rubik"/>
                <a:cs typeface="Rubik"/>
                <a:sym typeface="Rubik"/>
              </a:rPr>
              <a:t>בְּשִׂיא הַקַּיִץ וּבְשִׂיא הַחֹרֶף לֹא זוֹרְעִים!</a:t>
            </a:r>
            <a:endParaRPr sz="2422" dirty="0">
              <a:solidFill>
                <a:srgbClr val="054CC0"/>
              </a:solidFill>
              <a:latin typeface="Rubik"/>
              <a:ea typeface="Rubik"/>
              <a:cs typeface="Rubik"/>
              <a:sym typeface="Rubik"/>
            </a:endParaRPr>
          </a:p>
        </p:txBody>
      </p:sp>
      <p:sp>
        <p:nvSpPr>
          <p:cNvPr id="224" name="Google Shape;224;p31"/>
          <p:cNvSpPr txBox="1">
            <a:spLocks noGrp="1"/>
          </p:cNvSpPr>
          <p:nvPr>
            <p:ph type="title"/>
          </p:nvPr>
        </p:nvSpPr>
        <p:spPr>
          <a:xfrm>
            <a:off x="-76075" y="67125"/>
            <a:ext cx="9144000" cy="801000"/>
          </a:xfrm>
          <a:prstGeom prst="rect">
            <a:avLst/>
          </a:prstGeom>
        </p:spPr>
        <p:txBody>
          <a:bodyPr spcFirstLastPara="1" wrap="square" lIns="91425" tIns="91425" rIns="91425" bIns="91425" anchor="t" anchorCtr="0">
            <a:normAutofit/>
          </a:bodyPr>
          <a:lstStyle/>
          <a:p>
            <a:pPr lvl="0" algn="ctr" rtl="1"/>
            <a:r>
              <a:rPr lang="iw" sz="3000" b="0" dirty="0">
                <a:solidFill>
                  <a:srgbClr val="054CC0"/>
                </a:solidFill>
                <a:latin typeface="Rubik ExtraBold"/>
                <a:ea typeface="Rubik ExtraBold"/>
                <a:cs typeface="Rubik ExtraBold"/>
                <a:sym typeface="Rubik ExtraBold"/>
              </a:rPr>
              <a:t>הכנת ניירות זרעים לעונות </a:t>
            </a:r>
            <a:r>
              <a:rPr lang="he-IL" sz="3000" b="0" dirty="0">
                <a:solidFill>
                  <a:srgbClr val="054CC0"/>
                </a:solidFill>
                <a:latin typeface="Rubik ExtraBold"/>
                <a:ea typeface="Rubik ExtraBold"/>
                <a:cs typeface="Rubik ExtraBold"/>
                <a:sym typeface="Rubik ExtraBold"/>
              </a:rPr>
              <a:t>השנה</a:t>
            </a:r>
            <a:endParaRPr sz="3000" b="0" dirty="0">
              <a:solidFill>
                <a:srgbClr val="054CC0"/>
              </a:solidFill>
              <a:latin typeface="Rubik ExtraBold"/>
              <a:ea typeface="Rubik ExtraBold"/>
              <a:cs typeface="Rubik ExtraBold"/>
              <a:sym typeface="Rubik ExtraBold"/>
            </a:endParaRPr>
          </a:p>
        </p:txBody>
      </p:sp>
      <p:sp>
        <p:nvSpPr>
          <p:cNvPr id="225" name="Google Shape;225;p31"/>
          <p:cNvSpPr txBox="1">
            <a:spLocks noGrp="1"/>
          </p:cNvSpPr>
          <p:nvPr>
            <p:ph type="title"/>
          </p:nvPr>
        </p:nvSpPr>
        <p:spPr>
          <a:xfrm>
            <a:off x="-76075" y="605975"/>
            <a:ext cx="9144000" cy="48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SzPts val="891"/>
              <a:buNone/>
            </a:pPr>
            <a:r>
              <a:rPr lang="iw" sz="2222" b="0" dirty="0">
                <a:solidFill>
                  <a:srgbClr val="054CC0"/>
                </a:solidFill>
                <a:latin typeface="Rubik"/>
                <a:ea typeface="Rubik"/>
                <a:cs typeface="Rubik"/>
                <a:sym typeface="Rubik"/>
              </a:rPr>
              <a:t>בחירת הזרעים לנייר הזרעים </a:t>
            </a:r>
            <a:r>
              <a:rPr lang="he" sz="2222" b="0" dirty="0">
                <a:solidFill>
                  <a:srgbClr val="054CC0"/>
                </a:solidFill>
                <a:latin typeface="Rubik"/>
                <a:ea typeface="Rubik"/>
                <a:cs typeface="Rubik"/>
                <a:sym typeface="Rubik"/>
              </a:rPr>
              <a:t>–</a:t>
            </a:r>
            <a:r>
              <a:rPr lang="iw" sz="2222" b="0" dirty="0">
                <a:solidFill>
                  <a:srgbClr val="054CC0"/>
                </a:solidFill>
                <a:latin typeface="Rubik"/>
                <a:ea typeface="Rubik"/>
                <a:cs typeface="Rubik"/>
                <a:sym typeface="Rubik"/>
              </a:rPr>
              <a:t> שואלים ואוספים מידע</a:t>
            </a:r>
            <a:endParaRPr sz="2222" b="0" dirty="0">
              <a:solidFill>
                <a:srgbClr val="054CC0"/>
              </a:solidFill>
              <a:latin typeface="Rubik"/>
              <a:ea typeface="Rubik"/>
              <a:cs typeface="Rubik"/>
              <a:sym typeface="Rubik"/>
            </a:endParaRPr>
          </a:p>
        </p:txBody>
      </p:sp>
      <p:sp>
        <p:nvSpPr>
          <p:cNvPr id="226" name="Google Shape;226;p31"/>
          <p:cNvSpPr txBox="1">
            <a:spLocks noGrp="1"/>
          </p:cNvSpPr>
          <p:nvPr>
            <p:ph type="title"/>
          </p:nvPr>
        </p:nvSpPr>
        <p:spPr>
          <a:xfrm>
            <a:off x="1336900" y="1351325"/>
            <a:ext cx="7220700" cy="8010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SzPts val="891"/>
              <a:buNone/>
            </a:pPr>
            <a:r>
              <a:rPr lang="he-IL" sz="2021" b="0" dirty="0">
                <a:solidFill>
                  <a:srgbClr val="054CC0"/>
                </a:solidFill>
                <a:latin typeface="Rubik ExtraBold"/>
                <a:ea typeface="Rubik ExtraBold"/>
                <a:cs typeface="Rubik ExtraBold"/>
                <a:sym typeface="Rubik ExtraBold"/>
              </a:rPr>
              <a:t>מָתַי זוֹרְעִים? הַאִם לְדַעְתְּכֶם יֵשׁ זְמַנִּים שֶׁבָּהֶם לִזְרָעִים קָשֶׁה יוֹתֵר לִנְבֹּט?</a:t>
            </a:r>
            <a:endParaRPr sz="2021" b="0" dirty="0">
              <a:solidFill>
                <a:srgbClr val="054CC0"/>
              </a:solidFill>
              <a:latin typeface="Rubik ExtraBold"/>
              <a:ea typeface="Rubik ExtraBold"/>
              <a:cs typeface="Rubik ExtraBold"/>
              <a:sym typeface="Rubik Extra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4"/>
          <p:cNvPicPr preferRelativeResize="0"/>
          <p:nvPr/>
        </p:nvPicPr>
        <p:blipFill>
          <a:blip r:embed="rId3">
            <a:alphaModFix/>
          </a:blip>
          <a:stretch>
            <a:fillRect/>
          </a:stretch>
        </p:blipFill>
        <p:spPr>
          <a:xfrm>
            <a:off x="0" y="19613"/>
            <a:ext cx="9144000" cy="1057275"/>
          </a:xfrm>
          <a:prstGeom prst="rect">
            <a:avLst/>
          </a:prstGeom>
          <a:noFill/>
          <a:ln>
            <a:noFill/>
          </a:ln>
        </p:spPr>
      </p:pic>
      <p:sp>
        <p:nvSpPr>
          <p:cNvPr id="68" name="Google Shape;68;p14"/>
          <p:cNvSpPr txBox="1">
            <a:spLocks noGrp="1"/>
          </p:cNvSpPr>
          <p:nvPr>
            <p:ph type="title"/>
          </p:nvPr>
        </p:nvSpPr>
        <p:spPr>
          <a:xfrm>
            <a:off x="311700" y="223963"/>
            <a:ext cx="85206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None/>
            </a:pPr>
            <a:r>
              <a:rPr lang="iw" sz="3000">
                <a:solidFill>
                  <a:srgbClr val="054CC0"/>
                </a:solidFill>
                <a:latin typeface="Rubik"/>
                <a:ea typeface="Rubik"/>
                <a:cs typeface="Rubik"/>
                <a:sym typeface="Rubik"/>
              </a:rPr>
              <a:t>הנחיות למורה</a:t>
            </a:r>
            <a:endParaRPr sz="3000">
              <a:solidFill>
                <a:srgbClr val="054CC0"/>
              </a:solidFill>
              <a:latin typeface="Rubik"/>
              <a:ea typeface="Rubik"/>
              <a:cs typeface="Rubik"/>
              <a:sym typeface="Rubik"/>
            </a:endParaRPr>
          </a:p>
        </p:txBody>
      </p:sp>
      <p:graphicFrame>
        <p:nvGraphicFramePr>
          <p:cNvPr id="69" name="Google Shape;69;p14"/>
          <p:cNvGraphicFramePr/>
          <p:nvPr>
            <p:extLst>
              <p:ext uri="{D42A27DB-BD31-4B8C-83A1-F6EECF244321}">
                <p14:modId xmlns:p14="http://schemas.microsoft.com/office/powerpoint/2010/main" val="699973493"/>
              </p:ext>
            </p:extLst>
          </p:nvPr>
        </p:nvGraphicFramePr>
        <p:xfrm>
          <a:off x="351338" y="1358725"/>
          <a:ext cx="8520600" cy="2734336"/>
        </p:xfrm>
        <a:graphic>
          <a:graphicData uri="http://schemas.openxmlformats.org/drawingml/2006/table">
            <a:tbl>
              <a:tblPr>
                <a:noFill/>
                <a:tableStyleId>{C52D61DC-3E8A-4B75-807F-F07905A4390A}</a:tableStyleId>
              </a:tblPr>
              <a:tblGrid>
                <a:gridCol w="7506075">
                  <a:extLst>
                    <a:ext uri="{9D8B030D-6E8A-4147-A177-3AD203B41FA5}">
                      <a16:colId xmlns:a16="http://schemas.microsoft.com/office/drawing/2014/main" val="20000"/>
                    </a:ext>
                  </a:extLst>
                </a:gridCol>
                <a:gridCol w="1014525">
                  <a:extLst>
                    <a:ext uri="{9D8B030D-6E8A-4147-A177-3AD203B41FA5}">
                      <a16:colId xmlns:a16="http://schemas.microsoft.com/office/drawing/2014/main" val="20001"/>
                    </a:ext>
                  </a:extLst>
                </a:gridCol>
              </a:tblGrid>
              <a:tr h="381000">
                <a:tc>
                  <a:txBody>
                    <a:bodyPr/>
                    <a:lstStyle/>
                    <a:p>
                      <a:pPr marL="0" lvl="0" indent="0" algn="r" rtl="1">
                        <a:lnSpc>
                          <a:spcPct val="115000"/>
                        </a:lnSpc>
                        <a:spcBef>
                          <a:spcPts val="1200"/>
                        </a:spcBef>
                        <a:spcAft>
                          <a:spcPts val="1200"/>
                        </a:spcAft>
                        <a:buNone/>
                      </a:pPr>
                      <a:r>
                        <a:rPr lang="iw" sz="1300" dirty="0">
                          <a:solidFill>
                            <a:srgbClr val="0070C0"/>
                          </a:solidFill>
                          <a:latin typeface="Rubik"/>
                          <a:ea typeface="Rubik"/>
                          <a:cs typeface="Rubik"/>
                          <a:sym typeface="Rubik"/>
                        </a:rPr>
                        <a:t>הכנת ניירות ממוחזרים </a:t>
                      </a:r>
                      <a:r>
                        <a:rPr lang="he-IL" sz="1300" dirty="0">
                          <a:solidFill>
                            <a:srgbClr val="0070C0"/>
                          </a:solidFill>
                          <a:latin typeface="Rubik"/>
                          <a:ea typeface="Rubik"/>
                          <a:cs typeface="Rubik"/>
                          <a:sym typeface="Rubik"/>
                        </a:rPr>
                        <a:t>ובהם</a:t>
                      </a:r>
                      <a:r>
                        <a:rPr lang="iw" sz="1300" dirty="0">
                          <a:solidFill>
                            <a:srgbClr val="0070C0"/>
                          </a:solidFill>
                          <a:latin typeface="Rubik"/>
                          <a:ea typeface="Rubik"/>
                          <a:cs typeface="Rubik"/>
                          <a:sym typeface="Rubik"/>
                        </a:rPr>
                        <a:t> זרעים </a:t>
                      </a:r>
                      <a:r>
                        <a:rPr lang="he-IL" sz="1300" dirty="0">
                          <a:solidFill>
                            <a:srgbClr val="0070C0"/>
                          </a:solidFill>
                          <a:latin typeface="Rubik"/>
                          <a:ea typeface="Rubik"/>
                          <a:cs typeface="Rubik"/>
                          <a:sym typeface="Rubik"/>
                        </a:rPr>
                        <a:t>ה</a:t>
                      </a:r>
                      <a:r>
                        <a:rPr lang="iw" sz="1300" dirty="0">
                          <a:solidFill>
                            <a:srgbClr val="0070C0"/>
                          </a:solidFill>
                          <a:latin typeface="Rubik"/>
                          <a:ea typeface="Rubik"/>
                          <a:cs typeface="Rubik"/>
                          <a:sym typeface="Rubik"/>
                        </a:rPr>
                        <a:t>מתאימים לזריעה בעונות השנה השונות.</a:t>
                      </a:r>
                      <a:endParaRPr sz="1300" dirty="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1">
                        <a:lnSpc>
                          <a:spcPct val="115000"/>
                        </a:lnSpc>
                        <a:spcBef>
                          <a:spcPts val="1200"/>
                        </a:spcBef>
                        <a:spcAft>
                          <a:spcPts val="1200"/>
                        </a:spcAft>
                        <a:buNone/>
                      </a:pPr>
                      <a:r>
                        <a:rPr lang="iw" sz="1300" b="1">
                          <a:solidFill>
                            <a:srgbClr val="0070C0"/>
                          </a:solidFill>
                          <a:latin typeface="Rubik"/>
                          <a:ea typeface="Rubik"/>
                          <a:cs typeface="Rubik"/>
                          <a:sym typeface="Rubik"/>
                        </a:rPr>
                        <a:t>מה הפעילות?</a:t>
                      </a:r>
                      <a:endParaRPr sz="130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2111875">
                <a:tc>
                  <a:txBody>
                    <a:bodyPr/>
                    <a:lstStyle/>
                    <a:p>
                      <a:pPr marL="0" lvl="0" indent="0" algn="just" rtl="1">
                        <a:lnSpc>
                          <a:spcPct val="115000"/>
                        </a:lnSpc>
                        <a:spcBef>
                          <a:spcPts val="0"/>
                        </a:spcBef>
                        <a:spcAft>
                          <a:spcPts val="0"/>
                        </a:spcAft>
                        <a:buNone/>
                      </a:pPr>
                      <a:r>
                        <a:rPr lang="iw" sz="1300" dirty="0">
                          <a:solidFill>
                            <a:srgbClr val="054CC0"/>
                          </a:solidFill>
                          <a:latin typeface="Rubik"/>
                          <a:ea typeface="Rubik"/>
                          <a:cs typeface="Rubik"/>
                          <a:sym typeface="Rubik"/>
                        </a:rPr>
                        <a:t>היחידה מחולקת לשני חלקים</a:t>
                      </a:r>
                      <a:r>
                        <a:rPr lang="he-IL" sz="1300" dirty="0">
                          <a:solidFill>
                            <a:srgbClr val="054CC0"/>
                          </a:solidFill>
                          <a:latin typeface="Rubik"/>
                          <a:ea typeface="Rubik"/>
                          <a:cs typeface="Rubik"/>
                          <a:sym typeface="Rubik"/>
                        </a:rPr>
                        <a:t>.</a:t>
                      </a:r>
                      <a:endParaRPr sz="1300" dirty="0">
                        <a:solidFill>
                          <a:srgbClr val="054CC0"/>
                        </a:solidFill>
                        <a:latin typeface="Rubik"/>
                        <a:ea typeface="Rubik"/>
                        <a:cs typeface="Rubik"/>
                        <a:sym typeface="Rubik"/>
                      </a:endParaRPr>
                    </a:p>
                    <a:p>
                      <a:pPr marL="0" lvl="0" indent="0" algn="just" rtl="1">
                        <a:lnSpc>
                          <a:spcPct val="115000"/>
                        </a:lnSpc>
                        <a:spcBef>
                          <a:spcPts val="0"/>
                        </a:spcBef>
                        <a:spcAft>
                          <a:spcPts val="0"/>
                        </a:spcAft>
                        <a:buNone/>
                      </a:pPr>
                      <a:r>
                        <a:rPr lang="iw" sz="1300" dirty="0">
                          <a:solidFill>
                            <a:srgbClr val="054CC0"/>
                          </a:solidFill>
                          <a:latin typeface="Rubik"/>
                          <a:ea typeface="Rubik"/>
                          <a:cs typeface="Rubik"/>
                          <a:sym typeface="Rubik"/>
                        </a:rPr>
                        <a:t>חלקה הראשון</a:t>
                      </a:r>
                      <a:r>
                        <a:rPr lang="he-IL" sz="1300" dirty="0">
                          <a:solidFill>
                            <a:srgbClr val="054CC0"/>
                          </a:solidFill>
                          <a:latin typeface="Rubik"/>
                          <a:ea typeface="Rubik"/>
                          <a:cs typeface="Rubik"/>
                          <a:sym typeface="Rubik"/>
                        </a:rPr>
                        <a:t> של היחידה</a:t>
                      </a:r>
                      <a:r>
                        <a:rPr lang="iw" sz="1300" dirty="0">
                          <a:solidFill>
                            <a:srgbClr val="054CC0"/>
                          </a:solidFill>
                          <a:latin typeface="Rubik"/>
                          <a:ea typeface="Rubik"/>
                          <a:cs typeface="Rubik"/>
                          <a:sym typeface="Rubik"/>
                        </a:rPr>
                        <a:t> עוסק במגוון הזרעים בטבע</a:t>
                      </a:r>
                      <a:r>
                        <a:rPr lang="he-IL" sz="1300" dirty="0">
                          <a:solidFill>
                            <a:srgbClr val="054CC0"/>
                          </a:solidFill>
                          <a:latin typeface="Rubik"/>
                          <a:ea typeface="Rubik"/>
                          <a:cs typeface="Rubik"/>
                          <a:sym typeface="Rubik"/>
                        </a:rPr>
                        <a:t>;</a:t>
                      </a:r>
                      <a:r>
                        <a:rPr lang="iw" sz="1300" dirty="0">
                          <a:solidFill>
                            <a:srgbClr val="054CC0"/>
                          </a:solidFill>
                          <a:latin typeface="Rubik"/>
                          <a:ea typeface="Rubik"/>
                          <a:cs typeface="Rubik"/>
                          <a:sym typeface="Rubik"/>
                        </a:rPr>
                        <a:t> בתפקידו של הזרע</a:t>
                      </a:r>
                      <a:r>
                        <a:rPr lang="he-IL" sz="1300" dirty="0">
                          <a:solidFill>
                            <a:srgbClr val="054CC0"/>
                          </a:solidFill>
                          <a:latin typeface="Rubik"/>
                          <a:ea typeface="Rubik"/>
                          <a:cs typeface="Rubik"/>
                          <a:sym typeface="Rubik"/>
                        </a:rPr>
                        <a:t>; ובכך ש</a:t>
                      </a:r>
                      <a:r>
                        <a:rPr lang="iw" sz="1300" dirty="0">
                          <a:solidFill>
                            <a:srgbClr val="054CC0"/>
                          </a:solidFill>
                          <a:latin typeface="Rubik"/>
                          <a:ea typeface="Rubik"/>
                          <a:cs typeface="Rubik"/>
                          <a:sym typeface="Rubik"/>
                        </a:rPr>
                        <a:t>זרע</a:t>
                      </a:r>
                      <a:r>
                        <a:rPr lang="he-IL" sz="1300" dirty="0">
                          <a:solidFill>
                            <a:srgbClr val="054CC0"/>
                          </a:solidFill>
                          <a:latin typeface="Rubik"/>
                          <a:ea typeface="Rubik"/>
                          <a:cs typeface="Rubik"/>
                          <a:sym typeface="Rubik"/>
                        </a:rPr>
                        <a:t>יו של כל מין של צמח</a:t>
                      </a:r>
                      <a:r>
                        <a:rPr lang="iw" sz="1300" dirty="0">
                          <a:solidFill>
                            <a:srgbClr val="054CC0"/>
                          </a:solidFill>
                          <a:latin typeface="Rubik"/>
                          <a:ea typeface="Rubik"/>
                          <a:cs typeface="Rubik"/>
                          <a:sym typeface="Rubik"/>
                        </a:rPr>
                        <a:t> זקוק</a:t>
                      </a:r>
                      <a:r>
                        <a:rPr lang="he-IL" sz="1300" dirty="0">
                          <a:solidFill>
                            <a:srgbClr val="054CC0"/>
                          </a:solidFill>
                          <a:latin typeface="Rubik"/>
                          <a:ea typeface="Rubik"/>
                          <a:cs typeface="Rubik"/>
                          <a:sym typeface="Rubik"/>
                        </a:rPr>
                        <a:t>ים </a:t>
                      </a:r>
                      <a:r>
                        <a:rPr lang="iw" sz="1300" dirty="0">
                          <a:solidFill>
                            <a:srgbClr val="054CC0"/>
                          </a:solidFill>
                          <a:latin typeface="Rubik"/>
                          <a:ea typeface="Rubik"/>
                          <a:cs typeface="Rubik"/>
                          <a:sym typeface="Rubik"/>
                        </a:rPr>
                        <a:t>לתנאים </a:t>
                      </a:r>
                      <a:r>
                        <a:rPr lang="he-IL" sz="1300" dirty="0">
                          <a:solidFill>
                            <a:srgbClr val="054CC0"/>
                          </a:solidFill>
                          <a:latin typeface="Rubik"/>
                          <a:ea typeface="Rubik"/>
                          <a:cs typeface="Rubik"/>
                          <a:sym typeface="Rubik"/>
                        </a:rPr>
                        <a:t>מסוימים ומתאימים כדי לנבוט</a:t>
                      </a:r>
                      <a:r>
                        <a:rPr lang="iw" sz="1300" dirty="0">
                          <a:solidFill>
                            <a:srgbClr val="054CC0"/>
                          </a:solidFill>
                          <a:latin typeface="Rubik"/>
                          <a:ea typeface="Rubik"/>
                          <a:cs typeface="Rubik"/>
                          <a:sym typeface="Rubik"/>
                        </a:rPr>
                        <a:t>, ו</a:t>
                      </a:r>
                      <a:r>
                        <a:rPr lang="he-IL" sz="1300" dirty="0">
                          <a:solidFill>
                            <a:srgbClr val="054CC0"/>
                          </a:solidFill>
                          <a:latin typeface="Rubik"/>
                          <a:ea typeface="Rubik"/>
                          <a:cs typeface="Rubik"/>
                          <a:sym typeface="Rubik"/>
                        </a:rPr>
                        <a:t>זוהי אחת הסיבות </a:t>
                      </a:r>
                      <a:r>
                        <a:rPr lang="iw" sz="1300" dirty="0">
                          <a:solidFill>
                            <a:srgbClr val="054CC0"/>
                          </a:solidFill>
                          <a:latin typeface="Rubik"/>
                          <a:ea typeface="Rubik"/>
                          <a:cs typeface="Rubik"/>
                          <a:sym typeface="Rubik"/>
                        </a:rPr>
                        <a:t>לכך </a:t>
                      </a:r>
                      <a:r>
                        <a:rPr lang="he-IL" sz="1300" dirty="0">
                          <a:solidFill>
                            <a:srgbClr val="054CC0"/>
                          </a:solidFill>
                          <a:latin typeface="Rubik"/>
                          <a:ea typeface="Rubik"/>
                          <a:cs typeface="Rubik"/>
                          <a:sym typeface="Rubik"/>
                        </a:rPr>
                        <a:t>ש</a:t>
                      </a:r>
                      <a:r>
                        <a:rPr lang="iw" sz="1300" dirty="0">
                          <a:solidFill>
                            <a:srgbClr val="054CC0"/>
                          </a:solidFill>
                          <a:latin typeface="Rubik"/>
                          <a:ea typeface="Rubik"/>
                          <a:cs typeface="Rubik"/>
                          <a:sym typeface="Rubik"/>
                        </a:rPr>
                        <a:t>בכל עונה גדלים צמחים שונים. </a:t>
                      </a:r>
                      <a:endParaRPr sz="1300" dirty="0">
                        <a:solidFill>
                          <a:srgbClr val="054CC0"/>
                        </a:solidFill>
                        <a:latin typeface="Rubik"/>
                        <a:ea typeface="Rubik"/>
                        <a:cs typeface="Rubik"/>
                        <a:sym typeface="Rubik"/>
                      </a:endParaRPr>
                    </a:p>
                    <a:p>
                      <a:pPr marL="0" lvl="0" indent="0" algn="just" rtl="1">
                        <a:lnSpc>
                          <a:spcPct val="115000"/>
                        </a:lnSpc>
                        <a:spcBef>
                          <a:spcPts val="0"/>
                        </a:spcBef>
                        <a:spcAft>
                          <a:spcPts val="0"/>
                        </a:spcAft>
                        <a:buNone/>
                      </a:pPr>
                      <a:r>
                        <a:rPr lang="iw" sz="1300" dirty="0">
                          <a:solidFill>
                            <a:srgbClr val="054CC0"/>
                          </a:solidFill>
                          <a:latin typeface="Rubik"/>
                          <a:ea typeface="Rubik"/>
                          <a:cs typeface="Rubik"/>
                          <a:sym typeface="Rubik"/>
                        </a:rPr>
                        <a:t>חלק</a:t>
                      </a:r>
                      <a:r>
                        <a:rPr lang="he-IL" sz="1300" dirty="0">
                          <a:solidFill>
                            <a:srgbClr val="054CC0"/>
                          </a:solidFill>
                          <a:latin typeface="Rubik"/>
                          <a:ea typeface="Rubik"/>
                          <a:cs typeface="Rubik"/>
                          <a:sym typeface="Rubik"/>
                        </a:rPr>
                        <a:t>ה</a:t>
                      </a:r>
                      <a:r>
                        <a:rPr lang="iw" sz="1300" dirty="0">
                          <a:solidFill>
                            <a:srgbClr val="054CC0"/>
                          </a:solidFill>
                          <a:latin typeface="Rubik"/>
                          <a:ea typeface="Rubik"/>
                          <a:cs typeface="Rubik"/>
                          <a:sym typeface="Rubik"/>
                        </a:rPr>
                        <a:t> השני של היחידה</a:t>
                      </a:r>
                      <a:r>
                        <a:rPr lang="he-IL" sz="1300" dirty="0">
                          <a:solidFill>
                            <a:srgbClr val="054CC0"/>
                          </a:solidFill>
                          <a:latin typeface="Rubik"/>
                          <a:ea typeface="Rubik"/>
                          <a:cs typeface="Rubik"/>
                          <a:sym typeface="Rubik"/>
                        </a:rPr>
                        <a:t> הוא פעילות:</a:t>
                      </a:r>
                      <a:r>
                        <a:rPr lang="iw" sz="1300" dirty="0">
                          <a:solidFill>
                            <a:srgbClr val="054CC0"/>
                          </a:solidFill>
                          <a:latin typeface="Rubik"/>
                          <a:ea typeface="Rubik"/>
                          <a:cs typeface="Rubik"/>
                          <a:sym typeface="Rubik"/>
                        </a:rPr>
                        <a:t> התלמידים מכינים ניירות זרעים לזריעה בעונת הסתיו וניירות זרעים לזריעה בעונת האביב. הם בוחרים את הזרעים שהיו רוצים להנביט בהתאם לעונת הזריעה (זרעי חורף וזרעי קיץ, בהתאמה), מכינים נייר ממוחזר ומוסיפים לו את הזרעים שבחרו.</a:t>
                      </a:r>
                      <a:endParaRPr sz="1300" dirty="0">
                        <a:solidFill>
                          <a:srgbClr val="054CC0"/>
                        </a:solidFill>
                        <a:latin typeface="Rubik"/>
                        <a:ea typeface="Rubik"/>
                        <a:cs typeface="Rubik"/>
                        <a:sym typeface="Rubik"/>
                      </a:endParaRPr>
                    </a:p>
                    <a:p>
                      <a:pPr marL="0" lvl="0" indent="0" algn="just" rtl="1">
                        <a:lnSpc>
                          <a:spcPct val="115000"/>
                        </a:lnSpc>
                        <a:spcBef>
                          <a:spcPts val="0"/>
                        </a:spcBef>
                        <a:spcAft>
                          <a:spcPts val="0"/>
                        </a:spcAft>
                        <a:buNone/>
                      </a:pPr>
                      <a:endParaRPr sz="1300" dirty="0">
                        <a:solidFill>
                          <a:srgbClr val="054CC0"/>
                        </a:solidFill>
                        <a:latin typeface="Rubik"/>
                        <a:ea typeface="Rubik"/>
                        <a:cs typeface="Rubik"/>
                        <a:sym typeface="Rubik"/>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1">
                        <a:lnSpc>
                          <a:spcPct val="115000"/>
                        </a:lnSpc>
                        <a:spcBef>
                          <a:spcPts val="1200"/>
                        </a:spcBef>
                        <a:spcAft>
                          <a:spcPts val="1200"/>
                        </a:spcAft>
                        <a:buNone/>
                      </a:pPr>
                      <a:r>
                        <a:rPr lang="iw" sz="1300" b="1" dirty="0">
                          <a:solidFill>
                            <a:srgbClr val="0070C0"/>
                          </a:solidFill>
                          <a:latin typeface="Rubik"/>
                          <a:ea typeface="Rubik"/>
                          <a:cs typeface="Rubik"/>
                          <a:sym typeface="Rubik"/>
                        </a:rPr>
                        <a:t>תקציר</a:t>
                      </a:r>
                      <a:endParaRPr sz="1300" dirty="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70" name="Google Shape;70;p14"/>
          <p:cNvPicPr preferRelativeResize="0"/>
          <p:nvPr/>
        </p:nvPicPr>
        <p:blipFill>
          <a:blip r:embed="rId4">
            <a:alphaModFix/>
          </a:blip>
          <a:stretch>
            <a:fillRect/>
          </a:stretch>
        </p:blipFill>
        <p:spPr>
          <a:xfrm>
            <a:off x="-950" y="1069875"/>
            <a:ext cx="2885294" cy="16229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32"/>
          <p:cNvPicPr preferRelativeResize="0"/>
          <p:nvPr/>
        </p:nvPicPr>
        <p:blipFill>
          <a:blip r:embed="rId3">
            <a:alphaModFix/>
          </a:blip>
          <a:stretch>
            <a:fillRect/>
          </a:stretch>
        </p:blipFill>
        <p:spPr>
          <a:xfrm>
            <a:off x="0" y="67125"/>
            <a:ext cx="9144000" cy="1057275"/>
          </a:xfrm>
          <a:prstGeom prst="rect">
            <a:avLst/>
          </a:prstGeom>
          <a:noFill/>
          <a:ln>
            <a:noFill/>
          </a:ln>
        </p:spPr>
      </p:pic>
      <p:sp>
        <p:nvSpPr>
          <p:cNvPr id="232" name="Google Shape;232;p32"/>
          <p:cNvSpPr txBox="1">
            <a:spLocks noGrp="1"/>
          </p:cNvSpPr>
          <p:nvPr>
            <p:ph type="title"/>
          </p:nvPr>
        </p:nvSpPr>
        <p:spPr>
          <a:xfrm>
            <a:off x="125" y="67125"/>
            <a:ext cx="9144000" cy="801000"/>
          </a:xfrm>
          <a:prstGeom prst="rect">
            <a:avLst/>
          </a:prstGeom>
        </p:spPr>
        <p:txBody>
          <a:bodyPr spcFirstLastPara="1" wrap="square" lIns="91425" tIns="91425" rIns="91425" bIns="91425" anchor="t" anchorCtr="0">
            <a:normAutofit/>
          </a:bodyPr>
          <a:lstStyle/>
          <a:p>
            <a:pPr lvl="0" algn="ctr" rtl="1"/>
            <a:r>
              <a:rPr lang="iw" sz="3000" b="0" dirty="0">
                <a:solidFill>
                  <a:srgbClr val="054CC0"/>
                </a:solidFill>
                <a:latin typeface="Rubik ExtraBold"/>
                <a:ea typeface="Rubik ExtraBold"/>
                <a:cs typeface="Rubik ExtraBold"/>
                <a:sym typeface="Rubik ExtraBold"/>
              </a:rPr>
              <a:t>הכנת ניירות זרעים לעונות </a:t>
            </a:r>
            <a:r>
              <a:rPr lang="he-IL" sz="3000" b="0" dirty="0">
                <a:solidFill>
                  <a:srgbClr val="054CC0"/>
                </a:solidFill>
                <a:latin typeface="Rubik ExtraBold"/>
                <a:ea typeface="Rubik ExtraBold"/>
                <a:cs typeface="Rubik ExtraBold"/>
                <a:sym typeface="Rubik ExtraBold"/>
              </a:rPr>
              <a:t>השנה</a:t>
            </a:r>
            <a:endParaRPr sz="3000" b="0" dirty="0">
              <a:solidFill>
                <a:srgbClr val="054CC0"/>
              </a:solidFill>
              <a:latin typeface="Rubik ExtraBold"/>
              <a:ea typeface="Rubik ExtraBold"/>
              <a:cs typeface="Rubik ExtraBold"/>
              <a:sym typeface="Rubik ExtraBold"/>
            </a:endParaRPr>
          </a:p>
        </p:txBody>
      </p:sp>
      <p:sp>
        <p:nvSpPr>
          <p:cNvPr id="233" name="Google Shape;233;p32"/>
          <p:cNvSpPr txBox="1">
            <a:spLocks noGrp="1"/>
          </p:cNvSpPr>
          <p:nvPr>
            <p:ph type="title"/>
          </p:nvPr>
        </p:nvSpPr>
        <p:spPr>
          <a:xfrm>
            <a:off x="-76075" y="605975"/>
            <a:ext cx="9144000" cy="48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SzPts val="891"/>
              <a:buNone/>
            </a:pPr>
            <a:r>
              <a:rPr lang="iw" sz="2222" b="0">
                <a:solidFill>
                  <a:srgbClr val="054CC0"/>
                </a:solidFill>
                <a:latin typeface="Rubik"/>
                <a:ea typeface="Rubik"/>
                <a:cs typeface="Rubik"/>
                <a:sym typeface="Rubik"/>
              </a:rPr>
              <a:t>בוחרים זרעים מתאימים לעונה</a:t>
            </a:r>
            <a:endParaRPr sz="2222" b="0">
              <a:solidFill>
                <a:srgbClr val="054CC0"/>
              </a:solidFill>
              <a:latin typeface="Rubik"/>
              <a:ea typeface="Rubik"/>
              <a:cs typeface="Rubik"/>
              <a:sym typeface="Rubik"/>
            </a:endParaRPr>
          </a:p>
        </p:txBody>
      </p:sp>
      <p:graphicFrame>
        <p:nvGraphicFramePr>
          <p:cNvPr id="234" name="Google Shape;234;p32"/>
          <p:cNvGraphicFramePr/>
          <p:nvPr>
            <p:extLst>
              <p:ext uri="{D42A27DB-BD31-4B8C-83A1-F6EECF244321}">
                <p14:modId xmlns:p14="http://schemas.microsoft.com/office/powerpoint/2010/main" val="3305446227"/>
              </p:ext>
            </p:extLst>
          </p:nvPr>
        </p:nvGraphicFramePr>
        <p:xfrm>
          <a:off x="1130075" y="2332175"/>
          <a:ext cx="7239000" cy="2164020"/>
        </p:xfrm>
        <a:graphic>
          <a:graphicData uri="http://schemas.openxmlformats.org/drawingml/2006/table">
            <a:tbl>
              <a:tblPr>
                <a:noFill/>
                <a:tableStyleId>{C52D61DC-3E8A-4B75-807F-F07905A4390A}</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ctr" rtl="1">
                        <a:spcBef>
                          <a:spcPts val="0"/>
                        </a:spcBef>
                        <a:spcAft>
                          <a:spcPts val="0"/>
                        </a:spcAft>
                        <a:buNone/>
                      </a:pPr>
                      <a:r>
                        <a:rPr lang="he-IL" sz="2000" b="1" dirty="0">
                          <a:solidFill>
                            <a:srgbClr val="0070C0"/>
                          </a:solidFill>
                          <a:latin typeface="Rubik"/>
                          <a:ea typeface="Rubik"/>
                          <a:cs typeface="Rubik"/>
                          <a:sym typeface="Rubik"/>
                        </a:rPr>
                        <a:t>יְרָקוֹת הַגְּדֵלִים בַּחֹרֶף</a:t>
                      </a:r>
                      <a:endParaRPr sz="2000" b="1" dirty="0">
                        <a:solidFill>
                          <a:srgbClr val="0070C0"/>
                        </a:solidFill>
                        <a:latin typeface="Rubik"/>
                        <a:ea typeface="Rubik"/>
                        <a:cs typeface="Rubik"/>
                        <a:sym typeface="Rubik"/>
                      </a:endParaRPr>
                    </a:p>
                  </a:txBody>
                  <a:tcPr marL="91425" marR="91425" marT="91425" marB="91425"/>
                </a:tc>
                <a:tc>
                  <a:txBody>
                    <a:bodyPr/>
                    <a:lstStyle/>
                    <a:p>
                      <a:pPr marL="0" lvl="0" indent="0" algn="ctr" rtl="1">
                        <a:spcBef>
                          <a:spcPts val="0"/>
                        </a:spcBef>
                        <a:spcAft>
                          <a:spcPts val="0"/>
                        </a:spcAft>
                        <a:buNone/>
                      </a:pPr>
                      <a:r>
                        <a:rPr lang="he-IL" sz="2000" b="1" dirty="0">
                          <a:solidFill>
                            <a:srgbClr val="0070C0"/>
                          </a:solidFill>
                          <a:latin typeface="Rubik"/>
                          <a:ea typeface="Rubik"/>
                          <a:cs typeface="Rubik"/>
                          <a:sym typeface="Rubik"/>
                        </a:rPr>
                        <a:t>יְרָקוֹת הַגְּדֵלִים בַּקַּיִץ</a:t>
                      </a:r>
                      <a:endParaRPr sz="2000" b="1" dirty="0">
                        <a:solidFill>
                          <a:srgbClr val="0070C0"/>
                        </a:solidFill>
                        <a:latin typeface="Rubik"/>
                        <a:ea typeface="Rubik"/>
                        <a:cs typeface="Rubik"/>
                        <a:sym typeface="Rubik"/>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txBody>
                  <a:tcPr marL="91425" marR="91425" marT="91425" marB="91425"/>
                </a:tc>
                <a:extLst>
                  <a:ext uri="{0D108BD9-81ED-4DB2-BD59-A6C34878D82A}">
                    <a16:rowId xmlns:a16="http://schemas.microsoft.com/office/drawing/2014/main" val="10001"/>
                  </a:ext>
                </a:extLst>
              </a:tr>
            </a:tbl>
          </a:graphicData>
        </a:graphic>
      </p:graphicFrame>
      <p:sp>
        <p:nvSpPr>
          <p:cNvPr id="235" name="Google Shape;235;p32"/>
          <p:cNvSpPr txBox="1">
            <a:spLocks noGrp="1"/>
          </p:cNvSpPr>
          <p:nvPr>
            <p:ph type="title"/>
          </p:nvPr>
        </p:nvSpPr>
        <p:spPr>
          <a:xfrm>
            <a:off x="1139225" y="1669625"/>
            <a:ext cx="7220700" cy="48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SzPts val="891"/>
              <a:buNone/>
            </a:pPr>
            <a:r>
              <a:rPr lang="he-IL" sz="2021" b="0" dirty="0">
                <a:solidFill>
                  <a:srgbClr val="054CC0"/>
                </a:solidFill>
                <a:latin typeface="Rubik ExtraBold"/>
                <a:ea typeface="Rubik ExtraBold"/>
                <a:cs typeface="Rubik ExtraBold"/>
                <a:sym typeface="Rubik ExtraBold"/>
              </a:rPr>
              <a:t>מַיְּנוּ אֶת הַצְּמָחִים לִירָקוֹת הַגְּדֵלִים בַּקַּיִץ וְלִירָקוֹת הַגְּדֵלִים בַּחֹרֶף</a:t>
            </a:r>
            <a:endParaRPr sz="2021" b="0" dirty="0">
              <a:solidFill>
                <a:srgbClr val="054CC0"/>
              </a:solidFill>
              <a:latin typeface="Rubik ExtraBold"/>
              <a:ea typeface="Rubik ExtraBold"/>
              <a:cs typeface="Rubik ExtraBold"/>
              <a:sym typeface="Rubik Extra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1" name="Google Shape;241;p33" title="ניירות 1.png"/>
          <p:cNvPicPr preferRelativeResize="0"/>
          <p:nvPr/>
        </p:nvPicPr>
        <p:blipFill>
          <a:blip r:embed="rId3">
            <a:alphaModFix/>
          </a:blip>
          <a:stretch>
            <a:fillRect/>
          </a:stretch>
        </p:blipFill>
        <p:spPr>
          <a:xfrm>
            <a:off x="0" y="1"/>
            <a:ext cx="9144003" cy="1067098"/>
          </a:xfrm>
          <a:prstGeom prst="rect">
            <a:avLst/>
          </a:prstGeom>
          <a:noFill/>
          <a:ln>
            <a:noFill/>
          </a:ln>
        </p:spPr>
      </p:pic>
      <p:pic>
        <p:nvPicPr>
          <p:cNvPr id="3" name="תמונה 2">
            <a:extLst>
              <a:ext uri="{FF2B5EF4-FFF2-40B4-BE49-F238E27FC236}">
                <a16:creationId xmlns:a16="http://schemas.microsoft.com/office/drawing/2014/main" id="{93E228B9-9B2D-4EB4-AAFA-DD60705C5C21}"/>
              </a:ext>
            </a:extLst>
          </p:cNvPr>
          <p:cNvPicPr>
            <a:picLocks noChangeAspect="1"/>
          </p:cNvPicPr>
          <p:nvPr/>
        </p:nvPicPr>
        <p:blipFill>
          <a:blip r:embed="rId4"/>
          <a:stretch>
            <a:fillRect/>
          </a:stretch>
        </p:blipFill>
        <p:spPr>
          <a:xfrm>
            <a:off x="2356945" y="1239152"/>
            <a:ext cx="4043855" cy="383273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34"/>
          <p:cNvPicPr preferRelativeResize="0"/>
          <p:nvPr/>
        </p:nvPicPr>
        <p:blipFill>
          <a:blip r:embed="rId3">
            <a:alphaModFix/>
          </a:blip>
          <a:stretch>
            <a:fillRect/>
          </a:stretch>
        </p:blipFill>
        <p:spPr>
          <a:xfrm>
            <a:off x="0" y="67125"/>
            <a:ext cx="9144000" cy="1057275"/>
          </a:xfrm>
          <a:prstGeom prst="rect">
            <a:avLst/>
          </a:prstGeom>
          <a:noFill/>
          <a:ln>
            <a:noFill/>
          </a:ln>
        </p:spPr>
      </p:pic>
      <p:sp>
        <p:nvSpPr>
          <p:cNvPr id="247" name="Google Shape;247;p34"/>
          <p:cNvSpPr txBox="1">
            <a:spLocks noGrp="1"/>
          </p:cNvSpPr>
          <p:nvPr>
            <p:ph type="body" idx="1"/>
          </p:nvPr>
        </p:nvSpPr>
        <p:spPr>
          <a:xfrm>
            <a:off x="5488650" y="2291225"/>
            <a:ext cx="2759100" cy="2664000"/>
          </a:xfrm>
          <a:prstGeom prst="rect">
            <a:avLst/>
          </a:prstGeom>
        </p:spPr>
        <p:txBody>
          <a:bodyPr spcFirstLastPara="1" wrap="square" lIns="91425" tIns="91425" rIns="91425" bIns="91425" anchor="t" anchorCtr="0">
            <a:normAutofit/>
          </a:bodyPr>
          <a:lstStyle/>
          <a:p>
            <a:pPr marL="0" marR="0" lvl="0" indent="0" algn="r" rtl="1">
              <a:lnSpc>
                <a:spcPct val="115000"/>
              </a:lnSpc>
              <a:spcBef>
                <a:spcPts val="0"/>
              </a:spcBef>
              <a:spcAft>
                <a:spcPts val="0"/>
              </a:spcAft>
              <a:buNone/>
            </a:pPr>
            <a:r>
              <a:rPr lang="he-IL" sz="2222" dirty="0">
                <a:solidFill>
                  <a:srgbClr val="054CC0"/>
                </a:solidFill>
                <a:latin typeface="Rubik"/>
                <a:ea typeface="Rubik"/>
                <a:cs typeface="Rubik"/>
                <a:sym typeface="Rubik"/>
              </a:rPr>
              <a:t>נְיָר מְמֻחְזָר הוּא נְיָר שֶׁעָשׂוּי מִנְּיָרוֹת וּמִקַּרְטוֹנִים מְשֻׁמָּשִׁים.</a:t>
            </a:r>
          </a:p>
        </p:txBody>
      </p:sp>
      <p:sp>
        <p:nvSpPr>
          <p:cNvPr id="248" name="Google Shape;248;p34"/>
          <p:cNvSpPr txBox="1">
            <a:spLocks noGrp="1"/>
          </p:cNvSpPr>
          <p:nvPr>
            <p:ph type="title"/>
          </p:nvPr>
        </p:nvSpPr>
        <p:spPr>
          <a:xfrm>
            <a:off x="-76075" y="67125"/>
            <a:ext cx="91440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None/>
            </a:pPr>
            <a:r>
              <a:rPr lang="iw" sz="3000" b="0" dirty="0">
                <a:solidFill>
                  <a:srgbClr val="054CC0"/>
                </a:solidFill>
                <a:latin typeface="Rubik ExtraBold"/>
                <a:ea typeface="Rubik ExtraBold"/>
                <a:cs typeface="Rubik ExtraBold"/>
                <a:sym typeface="Rubik ExtraBold"/>
              </a:rPr>
              <a:t>הכנת ניירות זרעים לעונות השנה</a:t>
            </a:r>
            <a:endParaRPr sz="3000" b="0" dirty="0">
              <a:solidFill>
                <a:srgbClr val="054CC0"/>
              </a:solidFill>
              <a:latin typeface="Rubik ExtraBold"/>
              <a:ea typeface="Rubik ExtraBold"/>
              <a:cs typeface="Rubik ExtraBold"/>
              <a:sym typeface="Rubik ExtraBold"/>
            </a:endParaRPr>
          </a:p>
        </p:txBody>
      </p:sp>
      <p:sp>
        <p:nvSpPr>
          <p:cNvPr id="249" name="Google Shape;249;p34"/>
          <p:cNvSpPr txBox="1">
            <a:spLocks noGrp="1"/>
          </p:cNvSpPr>
          <p:nvPr>
            <p:ph type="title"/>
          </p:nvPr>
        </p:nvSpPr>
        <p:spPr>
          <a:xfrm>
            <a:off x="-76075" y="605975"/>
            <a:ext cx="9144000" cy="48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SzPts val="891"/>
              <a:buNone/>
            </a:pPr>
            <a:r>
              <a:rPr lang="iw" sz="2222" b="0">
                <a:solidFill>
                  <a:srgbClr val="054CC0"/>
                </a:solidFill>
                <a:latin typeface="Rubik"/>
                <a:ea typeface="Rubik"/>
                <a:cs typeface="Rubik"/>
                <a:sym typeface="Rubik"/>
              </a:rPr>
              <a:t>מכינים נייר ממוחזר</a:t>
            </a:r>
            <a:endParaRPr sz="2222" b="0">
              <a:solidFill>
                <a:srgbClr val="054CC0"/>
              </a:solidFill>
              <a:latin typeface="Rubik"/>
              <a:ea typeface="Rubik"/>
              <a:cs typeface="Rubik"/>
              <a:sym typeface="Rubik"/>
            </a:endParaRPr>
          </a:p>
        </p:txBody>
      </p:sp>
      <p:sp>
        <p:nvSpPr>
          <p:cNvPr id="250" name="Google Shape;250;p34"/>
          <p:cNvSpPr txBox="1">
            <a:spLocks noGrp="1"/>
          </p:cNvSpPr>
          <p:nvPr>
            <p:ph type="title"/>
          </p:nvPr>
        </p:nvSpPr>
        <p:spPr>
          <a:xfrm>
            <a:off x="1032100" y="1669625"/>
            <a:ext cx="7220700" cy="48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SzPts val="891"/>
              <a:buNone/>
            </a:pPr>
            <a:r>
              <a:rPr lang="he-IL" sz="2021" b="0" dirty="0">
                <a:solidFill>
                  <a:srgbClr val="054CC0"/>
                </a:solidFill>
                <a:latin typeface="Rubik ExtraBold"/>
                <a:ea typeface="Rubik ExtraBold"/>
                <a:cs typeface="Rubik ExtraBold"/>
                <a:sym typeface="Rubik ExtraBold"/>
              </a:rPr>
              <a:t>מָה זֶה נְיָר מְמֻחְזָר?</a:t>
            </a:r>
            <a:endParaRPr sz="2021" b="0" dirty="0">
              <a:solidFill>
                <a:srgbClr val="054CC0"/>
              </a:solidFill>
              <a:latin typeface="Rubik ExtraBold"/>
              <a:ea typeface="Rubik ExtraBold"/>
              <a:cs typeface="Rubik ExtraBold"/>
              <a:sym typeface="Rubik ExtraBold"/>
            </a:endParaRPr>
          </a:p>
        </p:txBody>
      </p:sp>
      <p:pic>
        <p:nvPicPr>
          <p:cNvPr id="251" name="Google Shape;251;p34" descr="קובץ:Standard Egg Template.jpg – ויקיפדיה"/>
          <p:cNvPicPr preferRelativeResize="0"/>
          <p:nvPr/>
        </p:nvPicPr>
        <p:blipFill>
          <a:blip r:embed="rId4">
            <a:alphaModFix/>
          </a:blip>
          <a:stretch>
            <a:fillRect/>
          </a:stretch>
        </p:blipFill>
        <p:spPr>
          <a:xfrm>
            <a:off x="819100" y="1709300"/>
            <a:ext cx="3907251" cy="2930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5"/>
          <p:cNvPicPr preferRelativeResize="0"/>
          <p:nvPr/>
        </p:nvPicPr>
        <p:blipFill>
          <a:blip r:embed="rId3">
            <a:alphaModFix/>
          </a:blip>
          <a:stretch>
            <a:fillRect/>
          </a:stretch>
        </p:blipFill>
        <p:spPr>
          <a:xfrm>
            <a:off x="0" y="67125"/>
            <a:ext cx="9144000" cy="1057275"/>
          </a:xfrm>
          <a:prstGeom prst="rect">
            <a:avLst/>
          </a:prstGeom>
          <a:noFill/>
          <a:ln>
            <a:noFill/>
          </a:ln>
        </p:spPr>
      </p:pic>
      <p:sp>
        <p:nvSpPr>
          <p:cNvPr id="257" name="Google Shape;257;p35"/>
          <p:cNvSpPr txBox="1">
            <a:spLocks noGrp="1"/>
          </p:cNvSpPr>
          <p:nvPr>
            <p:ph type="title"/>
          </p:nvPr>
        </p:nvSpPr>
        <p:spPr>
          <a:xfrm>
            <a:off x="-76075" y="67125"/>
            <a:ext cx="91440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None/>
            </a:pPr>
            <a:r>
              <a:rPr lang="iw" sz="3000" b="0" dirty="0">
                <a:solidFill>
                  <a:srgbClr val="054CC0"/>
                </a:solidFill>
                <a:latin typeface="Rubik ExtraBold"/>
                <a:ea typeface="Rubik ExtraBold"/>
                <a:cs typeface="Rubik ExtraBold"/>
                <a:sym typeface="Rubik ExtraBold"/>
              </a:rPr>
              <a:t>הכנת ניירות זרעים לעונות השנה</a:t>
            </a:r>
            <a:endParaRPr sz="3000" b="0" dirty="0">
              <a:solidFill>
                <a:srgbClr val="054CC0"/>
              </a:solidFill>
              <a:latin typeface="Rubik ExtraBold"/>
              <a:ea typeface="Rubik ExtraBold"/>
              <a:cs typeface="Rubik ExtraBold"/>
              <a:sym typeface="Rubik ExtraBold"/>
            </a:endParaRPr>
          </a:p>
        </p:txBody>
      </p:sp>
      <p:sp>
        <p:nvSpPr>
          <p:cNvPr id="258" name="Google Shape;258;p35"/>
          <p:cNvSpPr txBox="1">
            <a:spLocks noGrp="1"/>
          </p:cNvSpPr>
          <p:nvPr>
            <p:ph type="title"/>
          </p:nvPr>
        </p:nvSpPr>
        <p:spPr>
          <a:xfrm>
            <a:off x="-76075" y="605975"/>
            <a:ext cx="9144000" cy="48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SzPts val="891"/>
              <a:buNone/>
            </a:pPr>
            <a:r>
              <a:rPr lang="iw" sz="2222" b="0">
                <a:solidFill>
                  <a:srgbClr val="054CC0"/>
                </a:solidFill>
                <a:latin typeface="Rubik"/>
                <a:ea typeface="Rubik"/>
                <a:cs typeface="Rubik"/>
                <a:sym typeface="Rubik"/>
              </a:rPr>
              <a:t>לעבודה!</a:t>
            </a:r>
            <a:endParaRPr sz="2222" b="0">
              <a:solidFill>
                <a:srgbClr val="054CC0"/>
              </a:solidFill>
              <a:latin typeface="Rubik"/>
              <a:ea typeface="Rubik"/>
              <a:cs typeface="Rubik"/>
              <a:sym typeface="Rubik"/>
            </a:endParaRPr>
          </a:p>
        </p:txBody>
      </p:sp>
      <p:pic>
        <p:nvPicPr>
          <p:cNvPr id="259" name="Google Shape;259;p35" title="הכנת נייר זרעים">
            <a:hlinkClick r:id="rId4"/>
          </p:cNvPr>
          <p:cNvPicPr preferRelativeResize="0"/>
          <p:nvPr/>
        </p:nvPicPr>
        <p:blipFill>
          <a:blip r:embed="rId5">
            <a:alphaModFix/>
          </a:blip>
          <a:stretch>
            <a:fillRect/>
          </a:stretch>
        </p:blipFill>
        <p:spPr>
          <a:xfrm>
            <a:off x="1232975" y="1352400"/>
            <a:ext cx="6355400" cy="3574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1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36"/>
          <p:cNvPicPr preferRelativeResize="0"/>
          <p:nvPr/>
        </p:nvPicPr>
        <p:blipFill>
          <a:blip r:embed="rId3">
            <a:alphaModFix/>
          </a:blip>
          <a:stretch>
            <a:fillRect/>
          </a:stretch>
        </p:blipFill>
        <p:spPr>
          <a:xfrm>
            <a:off x="0" y="67125"/>
            <a:ext cx="9144000" cy="1057275"/>
          </a:xfrm>
          <a:prstGeom prst="rect">
            <a:avLst/>
          </a:prstGeom>
          <a:noFill/>
          <a:ln>
            <a:noFill/>
          </a:ln>
        </p:spPr>
      </p:pic>
      <p:sp>
        <p:nvSpPr>
          <p:cNvPr id="265" name="Google Shape;265;p36"/>
          <p:cNvSpPr txBox="1">
            <a:spLocks noGrp="1"/>
          </p:cNvSpPr>
          <p:nvPr>
            <p:ph type="body" idx="1"/>
          </p:nvPr>
        </p:nvSpPr>
        <p:spPr>
          <a:xfrm>
            <a:off x="1772200" y="2291200"/>
            <a:ext cx="5869500" cy="2664000"/>
          </a:xfrm>
          <a:prstGeom prst="rect">
            <a:avLst/>
          </a:prstGeom>
        </p:spPr>
        <p:txBody>
          <a:bodyPr spcFirstLastPara="1" wrap="square" lIns="91425" tIns="91425" rIns="91425" bIns="91425" anchor="t" anchorCtr="0">
            <a:normAutofit/>
          </a:bodyPr>
          <a:lstStyle/>
          <a:p>
            <a:pPr marL="0" marR="0" lvl="0" indent="0" algn="r" rtl="1">
              <a:lnSpc>
                <a:spcPct val="115000"/>
              </a:lnSpc>
              <a:spcBef>
                <a:spcPts val="0"/>
              </a:spcBef>
              <a:spcAft>
                <a:spcPts val="0"/>
              </a:spcAft>
              <a:buNone/>
            </a:pPr>
            <a:r>
              <a:rPr lang="he-IL" sz="2222" dirty="0">
                <a:solidFill>
                  <a:srgbClr val="054CC0"/>
                </a:solidFill>
                <a:latin typeface="Rubik"/>
                <a:ea typeface="Rubik"/>
                <a:cs typeface="Rubik"/>
                <a:sym typeface="Rubik"/>
              </a:rPr>
              <a:t>אֵילוּ יִתְרוֹנוֹת יֵשׁ לַאֲרִיזַת הַזְּרָעִים בְּתוֹךְ </a:t>
            </a:r>
            <a:r>
              <a:rPr lang="he-IL" sz="2222" dirty="0" err="1">
                <a:solidFill>
                  <a:srgbClr val="054CC0"/>
                </a:solidFill>
                <a:latin typeface="Rubik"/>
                <a:ea typeface="Rubik"/>
                <a:cs typeface="Rubik"/>
                <a:sym typeface="Rubik"/>
              </a:rPr>
              <a:t>עִסַּת</a:t>
            </a:r>
            <a:r>
              <a:rPr lang="he-IL" sz="2222" dirty="0">
                <a:solidFill>
                  <a:srgbClr val="054CC0"/>
                </a:solidFill>
                <a:latin typeface="Rubik"/>
                <a:ea typeface="Rubik"/>
                <a:cs typeface="Rubik"/>
                <a:sym typeface="Rubik"/>
              </a:rPr>
              <a:t> הַנְּיָר?</a:t>
            </a:r>
          </a:p>
          <a:p>
            <a:pPr marL="0" marR="0" lvl="0" indent="0" algn="r" rtl="1">
              <a:lnSpc>
                <a:spcPct val="115000"/>
              </a:lnSpc>
              <a:spcBef>
                <a:spcPts val="0"/>
              </a:spcBef>
              <a:spcAft>
                <a:spcPts val="0"/>
              </a:spcAft>
              <a:buNone/>
            </a:pPr>
            <a:r>
              <a:rPr lang="he-IL" sz="2222" dirty="0">
                <a:solidFill>
                  <a:srgbClr val="054CC0"/>
                </a:solidFill>
                <a:latin typeface="Rubik"/>
                <a:ea typeface="Rubik"/>
                <a:cs typeface="Rubik"/>
                <a:sym typeface="Rubik"/>
              </a:rPr>
              <a:t>מָה יְכוֹלִים לִהְיוֹת הַחֶסְרוֹנוֹת?</a:t>
            </a:r>
          </a:p>
          <a:p>
            <a:pPr marL="0" marR="0" lvl="0" indent="0" algn="r" rtl="1">
              <a:lnSpc>
                <a:spcPct val="115000"/>
              </a:lnSpc>
              <a:spcBef>
                <a:spcPts val="0"/>
              </a:spcBef>
              <a:spcAft>
                <a:spcPts val="0"/>
              </a:spcAft>
              <a:buNone/>
            </a:pPr>
            <a:r>
              <a:rPr lang="he-IL" sz="2222" dirty="0">
                <a:solidFill>
                  <a:srgbClr val="054CC0"/>
                </a:solidFill>
                <a:latin typeface="Rubik"/>
                <a:ea typeface="Rubik"/>
                <a:cs typeface="Rubik"/>
                <a:sym typeface="Rubik"/>
              </a:rPr>
              <a:t>אֵיךְ אֶפְשָׁר לְהִשְׁתַּמֵּשׁ בִּנְיַר הַזְּרָעִים?</a:t>
            </a:r>
            <a:endParaRPr sz="2222" dirty="0">
              <a:solidFill>
                <a:srgbClr val="054CC0"/>
              </a:solidFill>
              <a:latin typeface="Rubik"/>
              <a:ea typeface="Rubik"/>
              <a:cs typeface="Rubik"/>
              <a:sym typeface="Rubik"/>
            </a:endParaRPr>
          </a:p>
        </p:txBody>
      </p:sp>
      <p:sp>
        <p:nvSpPr>
          <p:cNvPr id="266" name="Google Shape;266;p36"/>
          <p:cNvSpPr txBox="1">
            <a:spLocks noGrp="1"/>
          </p:cNvSpPr>
          <p:nvPr>
            <p:ph type="title"/>
          </p:nvPr>
        </p:nvSpPr>
        <p:spPr>
          <a:xfrm>
            <a:off x="-76075" y="67125"/>
            <a:ext cx="91440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None/>
            </a:pPr>
            <a:r>
              <a:rPr lang="iw" sz="3000" b="0" dirty="0">
                <a:solidFill>
                  <a:srgbClr val="054CC0"/>
                </a:solidFill>
                <a:latin typeface="Rubik ExtraBold"/>
                <a:ea typeface="Rubik ExtraBold"/>
                <a:cs typeface="Rubik ExtraBold"/>
                <a:sym typeface="Rubik ExtraBold"/>
              </a:rPr>
              <a:t>הכנת ניירות זרעים לעונות השנה</a:t>
            </a:r>
            <a:endParaRPr sz="3000" b="0" dirty="0">
              <a:solidFill>
                <a:srgbClr val="054CC0"/>
              </a:solidFill>
              <a:latin typeface="Rubik ExtraBold"/>
              <a:ea typeface="Rubik ExtraBold"/>
              <a:cs typeface="Rubik ExtraBold"/>
              <a:sym typeface="Rubik ExtraBold"/>
            </a:endParaRPr>
          </a:p>
        </p:txBody>
      </p:sp>
      <p:sp>
        <p:nvSpPr>
          <p:cNvPr id="267" name="Google Shape;267;p36"/>
          <p:cNvSpPr txBox="1">
            <a:spLocks noGrp="1"/>
          </p:cNvSpPr>
          <p:nvPr>
            <p:ph type="title"/>
          </p:nvPr>
        </p:nvSpPr>
        <p:spPr>
          <a:xfrm>
            <a:off x="-76075" y="605975"/>
            <a:ext cx="9144000" cy="48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SzPts val="891"/>
              <a:buNone/>
            </a:pPr>
            <a:endParaRPr sz="2222" b="0">
              <a:solidFill>
                <a:srgbClr val="054CC0"/>
              </a:solidFill>
              <a:latin typeface="Rubik"/>
              <a:ea typeface="Rubik"/>
              <a:cs typeface="Rubik"/>
              <a:sym typeface="Rubik"/>
            </a:endParaRPr>
          </a:p>
        </p:txBody>
      </p:sp>
      <p:sp>
        <p:nvSpPr>
          <p:cNvPr id="268" name="Google Shape;268;p36"/>
          <p:cNvSpPr txBox="1">
            <a:spLocks noGrp="1"/>
          </p:cNvSpPr>
          <p:nvPr>
            <p:ph type="title"/>
          </p:nvPr>
        </p:nvSpPr>
        <p:spPr>
          <a:xfrm>
            <a:off x="1909350" y="1638175"/>
            <a:ext cx="5325300" cy="48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SzPts val="891"/>
              <a:buNone/>
            </a:pPr>
            <a:r>
              <a:rPr lang="he-IL" sz="2021" b="0" dirty="0">
                <a:solidFill>
                  <a:srgbClr val="054CC0"/>
                </a:solidFill>
                <a:latin typeface="Rubik ExtraBold"/>
                <a:ea typeface="Rubik ExtraBold"/>
                <a:cs typeface="Rubik ExtraBold"/>
                <a:sym typeface="Rubik ExtraBold"/>
              </a:rPr>
              <a:t>מַדּוּעַ כְּדַאי לְהָכִין נְיַר זְרָעִים?</a:t>
            </a:r>
            <a:endParaRPr sz="2021" b="0" dirty="0">
              <a:solidFill>
                <a:srgbClr val="054CC0"/>
              </a:solidFill>
              <a:latin typeface="Rubik ExtraBold"/>
              <a:ea typeface="Rubik ExtraBold"/>
              <a:cs typeface="Rubik ExtraBold"/>
              <a:sym typeface="Rubik Extra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37"/>
          <p:cNvPicPr preferRelativeResize="0"/>
          <p:nvPr/>
        </p:nvPicPr>
        <p:blipFill>
          <a:blip r:embed="rId3">
            <a:alphaModFix/>
          </a:blip>
          <a:stretch>
            <a:fillRect/>
          </a:stretch>
        </p:blipFill>
        <p:spPr>
          <a:xfrm>
            <a:off x="0" y="15175"/>
            <a:ext cx="9144000" cy="1057275"/>
          </a:xfrm>
          <a:prstGeom prst="rect">
            <a:avLst/>
          </a:prstGeom>
          <a:noFill/>
          <a:ln>
            <a:noFill/>
          </a:ln>
        </p:spPr>
      </p:pic>
      <p:sp>
        <p:nvSpPr>
          <p:cNvPr id="274" name="Google Shape;274;p37"/>
          <p:cNvSpPr txBox="1">
            <a:spLocks noGrp="1"/>
          </p:cNvSpPr>
          <p:nvPr>
            <p:ph type="body" idx="1"/>
          </p:nvPr>
        </p:nvSpPr>
        <p:spPr>
          <a:xfrm>
            <a:off x="311700" y="1663425"/>
            <a:ext cx="8520600" cy="3072300"/>
          </a:xfrm>
          <a:prstGeom prst="rect">
            <a:avLst/>
          </a:prstGeom>
        </p:spPr>
        <p:txBody>
          <a:bodyPr spcFirstLastPara="1" wrap="square" lIns="91425" tIns="91425" rIns="91425" bIns="91425" anchor="t" anchorCtr="0">
            <a:noAutofit/>
          </a:bodyPr>
          <a:lstStyle/>
          <a:p>
            <a:pPr marL="457200" lvl="0" indent="-393065" algn="r" rtl="1">
              <a:lnSpc>
                <a:spcPct val="150000"/>
              </a:lnSpc>
              <a:spcBef>
                <a:spcPts val="0"/>
              </a:spcBef>
              <a:spcAft>
                <a:spcPts val="0"/>
              </a:spcAft>
              <a:buClr>
                <a:srgbClr val="054CC0"/>
              </a:buClr>
              <a:buSzPts val="2590"/>
              <a:buFont typeface="Rubik"/>
              <a:buChar char="❖"/>
            </a:pPr>
            <a:r>
              <a:rPr lang="he-IL" sz="2590" dirty="0">
                <a:solidFill>
                  <a:srgbClr val="054CC0"/>
                </a:solidFill>
                <a:latin typeface="Rubik"/>
                <a:ea typeface="Rubik"/>
                <a:cs typeface="Rubik"/>
                <a:sym typeface="Rubik"/>
              </a:rPr>
              <a:t>מַהוּ זֶרַע? לְמָה הוּא מְשַׁמֵּשׁ?</a:t>
            </a:r>
          </a:p>
          <a:p>
            <a:pPr marL="457200" lvl="0" indent="-393065" algn="r" rtl="1">
              <a:lnSpc>
                <a:spcPct val="150000"/>
              </a:lnSpc>
              <a:spcBef>
                <a:spcPts val="0"/>
              </a:spcBef>
              <a:spcAft>
                <a:spcPts val="0"/>
              </a:spcAft>
              <a:buClr>
                <a:srgbClr val="054CC0"/>
              </a:buClr>
              <a:buSzPts val="2590"/>
              <a:buFont typeface="Rubik"/>
              <a:buChar char="❖"/>
            </a:pPr>
            <a:r>
              <a:rPr lang="he-IL" sz="2590" dirty="0">
                <a:solidFill>
                  <a:srgbClr val="054CC0"/>
                </a:solidFill>
                <a:latin typeface="Rubik"/>
                <a:ea typeface="Rubik"/>
                <a:cs typeface="Rubik"/>
                <a:sym typeface="Rubik"/>
              </a:rPr>
              <a:t>מָה צָרִיךְ הַזֶּרַע כְּדֵי לִנְבֹּט בַּקַּרְקַע</a:t>
            </a:r>
            <a:r>
              <a:rPr lang="iw" sz="2590" dirty="0">
                <a:solidFill>
                  <a:srgbClr val="054CC0"/>
                </a:solidFill>
                <a:latin typeface="Rubik"/>
                <a:ea typeface="Rubik"/>
                <a:cs typeface="Rubik"/>
                <a:sym typeface="Rubik"/>
              </a:rPr>
              <a:t>?</a:t>
            </a:r>
            <a:endParaRPr sz="2590" dirty="0">
              <a:solidFill>
                <a:srgbClr val="054CC0"/>
              </a:solidFill>
              <a:latin typeface="Rubik"/>
              <a:ea typeface="Rubik"/>
              <a:cs typeface="Rubik"/>
              <a:sym typeface="Rubik"/>
            </a:endParaRPr>
          </a:p>
          <a:p>
            <a:pPr marL="457200" lvl="0" indent="-393065" algn="r" rtl="1">
              <a:lnSpc>
                <a:spcPct val="150000"/>
              </a:lnSpc>
              <a:spcBef>
                <a:spcPts val="0"/>
              </a:spcBef>
              <a:spcAft>
                <a:spcPts val="0"/>
              </a:spcAft>
              <a:buClr>
                <a:srgbClr val="054CC0"/>
              </a:buClr>
              <a:buSzPts val="2590"/>
              <a:buFont typeface="Rubik"/>
              <a:buChar char="❖"/>
            </a:pPr>
            <a:r>
              <a:rPr lang="he-IL" sz="2590" dirty="0">
                <a:solidFill>
                  <a:srgbClr val="054CC0"/>
                </a:solidFill>
                <a:latin typeface="Rubik"/>
                <a:ea typeface="Rubik"/>
                <a:cs typeface="Rubik"/>
                <a:sym typeface="Rubik"/>
              </a:rPr>
              <a:t>אֵילוּ פְּרָחִים אוֹ צְמָחִים אֲנַחְנוּ רוֹאִים בְּעוֹנוֹת הַשָּׁנָה הַשּׁוֹנוֹת</a:t>
            </a:r>
            <a:r>
              <a:rPr lang="iw" sz="2590" dirty="0">
                <a:solidFill>
                  <a:srgbClr val="054CC0"/>
                </a:solidFill>
                <a:latin typeface="Rubik"/>
                <a:ea typeface="Rubik"/>
                <a:cs typeface="Rubik"/>
                <a:sym typeface="Rubik"/>
              </a:rPr>
              <a:t>?</a:t>
            </a:r>
            <a:endParaRPr sz="2590" dirty="0">
              <a:solidFill>
                <a:srgbClr val="054CC0"/>
              </a:solidFill>
              <a:latin typeface="Rubik"/>
              <a:ea typeface="Rubik"/>
              <a:cs typeface="Rubik"/>
              <a:sym typeface="Rubik"/>
            </a:endParaRPr>
          </a:p>
          <a:p>
            <a:pPr marL="457200" lvl="0" indent="-393065" algn="r" rtl="1">
              <a:lnSpc>
                <a:spcPct val="150000"/>
              </a:lnSpc>
              <a:spcBef>
                <a:spcPts val="0"/>
              </a:spcBef>
              <a:spcAft>
                <a:spcPts val="0"/>
              </a:spcAft>
              <a:buClr>
                <a:srgbClr val="054CC0"/>
              </a:buClr>
              <a:buSzPts val="2590"/>
              <a:buFont typeface="Rubik"/>
              <a:buChar char="❖"/>
            </a:pPr>
            <a:r>
              <a:rPr lang="he-IL" sz="2590" dirty="0">
                <a:solidFill>
                  <a:srgbClr val="054CC0"/>
                </a:solidFill>
                <a:latin typeface="Rubik"/>
                <a:ea typeface="Rubik"/>
                <a:cs typeface="Rubik"/>
                <a:sym typeface="Rubik"/>
              </a:rPr>
              <a:t>מָהֵם הַהֶבְדֵּלִים בֵּין הָעוֹנוֹת הַשּׁוֹנוֹת</a:t>
            </a:r>
            <a:r>
              <a:rPr lang="iw" sz="2590" dirty="0">
                <a:solidFill>
                  <a:srgbClr val="054CC0"/>
                </a:solidFill>
                <a:latin typeface="Rubik"/>
                <a:ea typeface="Rubik"/>
                <a:cs typeface="Rubik"/>
                <a:sym typeface="Rubik"/>
              </a:rPr>
              <a:t>?</a:t>
            </a:r>
            <a:endParaRPr sz="2590" dirty="0">
              <a:solidFill>
                <a:srgbClr val="054CC0"/>
              </a:solidFill>
              <a:latin typeface="Rubik"/>
              <a:ea typeface="Rubik"/>
              <a:cs typeface="Rubik"/>
              <a:sym typeface="Rubik"/>
            </a:endParaRPr>
          </a:p>
          <a:p>
            <a:pPr marL="64135" lvl="0" indent="0" algn="r" rtl="1">
              <a:lnSpc>
                <a:spcPct val="150000"/>
              </a:lnSpc>
              <a:spcBef>
                <a:spcPts val="0"/>
              </a:spcBef>
              <a:spcAft>
                <a:spcPts val="0"/>
              </a:spcAft>
              <a:buClr>
                <a:srgbClr val="054CC0"/>
              </a:buClr>
              <a:buSzPts val="2590"/>
              <a:buNone/>
            </a:pPr>
            <a:endParaRPr sz="2590" dirty="0">
              <a:solidFill>
                <a:srgbClr val="054CC0"/>
              </a:solidFill>
              <a:latin typeface="Rubik"/>
              <a:ea typeface="Rubik"/>
              <a:cs typeface="Rubik"/>
              <a:sym typeface="Rubik"/>
            </a:endParaRPr>
          </a:p>
        </p:txBody>
      </p:sp>
      <p:sp>
        <p:nvSpPr>
          <p:cNvPr id="275" name="Google Shape;275;p37"/>
          <p:cNvSpPr txBox="1">
            <a:spLocks noGrp="1"/>
          </p:cNvSpPr>
          <p:nvPr>
            <p:ph type="title"/>
          </p:nvPr>
        </p:nvSpPr>
        <p:spPr>
          <a:xfrm>
            <a:off x="-84425" y="78625"/>
            <a:ext cx="91440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None/>
            </a:pPr>
            <a:r>
              <a:rPr lang="iw" sz="3000" b="0" dirty="0">
                <a:solidFill>
                  <a:srgbClr val="054CC0"/>
                </a:solidFill>
                <a:latin typeface="Rubik ExtraBold"/>
                <a:ea typeface="Rubik ExtraBold"/>
                <a:cs typeface="Rubik ExtraBold"/>
                <a:sym typeface="Rubik ExtraBold"/>
              </a:rPr>
              <a:t>זרע, נעים להכיר!</a:t>
            </a:r>
            <a:endParaRPr sz="3000" b="0" dirty="0">
              <a:solidFill>
                <a:srgbClr val="054CC0"/>
              </a:solidFill>
              <a:latin typeface="Rubik ExtraBold"/>
              <a:ea typeface="Rubik ExtraBold"/>
              <a:cs typeface="Rubik ExtraBold"/>
              <a:sym typeface="Rubik ExtraBold"/>
            </a:endParaRPr>
          </a:p>
        </p:txBody>
      </p:sp>
      <p:sp>
        <p:nvSpPr>
          <p:cNvPr id="276" name="Google Shape;276;p37"/>
          <p:cNvSpPr txBox="1">
            <a:spLocks noGrp="1"/>
          </p:cNvSpPr>
          <p:nvPr>
            <p:ph type="title"/>
          </p:nvPr>
        </p:nvSpPr>
        <p:spPr>
          <a:xfrm>
            <a:off x="-84425" y="558475"/>
            <a:ext cx="9144000" cy="48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SzPts val="891"/>
              <a:buNone/>
            </a:pPr>
            <a:endParaRPr sz="2222" b="0">
              <a:solidFill>
                <a:srgbClr val="054CC0"/>
              </a:solidFill>
              <a:latin typeface="Rubik"/>
              <a:ea typeface="Rubik"/>
              <a:cs typeface="Rubik"/>
              <a:sym typeface="Rubik"/>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38"/>
          <p:cNvPicPr preferRelativeResize="0"/>
          <p:nvPr/>
        </p:nvPicPr>
        <p:blipFill>
          <a:blip r:embed="rId3">
            <a:alphaModFix/>
          </a:blip>
          <a:stretch>
            <a:fillRect/>
          </a:stretch>
        </p:blipFill>
        <p:spPr>
          <a:xfrm>
            <a:off x="0" y="15175"/>
            <a:ext cx="9144000" cy="1057275"/>
          </a:xfrm>
          <a:prstGeom prst="rect">
            <a:avLst/>
          </a:prstGeom>
          <a:noFill/>
          <a:ln>
            <a:noFill/>
          </a:ln>
        </p:spPr>
      </p:pic>
      <p:sp>
        <p:nvSpPr>
          <p:cNvPr id="282" name="Google Shape;282;p38"/>
          <p:cNvSpPr txBox="1">
            <a:spLocks noGrp="1"/>
          </p:cNvSpPr>
          <p:nvPr>
            <p:ph type="title"/>
          </p:nvPr>
        </p:nvSpPr>
        <p:spPr>
          <a:xfrm>
            <a:off x="-84425" y="78625"/>
            <a:ext cx="91440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None/>
            </a:pPr>
            <a:r>
              <a:rPr lang="iw" sz="3000" b="0">
                <a:solidFill>
                  <a:srgbClr val="054CC0"/>
                </a:solidFill>
                <a:latin typeface="Rubik ExtraBold"/>
                <a:ea typeface="Rubik ExtraBold"/>
                <a:cs typeface="Rubik ExtraBold"/>
                <a:sym typeface="Rubik ExtraBold"/>
              </a:rPr>
              <a:t>זרע, נעים להכיר!</a:t>
            </a:r>
            <a:endParaRPr sz="3000" b="0">
              <a:solidFill>
                <a:srgbClr val="054CC0"/>
              </a:solidFill>
              <a:latin typeface="Rubik ExtraBold"/>
              <a:ea typeface="Rubik ExtraBold"/>
              <a:cs typeface="Rubik ExtraBold"/>
              <a:sym typeface="Rubik ExtraBold"/>
            </a:endParaRPr>
          </a:p>
        </p:txBody>
      </p:sp>
      <p:sp>
        <p:nvSpPr>
          <p:cNvPr id="283" name="Google Shape;283;p38"/>
          <p:cNvSpPr txBox="1">
            <a:spLocks noGrp="1"/>
          </p:cNvSpPr>
          <p:nvPr>
            <p:ph type="title"/>
          </p:nvPr>
        </p:nvSpPr>
        <p:spPr>
          <a:xfrm>
            <a:off x="-84425" y="558475"/>
            <a:ext cx="9144000" cy="48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SzPts val="891"/>
              <a:buNone/>
            </a:pPr>
            <a:endParaRPr sz="2222" b="0">
              <a:solidFill>
                <a:srgbClr val="054CC0"/>
              </a:solidFill>
              <a:latin typeface="Rubik"/>
              <a:ea typeface="Rubik"/>
              <a:cs typeface="Rubik"/>
              <a:sym typeface="Rubik"/>
            </a:endParaRPr>
          </a:p>
        </p:txBody>
      </p:sp>
      <p:pic>
        <p:nvPicPr>
          <p:cNvPr id="284" name="Google Shape;284;p38" descr="Kidney bean time lapse with soil cross section. Showing how roots ant upper part of plant grows.&#10;&#10;Play speed - 17280x (one shot every 9 minutes 36 seconds played at 30 FPS).&#10;&#10;This was fourth attempt. During other attempts roots grew hidden, further from the glass.&#10;&#10;&#10;&#10;Sequence of images for this video was edited and exported with Capture One, save up to 10% using coupon code: AMBGPHASE &#10;&#10;&#10;Music: Blue Danube by Strauss" title="Bean Time-Lapse - 25 days | Soil cross section">
            <a:hlinkClick r:id="rId4"/>
          </p:cNvPr>
          <p:cNvPicPr preferRelativeResize="0"/>
          <p:nvPr/>
        </p:nvPicPr>
        <p:blipFill>
          <a:blip r:embed="rId5">
            <a:alphaModFix/>
          </a:blip>
          <a:stretch>
            <a:fillRect/>
          </a:stretch>
        </p:blipFill>
        <p:spPr>
          <a:xfrm>
            <a:off x="1248475" y="1225725"/>
            <a:ext cx="6647050" cy="37389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9"/>
          <p:cNvPicPr preferRelativeResize="0"/>
          <p:nvPr/>
        </p:nvPicPr>
        <p:blipFill>
          <a:blip r:embed="rId3">
            <a:alphaModFix/>
          </a:blip>
          <a:stretch>
            <a:fillRect/>
          </a:stretch>
        </p:blipFill>
        <p:spPr>
          <a:xfrm>
            <a:off x="0" y="15175"/>
            <a:ext cx="9144000" cy="1057275"/>
          </a:xfrm>
          <a:prstGeom prst="rect">
            <a:avLst/>
          </a:prstGeom>
          <a:noFill/>
          <a:ln>
            <a:noFill/>
          </a:ln>
        </p:spPr>
      </p:pic>
      <p:sp>
        <p:nvSpPr>
          <p:cNvPr id="290" name="Google Shape;290;p39"/>
          <p:cNvSpPr txBox="1">
            <a:spLocks noGrp="1"/>
          </p:cNvSpPr>
          <p:nvPr>
            <p:ph type="body" idx="1"/>
          </p:nvPr>
        </p:nvSpPr>
        <p:spPr>
          <a:xfrm>
            <a:off x="311700" y="1663425"/>
            <a:ext cx="8520600" cy="3072300"/>
          </a:xfrm>
          <a:prstGeom prst="rect">
            <a:avLst/>
          </a:prstGeom>
        </p:spPr>
        <p:txBody>
          <a:bodyPr spcFirstLastPara="1" wrap="square" lIns="91425" tIns="91425" rIns="91425" bIns="91425" anchor="t" anchorCtr="0">
            <a:noAutofit/>
          </a:bodyPr>
          <a:lstStyle/>
          <a:p>
            <a:pPr marL="457200" lvl="0" indent="-393065" algn="r" rtl="1">
              <a:lnSpc>
                <a:spcPct val="150000"/>
              </a:lnSpc>
              <a:spcBef>
                <a:spcPts val="0"/>
              </a:spcBef>
              <a:spcAft>
                <a:spcPts val="0"/>
              </a:spcAft>
              <a:buClr>
                <a:srgbClr val="054CC0"/>
              </a:buClr>
              <a:buSzPts val="2590"/>
              <a:buFont typeface="Rubik"/>
              <a:buChar char="❖"/>
            </a:pPr>
            <a:r>
              <a:rPr lang="he-IL" sz="2590" dirty="0">
                <a:solidFill>
                  <a:srgbClr val="054CC0"/>
                </a:solidFill>
                <a:latin typeface="Rubik"/>
                <a:ea typeface="Rubik"/>
                <a:cs typeface="Rubik"/>
                <a:sym typeface="Rubik"/>
              </a:rPr>
              <a:t>לְמָה זָקוּק צֶמַח כְּדֵי לִחְיוֹת וְלִצְמֹחַ?</a:t>
            </a:r>
          </a:p>
          <a:p>
            <a:pPr marL="457200" lvl="0" indent="-393065" algn="r" rtl="1">
              <a:lnSpc>
                <a:spcPct val="150000"/>
              </a:lnSpc>
              <a:spcBef>
                <a:spcPts val="0"/>
              </a:spcBef>
              <a:spcAft>
                <a:spcPts val="0"/>
              </a:spcAft>
              <a:buClr>
                <a:srgbClr val="054CC0"/>
              </a:buClr>
              <a:buSzPts val="2590"/>
              <a:buFont typeface="Rubik"/>
              <a:buChar char="❖"/>
            </a:pPr>
            <a:r>
              <a:rPr lang="he-IL" sz="2590" dirty="0">
                <a:solidFill>
                  <a:srgbClr val="054CC0"/>
                </a:solidFill>
                <a:latin typeface="Rubik"/>
                <a:ea typeface="Rubik"/>
                <a:cs typeface="Rubik"/>
                <a:sym typeface="Rubik"/>
              </a:rPr>
              <a:t>הַאִם זֶרַע זָקוּק לְאוֹתָם תְּנָאִים</a:t>
            </a:r>
            <a:r>
              <a:rPr lang="iw" sz="2590" dirty="0">
                <a:solidFill>
                  <a:srgbClr val="054CC0"/>
                </a:solidFill>
                <a:latin typeface="Rubik"/>
                <a:ea typeface="Rubik"/>
                <a:cs typeface="Rubik"/>
                <a:sym typeface="Rubik"/>
              </a:rPr>
              <a:t>?</a:t>
            </a:r>
            <a:endParaRPr sz="2590" dirty="0">
              <a:solidFill>
                <a:srgbClr val="054CC0"/>
              </a:solidFill>
              <a:latin typeface="Rubik"/>
              <a:ea typeface="Rubik"/>
              <a:cs typeface="Rubik"/>
              <a:sym typeface="Rubik"/>
            </a:endParaRPr>
          </a:p>
          <a:p>
            <a:pPr marL="457200" lvl="0" indent="0" algn="r" rtl="1">
              <a:lnSpc>
                <a:spcPct val="150000"/>
              </a:lnSpc>
              <a:spcBef>
                <a:spcPts val="1200"/>
              </a:spcBef>
              <a:spcAft>
                <a:spcPts val="1200"/>
              </a:spcAft>
              <a:buNone/>
            </a:pPr>
            <a:endParaRPr sz="2590" dirty="0">
              <a:solidFill>
                <a:srgbClr val="054CC0"/>
              </a:solidFill>
              <a:latin typeface="Rubik"/>
              <a:ea typeface="Rubik"/>
              <a:cs typeface="Rubik"/>
              <a:sym typeface="Rubik"/>
            </a:endParaRPr>
          </a:p>
        </p:txBody>
      </p:sp>
      <p:sp>
        <p:nvSpPr>
          <p:cNvPr id="291" name="Google Shape;291;p39"/>
          <p:cNvSpPr txBox="1">
            <a:spLocks noGrp="1"/>
          </p:cNvSpPr>
          <p:nvPr>
            <p:ph type="title"/>
          </p:nvPr>
        </p:nvSpPr>
        <p:spPr>
          <a:xfrm>
            <a:off x="-84425" y="78625"/>
            <a:ext cx="91440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None/>
            </a:pPr>
            <a:r>
              <a:rPr lang="iw" sz="3000" b="0">
                <a:solidFill>
                  <a:srgbClr val="054CC0"/>
                </a:solidFill>
                <a:latin typeface="Rubik ExtraBold"/>
                <a:ea typeface="Rubik ExtraBold"/>
                <a:cs typeface="Rubik ExtraBold"/>
                <a:sym typeface="Rubik ExtraBold"/>
              </a:rPr>
              <a:t>זרע, נעים להכיר!</a:t>
            </a:r>
            <a:endParaRPr sz="3000" b="0">
              <a:solidFill>
                <a:srgbClr val="054CC0"/>
              </a:solidFill>
              <a:latin typeface="Rubik ExtraBold"/>
              <a:ea typeface="Rubik ExtraBold"/>
              <a:cs typeface="Rubik ExtraBold"/>
              <a:sym typeface="Rubik ExtraBold"/>
            </a:endParaRPr>
          </a:p>
        </p:txBody>
      </p:sp>
      <p:sp>
        <p:nvSpPr>
          <p:cNvPr id="292" name="Google Shape;292;p39"/>
          <p:cNvSpPr txBox="1">
            <a:spLocks noGrp="1"/>
          </p:cNvSpPr>
          <p:nvPr>
            <p:ph type="title"/>
          </p:nvPr>
        </p:nvSpPr>
        <p:spPr>
          <a:xfrm>
            <a:off x="-84425" y="558475"/>
            <a:ext cx="9144000" cy="48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SzPts val="891"/>
              <a:buNone/>
            </a:pPr>
            <a:endParaRPr sz="2222" b="0">
              <a:solidFill>
                <a:srgbClr val="054CC0"/>
              </a:solidFill>
              <a:latin typeface="Rubik"/>
              <a:ea typeface="Rubik"/>
              <a:cs typeface="Rubik"/>
              <a:sym typeface="Rubik"/>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40"/>
          <p:cNvPicPr preferRelativeResize="0"/>
          <p:nvPr/>
        </p:nvPicPr>
        <p:blipFill>
          <a:blip r:embed="rId3">
            <a:alphaModFix/>
          </a:blip>
          <a:stretch>
            <a:fillRect/>
          </a:stretch>
        </p:blipFill>
        <p:spPr>
          <a:xfrm>
            <a:off x="6900" y="0"/>
            <a:ext cx="9144000" cy="1057267"/>
          </a:xfrm>
          <a:prstGeom prst="rect">
            <a:avLst/>
          </a:prstGeom>
          <a:noFill/>
          <a:ln>
            <a:noFill/>
          </a:ln>
        </p:spPr>
      </p:pic>
      <p:sp>
        <p:nvSpPr>
          <p:cNvPr id="298" name="Google Shape;298;p40"/>
          <p:cNvSpPr txBox="1">
            <a:spLocks noGrp="1"/>
          </p:cNvSpPr>
          <p:nvPr>
            <p:ph type="body" idx="1"/>
          </p:nvPr>
        </p:nvSpPr>
        <p:spPr>
          <a:xfrm>
            <a:off x="-96950" y="1571175"/>
            <a:ext cx="8520600" cy="3688200"/>
          </a:xfrm>
          <a:prstGeom prst="rect">
            <a:avLst/>
          </a:prstGeom>
        </p:spPr>
        <p:txBody>
          <a:bodyPr spcFirstLastPara="1" wrap="square" lIns="91425" tIns="91425" rIns="91425" bIns="91425" anchor="t" anchorCtr="0">
            <a:normAutofit/>
          </a:bodyPr>
          <a:lstStyle/>
          <a:p>
            <a:pPr marL="0" lvl="0" indent="0" algn="r" rtl="1">
              <a:lnSpc>
                <a:spcPct val="100000"/>
              </a:lnSpc>
              <a:spcBef>
                <a:spcPts val="0"/>
              </a:spcBef>
              <a:spcAft>
                <a:spcPts val="0"/>
              </a:spcAft>
              <a:buNone/>
            </a:pPr>
            <a:endParaRPr sz="1900" b="1" dirty="0">
              <a:solidFill>
                <a:srgbClr val="000000"/>
              </a:solidFill>
              <a:latin typeface="Amatic SC"/>
              <a:ea typeface="Amatic SC"/>
              <a:cs typeface="Amatic SC"/>
              <a:sym typeface="Amatic SC"/>
            </a:endParaRPr>
          </a:p>
          <a:p>
            <a:pPr marL="457200" lvl="0" indent="-349250" algn="r" rtl="1">
              <a:lnSpc>
                <a:spcPct val="100000"/>
              </a:lnSpc>
              <a:spcBef>
                <a:spcPts val="0"/>
              </a:spcBef>
              <a:spcAft>
                <a:spcPts val="0"/>
              </a:spcAft>
              <a:buClr>
                <a:srgbClr val="054CC0"/>
              </a:buClr>
              <a:buSzPts val="1900"/>
              <a:buFont typeface="Rubik"/>
              <a:buChar char="★"/>
            </a:pPr>
            <a:r>
              <a:rPr lang="he-IL" sz="1900" dirty="0">
                <a:solidFill>
                  <a:srgbClr val="054CC0"/>
                </a:solidFill>
                <a:latin typeface="Rubik"/>
                <a:ea typeface="Rubik"/>
                <a:cs typeface="Rubik"/>
                <a:sym typeface="Rubik"/>
              </a:rPr>
              <a:t>מָה חָקַרְנוּ</a:t>
            </a:r>
            <a:r>
              <a:rPr lang="iw" sz="1900" dirty="0">
                <a:solidFill>
                  <a:srgbClr val="054CC0"/>
                </a:solidFill>
                <a:latin typeface="Rubik"/>
                <a:ea typeface="Rubik"/>
                <a:cs typeface="Rubik"/>
                <a:sym typeface="Rubik"/>
              </a:rPr>
              <a:t>?</a:t>
            </a:r>
            <a:endParaRPr sz="1900" dirty="0">
              <a:solidFill>
                <a:srgbClr val="054CC0"/>
              </a:solidFill>
              <a:latin typeface="Rubik"/>
              <a:ea typeface="Rubik"/>
              <a:cs typeface="Rubik"/>
              <a:sym typeface="Rubik"/>
            </a:endParaRPr>
          </a:p>
          <a:p>
            <a:pPr marL="457200" lvl="0" indent="0" algn="r" rtl="1">
              <a:lnSpc>
                <a:spcPct val="100000"/>
              </a:lnSpc>
              <a:spcBef>
                <a:spcPts val="0"/>
              </a:spcBef>
              <a:spcAft>
                <a:spcPts val="0"/>
              </a:spcAft>
              <a:buNone/>
            </a:pPr>
            <a:endParaRPr sz="1900" dirty="0">
              <a:solidFill>
                <a:srgbClr val="054CC0"/>
              </a:solidFill>
              <a:latin typeface="Rubik"/>
              <a:ea typeface="Rubik"/>
              <a:cs typeface="Rubik"/>
              <a:sym typeface="Rubik"/>
            </a:endParaRPr>
          </a:p>
          <a:p>
            <a:pPr marL="457200" lvl="0" indent="-349250" algn="r" rtl="1">
              <a:lnSpc>
                <a:spcPct val="100000"/>
              </a:lnSpc>
              <a:spcBef>
                <a:spcPts val="0"/>
              </a:spcBef>
              <a:spcAft>
                <a:spcPts val="0"/>
              </a:spcAft>
              <a:buClr>
                <a:srgbClr val="054CC0"/>
              </a:buClr>
              <a:buSzPts val="1900"/>
              <a:buFont typeface="Rubik"/>
              <a:buChar char="★"/>
            </a:pPr>
            <a:r>
              <a:rPr lang="he-IL" sz="1900" dirty="0">
                <a:solidFill>
                  <a:srgbClr val="054CC0"/>
                </a:solidFill>
                <a:latin typeface="Rubik"/>
                <a:ea typeface="Rubik"/>
                <a:cs typeface="Rubik"/>
                <a:sym typeface="Rubik"/>
              </a:rPr>
              <a:t>מָה גִּלִּינוּ</a:t>
            </a:r>
            <a:r>
              <a:rPr lang="iw" sz="1900" dirty="0">
                <a:solidFill>
                  <a:srgbClr val="054CC0"/>
                </a:solidFill>
                <a:latin typeface="Rubik"/>
                <a:ea typeface="Rubik"/>
                <a:cs typeface="Rubik"/>
                <a:sym typeface="Rubik"/>
              </a:rPr>
              <a:t>?</a:t>
            </a:r>
            <a:endParaRPr sz="1900" dirty="0">
              <a:solidFill>
                <a:srgbClr val="054CC0"/>
              </a:solidFill>
              <a:latin typeface="Rubik"/>
              <a:ea typeface="Rubik"/>
              <a:cs typeface="Rubik"/>
              <a:sym typeface="Rubik"/>
            </a:endParaRPr>
          </a:p>
          <a:p>
            <a:pPr marL="457200" lvl="0" indent="0" algn="r" rtl="1">
              <a:lnSpc>
                <a:spcPct val="100000"/>
              </a:lnSpc>
              <a:spcBef>
                <a:spcPts val="0"/>
              </a:spcBef>
              <a:spcAft>
                <a:spcPts val="0"/>
              </a:spcAft>
              <a:buNone/>
            </a:pPr>
            <a:endParaRPr sz="1900" dirty="0">
              <a:solidFill>
                <a:srgbClr val="054CC0"/>
              </a:solidFill>
              <a:latin typeface="Rubik"/>
              <a:ea typeface="Rubik"/>
              <a:cs typeface="Rubik"/>
              <a:sym typeface="Rubik"/>
            </a:endParaRPr>
          </a:p>
          <a:p>
            <a:pPr marL="457200" lvl="0" indent="-349250" algn="r" rtl="1">
              <a:lnSpc>
                <a:spcPct val="100000"/>
              </a:lnSpc>
              <a:spcBef>
                <a:spcPts val="0"/>
              </a:spcBef>
              <a:spcAft>
                <a:spcPts val="0"/>
              </a:spcAft>
              <a:buClr>
                <a:srgbClr val="054CC0"/>
              </a:buClr>
              <a:buSzPts val="1900"/>
              <a:buFont typeface="Rubik"/>
              <a:buChar char="★"/>
            </a:pPr>
            <a:r>
              <a:rPr lang="he-IL" sz="1900" dirty="0">
                <a:solidFill>
                  <a:srgbClr val="054CC0"/>
                </a:solidFill>
                <a:latin typeface="Rubik"/>
                <a:ea typeface="Rubik"/>
                <a:cs typeface="Rubik"/>
                <a:sym typeface="Rubik"/>
              </a:rPr>
              <a:t>בְּמָה הִתְנַסֵּינוּ</a:t>
            </a:r>
            <a:r>
              <a:rPr lang="iw" sz="1900" dirty="0">
                <a:solidFill>
                  <a:srgbClr val="054CC0"/>
                </a:solidFill>
                <a:latin typeface="Rubik"/>
                <a:ea typeface="Rubik"/>
                <a:cs typeface="Rubik"/>
                <a:sym typeface="Rubik"/>
              </a:rPr>
              <a:t>?</a:t>
            </a:r>
            <a:endParaRPr sz="1900" dirty="0">
              <a:solidFill>
                <a:srgbClr val="054CC0"/>
              </a:solidFill>
              <a:latin typeface="Rubik"/>
              <a:ea typeface="Rubik"/>
              <a:cs typeface="Rubik"/>
              <a:sym typeface="Rubik"/>
            </a:endParaRPr>
          </a:p>
          <a:p>
            <a:pPr marL="457200" lvl="0" indent="0" algn="r" rtl="1">
              <a:lnSpc>
                <a:spcPct val="100000"/>
              </a:lnSpc>
              <a:spcBef>
                <a:spcPts val="0"/>
              </a:spcBef>
              <a:spcAft>
                <a:spcPts val="0"/>
              </a:spcAft>
              <a:buNone/>
            </a:pPr>
            <a:endParaRPr sz="1900" dirty="0">
              <a:solidFill>
                <a:srgbClr val="054CC0"/>
              </a:solidFill>
              <a:latin typeface="Rubik"/>
              <a:ea typeface="Rubik"/>
              <a:cs typeface="Rubik"/>
              <a:sym typeface="Rubik"/>
            </a:endParaRPr>
          </a:p>
          <a:p>
            <a:pPr marL="457200" lvl="0" indent="-349250" algn="r" rtl="1">
              <a:lnSpc>
                <a:spcPct val="100000"/>
              </a:lnSpc>
              <a:spcBef>
                <a:spcPts val="0"/>
              </a:spcBef>
              <a:spcAft>
                <a:spcPts val="0"/>
              </a:spcAft>
              <a:buClr>
                <a:srgbClr val="054CC0"/>
              </a:buClr>
              <a:buSzPts val="1900"/>
              <a:buFont typeface="Rubik"/>
              <a:buChar char="★"/>
            </a:pPr>
            <a:r>
              <a:rPr lang="he-IL" sz="1900" dirty="0">
                <a:solidFill>
                  <a:srgbClr val="054CC0"/>
                </a:solidFill>
                <a:latin typeface="Rubik"/>
                <a:ea typeface="Rubik"/>
                <a:cs typeface="Rubik"/>
                <a:sym typeface="Rubik"/>
              </a:rPr>
              <a:t>מָה הִרְגַּשְׁנוּ</a:t>
            </a:r>
            <a:r>
              <a:rPr lang="iw" sz="1900" dirty="0">
                <a:solidFill>
                  <a:srgbClr val="054CC0"/>
                </a:solidFill>
                <a:latin typeface="Rubik"/>
                <a:ea typeface="Rubik"/>
                <a:cs typeface="Rubik"/>
                <a:sym typeface="Rubik"/>
              </a:rPr>
              <a:t>? </a:t>
            </a:r>
            <a:endParaRPr sz="1900" dirty="0">
              <a:solidFill>
                <a:srgbClr val="054CC0"/>
              </a:solidFill>
              <a:latin typeface="Rubik"/>
              <a:ea typeface="Rubik"/>
              <a:cs typeface="Rubik"/>
              <a:sym typeface="Rubik"/>
            </a:endParaRPr>
          </a:p>
          <a:p>
            <a:pPr marL="0" lvl="0" indent="0" algn="r" rtl="1">
              <a:spcBef>
                <a:spcPts val="0"/>
              </a:spcBef>
              <a:spcAft>
                <a:spcPts val="1200"/>
              </a:spcAft>
              <a:buNone/>
            </a:pPr>
            <a:endParaRPr sz="3900" dirty="0">
              <a:latin typeface="Amatic SC"/>
              <a:ea typeface="Amatic SC"/>
              <a:cs typeface="Amatic SC"/>
              <a:sym typeface="Amatic SC"/>
            </a:endParaRPr>
          </a:p>
        </p:txBody>
      </p:sp>
      <p:sp>
        <p:nvSpPr>
          <p:cNvPr id="299" name="Google Shape;299;p40"/>
          <p:cNvSpPr txBox="1">
            <a:spLocks noGrp="1"/>
          </p:cNvSpPr>
          <p:nvPr>
            <p:ph type="title"/>
          </p:nvPr>
        </p:nvSpPr>
        <p:spPr>
          <a:xfrm>
            <a:off x="6900" y="128138"/>
            <a:ext cx="91440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None/>
            </a:pPr>
            <a:r>
              <a:rPr lang="iw" sz="3000" b="0">
                <a:solidFill>
                  <a:srgbClr val="054CC0"/>
                </a:solidFill>
                <a:latin typeface="Rubik ExtraBold"/>
                <a:ea typeface="Rubik ExtraBold"/>
                <a:cs typeface="Rubik ExtraBold"/>
                <a:sym typeface="Rubik ExtraBold"/>
              </a:rPr>
              <a:t>סיכום ורפלקציה</a:t>
            </a:r>
            <a:endParaRPr sz="3000" b="0">
              <a:solidFill>
                <a:srgbClr val="054CC0"/>
              </a:solidFill>
              <a:latin typeface="Rubik ExtraBold"/>
              <a:ea typeface="Rubik ExtraBold"/>
              <a:cs typeface="Rubik ExtraBold"/>
              <a:sym typeface="Rubik Extra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1"/>
          <p:cNvSpPr txBox="1">
            <a:spLocks noGrp="1"/>
          </p:cNvSpPr>
          <p:nvPr>
            <p:ph type="body" idx="1"/>
          </p:nvPr>
        </p:nvSpPr>
        <p:spPr>
          <a:xfrm>
            <a:off x="1232950" y="1455300"/>
            <a:ext cx="6864000" cy="3688200"/>
          </a:xfrm>
          <a:prstGeom prst="rect">
            <a:avLst/>
          </a:prstGeom>
        </p:spPr>
        <p:txBody>
          <a:bodyPr spcFirstLastPara="1" wrap="square" lIns="91425" tIns="91425" rIns="91425" bIns="91425" anchor="t" anchorCtr="0">
            <a:normAutofit/>
          </a:bodyPr>
          <a:lstStyle/>
          <a:p>
            <a:pPr marL="0" lvl="0" indent="0" algn="r" rtl="1">
              <a:lnSpc>
                <a:spcPct val="100000"/>
              </a:lnSpc>
              <a:buNone/>
            </a:pPr>
            <a:r>
              <a:rPr lang="he-IL" sz="2100" dirty="0">
                <a:solidFill>
                  <a:srgbClr val="054CC0"/>
                </a:solidFill>
                <a:latin typeface="Rubik"/>
                <a:ea typeface="Rubik"/>
                <a:cs typeface="Rubik"/>
                <a:sym typeface="Rubik"/>
              </a:rPr>
              <a:t>גַּלִּית, כְּרוּבִית וְאַרְנוֹן צְנוֹן מֵהַמּוֹשָׁב </a:t>
            </a:r>
            <a:r>
              <a:rPr lang="he-IL" sz="2100" dirty="0" err="1">
                <a:solidFill>
                  <a:srgbClr val="054CC0"/>
                </a:solidFill>
                <a:latin typeface="Rubik"/>
                <a:ea typeface="Rubik"/>
                <a:cs typeface="Rubik"/>
                <a:sym typeface="Rubik"/>
              </a:rPr>
              <a:t>חָצִילִית</a:t>
            </a:r>
            <a:r>
              <a:rPr lang="he-IL" sz="2100" dirty="0">
                <a:solidFill>
                  <a:srgbClr val="054CC0"/>
                </a:solidFill>
                <a:latin typeface="Rubik"/>
                <a:ea typeface="Rubik"/>
                <a:cs typeface="Rubik"/>
                <a:sym typeface="Rubik"/>
              </a:rPr>
              <a:t> רוֹצִים לִזְרֹעַ זְרָעִים בָּעֲרוּגָה בֶּחָצֵר. גַּלִּית אוֹהֶבֶת מְאוֹד עַגְבָנִיּוֹת וְלָכֵן הִיא הִצִּיעָה לִזְרֹעַ זַרְעֵי </a:t>
            </a:r>
            <a:r>
              <a:rPr lang="he-IL" sz="2100" dirty="0" err="1">
                <a:solidFill>
                  <a:srgbClr val="054CC0"/>
                </a:solidFill>
                <a:latin typeface="Rubik"/>
                <a:ea typeface="Rubik"/>
                <a:cs typeface="Rubik"/>
                <a:sym typeface="Rubik"/>
              </a:rPr>
              <a:t>עַגְבָנִיָּה</a:t>
            </a:r>
            <a:r>
              <a:rPr lang="he-IL" sz="2100" dirty="0">
                <a:solidFill>
                  <a:srgbClr val="054CC0"/>
                </a:solidFill>
                <a:latin typeface="Rubik"/>
                <a:ea typeface="Rubik"/>
                <a:cs typeface="Rubik"/>
                <a:sym typeface="Rubik"/>
              </a:rPr>
              <a:t> כְּדֵי שֶׁהִיא תּוּכַל לֶאֱכֹל עַגְבָנִיּוֹת מֵהָעֲרוּגָה בְּמֶשֶׁךְ כָּל הַשָּׁנָה. </a:t>
            </a:r>
          </a:p>
          <a:p>
            <a:pPr marL="0" lvl="0" indent="0" algn="r" rtl="1">
              <a:lnSpc>
                <a:spcPct val="100000"/>
              </a:lnSpc>
              <a:buNone/>
            </a:pPr>
            <a:r>
              <a:rPr lang="he-IL" sz="2100" dirty="0">
                <a:solidFill>
                  <a:srgbClr val="054CC0"/>
                </a:solidFill>
                <a:latin typeface="Rubik"/>
                <a:ea typeface="Rubik"/>
                <a:cs typeface="Rubik"/>
                <a:sym typeface="Rubik"/>
              </a:rPr>
              <a:t>אַרְנוֹן צְנוֹן עָנָה לָהּ  שֶׁהִיא לֹא תּוּכַל לֶאֱכֹל עַגְבָנִיּוֹת מֵהָעֲרוּגָה בְּמֶשֶׁךְ כָּל הַשָּׁנָה, אֶלָּא רַק בְּעוֹנַת הַקַּיִץ.</a:t>
            </a:r>
          </a:p>
          <a:p>
            <a:pPr marL="0" lvl="0" indent="0" algn="r" rtl="1">
              <a:lnSpc>
                <a:spcPct val="100000"/>
              </a:lnSpc>
              <a:buNone/>
            </a:pPr>
            <a:endParaRPr sz="2100" dirty="0">
              <a:solidFill>
                <a:srgbClr val="054CC0"/>
              </a:solidFill>
              <a:latin typeface="Rubik"/>
              <a:ea typeface="Rubik"/>
              <a:cs typeface="Rubik"/>
              <a:sym typeface="Rubik"/>
            </a:endParaRPr>
          </a:p>
          <a:p>
            <a:pPr marL="0" lvl="0" indent="0" algn="r" rtl="1">
              <a:lnSpc>
                <a:spcPct val="100000"/>
              </a:lnSpc>
              <a:spcBef>
                <a:spcPts val="0"/>
              </a:spcBef>
              <a:spcAft>
                <a:spcPts val="0"/>
              </a:spcAft>
              <a:buNone/>
            </a:pPr>
            <a:r>
              <a:rPr lang="he-IL" sz="2100" b="1" dirty="0">
                <a:solidFill>
                  <a:srgbClr val="054CC0"/>
                </a:solidFill>
                <a:latin typeface="Rubik"/>
                <a:ea typeface="Rubik"/>
                <a:cs typeface="Rubik"/>
                <a:sym typeface="Rubik"/>
              </a:rPr>
              <a:t>הַאִם אַרְנוֹן צְנוֹן צוֹדֵק</a:t>
            </a:r>
            <a:r>
              <a:rPr lang="iw" sz="2100" b="1" dirty="0">
                <a:solidFill>
                  <a:srgbClr val="054CC0"/>
                </a:solidFill>
                <a:latin typeface="Rubik"/>
                <a:ea typeface="Rubik"/>
                <a:cs typeface="Rubik"/>
                <a:sym typeface="Rubik"/>
              </a:rPr>
              <a:t>?</a:t>
            </a:r>
            <a:r>
              <a:rPr lang="iw" sz="2100" dirty="0">
                <a:solidFill>
                  <a:srgbClr val="054CC0"/>
                </a:solidFill>
                <a:latin typeface="Rubik"/>
                <a:ea typeface="Rubik"/>
                <a:cs typeface="Rubik"/>
                <a:sym typeface="Rubik"/>
              </a:rPr>
              <a:t> </a:t>
            </a:r>
            <a:br>
              <a:rPr lang="iw" sz="2100" dirty="0">
                <a:solidFill>
                  <a:srgbClr val="054CC0"/>
                </a:solidFill>
                <a:latin typeface="Rubik"/>
                <a:ea typeface="Rubik"/>
                <a:cs typeface="Rubik"/>
                <a:sym typeface="Rubik"/>
              </a:rPr>
            </a:br>
            <a:endParaRPr sz="2100" dirty="0">
              <a:solidFill>
                <a:srgbClr val="054CC0"/>
              </a:solidFill>
              <a:latin typeface="Rubik"/>
              <a:ea typeface="Rubik"/>
              <a:cs typeface="Rubik"/>
              <a:sym typeface="Rubik"/>
            </a:endParaRPr>
          </a:p>
        </p:txBody>
      </p:sp>
      <p:pic>
        <p:nvPicPr>
          <p:cNvPr id="305" name="Google Shape;305;p41"/>
          <p:cNvPicPr preferRelativeResize="0"/>
          <p:nvPr/>
        </p:nvPicPr>
        <p:blipFill>
          <a:blip r:embed="rId3">
            <a:alphaModFix/>
          </a:blip>
          <a:stretch>
            <a:fillRect/>
          </a:stretch>
        </p:blipFill>
        <p:spPr>
          <a:xfrm>
            <a:off x="6900" y="0"/>
            <a:ext cx="9144000" cy="1057267"/>
          </a:xfrm>
          <a:prstGeom prst="rect">
            <a:avLst/>
          </a:prstGeom>
          <a:noFill/>
          <a:ln>
            <a:noFill/>
          </a:ln>
        </p:spPr>
      </p:pic>
      <p:sp>
        <p:nvSpPr>
          <p:cNvPr id="306" name="Google Shape;306;p41"/>
          <p:cNvSpPr txBox="1">
            <a:spLocks noGrp="1"/>
          </p:cNvSpPr>
          <p:nvPr>
            <p:ph type="title"/>
          </p:nvPr>
        </p:nvSpPr>
        <p:spPr>
          <a:xfrm>
            <a:off x="6900" y="128138"/>
            <a:ext cx="91440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None/>
            </a:pPr>
            <a:r>
              <a:rPr lang="iw" sz="3000" b="0">
                <a:solidFill>
                  <a:srgbClr val="054CC0"/>
                </a:solidFill>
                <a:latin typeface="Rubik ExtraBold"/>
                <a:ea typeface="Rubik ExtraBold"/>
                <a:cs typeface="Rubik ExtraBold"/>
                <a:sym typeface="Rubik ExtraBold"/>
              </a:rPr>
              <a:t>סיכום ורפלקציה</a:t>
            </a:r>
            <a:endParaRPr sz="3000" b="0">
              <a:solidFill>
                <a:srgbClr val="054CC0"/>
              </a:solidFill>
              <a:latin typeface="Rubik ExtraBold"/>
              <a:ea typeface="Rubik ExtraBold"/>
              <a:cs typeface="Rubik ExtraBold"/>
              <a:sym typeface="Rubik Extra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5"/>
          <p:cNvPicPr preferRelativeResize="0"/>
          <p:nvPr/>
        </p:nvPicPr>
        <p:blipFill>
          <a:blip r:embed="rId3">
            <a:alphaModFix/>
          </a:blip>
          <a:stretch>
            <a:fillRect/>
          </a:stretch>
        </p:blipFill>
        <p:spPr>
          <a:xfrm>
            <a:off x="0" y="-56587"/>
            <a:ext cx="9144000" cy="1057275"/>
          </a:xfrm>
          <a:prstGeom prst="rect">
            <a:avLst/>
          </a:prstGeom>
          <a:noFill/>
          <a:ln>
            <a:noFill/>
          </a:ln>
        </p:spPr>
      </p:pic>
      <p:sp>
        <p:nvSpPr>
          <p:cNvPr id="76" name="Google Shape;76;p15"/>
          <p:cNvSpPr txBox="1">
            <a:spLocks noGrp="1"/>
          </p:cNvSpPr>
          <p:nvPr>
            <p:ph type="title"/>
          </p:nvPr>
        </p:nvSpPr>
        <p:spPr>
          <a:xfrm>
            <a:off x="152400" y="123500"/>
            <a:ext cx="85206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SzPts val="990"/>
              <a:buNone/>
            </a:pPr>
            <a:r>
              <a:rPr lang="iw" sz="3000" dirty="0">
                <a:solidFill>
                  <a:srgbClr val="054CC0"/>
                </a:solidFill>
                <a:latin typeface="Rubik"/>
                <a:ea typeface="Rubik"/>
                <a:cs typeface="Rubik"/>
                <a:sym typeface="Rubik"/>
              </a:rPr>
              <a:t>הנחיות למורה</a:t>
            </a:r>
            <a:r>
              <a:rPr lang="he-IL" sz="3000" dirty="0">
                <a:solidFill>
                  <a:srgbClr val="054CC0"/>
                </a:solidFill>
                <a:latin typeface="Rubik"/>
                <a:ea typeface="Rubik"/>
                <a:cs typeface="Rubik"/>
                <a:sym typeface="Rubik"/>
              </a:rPr>
              <a:t>: </a:t>
            </a:r>
            <a:r>
              <a:rPr lang="iw" sz="3000" dirty="0">
                <a:solidFill>
                  <a:srgbClr val="054CC0"/>
                </a:solidFill>
                <a:latin typeface="Rubik"/>
                <a:ea typeface="Rubik"/>
                <a:cs typeface="Rubik"/>
                <a:sym typeface="Rubik"/>
              </a:rPr>
              <a:t>רקע</a:t>
            </a:r>
            <a:r>
              <a:rPr lang="iw" sz="3080" dirty="0">
                <a:solidFill>
                  <a:srgbClr val="054CC0"/>
                </a:solidFill>
                <a:latin typeface="Rubik"/>
                <a:ea typeface="Rubik"/>
                <a:cs typeface="Rubik"/>
                <a:sym typeface="Rubik"/>
              </a:rPr>
              <a:t>  </a:t>
            </a:r>
            <a:endParaRPr sz="3080" dirty="0">
              <a:solidFill>
                <a:srgbClr val="054CC0"/>
              </a:solidFill>
              <a:latin typeface="Rubik"/>
              <a:ea typeface="Rubik"/>
              <a:cs typeface="Rubik"/>
              <a:sym typeface="Rubik"/>
            </a:endParaRPr>
          </a:p>
        </p:txBody>
      </p:sp>
      <p:sp>
        <p:nvSpPr>
          <p:cNvPr id="77" name="Google Shape;77;p15"/>
          <p:cNvSpPr txBox="1"/>
          <p:nvPr/>
        </p:nvSpPr>
        <p:spPr>
          <a:xfrm>
            <a:off x="4875250" y="1312750"/>
            <a:ext cx="883800" cy="44640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iw" sz="1700">
                <a:solidFill>
                  <a:srgbClr val="054CC0"/>
                </a:solidFill>
                <a:latin typeface="Rubik Black"/>
                <a:ea typeface="Rubik Black"/>
                <a:cs typeface="Rubik Black"/>
                <a:sym typeface="Rubik Black"/>
              </a:rPr>
              <a:t>תוצר </a:t>
            </a:r>
            <a:endParaRPr sz="1700"/>
          </a:p>
        </p:txBody>
      </p:sp>
      <p:sp>
        <p:nvSpPr>
          <p:cNvPr id="78" name="Google Shape;78;p15"/>
          <p:cNvSpPr txBox="1"/>
          <p:nvPr/>
        </p:nvSpPr>
        <p:spPr>
          <a:xfrm>
            <a:off x="4037225" y="1848300"/>
            <a:ext cx="4531500" cy="2047200"/>
          </a:xfrm>
          <a:prstGeom prst="rect">
            <a:avLst/>
          </a:prstGeom>
          <a:noFill/>
          <a:ln>
            <a:noFill/>
          </a:ln>
        </p:spPr>
        <p:txBody>
          <a:bodyPr spcFirstLastPara="1" wrap="square" lIns="91425" tIns="91425" rIns="91425" bIns="91425" anchor="t" anchorCtr="0">
            <a:spAutoFit/>
          </a:bodyPr>
          <a:lstStyle/>
          <a:p>
            <a:pPr marL="0" lvl="0" indent="0" algn="just" rtl="1">
              <a:spcBef>
                <a:spcPts val="0"/>
              </a:spcBef>
              <a:spcAft>
                <a:spcPts val="0"/>
              </a:spcAft>
              <a:buNone/>
            </a:pPr>
            <a:r>
              <a:rPr lang="he-IL" sz="1300" dirty="0">
                <a:solidFill>
                  <a:srgbClr val="054CC0"/>
                </a:solidFill>
                <a:latin typeface="Rubik"/>
                <a:ea typeface="Rubik"/>
                <a:cs typeface="Rubik"/>
                <a:sym typeface="Rubik"/>
              </a:rPr>
              <a:t>תוצר הפעילות הוא </a:t>
            </a:r>
            <a:r>
              <a:rPr lang="iw" sz="1300" dirty="0">
                <a:solidFill>
                  <a:srgbClr val="054CC0"/>
                </a:solidFill>
                <a:latin typeface="Rubik"/>
                <a:ea typeface="Rubik"/>
                <a:cs typeface="Rubik"/>
                <a:sym typeface="Rubik"/>
              </a:rPr>
              <a:t>ניירות זרעים שבכל אחד מהם </a:t>
            </a:r>
            <a:r>
              <a:rPr lang="he-IL" sz="1300" dirty="0">
                <a:solidFill>
                  <a:srgbClr val="054CC0"/>
                </a:solidFill>
                <a:latin typeface="Rubik"/>
                <a:ea typeface="Rubik"/>
                <a:cs typeface="Rubik"/>
                <a:sym typeface="Rubik"/>
              </a:rPr>
              <a:t>מבחר שונה של</a:t>
            </a:r>
            <a:r>
              <a:rPr lang="iw" sz="1300" dirty="0">
                <a:solidFill>
                  <a:srgbClr val="054CC0"/>
                </a:solidFill>
                <a:latin typeface="Rubik"/>
                <a:ea typeface="Rubik"/>
                <a:cs typeface="Rubik"/>
                <a:sym typeface="Rubik"/>
              </a:rPr>
              <a:t> זרעים, המתאים לעונה אחרת בשנה. </a:t>
            </a:r>
            <a:r>
              <a:rPr lang="he-IL" sz="1300" dirty="0">
                <a:solidFill>
                  <a:srgbClr val="054CC0"/>
                </a:solidFill>
                <a:latin typeface="Rubik"/>
                <a:ea typeface="Rubik"/>
                <a:cs typeface="Rubik"/>
                <a:sym typeface="Rubik"/>
              </a:rPr>
              <a:t>הכנת התוצר היא </a:t>
            </a:r>
            <a:r>
              <a:rPr lang="iw" sz="1300" dirty="0">
                <a:solidFill>
                  <a:srgbClr val="054CC0"/>
                </a:solidFill>
                <a:latin typeface="Rubik"/>
                <a:ea typeface="Rubik"/>
                <a:cs typeface="Rubik"/>
                <a:sym typeface="Rubik"/>
              </a:rPr>
              <a:t>יישום חווייתי של למידה על צמחים הגדלים בעונות השנה</a:t>
            </a:r>
            <a:r>
              <a:rPr lang="he-IL" sz="1300" dirty="0">
                <a:solidFill>
                  <a:srgbClr val="054CC0"/>
                </a:solidFill>
                <a:latin typeface="Rubik"/>
                <a:ea typeface="Rubik"/>
                <a:cs typeface="Rubik"/>
                <a:sym typeface="Rubik"/>
              </a:rPr>
              <a:t> השונות</a:t>
            </a:r>
            <a:r>
              <a:rPr lang="iw" sz="1300" dirty="0">
                <a:solidFill>
                  <a:srgbClr val="054CC0"/>
                </a:solidFill>
                <a:latin typeface="Rubik"/>
                <a:ea typeface="Rubik"/>
                <a:cs typeface="Rubik"/>
                <a:sym typeface="Rubik"/>
              </a:rPr>
              <a:t> ועל מ</a:t>
            </a:r>
            <a:r>
              <a:rPr lang="he-IL" sz="1300" dirty="0">
                <a:solidFill>
                  <a:srgbClr val="054CC0"/>
                </a:solidFill>
                <a:latin typeface="Rubik"/>
                <a:ea typeface="Rubik"/>
                <a:cs typeface="Rubik"/>
                <a:sym typeface="Rubik"/>
              </a:rPr>
              <a:t>ִ</a:t>
            </a:r>
            <a:r>
              <a:rPr lang="iw" sz="1300" dirty="0">
                <a:solidFill>
                  <a:srgbClr val="054CC0"/>
                </a:solidFill>
                <a:latin typeface="Rubik"/>
                <a:ea typeface="Rubik"/>
                <a:cs typeface="Rubik"/>
                <a:sym typeface="Rubik"/>
              </a:rPr>
              <a:t>חזו</a:t>
            </a:r>
            <a:r>
              <a:rPr lang="he-IL" sz="1300" dirty="0">
                <a:solidFill>
                  <a:srgbClr val="054CC0"/>
                </a:solidFill>
                <a:latin typeface="Rubik"/>
                <a:ea typeface="Rubik"/>
                <a:cs typeface="Rubik"/>
                <a:sym typeface="Rubik"/>
              </a:rPr>
              <a:t>ּ</a:t>
            </a:r>
            <a:r>
              <a:rPr lang="iw" sz="1300" dirty="0">
                <a:solidFill>
                  <a:srgbClr val="054CC0"/>
                </a:solidFill>
                <a:latin typeface="Rubik"/>
                <a:ea typeface="Rubik"/>
                <a:cs typeface="Rubik"/>
                <a:sym typeface="Rubik"/>
              </a:rPr>
              <a:t>ר נייר. במסגרת הכנת התוצר התלמידים בוחרים את הזרעים המתאימים לנביטה בעונות השנה השונות, מכינים נייר ממוחזר ומשלבים בו את הזרעים שבחרו. </a:t>
            </a:r>
            <a:r>
              <a:rPr lang="he-IL" sz="1300" dirty="0">
                <a:solidFill>
                  <a:srgbClr val="054CC0"/>
                </a:solidFill>
                <a:latin typeface="Rubik"/>
                <a:ea typeface="Rubik"/>
                <a:cs typeface="Rubik"/>
                <a:sym typeface="Rubik"/>
              </a:rPr>
              <a:t>התלמידים יוכלו </a:t>
            </a:r>
            <a:r>
              <a:rPr lang="iw" sz="1300" dirty="0">
                <a:solidFill>
                  <a:srgbClr val="054CC0"/>
                </a:solidFill>
                <a:latin typeface="Rubik"/>
                <a:ea typeface="Rubik"/>
                <a:cs typeface="Rubik"/>
                <a:sym typeface="Rubik"/>
              </a:rPr>
              <a:t>לתת את התוצר "זרעים של אהבה" כמתנה או להשתמש בו </a:t>
            </a:r>
            <a:r>
              <a:rPr lang="he-IL" sz="1300" dirty="0">
                <a:solidFill>
                  <a:srgbClr val="054CC0"/>
                </a:solidFill>
                <a:latin typeface="Rubik"/>
                <a:ea typeface="Rubik"/>
                <a:cs typeface="Rubik"/>
                <a:sym typeface="Rubik"/>
              </a:rPr>
              <a:t>בעצמם בעונה המתאימה</a:t>
            </a:r>
            <a:r>
              <a:rPr lang="iw" sz="1300" dirty="0">
                <a:solidFill>
                  <a:srgbClr val="054CC0"/>
                </a:solidFill>
                <a:latin typeface="Rubik"/>
                <a:ea typeface="Rubik"/>
                <a:cs typeface="Rubik"/>
                <a:sym typeface="Rubik"/>
              </a:rPr>
              <a:t>.</a:t>
            </a:r>
            <a:endParaRPr sz="1300" dirty="0">
              <a:solidFill>
                <a:srgbClr val="054CC0"/>
              </a:solidFill>
              <a:latin typeface="Rubik"/>
              <a:ea typeface="Rubik"/>
              <a:cs typeface="Rubik"/>
              <a:sym typeface="Rubik"/>
            </a:endParaRPr>
          </a:p>
          <a:p>
            <a:pPr marL="0" lvl="0" indent="0" algn="just" rtl="1">
              <a:spcBef>
                <a:spcPts val="0"/>
              </a:spcBef>
              <a:spcAft>
                <a:spcPts val="0"/>
              </a:spcAft>
              <a:buNone/>
            </a:pPr>
            <a:r>
              <a:rPr lang="iw" sz="1300" dirty="0">
                <a:solidFill>
                  <a:srgbClr val="054CC0"/>
                </a:solidFill>
                <a:latin typeface="Rubik"/>
                <a:ea typeface="Rubik"/>
                <a:cs typeface="Rubik"/>
                <a:sym typeface="Rubik"/>
              </a:rPr>
              <a:t>  </a:t>
            </a:r>
            <a:endParaRPr sz="1300" dirty="0">
              <a:solidFill>
                <a:srgbClr val="054CC0"/>
              </a:solidFill>
              <a:latin typeface="Rubik"/>
              <a:ea typeface="Rubik"/>
              <a:cs typeface="Rubik"/>
              <a:sym typeface="Rubik"/>
            </a:endParaRPr>
          </a:p>
          <a:p>
            <a:pPr marL="0" lvl="0" indent="0" algn="r" rtl="1">
              <a:spcBef>
                <a:spcPts val="0"/>
              </a:spcBef>
              <a:spcAft>
                <a:spcPts val="0"/>
              </a:spcAft>
              <a:buNone/>
            </a:pPr>
            <a:r>
              <a:rPr lang="iw" sz="1700" dirty="0">
                <a:solidFill>
                  <a:srgbClr val="054CC0"/>
                </a:solidFill>
                <a:latin typeface="Rubik Black"/>
                <a:ea typeface="Rubik Black"/>
                <a:cs typeface="Rubik Black"/>
                <a:sym typeface="Rubik Black"/>
              </a:rPr>
              <a:t> </a:t>
            </a:r>
            <a:endParaRPr sz="1700" dirty="0"/>
          </a:p>
        </p:txBody>
      </p:sp>
      <p:pic>
        <p:nvPicPr>
          <p:cNvPr id="79" name="Google Shape;79;p15"/>
          <p:cNvPicPr preferRelativeResize="0"/>
          <p:nvPr/>
        </p:nvPicPr>
        <p:blipFill rotWithShape="1">
          <a:blip r:embed="rId4">
            <a:alphaModFix/>
          </a:blip>
          <a:srcRect l="29839" t="15403" r="26338" b="22187"/>
          <a:stretch/>
        </p:blipFill>
        <p:spPr>
          <a:xfrm>
            <a:off x="631500" y="1759150"/>
            <a:ext cx="2991225" cy="28399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7677F-42A6-7666-9C52-6C45B8D12306}"/>
              </a:ext>
            </a:extLst>
          </p:cNvPr>
          <p:cNvSpPr>
            <a:spLocks noGrp="1"/>
          </p:cNvSpPr>
          <p:nvPr>
            <p:ph type="title"/>
          </p:nvPr>
        </p:nvSpPr>
        <p:spPr/>
        <p:txBody>
          <a:bodyPr>
            <a:normAutofit fontScale="90000"/>
          </a:bodyPr>
          <a:lstStyle/>
          <a:p>
            <a:endParaRPr lang="en-IL"/>
          </a:p>
        </p:txBody>
      </p:sp>
      <p:sp>
        <p:nvSpPr>
          <p:cNvPr id="3" name="Text Placeholder 2">
            <a:extLst>
              <a:ext uri="{FF2B5EF4-FFF2-40B4-BE49-F238E27FC236}">
                <a16:creationId xmlns:a16="http://schemas.microsoft.com/office/drawing/2014/main" id="{3F164B9A-E845-46EC-C437-89E2F26E003C}"/>
              </a:ext>
            </a:extLst>
          </p:cNvPr>
          <p:cNvSpPr>
            <a:spLocks noGrp="1"/>
          </p:cNvSpPr>
          <p:nvPr>
            <p:ph type="body" idx="1"/>
          </p:nvPr>
        </p:nvSpPr>
        <p:spPr/>
        <p:txBody>
          <a:bodyPr/>
          <a:lstStyle/>
          <a:p>
            <a:r>
              <a:rPr kumimoji="0" lang="he-IL" sz="2100" b="0" i="0" u="none" strike="noStrike" kern="0" cap="none" spc="0" normalizeH="0" baseline="0" noProof="0" dirty="0">
                <a:ln>
                  <a:noFill/>
                </a:ln>
                <a:solidFill>
                  <a:srgbClr val="054CC0"/>
                </a:solidFill>
                <a:effectLst/>
                <a:uLnTx/>
                <a:uFillTx/>
                <a:latin typeface="Rubik"/>
                <a:ea typeface="Rubik"/>
                <a:cs typeface="Rubik"/>
                <a:sym typeface="Rubik"/>
              </a:rPr>
              <a:t>לָמָּה </a:t>
            </a:r>
            <a:r>
              <a:rPr kumimoji="0" lang="he-IL" sz="2100" b="0" i="0" u="none" strike="noStrike" kern="0" cap="none" spc="0" normalizeH="0" baseline="0" noProof="0" dirty="0" err="1">
                <a:ln>
                  <a:noFill/>
                </a:ln>
                <a:solidFill>
                  <a:srgbClr val="054CC0"/>
                </a:solidFill>
                <a:effectLst/>
                <a:uLnTx/>
                <a:uFillTx/>
                <a:latin typeface="Rubik"/>
                <a:ea typeface="Rubik"/>
                <a:cs typeface="Rubik"/>
                <a:sym typeface="Rubik"/>
              </a:rPr>
              <a:t>אִי־אֶפְשָׁר</a:t>
            </a:r>
            <a:r>
              <a:rPr kumimoji="0" lang="he-IL" sz="2100" b="0" i="0" u="none" strike="noStrike" kern="0" cap="none" spc="0" normalizeH="0" baseline="0" noProof="0" dirty="0">
                <a:ln>
                  <a:noFill/>
                </a:ln>
                <a:solidFill>
                  <a:srgbClr val="054CC0"/>
                </a:solidFill>
                <a:effectLst/>
                <a:uLnTx/>
                <a:uFillTx/>
                <a:latin typeface="Rubik"/>
                <a:ea typeface="Rubik"/>
                <a:cs typeface="Rubik"/>
                <a:sym typeface="Rubik"/>
              </a:rPr>
              <a:t> לְגַדֵּל עַגְבָנִיּוֹת בַּעֲרוּגָה בְּמֶשֶׁךְ כָּל עוֹנוֹת הַשָּׁנָה? הַסְבִּירוּ.</a:t>
            </a:r>
            <a:endParaRPr lang="en-IL" dirty="0"/>
          </a:p>
        </p:txBody>
      </p:sp>
    </p:spTree>
    <p:extLst>
      <p:ext uri="{BB962C8B-B14F-4D97-AF65-F5344CB8AC3E}">
        <p14:creationId xmlns:p14="http://schemas.microsoft.com/office/powerpoint/2010/main" val="2566545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2"/>
          <p:cNvSpPr txBox="1">
            <a:spLocks noGrp="1"/>
          </p:cNvSpPr>
          <p:nvPr>
            <p:ph type="title"/>
          </p:nvPr>
        </p:nvSpPr>
        <p:spPr>
          <a:xfrm>
            <a:off x="2085975" y="1751250"/>
            <a:ext cx="6645950" cy="2403000"/>
          </a:xfrm>
          <a:prstGeom prst="rect">
            <a:avLst/>
          </a:prstGeom>
        </p:spPr>
        <p:txBody>
          <a:bodyPr spcFirstLastPara="1" wrap="square" lIns="91425" tIns="91425" rIns="91425" bIns="91425" anchor="t" anchorCtr="0">
            <a:normAutofit/>
          </a:bodyPr>
          <a:lstStyle/>
          <a:p>
            <a:pPr marL="457200" marR="0" lvl="0" indent="-349250" algn="r" rtl="1">
              <a:lnSpc>
                <a:spcPct val="115000"/>
              </a:lnSpc>
              <a:spcBef>
                <a:spcPts val="0"/>
              </a:spcBef>
              <a:spcAft>
                <a:spcPts val="0"/>
              </a:spcAft>
              <a:buClr>
                <a:srgbClr val="054CC0"/>
              </a:buClr>
              <a:buSzPts val="1900"/>
              <a:buFont typeface="Rubik"/>
              <a:buChar char="●"/>
            </a:pPr>
            <a:r>
              <a:rPr lang="he-IL" sz="1900" b="0" dirty="0">
                <a:solidFill>
                  <a:srgbClr val="054CC0"/>
                </a:solidFill>
                <a:latin typeface="Rubik"/>
                <a:ea typeface="Rubik"/>
                <a:cs typeface="Rubik"/>
                <a:sym typeface="Rubik"/>
              </a:rPr>
              <a:t>מָה הִרְגַּשְׁתֶּם כַּאֲשֶׁר יְצַרְתֶּם אֶת נְיָרוֹת הַזְּרָעִים</a:t>
            </a:r>
            <a:r>
              <a:rPr lang="iw" sz="1900" b="0" dirty="0">
                <a:solidFill>
                  <a:srgbClr val="054CC0"/>
                </a:solidFill>
                <a:latin typeface="Rubik"/>
                <a:ea typeface="Rubik"/>
                <a:cs typeface="Rubik"/>
                <a:sym typeface="Rubik"/>
              </a:rPr>
              <a:t>?</a:t>
            </a:r>
            <a:endParaRPr sz="1900" b="0" dirty="0">
              <a:solidFill>
                <a:srgbClr val="054CC0"/>
              </a:solidFill>
              <a:latin typeface="Rubik"/>
              <a:ea typeface="Rubik"/>
              <a:cs typeface="Rubik"/>
              <a:sym typeface="Rubik"/>
            </a:endParaRPr>
          </a:p>
          <a:p>
            <a:pPr marL="457200" marR="0" lvl="0" indent="-349250" algn="r" rtl="1">
              <a:lnSpc>
                <a:spcPct val="115000"/>
              </a:lnSpc>
              <a:spcBef>
                <a:spcPts val="0"/>
              </a:spcBef>
              <a:spcAft>
                <a:spcPts val="0"/>
              </a:spcAft>
              <a:buClr>
                <a:srgbClr val="054CC0"/>
              </a:buClr>
              <a:buSzPts val="1900"/>
              <a:buFont typeface="Rubik"/>
              <a:buChar char="●"/>
            </a:pPr>
            <a:r>
              <a:rPr lang="he-IL" sz="1900" b="0" dirty="0">
                <a:solidFill>
                  <a:srgbClr val="054CC0"/>
                </a:solidFill>
                <a:latin typeface="Rubik"/>
                <a:ea typeface="Rubik"/>
                <a:cs typeface="Rubik"/>
                <a:sym typeface="Rubik"/>
              </a:rPr>
              <a:t>מִמָּה נֶהֱנֵיתֶם </a:t>
            </a:r>
            <a:r>
              <a:rPr lang="he-IL" sz="1900" b="0" dirty="0" err="1">
                <a:solidFill>
                  <a:srgbClr val="054CC0"/>
                </a:solidFill>
                <a:latin typeface="Rubik"/>
                <a:ea typeface="Rubik"/>
                <a:cs typeface="Rubik"/>
                <a:sym typeface="Rubik"/>
              </a:rPr>
              <a:t>בִּמְיֻחָד</a:t>
            </a:r>
            <a:r>
              <a:rPr lang="iw" sz="1900" b="0" dirty="0">
                <a:solidFill>
                  <a:srgbClr val="054CC0"/>
                </a:solidFill>
                <a:latin typeface="Rubik"/>
                <a:ea typeface="Rubik"/>
                <a:cs typeface="Rubik"/>
                <a:sym typeface="Rubik"/>
              </a:rPr>
              <a:t>?</a:t>
            </a:r>
            <a:endParaRPr sz="1900" b="0" dirty="0">
              <a:solidFill>
                <a:srgbClr val="054CC0"/>
              </a:solidFill>
              <a:latin typeface="Rubik"/>
              <a:ea typeface="Rubik"/>
              <a:cs typeface="Rubik"/>
              <a:sym typeface="Rubik"/>
            </a:endParaRPr>
          </a:p>
          <a:p>
            <a:pPr marL="457200" marR="0" lvl="0" indent="-349250" algn="r" rtl="1">
              <a:lnSpc>
                <a:spcPct val="115000"/>
              </a:lnSpc>
              <a:spcBef>
                <a:spcPts val="0"/>
              </a:spcBef>
              <a:spcAft>
                <a:spcPts val="0"/>
              </a:spcAft>
              <a:buClr>
                <a:srgbClr val="054CC0"/>
              </a:buClr>
              <a:buSzPts val="1900"/>
              <a:buFont typeface="Rubik"/>
              <a:buChar char="●"/>
            </a:pPr>
            <a:r>
              <a:rPr lang="he-IL" sz="1900" b="0" dirty="0">
                <a:solidFill>
                  <a:srgbClr val="054CC0"/>
                </a:solidFill>
                <a:latin typeface="Rubik"/>
                <a:ea typeface="Rubik"/>
                <a:cs typeface="Rubik"/>
                <a:sym typeface="Rubik"/>
              </a:rPr>
              <a:t>עַל אֵיזֶה חֵלֶק מֵהַמְּשִׂימָה הֲיִיתֶם מַעֲדִיפִים לְוַתֵּר</a:t>
            </a:r>
            <a:r>
              <a:rPr lang="iw" sz="1900" b="0" dirty="0">
                <a:solidFill>
                  <a:srgbClr val="054CC0"/>
                </a:solidFill>
                <a:latin typeface="Rubik"/>
                <a:ea typeface="Rubik"/>
                <a:cs typeface="Rubik"/>
                <a:sym typeface="Rubik"/>
              </a:rPr>
              <a:t>?</a:t>
            </a:r>
            <a:endParaRPr sz="1900" dirty="0"/>
          </a:p>
        </p:txBody>
      </p:sp>
      <p:pic>
        <p:nvPicPr>
          <p:cNvPr id="312" name="Google Shape;312;p42"/>
          <p:cNvPicPr preferRelativeResize="0"/>
          <p:nvPr/>
        </p:nvPicPr>
        <p:blipFill>
          <a:blip r:embed="rId3">
            <a:alphaModFix/>
          </a:blip>
          <a:stretch>
            <a:fillRect/>
          </a:stretch>
        </p:blipFill>
        <p:spPr>
          <a:xfrm>
            <a:off x="6900" y="0"/>
            <a:ext cx="9144000" cy="1057267"/>
          </a:xfrm>
          <a:prstGeom prst="rect">
            <a:avLst/>
          </a:prstGeom>
          <a:noFill/>
          <a:ln>
            <a:noFill/>
          </a:ln>
        </p:spPr>
      </p:pic>
      <p:sp>
        <p:nvSpPr>
          <p:cNvPr id="313" name="Google Shape;313;p42"/>
          <p:cNvSpPr txBox="1">
            <a:spLocks noGrp="1"/>
          </p:cNvSpPr>
          <p:nvPr>
            <p:ph type="title"/>
          </p:nvPr>
        </p:nvSpPr>
        <p:spPr>
          <a:xfrm>
            <a:off x="6900" y="128138"/>
            <a:ext cx="91440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None/>
            </a:pPr>
            <a:r>
              <a:rPr lang="iw" sz="3000" b="0">
                <a:solidFill>
                  <a:srgbClr val="054CC0"/>
                </a:solidFill>
                <a:latin typeface="Rubik ExtraBold"/>
                <a:ea typeface="Rubik ExtraBold"/>
                <a:cs typeface="Rubik ExtraBold"/>
                <a:sym typeface="Rubik ExtraBold"/>
              </a:rPr>
              <a:t>סיכום ורפלקציה</a:t>
            </a:r>
            <a:endParaRPr sz="3000" b="0">
              <a:solidFill>
                <a:srgbClr val="054CC0"/>
              </a:solidFill>
              <a:latin typeface="Rubik ExtraBold"/>
              <a:ea typeface="Rubik ExtraBold"/>
              <a:cs typeface="Rubik ExtraBold"/>
              <a:sym typeface="Rubik ExtraBold"/>
            </a:endParaRPr>
          </a:p>
        </p:txBody>
      </p:sp>
      <p:sp>
        <p:nvSpPr>
          <p:cNvPr id="314" name="Google Shape;314;p42"/>
          <p:cNvSpPr txBox="1">
            <a:spLocks noGrp="1"/>
          </p:cNvSpPr>
          <p:nvPr>
            <p:ph type="title"/>
          </p:nvPr>
        </p:nvSpPr>
        <p:spPr>
          <a:xfrm>
            <a:off x="-69300" y="574575"/>
            <a:ext cx="9144000" cy="48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2222" b="0">
                <a:solidFill>
                  <a:srgbClr val="054CC0"/>
                </a:solidFill>
                <a:latin typeface="Rubik"/>
                <a:ea typeface="Rubik"/>
                <a:cs typeface="Rubik"/>
                <a:sym typeface="Rubik"/>
              </a:rPr>
              <a:t>חוויה</a:t>
            </a:r>
            <a:endParaRPr sz="2222" b="0">
              <a:solidFill>
                <a:srgbClr val="054CC0"/>
              </a:solidFill>
              <a:latin typeface="Rubik"/>
              <a:ea typeface="Rubik"/>
              <a:cs typeface="Rubik"/>
              <a:sym typeface="Rubik"/>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body" idx="1"/>
          </p:nvPr>
        </p:nvSpPr>
        <p:spPr>
          <a:xfrm>
            <a:off x="4666550" y="1823050"/>
            <a:ext cx="4015800" cy="2817600"/>
          </a:xfrm>
          <a:prstGeom prst="rect">
            <a:avLst/>
          </a:prstGeom>
          <a:solidFill>
            <a:srgbClr val="D7FCEB"/>
          </a:solidFill>
        </p:spPr>
        <p:txBody>
          <a:bodyPr spcFirstLastPara="1" wrap="square" lIns="91425" tIns="91425" rIns="91425" bIns="91425" anchor="t" anchorCtr="0">
            <a:noAutofit/>
          </a:bodyPr>
          <a:lstStyle/>
          <a:p>
            <a:pPr marL="0" lvl="0" indent="0" algn="r" rtl="1">
              <a:lnSpc>
                <a:spcPct val="80000"/>
              </a:lnSpc>
              <a:spcBef>
                <a:spcPts val="0"/>
              </a:spcBef>
              <a:spcAft>
                <a:spcPts val="0"/>
              </a:spcAft>
              <a:buSzPts val="852"/>
              <a:buNone/>
            </a:pPr>
            <a:endParaRPr sz="1300" dirty="0">
              <a:solidFill>
                <a:srgbClr val="054CC0"/>
              </a:solidFill>
              <a:latin typeface="Rubik Black"/>
              <a:ea typeface="Rubik Black"/>
              <a:cs typeface="Rubik Black"/>
              <a:sym typeface="Rubik Black"/>
            </a:endParaRPr>
          </a:p>
          <a:p>
            <a:pPr marL="269999" lvl="0" indent="0" algn="r" rtl="1">
              <a:lnSpc>
                <a:spcPct val="95000"/>
              </a:lnSpc>
              <a:spcBef>
                <a:spcPts val="0"/>
              </a:spcBef>
              <a:spcAft>
                <a:spcPts val="0"/>
              </a:spcAft>
              <a:buSzPts val="852"/>
              <a:buNone/>
            </a:pPr>
            <a:r>
              <a:rPr lang="iw" sz="1300" dirty="0">
                <a:solidFill>
                  <a:srgbClr val="054CC0"/>
                </a:solidFill>
                <a:latin typeface="Rubik ExtraBold"/>
                <a:ea typeface="Rubik ExtraBold"/>
                <a:cs typeface="Rubik ExtraBold"/>
                <a:sym typeface="Rubik ExtraBold"/>
              </a:rPr>
              <a:t>תחום תוכן: </a:t>
            </a:r>
            <a:r>
              <a:rPr lang="iw" sz="1300" b="1" dirty="0">
                <a:solidFill>
                  <a:srgbClr val="000000"/>
                </a:solidFill>
                <a:latin typeface="Rubik"/>
                <a:ea typeface="Rubik"/>
                <a:cs typeface="Rubik"/>
                <a:sym typeface="Rubik"/>
              </a:rPr>
              <a:t>מדעי החיים – ביולוגיה </a:t>
            </a:r>
            <a:endParaRPr sz="1300" b="1" dirty="0">
              <a:solidFill>
                <a:srgbClr val="000000"/>
              </a:solidFill>
              <a:latin typeface="Rubik"/>
              <a:ea typeface="Rubik"/>
              <a:cs typeface="Rubik"/>
              <a:sym typeface="Rubik"/>
            </a:endParaRPr>
          </a:p>
          <a:p>
            <a:pPr marL="269999" lvl="0" indent="0" algn="r" rtl="1">
              <a:lnSpc>
                <a:spcPct val="95000"/>
              </a:lnSpc>
              <a:spcBef>
                <a:spcPts val="0"/>
              </a:spcBef>
              <a:spcAft>
                <a:spcPts val="0"/>
              </a:spcAft>
              <a:buSzPts val="852"/>
              <a:buNone/>
            </a:pPr>
            <a:endParaRPr sz="1300" b="1" dirty="0">
              <a:solidFill>
                <a:srgbClr val="000000"/>
              </a:solidFill>
              <a:latin typeface="Rubik"/>
              <a:ea typeface="Rubik"/>
              <a:cs typeface="Rubik"/>
              <a:sym typeface="Rubik"/>
            </a:endParaRPr>
          </a:p>
          <a:p>
            <a:pPr marL="269999" lvl="0" indent="0" algn="r" rtl="1">
              <a:lnSpc>
                <a:spcPct val="95000"/>
              </a:lnSpc>
              <a:spcBef>
                <a:spcPts val="0"/>
              </a:spcBef>
              <a:spcAft>
                <a:spcPts val="0"/>
              </a:spcAft>
              <a:buSzPts val="852"/>
              <a:buNone/>
            </a:pPr>
            <a:r>
              <a:rPr lang="iw" sz="1300" dirty="0">
                <a:solidFill>
                  <a:srgbClr val="054CC0"/>
                </a:solidFill>
                <a:latin typeface="Rubik ExtraBold"/>
                <a:ea typeface="Rubik ExtraBold"/>
                <a:cs typeface="Rubik ExtraBold"/>
                <a:sym typeface="Rubik ExtraBold"/>
              </a:rPr>
              <a:t>נושא מרכזי: </a:t>
            </a:r>
            <a:r>
              <a:rPr lang="iw" sz="1300" dirty="0">
                <a:solidFill>
                  <a:srgbClr val="000000"/>
                </a:solidFill>
                <a:latin typeface="Rubik"/>
                <a:ea typeface="Rubik"/>
                <a:cs typeface="Rubik"/>
                <a:sym typeface="Rubik"/>
              </a:rPr>
              <a:t>מערכות אקולוגיות</a:t>
            </a:r>
            <a:endParaRPr sz="1300" dirty="0">
              <a:solidFill>
                <a:srgbClr val="000000"/>
              </a:solidFill>
              <a:latin typeface="Rubik"/>
              <a:ea typeface="Rubik"/>
              <a:cs typeface="Rubik"/>
              <a:sym typeface="Rubik"/>
            </a:endParaRPr>
          </a:p>
          <a:p>
            <a:pPr marL="269999" lvl="0" indent="0" algn="r" rtl="1">
              <a:lnSpc>
                <a:spcPct val="95000"/>
              </a:lnSpc>
              <a:spcBef>
                <a:spcPts val="0"/>
              </a:spcBef>
              <a:spcAft>
                <a:spcPts val="0"/>
              </a:spcAft>
              <a:buSzPts val="852"/>
              <a:buNone/>
            </a:pPr>
            <a:endParaRPr sz="1300" dirty="0">
              <a:solidFill>
                <a:srgbClr val="054CC0"/>
              </a:solidFill>
              <a:latin typeface="Rubik ExtraBold"/>
              <a:ea typeface="Rubik ExtraBold"/>
              <a:cs typeface="Rubik ExtraBold"/>
              <a:sym typeface="Rubik ExtraBold"/>
            </a:endParaRPr>
          </a:p>
          <a:p>
            <a:pPr marL="269999" lvl="0" indent="0" algn="r" rtl="1">
              <a:lnSpc>
                <a:spcPct val="95000"/>
              </a:lnSpc>
              <a:spcBef>
                <a:spcPts val="0"/>
              </a:spcBef>
              <a:spcAft>
                <a:spcPts val="0"/>
              </a:spcAft>
              <a:buSzPts val="852"/>
              <a:buNone/>
            </a:pPr>
            <a:r>
              <a:rPr lang="iw" sz="1300" dirty="0">
                <a:solidFill>
                  <a:srgbClr val="054CC0"/>
                </a:solidFill>
                <a:latin typeface="Rubik ExtraBold"/>
                <a:ea typeface="Rubik ExtraBold"/>
                <a:cs typeface="Rubik ExtraBold"/>
                <a:sym typeface="Rubik ExtraBold"/>
              </a:rPr>
              <a:t>נושא משנה: </a:t>
            </a:r>
            <a:r>
              <a:rPr lang="iw" sz="1300" dirty="0">
                <a:solidFill>
                  <a:srgbClr val="000000"/>
                </a:solidFill>
                <a:latin typeface="Rubik"/>
                <a:ea typeface="Rubik"/>
                <a:cs typeface="Rubik"/>
                <a:sym typeface="Rubik"/>
              </a:rPr>
              <a:t>המגוון בטבע</a:t>
            </a:r>
            <a:endParaRPr sz="1300" dirty="0">
              <a:solidFill>
                <a:srgbClr val="000000"/>
              </a:solidFill>
              <a:latin typeface="Rubik"/>
              <a:ea typeface="Rubik"/>
              <a:cs typeface="Rubik"/>
              <a:sym typeface="Rubik"/>
            </a:endParaRPr>
          </a:p>
          <a:p>
            <a:pPr marL="269999" lvl="0" indent="0" algn="r" rtl="1">
              <a:lnSpc>
                <a:spcPct val="95000"/>
              </a:lnSpc>
              <a:spcBef>
                <a:spcPts val="0"/>
              </a:spcBef>
              <a:spcAft>
                <a:spcPts val="0"/>
              </a:spcAft>
              <a:buSzPts val="852"/>
              <a:buNone/>
            </a:pPr>
            <a:r>
              <a:rPr lang="iw" sz="1300" b="1" dirty="0">
                <a:solidFill>
                  <a:srgbClr val="054CC0"/>
                </a:solidFill>
                <a:latin typeface="Rubik"/>
                <a:ea typeface="Rubik"/>
                <a:cs typeface="Rubik"/>
                <a:sym typeface="Rubik"/>
              </a:rPr>
              <a:t>רעיונות והדגשים</a:t>
            </a:r>
            <a:r>
              <a:rPr lang="iw" sz="1300" dirty="0">
                <a:solidFill>
                  <a:srgbClr val="054CC0"/>
                </a:solidFill>
                <a:latin typeface="Rubik"/>
                <a:ea typeface="Rubik"/>
                <a:cs typeface="Rubik"/>
                <a:sym typeface="Rubik"/>
              </a:rPr>
              <a:t>:</a:t>
            </a:r>
            <a:r>
              <a:rPr lang="iw" sz="1300" dirty="0">
                <a:solidFill>
                  <a:srgbClr val="000000"/>
                </a:solidFill>
                <a:latin typeface="Rubik"/>
                <a:ea typeface="Rubik"/>
                <a:cs typeface="Rubik"/>
                <a:sym typeface="Rubik"/>
              </a:rPr>
              <a:t> מגוון היצורים בטבע משקף את השוני בצורה, במבנה ובאורח החיים</a:t>
            </a:r>
            <a:br>
              <a:rPr lang="iw" sz="1300" dirty="0">
                <a:solidFill>
                  <a:srgbClr val="000000"/>
                </a:solidFill>
                <a:latin typeface="Calibri"/>
                <a:ea typeface="Calibri"/>
                <a:cs typeface="Calibri"/>
                <a:sym typeface="Calibri"/>
              </a:rPr>
            </a:br>
            <a:r>
              <a:rPr lang="iw" sz="1300" b="1" dirty="0">
                <a:solidFill>
                  <a:srgbClr val="054CC0"/>
                </a:solidFill>
                <a:latin typeface="Rubik"/>
                <a:ea typeface="Rubik"/>
                <a:cs typeface="Rubik"/>
                <a:sym typeface="Rubik"/>
              </a:rPr>
              <a:t>ציוני דרך:</a:t>
            </a:r>
            <a:r>
              <a:rPr lang="iw" sz="1300" dirty="0">
                <a:solidFill>
                  <a:srgbClr val="000000"/>
                </a:solidFill>
                <a:latin typeface="Rubik"/>
                <a:ea typeface="Rubik"/>
                <a:cs typeface="Rubik"/>
                <a:sym typeface="Rubik"/>
              </a:rPr>
              <a:t> מבנה צמחים: מבנה שורש, גבעול, עלה, פרח, פרי, זרע</a:t>
            </a:r>
            <a:endParaRPr sz="1300" dirty="0">
              <a:solidFill>
                <a:srgbClr val="000000"/>
              </a:solidFill>
              <a:latin typeface="Calibri"/>
              <a:ea typeface="Calibri"/>
              <a:cs typeface="Calibri"/>
              <a:sym typeface="Calibri"/>
            </a:endParaRPr>
          </a:p>
          <a:p>
            <a:pPr marL="269999" lvl="0" indent="0" algn="r" rtl="1">
              <a:lnSpc>
                <a:spcPct val="95000"/>
              </a:lnSpc>
              <a:spcBef>
                <a:spcPts val="0"/>
              </a:spcBef>
              <a:spcAft>
                <a:spcPts val="0"/>
              </a:spcAft>
              <a:buSzPts val="852"/>
              <a:buNone/>
            </a:pPr>
            <a:endParaRPr sz="1300" dirty="0">
              <a:solidFill>
                <a:srgbClr val="054CC0"/>
              </a:solidFill>
              <a:latin typeface="Rubik ExtraBold"/>
              <a:ea typeface="Rubik ExtraBold"/>
              <a:cs typeface="Rubik ExtraBold"/>
              <a:sym typeface="Rubik ExtraBold"/>
            </a:endParaRPr>
          </a:p>
          <a:p>
            <a:pPr marL="0" lvl="0" indent="0" algn="l" rtl="0">
              <a:lnSpc>
                <a:spcPct val="95000"/>
              </a:lnSpc>
              <a:spcBef>
                <a:spcPts val="0"/>
              </a:spcBef>
              <a:spcAft>
                <a:spcPts val="1200"/>
              </a:spcAft>
              <a:buSzPts val="852"/>
              <a:buNone/>
            </a:pPr>
            <a:endParaRPr sz="1300" dirty="0"/>
          </a:p>
        </p:txBody>
      </p:sp>
      <p:sp>
        <p:nvSpPr>
          <p:cNvPr id="85" name="Google Shape;85;p16"/>
          <p:cNvSpPr txBox="1">
            <a:spLocks noGrp="1"/>
          </p:cNvSpPr>
          <p:nvPr>
            <p:ph type="body" idx="1"/>
          </p:nvPr>
        </p:nvSpPr>
        <p:spPr>
          <a:xfrm>
            <a:off x="387350" y="1823050"/>
            <a:ext cx="4015800" cy="2817600"/>
          </a:xfrm>
          <a:prstGeom prst="rect">
            <a:avLst/>
          </a:prstGeom>
          <a:solidFill>
            <a:srgbClr val="D7FCEB"/>
          </a:solidFill>
        </p:spPr>
        <p:txBody>
          <a:bodyPr spcFirstLastPara="1" wrap="square" lIns="91425" tIns="91425" rIns="91425" bIns="91425" anchor="t" anchorCtr="0">
            <a:normAutofit/>
          </a:bodyPr>
          <a:lstStyle/>
          <a:p>
            <a:pPr marL="0" lvl="0" indent="0" algn="r" rtl="1">
              <a:spcBef>
                <a:spcPts val="0"/>
              </a:spcBef>
              <a:spcAft>
                <a:spcPts val="0"/>
              </a:spcAft>
              <a:buNone/>
            </a:pPr>
            <a:endParaRPr sz="1100" u="sng" dirty="0">
              <a:solidFill>
                <a:srgbClr val="000000"/>
              </a:solidFill>
              <a:latin typeface="Arial"/>
              <a:ea typeface="Arial"/>
              <a:cs typeface="Arial"/>
              <a:sym typeface="Arial"/>
            </a:endParaRPr>
          </a:p>
          <a:p>
            <a:pPr marL="269999" lvl="0" indent="0" algn="r" rtl="1">
              <a:lnSpc>
                <a:spcPct val="95000"/>
              </a:lnSpc>
              <a:spcBef>
                <a:spcPts val="0"/>
              </a:spcBef>
              <a:spcAft>
                <a:spcPts val="0"/>
              </a:spcAft>
              <a:buNone/>
            </a:pPr>
            <a:endParaRPr sz="1300" dirty="0">
              <a:solidFill>
                <a:srgbClr val="054CC0"/>
              </a:solidFill>
              <a:latin typeface="Rubik ExtraBold"/>
              <a:ea typeface="Rubik ExtraBold"/>
              <a:cs typeface="Rubik ExtraBold"/>
              <a:sym typeface="Rubik ExtraBold"/>
            </a:endParaRPr>
          </a:p>
          <a:p>
            <a:pPr marL="269999" lvl="0" indent="0" algn="r" rtl="1">
              <a:lnSpc>
                <a:spcPct val="95000"/>
              </a:lnSpc>
              <a:spcBef>
                <a:spcPts val="0"/>
              </a:spcBef>
              <a:spcAft>
                <a:spcPts val="0"/>
              </a:spcAft>
              <a:buNone/>
            </a:pPr>
            <a:endParaRPr sz="1300" dirty="0">
              <a:solidFill>
                <a:srgbClr val="054CC0"/>
              </a:solidFill>
              <a:latin typeface="Rubik ExtraBold"/>
              <a:ea typeface="Rubik ExtraBold"/>
              <a:cs typeface="Rubik ExtraBold"/>
              <a:sym typeface="Rubik ExtraBold"/>
            </a:endParaRPr>
          </a:p>
          <a:p>
            <a:pPr marL="269999" lvl="0" indent="0" algn="r" rtl="1">
              <a:lnSpc>
                <a:spcPct val="95000"/>
              </a:lnSpc>
              <a:spcBef>
                <a:spcPts val="0"/>
              </a:spcBef>
              <a:spcAft>
                <a:spcPts val="0"/>
              </a:spcAft>
              <a:buClr>
                <a:srgbClr val="000000"/>
              </a:buClr>
              <a:buSzPts val="852"/>
              <a:buFont typeface="Arial"/>
              <a:buNone/>
            </a:pPr>
            <a:r>
              <a:rPr lang="iw" sz="1300" dirty="0">
                <a:solidFill>
                  <a:srgbClr val="054CC0"/>
                </a:solidFill>
                <a:latin typeface="Rubik ExtraBold"/>
                <a:ea typeface="Rubik ExtraBold"/>
                <a:cs typeface="Rubik ExtraBold"/>
                <a:sym typeface="Rubik ExtraBold"/>
              </a:rPr>
              <a:t>נושא משנה: </a:t>
            </a:r>
            <a:r>
              <a:rPr lang="iw" sz="1300" dirty="0">
                <a:solidFill>
                  <a:srgbClr val="000000"/>
                </a:solidFill>
                <a:latin typeface="Rubik"/>
                <a:ea typeface="Rubik"/>
                <a:cs typeface="Rubik"/>
                <a:sym typeface="Rubik"/>
              </a:rPr>
              <a:t>מערכות בכדור הארץ – תופעות מחזוריות</a:t>
            </a:r>
            <a:br>
              <a:rPr lang="iw" sz="1300" dirty="0">
                <a:solidFill>
                  <a:srgbClr val="000000"/>
                </a:solidFill>
                <a:latin typeface="Rubik"/>
                <a:ea typeface="Rubik"/>
                <a:cs typeface="Rubik"/>
                <a:sym typeface="Rubik"/>
              </a:rPr>
            </a:br>
            <a:r>
              <a:rPr lang="iw" sz="1300" b="1" dirty="0">
                <a:solidFill>
                  <a:srgbClr val="054CC0"/>
                </a:solidFill>
                <a:latin typeface="Rubik"/>
                <a:ea typeface="Rubik"/>
                <a:cs typeface="Rubik"/>
                <a:sym typeface="Rubik"/>
              </a:rPr>
              <a:t>רעיונות והדגשים</a:t>
            </a:r>
            <a:r>
              <a:rPr lang="iw" sz="1300" dirty="0">
                <a:solidFill>
                  <a:srgbClr val="000000"/>
                </a:solidFill>
                <a:latin typeface="Rubik"/>
                <a:ea typeface="Rubik"/>
                <a:cs typeface="Rubik"/>
                <a:sym typeface="Rubik"/>
              </a:rPr>
              <a:t>: תנועות כדור הארץ סביב צירו וסביב השמש גורמות תופעות מחזוריות</a:t>
            </a:r>
            <a:endParaRPr sz="1300" dirty="0">
              <a:solidFill>
                <a:srgbClr val="000000"/>
              </a:solidFill>
              <a:latin typeface="Calibri"/>
              <a:ea typeface="Calibri"/>
              <a:cs typeface="Calibri"/>
              <a:sym typeface="Calibri"/>
            </a:endParaRPr>
          </a:p>
          <a:p>
            <a:pPr marL="269999" lvl="0" indent="0" algn="r" rtl="1">
              <a:lnSpc>
                <a:spcPct val="95000"/>
              </a:lnSpc>
              <a:spcBef>
                <a:spcPts val="0"/>
              </a:spcBef>
              <a:spcAft>
                <a:spcPts val="0"/>
              </a:spcAft>
              <a:buNone/>
            </a:pPr>
            <a:r>
              <a:rPr lang="iw" sz="1300" b="1" dirty="0">
                <a:solidFill>
                  <a:srgbClr val="054CC0"/>
                </a:solidFill>
                <a:latin typeface="Rubik"/>
                <a:ea typeface="Rubik"/>
                <a:cs typeface="Rubik"/>
                <a:sym typeface="Rubik"/>
              </a:rPr>
              <a:t>ציוני דרך: </a:t>
            </a:r>
            <a:r>
              <a:rPr lang="iw" sz="1300" dirty="0">
                <a:solidFill>
                  <a:srgbClr val="000000"/>
                </a:solidFill>
                <a:latin typeface="Rubik"/>
                <a:ea typeface="Rubik"/>
                <a:cs typeface="Rubik"/>
                <a:sym typeface="Rubik"/>
              </a:rPr>
              <a:t>תופעות מחזוריות </a:t>
            </a:r>
            <a:r>
              <a:rPr lang="he" sz="1300" dirty="0">
                <a:solidFill>
                  <a:srgbClr val="000000"/>
                </a:solidFill>
                <a:latin typeface="Rubik"/>
                <a:ea typeface="Rubik"/>
                <a:cs typeface="Rubik"/>
                <a:sym typeface="Rubik"/>
              </a:rPr>
              <a:t>–</a:t>
            </a:r>
            <a:r>
              <a:rPr lang="iw" sz="1300" dirty="0">
                <a:solidFill>
                  <a:srgbClr val="000000"/>
                </a:solidFill>
                <a:latin typeface="Rubik"/>
                <a:ea typeface="Rubik"/>
                <a:cs typeface="Rubik"/>
                <a:sym typeface="Rubik"/>
              </a:rPr>
              <a:t> עונות השנה: קיץ, סתיו, חורף, אביב</a:t>
            </a:r>
            <a:r>
              <a:rPr lang="he-IL" sz="1300" dirty="0">
                <a:solidFill>
                  <a:srgbClr val="000000"/>
                </a:solidFill>
                <a:latin typeface="Rubik"/>
                <a:ea typeface="Rubik"/>
                <a:cs typeface="Rubik"/>
                <a:sym typeface="Rubik"/>
              </a:rPr>
              <a:t>;</a:t>
            </a:r>
            <a:r>
              <a:rPr lang="iw" sz="1300" dirty="0">
                <a:solidFill>
                  <a:srgbClr val="000000"/>
                </a:solidFill>
                <a:latin typeface="Rubik"/>
                <a:ea typeface="Rubik"/>
                <a:cs typeface="Rubik"/>
                <a:sym typeface="Rubik"/>
              </a:rPr>
              <a:t> מאפייני העונות (כגון: מצב </a:t>
            </a:r>
            <a:r>
              <a:rPr lang="he-IL" sz="1300" dirty="0">
                <a:solidFill>
                  <a:srgbClr val="000000"/>
                </a:solidFill>
                <a:latin typeface="Rubik"/>
                <a:ea typeface="Rubik"/>
                <a:cs typeface="Rubik"/>
                <a:sym typeface="Rubik"/>
              </a:rPr>
              <a:t>ה</a:t>
            </a:r>
            <a:r>
              <a:rPr lang="iw" sz="1300" dirty="0">
                <a:solidFill>
                  <a:srgbClr val="000000"/>
                </a:solidFill>
                <a:latin typeface="Rubik"/>
                <a:ea typeface="Rubik"/>
                <a:cs typeface="Rubik"/>
                <a:sym typeface="Rubik"/>
              </a:rPr>
              <a:t>קרקע, תנאי מזג האוויר, אורך </a:t>
            </a:r>
            <a:r>
              <a:rPr lang="he-IL" sz="1300" dirty="0">
                <a:solidFill>
                  <a:srgbClr val="000000"/>
                </a:solidFill>
                <a:latin typeface="Rubik"/>
                <a:ea typeface="Rubik"/>
                <a:cs typeface="Rubik"/>
                <a:sym typeface="Rubik"/>
              </a:rPr>
              <a:t>ה</a:t>
            </a:r>
            <a:r>
              <a:rPr lang="iw" sz="1300" dirty="0">
                <a:solidFill>
                  <a:srgbClr val="000000"/>
                </a:solidFill>
                <a:latin typeface="Rubik"/>
                <a:ea typeface="Rubik"/>
                <a:cs typeface="Rubik"/>
                <a:sym typeface="Rubik"/>
              </a:rPr>
              <a:t>יום ו</a:t>
            </a:r>
            <a:r>
              <a:rPr lang="he-IL" sz="1300" dirty="0">
                <a:solidFill>
                  <a:srgbClr val="000000"/>
                </a:solidFill>
                <a:latin typeface="Rubik"/>
                <a:ea typeface="Rubik"/>
                <a:cs typeface="Rubik"/>
                <a:sym typeface="Rubik"/>
              </a:rPr>
              <a:t>ה</a:t>
            </a:r>
            <a:r>
              <a:rPr lang="iw" sz="1300" dirty="0">
                <a:solidFill>
                  <a:srgbClr val="000000"/>
                </a:solidFill>
                <a:latin typeface="Rubik"/>
                <a:ea typeface="Rubik"/>
                <a:cs typeface="Rubik"/>
                <a:sym typeface="Rubik"/>
              </a:rPr>
              <a:t>לילה, יצורים חיים נפוצים); תופעות מחזוריות בעולם החי: צמחים – נביטה, מגוון צמחים </a:t>
            </a:r>
            <a:r>
              <a:rPr lang="he-IL" sz="1300" dirty="0">
                <a:solidFill>
                  <a:srgbClr val="000000"/>
                </a:solidFill>
                <a:latin typeface="Rubik"/>
                <a:ea typeface="Rubik"/>
                <a:cs typeface="Rubik"/>
                <a:sym typeface="Rubik"/>
              </a:rPr>
              <a:t>אופייני ל</a:t>
            </a:r>
            <a:r>
              <a:rPr lang="iw" sz="1300" dirty="0">
                <a:solidFill>
                  <a:srgbClr val="000000"/>
                </a:solidFill>
                <a:latin typeface="Rubik"/>
                <a:ea typeface="Rubik"/>
                <a:cs typeface="Rubik"/>
                <a:sym typeface="Rubik"/>
              </a:rPr>
              <a:t>עונות השונות</a:t>
            </a:r>
            <a:endParaRPr dirty="0"/>
          </a:p>
        </p:txBody>
      </p:sp>
      <p:sp>
        <p:nvSpPr>
          <p:cNvPr id="86" name="Google Shape;86;p16"/>
          <p:cNvSpPr txBox="1"/>
          <p:nvPr/>
        </p:nvSpPr>
        <p:spPr>
          <a:xfrm>
            <a:off x="2863975" y="1239875"/>
            <a:ext cx="3000000" cy="44640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iw" sz="1700" dirty="0">
                <a:solidFill>
                  <a:srgbClr val="054CC0"/>
                </a:solidFill>
                <a:latin typeface="Rubik Black"/>
                <a:ea typeface="Rubik Black"/>
                <a:cs typeface="Rubik Black"/>
                <a:sym typeface="Rubik Black"/>
              </a:rPr>
              <a:t>קישור לת</a:t>
            </a:r>
            <a:r>
              <a:rPr lang="he-IL" sz="1700" dirty="0">
                <a:solidFill>
                  <a:srgbClr val="054CC0"/>
                </a:solidFill>
                <a:latin typeface="Rubik Black"/>
                <a:ea typeface="Rubik Black"/>
                <a:cs typeface="Rubik Black"/>
                <a:sym typeface="Rubik Black"/>
              </a:rPr>
              <a:t>ו</a:t>
            </a:r>
            <a:r>
              <a:rPr lang="iw" sz="1700" dirty="0">
                <a:solidFill>
                  <a:srgbClr val="054CC0"/>
                </a:solidFill>
                <a:latin typeface="Rubik Black"/>
                <a:ea typeface="Rubik Black"/>
                <a:cs typeface="Rubik Black"/>
                <a:sym typeface="Rubik Black"/>
              </a:rPr>
              <a:t>כנית הלימודים</a:t>
            </a:r>
            <a:endParaRPr sz="1700" dirty="0"/>
          </a:p>
        </p:txBody>
      </p:sp>
      <p:pic>
        <p:nvPicPr>
          <p:cNvPr id="87" name="Google Shape;87;p16"/>
          <p:cNvPicPr preferRelativeResize="0"/>
          <p:nvPr/>
        </p:nvPicPr>
        <p:blipFill>
          <a:blip r:embed="rId3">
            <a:alphaModFix/>
          </a:blip>
          <a:stretch>
            <a:fillRect/>
          </a:stretch>
        </p:blipFill>
        <p:spPr>
          <a:xfrm>
            <a:off x="0" y="-56587"/>
            <a:ext cx="9144000" cy="1057275"/>
          </a:xfrm>
          <a:prstGeom prst="rect">
            <a:avLst/>
          </a:prstGeom>
          <a:noFill/>
          <a:ln>
            <a:noFill/>
          </a:ln>
        </p:spPr>
      </p:pic>
      <p:sp>
        <p:nvSpPr>
          <p:cNvPr id="88" name="Google Shape;88;p16"/>
          <p:cNvSpPr txBox="1">
            <a:spLocks noGrp="1"/>
          </p:cNvSpPr>
          <p:nvPr>
            <p:ph type="title"/>
          </p:nvPr>
        </p:nvSpPr>
        <p:spPr>
          <a:xfrm>
            <a:off x="152400" y="123500"/>
            <a:ext cx="85206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SzPts val="990"/>
              <a:buNone/>
            </a:pPr>
            <a:r>
              <a:rPr lang="iw" sz="3000" dirty="0">
                <a:solidFill>
                  <a:srgbClr val="054CC0"/>
                </a:solidFill>
                <a:latin typeface="Rubik"/>
                <a:ea typeface="Rubik"/>
                <a:cs typeface="Rubik"/>
                <a:sym typeface="Rubik"/>
              </a:rPr>
              <a:t>הנחיות למורה</a:t>
            </a:r>
            <a:r>
              <a:rPr lang="he-IL" sz="3000" dirty="0">
                <a:solidFill>
                  <a:srgbClr val="054CC0"/>
                </a:solidFill>
                <a:latin typeface="Rubik"/>
                <a:ea typeface="Rubik"/>
                <a:cs typeface="Rubik"/>
                <a:sym typeface="Rubik"/>
              </a:rPr>
              <a:t>: </a:t>
            </a:r>
            <a:r>
              <a:rPr lang="iw" sz="3000" dirty="0">
                <a:solidFill>
                  <a:srgbClr val="054CC0"/>
                </a:solidFill>
                <a:latin typeface="Rubik"/>
                <a:ea typeface="Rubik"/>
                <a:cs typeface="Rubik"/>
                <a:sym typeface="Rubik"/>
              </a:rPr>
              <a:t>רקע</a:t>
            </a:r>
            <a:r>
              <a:rPr lang="iw" sz="3080" dirty="0">
                <a:solidFill>
                  <a:srgbClr val="054CC0"/>
                </a:solidFill>
                <a:latin typeface="Rubik"/>
                <a:ea typeface="Rubik"/>
                <a:cs typeface="Rubik"/>
                <a:sym typeface="Rubik"/>
              </a:rPr>
              <a:t>  </a:t>
            </a:r>
            <a:endParaRPr sz="3080" dirty="0">
              <a:solidFill>
                <a:srgbClr val="054CC0"/>
              </a:solidFill>
              <a:latin typeface="Rubik"/>
              <a:ea typeface="Rubik"/>
              <a:cs typeface="Rubik"/>
              <a:sym typeface="Rubi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body" idx="1"/>
          </p:nvPr>
        </p:nvSpPr>
        <p:spPr>
          <a:xfrm>
            <a:off x="4740850" y="1628175"/>
            <a:ext cx="4015800" cy="2813400"/>
          </a:xfrm>
          <a:prstGeom prst="rect">
            <a:avLst/>
          </a:prstGeom>
          <a:solidFill>
            <a:srgbClr val="D7FCEB"/>
          </a:solidFill>
        </p:spPr>
        <p:txBody>
          <a:bodyPr spcFirstLastPara="1" wrap="square" lIns="91425" tIns="91425" rIns="91425" bIns="91425" anchor="t" anchorCtr="0">
            <a:noAutofit/>
          </a:bodyPr>
          <a:lstStyle/>
          <a:p>
            <a:pPr marL="0" lvl="0" indent="0" algn="r" rtl="1">
              <a:lnSpc>
                <a:spcPct val="90000"/>
              </a:lnSpc>
              <a:spcBef>
                <a:spcPts val="0"/>
              </a:spcBef>
              <a:spcAft>
                <a:spcPts val="0"/>
              </a:spcAft>
              <a:buNone/>
            </a:pPr>
            <a:r>
              <a:rPr lang="iw" sz="1700" u="sng" dirty="0">
                <a:solidFill>
                  <a:srgbClr val="054CC0"/>
                </a:solidFill>
                <a:latin typeface="Rubik Black"/>
                <a:ea typeface="Rubik Black"/>
                <a:cs typeface="Rubik Black"/>
                <a:sym typeface="Rubik Black"/>
              </a:rPr>
              <a:t>מיומנויות קוגנ</a:t>
            </a:r>
            <a:r>
              <a:rPr lang="he-IL" sz="1700" u="sng" dirty="0">
                <a:solidFill>
                  <a:srgbClr val="054CC0"/>
                </a:solidFill>
                <a:latin typeface="Rubik Black"/>
                <a:ea typeface="Rubik Black"/>
                <a:cs typeface="Rubik Black"/>
                <a:sym typeface="Rubik Black"/>
              </a:rPr>
              <a:t>י</a:t>
            </a:r>
            <a:r>
              <a:rPr lang="iw" sz="1700" u="sng" dirty="0">
                <a:solidFill>
                  <a:srgbClr val="054CC0"/>
                </a:solidFill>
                <a:latin typeface="Rubik Black"/>
                <a:ea typeface="Rubik Black"/>
                <a:cs typeface="Rubik Black"/>
                <a:sym typeface="Rubik Black"/>
              </a:rPr>
              <a:t>טיביות</a:t>
            </a:r>
            <a:endParaRPr sz="1700" dirty="0">
              <a:solidFill>
                <a:srgbClr val="054CC0"/>
              </a:solidFill>
              <a:latin typeface="Rubik Black"/>
              <a:ea typeface="Rubik Black"/>
              <a:cs typeface="Rubik Black"/>
              <a:sym typeface="Rubik Black"/>
            </a:endParaRPr>
          </a:p>
          <a:p>
            <a:pPr marL="269999" lvl="0" indent="0" algn="r" rtl="1">
              <a:lnSpc>
                <a:spcPct val="105000"/>
              </a:lnSpc>
              <a:spcBef>
                <a:spcPts val="0"/>
              </a:spcBef>
              <a:spcAft>
                <a:spcPts val="0"/>
              </a:spcAft>
              <a:buNone/>
            </a:pPr>
            <a:r>
              <a:rPr lang="iw" sz="1400" u="sng" dirty="0">
                <a:solidFill>
                  <a:srgbClr val="054CC0"/>
                </a:solidFill>
                <a:latin typeface="Rubik ExtraBold"/>
                <a:ea typeface="Rubik ExtraBold"/>
                <a:cs typeface="Rubik ExtraBold"/>
                <a:sym typeface="Rubik ExtraBold"/>
              </a:rPr>
              <a:t>מיומנ</a:t>
            </a:r>
            <a:r>
              <a:rPr lang="he-IL" sz="1400" u="sng" dirty="0">
                <a:solidFill>
                  <a:srgbClr val="054CC0"/>
                </a:solidFill>
                <a:latin typeface="Rubik ExtraBold"/>
                <a:ea typeface="Rubik ExtraBold"/>
                <a:cs typeface="Rubik ExtraBold"/>
                <a:sym typeface="Rubik ExtraBold"/>
              </a:rPr>
              <a:t>ו</a:t>
            </a:r>
            <a:r>
              <a:rPr lang="iw" sz="1400" u="sng" dirty="0">
                <a:solidFill>
                  <a:srgbClr val="054CC0"/>
                </a:solidFill>
                <a:latin typeface="Rubik ExtraBold"/>
                <a:ea typeface="Rubik ExtraBold"/>
                <a:cs typeface="Rubik ExtraBold"/>
                <a:sym typeface="Rubik ExtraBold"/>
              </a:rPr>
              <a:t>יות מדעיות:  </a:t>
            </a:r>
            <a:endParaRPr sz="1400" u="sng" dirty="0">
              <a:solidFill>
                <a:srgbClr val="054CC0"/>
              </a:solidFill>
              <a:latin typeface="Rubik ExtraBold"/>
              <a:ea typeface="Rubik ExtraBold"/>
              <a:cs typeface="Rubik ExtraBold"/>
              <a:sym typeface="Rubik ExtraBold"/>
            </a:endParaRPr>
          </a:p>
          <a:p>
            <a:pPr marL="269999" lvl="0" indent="0" algn="r" rtl="1">
              <a:lnSpc>
                <a:spcPct val="105000"/>
              </a:lnSpc>
              <a:spcBef>
                <a:spcPts val="0"/>
              </a:spcBef>
              <a:spcAft>
                <a:spcPts val="0"/>
              </a:spcAft>
              <a:buNone/>
            </a:pPr>
            <a:r>
              <a:rPr lang="iw" sz="1200" dirty="0">
                <a:solidFill>
                  <a:srgbClr val="054CC0"/>
                </a:solidFill>
                <a:latin typeface="Rubik ExtraBold"/>
                <a:ea typeface="Rubik ExtraBold"/>
                <a:cs typeface="Rubik ExtraBold"/>
                <a:sym typeface="Rubik ExtraBold"/>
              </a:rPr>
              <a:t>יכולות ליבה: </a:t>
            </a:r>
            <a:r>
              <a:rPr lang="iw" sz="1200" dirty="0">
                <a:solidFill>
                  <a:srgbClr val="054CC0"/>
                </a:solidFill>
                <a:latin typeface="Rubik"/>
                <a:ea typeface="Rubik"/>
                <a:cs typeface="Rubik"/>
                <a:sym typeface="Rubik"/>
              </a:rPr>
              <a:t>הסבר מדעי של תופעות</a:t>
            </a:r>
            <a:endParaRPr sz="1200" dirty="0">
              <a:solidFill>
                <a:srgbClr val="054CC0"/>
              </a:solidFill>
              <a:latin typeface="Rubik"/>
              <a:ea typeface="Rubik"/>
              <a:cs typeface="Rubik"/>
              <a:sym typeface="Rubik"/>
            </a:endParaRPr>
          </a:p>
          <a:p>
            <a:pPr marL="269999" lvl="0" indent="0" algn="r" rtl="1">
              <a:lnSpc>
                <a:spcPct val="105000"/>
              </a:lnSpc>
              <a:spcBef>
                <a:spcPts val="0"/>
              </a:spcBef>
              <a:spcAft>
                <a:spcPts val="0"/>
              </a:spcAft>
              <a:buNone/>
            </a:pPr>
            <a:r>
              <a:rPr lang="iw" sz="1200" dirty="0">
                <a:solidFill>
                  <a:srgbClr val="054CC0"/>
                </a:solidFill>
                <a:latin typeface="Rubik ExtraBold"/>
                <a:ea typeface="Rubik ExtraBold"/>
                <a:cs typeface="Rubik ExtraBold"/>
                <a:sym typeface="Rubik ExtraBold"/>
              </a:rPr>
              <a:t>פעולה: </a:t>
            </a:r>
            <a:r>
              <a:rPr lang="iw" sz="1200" dirty="0">
                <a:solidFill>
                  <a:srgbClr val="054CC0"/>
                </a:solidFill>
                <a:latin typeface="Rubik"/>
                <a:ea typeface="Rubik"/>
                <a:cs typeface="Rubik"/>
                <a:sym typeface="Rubik"/>
              </a:rPr>
              <a:t>לתאר תופעות ולבנות דוח מבוסס ממצאים ותצפיות</a:t>
            </a:r>
            <a:endParaRPr sz="1200" dirty="0">
              <a:solidFill>
                <a:srgbClr val="054CC0"/>
              </a:solidFill>
              <a:latin typeface="Rubik"/>
              <a:ea typeface="Rubik"/>
              <a:cs typeface="Rubik"/>
              <a:sym typeface="Rubik"/>
            </a:endParaRPr>
          </a:p>
          <a:p>
            <a:pPr marL="0" lvl="0" indent="0" algn="r" rtl="1">
              <a:lnSpc>
                <a:spcPct val="105000"/>
              </a:lnSpc>
              <a:spcBef>
                <a:spcPts val="0"/>
              </a:spcBef>
              <a:spcAft>
                <a:spcPts val="0"/>
              </a:spcAft>
              <a:buNone/>
            </a:pPr>
            <a:r>
              <a:rPr lang="iw" sz="1400" dirty="0">
                <a:solidFill>
                  <a:srgbClr val="054CC0"/>
                </a:solidFill>
                <a:latin typeface="Rubik ExtraBold"/>
                <a:ea typeface="Rubik ExtraBold"/>
                <a:cs typeface="Rubik ExtraBold"/>
                <a:sym typeface="Rubik ExtraBold"/>
              </a:rPr>
              <a:t>      </a:t>
            </a:r>
            <a:r>
              <a:rPr lang="iw" sz="1400" u="sng" dirty="0">
                <a:solidFill>
                  <a:srgbClr val="054CC0"/>
                </a:solidFill>
                <a:latin typeface="Rubik ExtraBold"/>
                <a:ea typeface="Rubik ExtraBold"/>
                <a:cs typeface="Rubik ExtraBold"/>
                <a:sym typeface="Rubik ExtraBold"/>
              </a:rPr>
              <a:t>מיומנות מתמטית:</a:t>
            </a:r>
            <a:endParaRPr sz="1400" u="sng" dirty="0">
              <a:solidFill>
                <a:srgbClr val="054CC0"/>
              </a:solidFill>
              <a:latin typeface="Rubik ExtraBold"/>
              <a:ea typeface="Rubik ExtraBold"/>
              <a:cs typeface="Rubik ExtraBold"/>
              <a:sym typeface="Rubik ExtraBold"/>
            </a:endParaRPr>
          </a:p>
          <a:p>
            <a:pPr marL="269999" lvl="0" indent="0" algn="r" rtl="1">
              <a:lnSpc>
                <a:spcPct val="105000"/>
              </a:lnSpc>
              <a:spcBef>
                <a:spcPts val="0"/>
              </a:spcBef>
              <a:spcAft>
                <a:spcPts val="0"/>
              </a:spcAft>
              <a:buNone/>
            </a:pPr>
            <a:r>
              <a:rPr lang="iw" sz="1200" dirty="0">
                <a:solidFill>
                  <a:srgbClr val="054CC0"/>
                </a:solidFill>
                <a:latin typeface="Rubik ExtraBold"/>
                <a:ea typeface="Rubik ExtraBold"/>
                <a:cs typeface="Rubik ExtraBold"/>
                <a:sym typeface="Rubik ExtraBold"/>
              </a:rPr>
              <a:t>יכולות ליבה: </a:t>
            </a:r>
            <a:r>
              <a:rPr lang="iw" sz="1200" dirty="0">
                <a:solidFill>
                  <a:srgbClr val="054CC0"/>
                </a:solidFill>
                <a:latin typeface="Rubik"/>
                <a:ea typeface="Rubik"/>
                <a:cs typeface="Rubik"/>
                <a:sym typeface="Rubik"/>
              </a:rPr>
              <a:t>אוריינות כמותית</a:t>
            </a:r>
            <a:endParaRPr sz="1200" dirty="0">
              <a:solidFill>
                <a:srgbClr val="054CC0"/>
              </a:solidFill>
              <a:latin typeface="Rubik"/>
              <a:ea typeface="Rubik"/>
              <a:cs typeface="Rubik"/>
              <a:sym typeface="Rubik"/>
            </a:endParaRPr>
          </a:p>
          <a:p>
            <a:pPr marL="269999" lvl="0" indent="0" algn="r" rtl="1">
              <a:lnSpc>
                <a:spcPct val="105000"/>
              </a:lnSpc>
              <a:spcBef>
                <a:spcPts val="0"/>
              </a:spcBef>
              <a:spcAft>
                <a:spcPts val="0"/>
              </a:spcAft>
              <a:buNone/>
            </a:pPr>
            <a:r>
              <a:rPr lang="iw" sz="1200" dirty="0">
                <a:solidFill>
                  <a:srgbClr val="054CC0"/>
                </a:solidFill>
                <a:latin typeface="Rubik ExtraBold"/>
                <a:ea typeface="Rubik ExtraBold"/>
                <a:cs typeface="Rubik ExtraBold"/>
                <a:sym typeface="Rubik ExtraBold"/>
              </a:rPr>
              <a:t>פעולה: </a:t>
            </a:r>
            <a:r>
              <a:rPr lang="he-IL" sz="1200" dirty="0">
                <a:solidFill>
                  <a:srgbClr val="054CC0"/>
                </a:solidFill>
                <a:latin typeface="Rubik"/>
                <a:ea typeface="Rubik ExtraBold"/>
                <a:cs typeface="Rubik"/>
                <a:sym typeface="Rubik"/>
              </a:rPr>
              <a:t>לסדר ולייצג</a:t>
            </a:r>
            <a:r>
              <a:rPr lang="he-IL" sz="1200" dirty="0">
                <a:solidFill>
                  <a:srgbClr val="054CC0"/>
                </a:solidFill>
                <a:latin typeface="Rubik"/>
                <a:ea typeface="Rubik"/>
                <a:cs typeface="Rubik"/>
                <a:sym typeface="Rubik"/>
              </a:rPr>
              <a:t> </a:t>
            </a:r>
            <a:r>
              <a:rPr lang="iw" sz="1200" dirty="0">
                <a:solidFill>
                  <a:srgbClr val="054CC0"/>
                </a:solidFill>
                <a:latin typeface="Rubik"/>
                <a:ea typeface="Rubik"/>
                <a:cs typeface="Rubik"/>
                <a:sym typeface="Rubik"/>
              </a:rPr>
              <a:t>מספרים עד 1,000</a:t>
            </a:r>
            <a:r>
              <a:rPr lang="he-IL" sz="1200" dirty="0">
                <a:solidFill>
                  <a:srgbClr val="054CC0"/>
                </a:solidFill>
                <a:latin typeface="Rubik"/>
                <a:ea typeface="Rubik"/>
                <a:cs typeface="Rubik"/>
                <a:sym typeface="Rubik"/>
              </a:rPr>
              <a:t> ולהשתמש בהם</a:t>
            </a:r>
            <a:endParaRPr sz="1200" dirty="0">
              <a:solidFill>
                <a:srgbClr val="054CC0"/>
              </a:solidFill>
              <a:latin typeface="Rubik"/>
              <a:ea typeface="Rubik"/>
              <a:cs typeface="Rubik"/>
              <a:sym typeface="Rubik"/>
            </a:endParaRPr>
          </a:p>
          <a:p>
            <a:pPr marL="269999" lvl="0" indent="0" algn="r" rtl="1">
              <a:lnSpc>
                <a:spcPct val="105000"/>
              </a:lnSpc>
              <a:spcBef>
                <a:spcPts val="0"/>
              </a:spcBef>
              <a:spcAft>
                <a:spcPts val="0"/>
              </a:spcAft>
              <a:buNone/>
            </a:pPr>
            <a:r>
              <a:rPr lang="iw" sz="1400" u="sng" dirty="0">
                <a:solidFill>
                  <a:srgbClr val="054CC0"/>
                </a:solidFill>
                <a:latin typeface="Rubik ExtraBold"/>
                <a:ea typeface="Rubik ExtraBold"/>
                <a:cs typeface="Rubik ExtraBold"/>
                <a:sym typeface="Rubik ExtraBold"/>
              </a:rPr>
              <a:t>מיומנות הנדסית: </a:t>
            </a:r>
            <a:r>
              <a:rPr lang="iw" sz="1400" dirty="0">
                <a:solidFill>
                  <a:srgbClr val="000000"/>
                </a:solidFill>
                <a:latin typeface="Rubik"/>
                <a:ea typeface="Rubik"/>
                <a:cs typeface="Rubik"/>
                <a:sym typeface="Rubik"/>
              </a:rPr>
              <a:t> </a:t>
            </a:r>
            <a:br>
              <a:rPr lang="iw" sz="1400" dirty="0">
                <a:solidFill>
                  <a:srgbClr val="000000"/>
                </a:solidFill>
                <a:latin typeface="Rubik"/>
                <a:ea typeface="Rubik"/>
                <a:cs typeface="Rubik"/>
                <a:sym typeface="Rubik"/>
              </a:rPr>
            </a:br>
            <a:r>
              <a:rPr lang="iw" sz="1200" dirty="0">
                <a:solidFill>
                  <a:srgbClr val="000000"/>
                </a:solidFill>
                <a:latin typeface="Rubik"/>
                <a:ea typeface="Rubik"/>
                <a:cs typeface="Rubik"/>
                <a:sym typeface="Rubik"/>
              </a:rPr>
              <a:t>שיפור פתרון</a:t>
            </a:r>
            <a:endParaRPr sz="1400" dirty="0">
              <a:solidFill>
                <a:srgbClr val="000000"/>
              </a:solidFill>
              <a:latin typeface="Rubik"/>
              <a:ea typeface="Rubik"/>
              <a:cs typeface="Rubik"/>
              <a:sym typeface="Rubik"/>
            </a:endParaRPr>
          </a:p>
          <a:p>
            <a:pPr marL="0" lvl="0" indent="0" algn="r" rtl="1">
              <a:lnSpc>
                <a:spcPct val="95000"/>
              </a:lnSpc>
              <a:spcBef>
                <a:spcPts val="0"/>
              </a:spcBef>
              <a:spcAft>
                <a:spcPts val="0"/>
              </a:spcAft>
              <a:buClr>
                <a:srgbClr val="000000"/>
              </a:buClr>
              <a:buSzPts val="935"/>
              <a:buFont typeface="Arial"/>
              <a:buNone/>
            </a:pPr>
            <a:r>
              <a:rPr lang="iw" sz="1400" u="sng" dirty="0">
                <a:solidFill>
                  <a:srgbClr val="054CC0"/>
                </a:solidFill>
                <a:latin typeface="Rubik ExtraBold"/>
                <a:ea typeface="Rubik ExtraBold"/>
                <a:cs typeface="Rubik ExtraBold"/>
                <a:sym typeface="Rubik ExtraBold"/>
              </a:rPr>
              <a:t>מיומנו</a:t>
            </a:r>
            <a:r>
              <a:rPr lang="he-IL" sz="1400" u="sng" dirty="0">
                <a:solidFill>
                  <a:srgbClr val="054CC0"/>
                </a:solidFill>
                <a:latin typeface="Rubik ExtraBold"/>
                <a:ea typeface="Rubik ExtraBold"/>
                <a:cs typeface="Rubik ExtraBold"/>
                <a:sym typeface="Rubik ExtraBold"/>
              </a:rPr>
              <a:t>יו</a:t>
            </a:r>
            <a:r>
              <a:rPr lang="iw" sz="1400" u="sng" dirty="0">
                <a:solidFill>
                  <a:srgbClr val="054CC0"/>
                </a:solidFill>
                <a:latin typeface="Rubik ExtraBold"/>
                <a:ea typeface="Rubik ExtraBold"/>
                <a:cs typeface="Rubik ExtraBold"/>
                <a:sym typeface="Rubik ExtraBold"/>
              </a:rPr>
              <a:t>ת רגשיות:</a:t>
            </a:r>
            <a:endParaRPr sz="1400" u="sng" dirty="0">
              <a:solidFill>
                <a:srgbClr val="054CC0"/>
              </a:solidFill>
              <a:latin typeface="Rubik ExtraBold"/>
              <a:ea typeface="Rubik ExtraBold"/>
              <a:cs typeface="Rubik ExtraBold"/>
              <a:sym typeface="Rubik ExtraBold"/>
            </a:endParaRPr>
          </a:p>
          <a:p>
            <a:pPr marL="269999" lvl="0" indent="0" algn="r" rtl="1">
              <a:lnSpc>
                <a:spcPct val="95000"/>
              </a:lnSpc>
              <a:spcBef>
                <a:spcPts val="0"/>
              </a:spcBef>
              <a:spcAft>
                <a:spcPts val="0"/>
              </a:spcAft>
              <a:buClr>
                <a:srgbClr val="000000"/>
              </a:buClr>
              <a:buSzPts val="935"/>
              <a:buFont typeface="Arial"/>
              <a:buNone/>
            </a:pPr>
            <a:r>
              <a:rPr lang="iw" sz="1200" dirty="0">
                <a:solidFill>
                  <a:srgbClr val="054CC0"/>
                </a:solidFill>
                <a:latin typeface="Rubik ExtraBold"/>
                <a:ea typeface="Rubik ExtraBold"/>
                <a:cs typeface="Rubik ExtraBold"/>
                <a:sym typeface="Rubik ExtraBold"/>
              </a:rPr>
              <a:t>יכולות ליבה: </a:t>
            </a:r>
            <a:r>
              <a:rPr lang="iw" sz="1200" dirty="0">
                <a:solidFill>
                  <a:srgbClr val="054CC0"/>
                </a:solidFill>
                <a:latin typeface="Rubik"/>
                <a:ea typeface="Rubik"/>
                <a:cs typeface="Rubik"/>
                <a:sym typeface="Rubik"/>
              </a:rPr>
              <a:t>הכוונה עצמית</a:t>
            </a:r>
            <a:endParaRPr sz="1200" dirty="0">
              <a:solidFill>
                <a:srgbClr val="054CC0"/>
              </a:solidFill>
              <a:latin typeface="Rubik"/>
              <a:ea typeface="Rubik"/>
              <a:cs typeface="Rubik"/>
              <a:sym typeface="Rubik"/>
            </a:endParaRPr>
          </a:p>
          <a:p>
            <a:pPr marL="269999" lvl="0" indent="0" algn="r" rtl="1">
              <a:lnSpc>
                <a:spcPct val="95000"/>
              </a:lnSpc>
              <a:spcBef>
                <a:spcPts val="0"/>
              </a:spcBef>
              <a:spcAft>
                <a:spcPts val="0"/>
              </a:spcAft>
              <a:buClr>
                <a:srgbClr val="000000"/>
              </a:buClr>
              <a:buSzPts val="935"/>
              <a:buFont typeface="Arial"/>
              <a:buNone/>
            </a:pPr>
            <a:r>
              <a:rPr lang="iw" sz="1200" dirty="0">
                <a:solidFill>
                  <a:srgbClr val="054CC0"/>
                </a:solidFill>
                <a:latin typeface="Rubik ExtraBold"/>
                <a:ea typeface="Rubik ExtraBold"/>
                <a:cs typeface="Rubik ExtraBold"/>
                <a:sym typeface="Rubik ExtraBold"/>
              </a:rPr>
              <a:t>פעולה: </a:t>
            </a:r>
            <a:r>
              <a:rPr lang="iw" sz="1200" dirty="0">
                <a:solidFill>
                  <a:srgbClr val="054CC0"/>
                </a:solidFill>
                <a:latin typeface="Rubik"/>
                <a:ea typeface="Rubik"/>
                <a:cs typeface="Rubik"/>
                <a:sym typeface="Rubik"/>
              </a:rPr>
              <a:t>הנעה עצמית -</a:t>
            </a:r>
            <a:r>
              <a:rPr lang="he-IL" sz="1200" dirty="0">
                <a:solidFill>
                  <a:srgbClr val="054CC0"/>
                </a:solidFill>
                <a:latin typeface="Rubik"/>
                <a:ea typeface="Rubik"/>
                <a:cs typeface="Rubik"/>
                <a:sym typeface="Rubik"/>
              </a:rPr>
              <a:t> </a:t>
            </a:r>
            <a:r>
              <a:rPr lang="iw" sz="1200" dirty="0">
                <a:solidFill>
                  <a:srgbClr val="054CC0"/>
                </a:solidFill>
                <a:latin typeface="Rubik"/>
                <a:ea typeface="Rubik"/>
                <a:cs typeface="Rubik"/>
                <a:sym typeface="Rubik"/>
              </a:rPr>
              <a:t>להכיר וליישם דרכים לתכנון, לתעדוף ולניהול זמן</a:t>
            </a:r>
            <a:endParaRPr sz="1200" dirty="0">
              <a:solidFill>
                <a:srgbClr val="054CC0"/>
              </a:solidFill>
              <a:latin typeface="Rubik"/>
              <a:ea typeface="Rubik"/>
              <a:cs typeface="Rubik"/>
              <a:sym typeface="Rubik"/>
            </a:endParaRPr>
          </a:p>
          <a:p>
            <a:pPr marL="269999" lvl="0" indent="0" algn="r" rtl="1">
              <a:lnSpc>
                <a:spcPct val="95000"/>
              </a:lnSpc>
              <a:spcBef>
                <a:spcPts val="0"/>
              </a:spcBef>
              <a:spcAft>
                <a:spcPts val="0"/>
              </a:spcAft>
              <a:buClr>
                <a:srgbClr val="000000"/>
              </a:buClr>
              <a:buSzPts val="935"/>
              <a:buFont typeface="Arial"/>
              <a:buNone/>
            </a:pPr>
            <a:endParaRPr sz="1100" dirty="0">
              <a:solidFill>
                <a:srgbClr val="054CC0"/>
              </a:solidFill>
              <a:latin typeface="Rubik"/>
              <a:ea typeface="Rubik"/>
              <a:cs typeface="Rubik"/>
              <a:sym typeface="Rubik"/>
            </a:endParaRPr>
          </a:p>
          <a:p>
            <a:pPr marL="269999" lvl="0" indent="0" algn="r" rtl="1">
              <a:lnSpc>
                <a:spcPct val="105000"/>
              </a:lnSpc>
              <a:spcBef>
                <a:spcPts val="0"/>
              </a:spcBef>
              <a:spcAft>
                <a:spcPts val="0"/>
              </a:spcAft>
              <a:buNone/>
            </a:pPr>
            <a:endParaRPr sz="1200" dirty="0">
              <a:solidFill>
                <a:srgbClr val="000000"/>
              </a:solidFill>
              <a:latin typeface="Rubik"/>
              <a:ea typeface="Rubik"/>
              <a:cs typeface="Rubik"/>
              <a:sym typeface="Rubik"/>
            </a:endParaRPr>
          </a:p>
        </p:txBody>
      </p:sp>
      <p:sp>
        <p:nvSpPr>
          <p:cNvPr id="94" name="Google Shape;94;p17"/>
          <p:cNvSpPr txBox="1">
            <a:spLocks noGrp="1"/>
          </p:cNvSpPr>
          <p:nvPr>
            <p:ph type="body" idx="1"/>
          </p:nvPr>
        </p:nvSpPr>
        <p:spPr>
          <a:xfrm>
            <a:off x="311700" y="1628200"/>
            <a:ext cx="4015800" cy="2813400"/>
          </a:xfrm>
          <a:prstGeom prst="rect">
            <a:avLst/>
          </a:prstGeom>
          <a:solidFill>
            <a:srgbClr val="D7FCEB"/>
          </a:solidFill>
        </p:spPr>
        <p:txBody>
          <a:bodyPr spcFirstLastPara="1" wrap="square" lIns="91425" tIns="91425" rIns="91425" bIns="91425" anchor="t" anchorCtr="0">
            <a:noAutofit/>
          </a:bodyPr>
          <a:lstStyle/>
          <a:p>
            <a:pPr marL="269999" lvl="0" indent="0" algn="r" rtl="1">
              <a:lnSpc>
                <a:spcPct val="95000"/>
              </a:lnSpc>
              <a:spcBef>
                <a:spcPts val="0"/>
              </a:spcBef>
              <a:spcAft>
                <a:spcPts val="0"/>
              </a:spcAft>
              <a:buSzPts val="935"/>
              <a:buNone/>
            </a:pPr>
            <a:r>
              <a:rPr lang="iw" sz="1700" u="sng" dirty="0">
                <a:solidFill>
                  <a:srgbClr val="054CC0"/>
                </a:solidFill>
                <a:latin typeface="Rubik ExtraBold"/>
                <a:ea typeface="Rubik ExtraBold"/>
                <a:cs typeface="Rubik ExtraBold"/>
                <a:sym typeface="Rubik ExtraBold"/>
              </a:rPr>
              <a:t>מיומנות חברתית:</a:t>
            </a:r>
            <a:endParaRPr sz="1700" u="sng" dirty="0">
              <a:solidFill>
                <a:srgbClr val="054CC0"/>
              </a:solidFill>
              <a:latin typeface="Rubik ExtraBold"/>
              <a:ea typeface="Rubik ExtraBold"/>
              <a:cs typeface="Rubik ExtraBold"/>
              <a:sym typeface="Rubik ExtraBold"/>
            </a:endParaRPr>
          </a:p>
          <a:p>
            <a:pPr marL="269999" lvl="0" indent="0" algn="r" rtl="1">
              <a:lnSpc>
                <a:spcPct val="95000"/>
              </a:lnSpc>
              <a:spcBef>
                <a:spcPts val="0"/>
              </a:spcBef>
              <a:spcAft>
                <a:spcPts val="0"/>
              </a:spcAft>
              <a:buSzPts val="935"/>
              <a:buNone/>
            </a:pPr>
            <a:r>
              <a:rPr lang="iw" sz="1400" dirty="0">
                <a:solidFill>
                  <a:srgbClr val="054CC0"/>
                </a:solidFill>
                <a:latin typeface="Rubik ExtraBold"/>
                <a:ea typeface="Rubik ExtraBold"/>
                <a:cs typeface="Rubik ExtraBold"/>
                <a:sym typeface="Rubik ExtraBold"/>
              </a:rPr>
              <a:t>יכולות ליבה: </a:t>
            </a:r>
            <a:r>
              <a:rPr lang="iw" sz="1200" dirty="0">
                <a:solidFill>
                  <a:srgbClr val="054CC0"/>
                </a:solidFill>
                <a:latin typeface="Rubik"/>
                <a:ea typeface="Rubik"/>
                <a:cs typeface="Rubik"/>
                <a:sym typeface="Rubik"/>
              </a:rPr>
              <a:t>התנהלות חברתית</a:t>
            </a:r>
            <a:endParaRPr sz="1200" dirty="0">
              <a:solidFill>
                <a:srgbClr val="054CC0"/>
              </a:solidFill>
              <a:latin typeface="Rubik"/>
              <a:ea typeface="Rubik"/>
              <a:cs typeface="Rubik"/>
              <a:sym typeface="Rubik"/>
            </a:endParaRPr>
          </a:p>
          <a:p>
            <a:pPr marL="269999" lvl="0" indent="0" algn="r" rtl="1">
              <a:lnSpc>
                <a:spcPct val="95000"/>
              </a:lnSpc>
              <a:spcBef>
                <a:spcPts val="0"/>
              </a:spcBef>
              <a:spcAft>
                <a:spcPts val="0"/>
              </a:spcAft>
              <a:buSzPts val="935"/>
              <a:buNone/>
            </a:pPr>
            <a:r>
              <a:rPr lang="iw" sz="1200" dirty="0">
                <a:solidFill>
                  <a:srgbClr val="054CC0"/>
                </a:solidFill>
                <a:latin typeface="Rubik ExtraBold"/>
                <a:ea typeface="Rubik ExtraBold"/>
                <a:cs typeface="Rubik ExtraBold"/>
                <a:sym typeface="Rubik ExtraBold"/>
              </a:rPr>
              <a:t>פעולה: </a:t>
            </a:r>
            <a:r>
              <a:rPr lang="he-IL" sz="1200" dirty="0">
                <a:solidFill>
                  <a:srgbClr val="054CC0"/>
                </a:solidFill>
                <a:latin typeface="Rubik"/>
                <a:ea typeface="Rubik"/>
                <a:cs typeface="Rubik"/>
                <a:sym typeface="Rubik"/>
              </a:rPr>
              <a:t>לשתף פעולה ולעבוד בצוות.</a:t>
            </a:r>
            <a:r>
              <a:rPr lang="iw" sz="1200" dirty="0">
                <a:solidFill>
                  <a:srgbClr val="054CC0"/>
                </a:solidFill>
                <a:latin typeface="Rubik"/>
                <a:ea typeface="Rubik"/>
                <a:cs typeface="Rubik"/>
                <a:sym typeface="Rubik"/>
              </a:rPr>
              <a:t> כדי להשיג מטרות קצרות טווח</a:t>
            </a:r>
            <a:r>
              <a:rPr lang="he-IL" sz="1200" dirty="0">
                <a:solidFill>
                  <a:srgbClr val="054CC0"/>
                </a:solidFill>
                <a:latin typeface="Rubik"/>
                <a:ea typeface="Rubik"/>
                <a:cs typeface="Rubik"/>
                <a:sym typeface="Rubik"/>
              </a:rPr>
              <a:t> במשימות ובמשחקים –</a:t>
            </a:r>
            <a:r>
              <a:rPr lang="iw" sz="1200" dirty="0">
                <a:solidFill>
                  <a:srgbClr val="054CC0"/>
                </a:solidFill>
                <a:latin typeface="Rubik"/>
                <a:ea typeface="Rubik"/>
                <a:cs typeface="Rubik"/>
                <a:sym typeface="Rubik"/>
              </a:rPr>
              <a:t> להקשיב </a:t>
            </a:r>
            <a:r>
              <a:rPr lang="he-IL" sz="1200" dirty="0">
                <a:solidFill>
                  <a:srgbClr val="054CC0"/>
                </a:solidFill>
                <a:latin typeface="Rubik"/>
                <a:ea typeface="Rubik"/>
                <a:cs typeface="Rubik"/>
                <a:sym typeface="Rubik"/>
              </a:rPr>
              <a:t>ל</a:t>
            </a:r>
            <a:r>
              <a:rPr lang="iw" sz="1200" dirty="0">
                <a:solidFill>
                  <a:srgbClr val="054CC0"/>
                </a:solidFill>
                <a:latin typeface="Rubik"/>
                <a:ea typeface="Rubik"/>
                <a:cs typeface="Rubik"/>
                <a:sym typeface="Rubik"/>
              </a:rPr>
              <a:t>הצעות של אחרים, </a:t>
            </a:r>
            <a:r>
              <a:rPr lang="he-IL" sz="1200" dirty="0">
                <a:solidFill>
                  <a:srgbClr val="054CC0"/>
                </a:solidFill>
                <a:latin typeface="Rubik"/>
                <a:ea typeface="Rubik"/>
                <a:cs typeface="Rubik"/>
                <a:sym typeface="Rubik"/>
              </a:rPr>
              <a:t>לנסות אותן ו</a:t>
            </a:r>
            <a:r>
              <a:rPr lang="iw" sz="1200" dirty="0">
                <a:solidFill>
                  <a:srgbClr val="054CC0"/>
                </a:solidFill>
                <a:latin typeface="Rubik"/>
                <a:ea typeface="Rubik"/>
                <a:cs typeface="Rubik"/>
                <a:sym typeface="Rubik"/>
              </a:rPr>
              <a:t>להביע דעות באופן מכבד</a:t>
            </a:r>
            <a:endParaRPr sz="1200" dirty="0">
              <a:solidFill>
                <a:srgbClr val="054CC0"/>
              </a:solidFill>
              <a:latin typeface="Rubik"/>
              <a:ea typeface="Rubik"/>
              <a:cs typeface="Rubik"/>
              <a:sym typeface="Rubik"/>
            </a:endParaRPr>
          </a:p>
          <a:p>
            <a:pPr marL="269999" lvl="0" indent="0" algn="r" rtl="1">
              <a:lnSpc>
                <a:spcPct val="95000"/>
              </a:lnSpc>
              <a:spcBef>
                <a:spcPts val="0"/>
              </a:spcBef>
              <a:spcAft>
                <a:spcPts val="0"/>
              </a:spcAft>
              <a:buSzPts val="935"/>
              <a:buNone/>
            </a:pPr>
            <a:r>
              <a:rPr lang="iw" sz="1400" dirty="0">
                <a:solidFill>
                  <a:srgbClr val="054CC0"/>
                </a:solidFill>
                <a:latin typeface="Rubik ExtraBold"/>
                <a:ea typeface="Rubik ExtraBold"/>
                <a:cs typeface="Rubik ExtraBold"/>
                <a:sym typeface="Rubik ExtraBold"/>
              </a:rPr>
              <a:t>חשיבה יצירתית:</a:t>
            </a:r>
            <a:endParaRPr sz="1400" dirty="0">
              <a:solidFill>
                <a:srgbClr val="054CC0"/>
              </a:solidFill>
              <a:latin typeface="Rubik ExtraBold"/>
              <a:ea typeface="Rubik ExtraBold"/>
              <a:cs typeface="Rubik ExtraBold"/>
              <a:sym typeface="Rubik ExtraBold"/>
            </a:endParaRPr>
          </a:p>
          <a:p>
            <a:pPr marL="269999" lvl="0" indent="0" algn="r" rtl="1">
              <a:lnSpc>
                <a:spcPct val="95000"/>
              </a:lnSpc>
              <a:spcBef>
                <a:spcPts val="0"/>
              </a:spcBef>
              <a:spcAft>
                <a:spcPts val="0"/>
              </a:spcAft>
              <a:buSzPts val="935"/>
              <a:buNone/>
            </a:pPr>
            <a:r>
              <a:rPr lang="iw" sz="1200" dirty="0">
                <a:solidFill>
                  <a:srgbClr val="054CC0"/>
                </a:solidFill>
                <a:latin typeface="Rubik ExtraBold"/>
                <a:ea typeface="Rubik ExtraBold"/>
                <a:cs typeface="Rubik ExtraBold"/>
                <a:sym typeface="Rubik ExtraBold"/>
              </a:rPr>
              <a:t>יכולות ליבה: </a:t>
            </a:r>
            <a:r>
              <a:rPr lang="iw" sz="1200" dirty="0">
                <a:solidFill>
                  <a:srgbClr val="054CC0"/>
                </a:solidFill>
                <a:latin typeface="Rubik"/>
                <a:ea typeface="Rubik"/>
                <a:cs typeface="Rubik"/>
                <a:sym typeface="Rubik"/>
              </a:rPr>
              <a:t>יצירת קשרים חדשים</a:t>
            </a:r>
            <a:endParaRPr sz="1200" dirty="0">
              <a:solidFill>
                <a:srgbClr val="054CC0"/>
              </a:solidFill>
              <a:latin typeface="Rubik"/>
              <a:ea typeface="Rubik"/>
              <a:cs typeface="Rubik"/>
              <a:sym typeface="Rubik"/>
            </a:endParaRPr>
          </a:p>
          <a:p>
            <a:pPr marL="269999" lvl="0" indent="0" algn="r" rtl="1">
              <a:lnSpc>
                <a:spcPct val="95000"/>
              </a:lnSpc>
              <a:spcBef>
                <a:spcPts val="0"/>
              </a:spcBef>
              <a:spcAft>
                <a:spcPts val="0"/>
              </a:spcAft>
              <a:buSzPts val="935"/>
              <a:buNone/>
            </a:pPr>
            <a:r>
              <a:rPr lang="iw" sz="1200" dirty="0">
                <a:solidFill>
                  <a:srgbClr val="054CC0"/>
                </a:solidFill>
                <a:latin typeface="Rubik ExtraBold"/>
                <a:ea typeface="Rubik ExtraBold"/>
                <a:cs typeface="Rubik ExtraBold"/>
                <a:sym typeface="Rubik ExtraBold"/>
              </a:rPr>
              <a:t>פעולה: </a:t>
            </a:r>
            <a:r>
              <a:rPr lang="iw" sz="1200" dirty="0">
                <a:solidFill>
                  <a:srgbClr val="054CC0"/>
                </a:solidFill>
                <a:latin typeface="Rubik"/>
                <a:ea typeface="Rubik"/>
                <a:cs typeface="Rubik"/>
                <a:sym typeface="Rubik"/>
              </a:rPr>
              <a:t>לזהות דמיון בין פריטים מסוגים</a:t>
            </a:r>
            <a:r>
              <a:rPr lang="he-IL" sz="1200" dirty="0">
                <a:solidFill>
                  <a:srgbClr val="054CC0"/>
                </a:solidFill>
                <a:latin typeface="Rubik"/>
                <a:ea typeface="Rubik"/>
                <a:cs typeface="Rubik"/>
                <a:sym typeface="Rubik"/>
              </a:rPr>
              <a:t>, מ</a:t>
            </a:r>
            <a:r>
              <a:rPr lang="iw" sz="1200" dirty="0">
                <a:solidFill>
                  <a:srgbClr val="054CC0"/>
                </a:solidFill>
                <a:latin typeface="Rubik"/>
                <a:ea typeface="Rubik"/>
                <a:cs typeface="Rubik"/>
                <a:sym typeface="Rubik"/>
              </a:rPr>
              <a:t>תחומי ידע</a:t>
            </a:r>
            <a:r>
              <a:rPr lang="he-IL" sz="1200" dirty="0">
                <a:solidFill>
                  <a:srgbClr val="054CC0"/>
                </a:solidFill>
                <a:latin typeface="Rubik"/>
                <a:ea typeface="Rubik"/>
                <a:cs typeface="Rubik"/>
                <a:sym typeface="Rubik"/>
              </a:rPr>
              <a:t> </a:t>
            </a:r>
            <a:r>
              <a:rPr lang="he-IL" sz="1200" dirty="0" err="1">
                <a:solidFill>
                  <a:srgbClr val="054CC0"/>
                </a:solidFill>
                <a:latin typeface="Rubik"/>
                <a:ea typeface="Rubik"/>
                <a:cs typeface="Rubik"/>
                <a:sym typeface="Rubik"/>
              </a:rPr>
              <a:t>ומ</a:t>
            </a:r>
            <a:r>
              <a:rPr lang="iw" sz="1200" dirty="0">
                <a:solidFill>
                  <a:srgbClr val="054CC0"/>
                </a:solidFill>
                <a:latin typeface="Rubik"/>
                <a:ea typeface="Rubik"/>
                <a:cs typeface="Rubik"/>
                <a:sym typeface="Rubik"/>
              </a:rPr>
              <a:t>עולמות תוכן שונים</a:t>
            </a:r>
            <a:endParaRPr sz="1200" dirty="0">
              <a:solidFill>
                <a:srgbClr val="054CC0"/>
              </a:solidFill>
              <a:latin typeface="Rubik"/>
              <a:ea typeface="Rubik"/>
              <a:cs typeface="Rubik"/>
              <a:sym typeface="Rubik"/>
            </a:endParaRPr>
          </a:p>
          <a:p>
            <a:pPr marL="269999" lvl="0" indent="0" algn="r" rtl="1">
              <a:lnSpc>
                <a:spcPct val="95000"/>
              </a:lnSpc>
              <a:spcBef>
                <a:spcPts val="0"/>
              </a:spcBef>
              <a:spcAft>
                <a:spcPts val="0"/>
              </a:spcAft>
              <a:buSzPts val="935"/>
              <a:buNone/>
            </a:pPr>
            <a:r>
              <a:rPr lang="iw" sz="1200" dirty="0">
                <a:solidFill>
                  <a:srgbClr val="054CC0"/>
                </a:solidFill>
                <a:latin typeface="Rubik"/>
                <a:ea typeface="Rubik"/>
                <a:cs typeface="Rubik"/>
                <a:sym typeface="Rubik"/>
              </a:rPr>
              <a:t>לזהות את הרלוונטיות של ידע מתחום אחד לשאלות ו</a:t>
            </a:r>
            <a:r>
              <a:rPr lang="he-IL" sz="1200" dirty="0">
                <a:solidFill>
                  <a:srgbClr val="054CC0"/>
                </a:solidFill>
                <a:latin typeface="Rubik"/>
                <a:ea typeface="Rubik"/>
                <a:cs typeface="Rubik"/>
                <a:sym typeface="Rubik"/>
              </a:rPr>
              <a:t>ל</a:t>
            </a:r>
            <a:r>
              <a:rPr lang="iw" sz="1200" dirty="0">
                <a:solidFill>
                  <a:srgbClr val="054CC0"/>
                </a:solidFill>
                <a:latin typeface="Rubik"/>
                <a:ea typeface="Rubik"/>
                <a:cs typeface="Rubik"/>
                <a:sym typeface="Rubik"/>
              </a:rPr>
              <a:t>בעיות מתחום אחר</a:t>
            </a:r>
            <a:endParaRPr sz="1200" dirty="0">
              <a:solidFill>
                <a:srgbClr val="054CC0"/>
              </a:solidFill>
              <a:latin typeface="Rubik"/>
              <a:ea typeface="Rubik"/>
              <a:cs typeface="Rubik"/>
              <a:sym typeface="Rubik"/>
            </a:endParaRPr>
          </a:p>
          <a:p>
            <a:pPr marL="269999" lvl="0" indent="0" algn="r" rtl="1">
              <a:lnSpc>
                <a:spcPct val="95000"/>
              </a:lnSpc>
              <a:spcBef>
                <a:spcPts val="0"/>
              </a:spcBef>
              <a:spcAft>
                <a:spcPts val="0"/>
              </a:spcAft>
              <a:buSzPts val="935"/>
              <a:buNone/>
            </a:pPr>
            <a:r>
              <a:rPr lang="iw" sz="1200" dirty="0">
                <a:solidFill>
                  <a:srgbClr val="054CC0"/>
                </a:solidFill>
                <a:latin typeface="Rubik"/>
                <a:ea typeface="Rubik"/>
                <a:cs typeface="Rubik"/>
                <a:sym typeface="Rubik"/>
              </a:rPr>
              <a:t>להשוות בין רעיונות </a:t>
            </a:r>
            <a:r>
              <a:rPr lang="he-IL" sz="1200" dirty="0">
                <a:solidFill>
                  <a:srgbClr val="054CC0"/>
                </a:solidFill>
                <a:latin typeface="Rubik"/>
                <a:ea typeface="Rubik"/>
                <a:cs typeface="Rubik"/>
                <a:sym typeface="Rubik"/>
              </a:rPr>
              <a:t>שלנו</a:t>
            </a:r>
            <a:r>
              <a:rPr lang="iw" sz="1200" dirty="0">
                <a:solidFill>
                  <a:srgbClr val="054CC0"/>
                </a:solidFill>
                <a:latin typeface="Rubik"/>
                <a:ea typeface="Rubik"/>
                <a:cs typeface="Rubik"/>
                <a:sym typeface="Rubik"/>
              </a:rPr>
              <a:t> לרעיונות של אחרים</a:t>
            </a:r>
            <a:endParaRPr sz="1200" dirty="0">
              <a:solidFill>
                <a:srgbClr val="054CC0"/>
              </a:solidFill>
              <a:latin typeface="Rubik"/>
              <a:ea typeface="Rubik"/>
              <a:cs typeface="Rubik"/>
              <a:sym typeface="Rubik"/>
            </a:endParaRPr>
          </a:p>
          <a:p>
            <a:pPr marL="269999" lvl="0" indent="0" algn="r" rtl="1">
              <a:lnSpc>
                <a:spcPct val="95000"/>
              </a:lnSpc>
              <a:spcBef>
                <a:spcPts val="0"/>
              </a:spcBef>
              <a:spcAft>
                <a:spcPts val="0"/>
              </a:spcAft>
              <a:buSzPts val="935"/>
              <a:buNone/>
            </a:pPr>
            <a:endParaRPr sz="1200" dirty="0">
              <a:solidFill>
                <a:srgbClr val="054CC0"/>
              </a:solidFill>
              <a:latin typeface="Rubik"/>
              <a:ea typeface="Rubik"/>
              <a:cs typeface="Rubik"/>
              <a:sym typeface="Rubik"/>
            </a:endParaRPr>
          </a:p>
        </p:txBody>
      </p:sp>
      <p:sp>
        <p:nvSpPr>
          <p:cNvPr id="95" name="Google Shape;95;p17"/>
          <p:cNvSpPr txBox="1"/>
          <p:nvPr/>
        </p:nvSpPr>
        <p:spPr>
          <a:xfrm>
            <a:off x="3699125" y="1113138"/>
            <a:ext cx="1492800" cy="46170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iw" sz="1800">
                <a:solidFill>
                  <a:srgbClr val="054CC0"/>
                </a:solidFill>
                <a:latin typeface="Rubik Black"/>
                <a:ea typeface="Rubik Black"/>
                <a:cs typeface="Rubik Black"/>
                <a:sym typeface="Rubik Black"/>
              </a:rPr>
              <a:t>מיומנויות </a:t>
            </a:r>
            <a:endParaRPr sz="1800"/>
          </a:p>
        </p:txBody>
      </p:sp>
      <p:pic>
        <p:nvPicPr>
          <p:cNvPr id="96" name="Google Shape;96;p17"/>
          <p:cNvPicPr preferRelativeResize="0"/>
          <p:nvPr/>
        </p:nvPicPr>
        <p:blipFill>
          <a:blip r:embed="rId3">
            <a:alphaModFix/>
          </a:blip>
          <a:stretch>
            <a:fillRect/>
          </a:stretch>
        </p:blipFill>
        <p:spPr>
          <a:xfrm>
            <a:off x="0" y="-56587"/>
            <a:ext cx="9144000" cy="1057275"/>
          </a:xfrm>
          <a:prstGeom prst="rect">
            <a:avLst/>
          </a:prstGeom>
          <a:noFill/>
          <a:ln>
            <a:noFill/>
          </a:ln>
        </p:spPr>
      </p:pic>
      <p:sp>
        <p:nvSpPr>
          <p:cNvPr id="97" name="Google Shape;97;p17"/>
          <p:cNvSpPr txBox="1">
            <a:spLocks noGrp="1"/>
          </p:cNvSpPr>
          <p:nvPr>
            <p:ph type="title"/>
          </p:nvPr>
        </p:nvSpPr>
        <p:spPr>
          <a:xfrm>
            <a:off x="152400" y="123500"/>
            <a:ext cx="85206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SzPts val="990"/>
              <a:buNone/>
            </a:pPr>
            <a:r>
              <a:rPr lang="iw" sz="3000" dirty="0">
                <a:solidFill>
                  <a:srgbClr val="054CC0"/>
                </a:solidFill>
                <a:latin typeface="Rubik"/>
                <a:ea typeface="Rubik"/>
                <a:cs typeface="Rubik"/>
                <a:sym typeface="Rubik"/>
              </a:rPr>
              <a:t>הנחיות למורה</a:t>
            </a:r>
            <a:r>
              <a:rPr lang="he-IL" sz="3000" dirty="0">
                <a:solidFill>
                  <a:srgbClr val="054CC0"/>
                </a:solidFill>
                <a:latin typeface="Rubik"/>
                <a:ea typeface="Rubik"/>
                <a:cs typeface="Rubik"/>
                <a:sym typeface="Rubik"/>
              </a:rPr>
              <a:t>: </a:t>
            </a:r>
            <a:r>
              <a:rPr lang="iw" sz="3000" dirty="0">
                <a:solidFill>
                  <a:srgbClr val="054CC0"/>
                </a:solidFill>
                <a:latin typeface="Rubik"/>
                <a:ea typeface="Rubik"/>
                <a:cs typeface="Rubik"/>
                <a:sym typeface="Rubik"/>
              </a:rPr>
              <a:t>רקע</a:t>
            </a:r>
            <a:r>
              <a:rPr lang="iw" sz="3080" dirty="0">
                <a:solidFill>
                  <a:srgbClr val="054CC0"/>
                </a:solidFill>
                <a:latin typeface="Rubik"/>
                <a:ea typeface="Rubik"/>
                <a:cs typeface="Rubik"/>
                <a:sym typeface="Rubik"/>
              </a:rPr>
              <a:t>  </a:t>
            </a:r>
            <a:endParaRPr sz="3080" dirty="0">
              <a:solidFill>
                <a:srgbClr val="054CC0"/>
              </a:solidFill>
              <a:latin typeface="Rubik"/>
              <a:ea typeface="Rubik"/>
              <a:cs typeface="Rubik"/>
              <a:sym typeface="Rubi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graphicFrame>
        <p:nvGraphicFramePr>
          <p:cNvPr id="102" name="Google Shape;102;p18"/>
          <p:cNvGraphicFramePr/>
          <p:nvPr>
            <p:extLst>
              <p:ext uri="{D42A27DB-BD31-4B8C-83A1-F6EECF244321}">
                <p14:modId xmlns:p14="http://schemas.microsoft.com/office/powerpoint/2010/main" val="2414518628"/>
              </p:ext>
            </p:extLst>
          </p:nvPr>
        </p:nvGraphicFramePr>
        <p:xfrm>
          <a:off x="989200" y="1507175"/>
          <a:ext cx="7560500" cy="2464866"/>
        </p:xfrm>
        <a:graphic>
          <a:graphicData uri="http://schemas.openxmlformats.org/drawingml/2006/table">
            <a:tbl>
              <a:tblPr>
                <a:noFill/>
                <a:tableStyleId>{C52D61DC-3E8A-4B75-807F-F07905A4390A}</a:tableStyleId>
              </a:tblPr>
              <a:tblGrid>
                <a:gridCol w="1683425">
                  <a:extLst>
                    <a:ext uri="{9D8B030D-6E8A-4147-A177-3AD203B41FA5}">
                      <a16:colId xmlns:a16="http://schemas.microsoft.com/office/drawing/2014/main" val="20000"/>
                    </a:ext>
                  </a:extLst>
                </a:gridCol>
                <a:gridCol w="4822475">
                  <a:extLst>
                    <a:ext uri="{9D8B030D-6E8A-4147-A177-3AD203B41FA5}">
                      <a16:colId xmlns:a16="http://schemas.microsoft.com/office/drawing/2014/main" val="20001"/>
                    </a:ext>
                  </a:extLst>
                </a:gridCol>
                <a:gridCol w="1054600">
                  <a:extLst>
                    <a:ext uri="{9D8B030D-6E8A-4147-A177-3AD203B41FA5}">
                      <a16:colId xmlns:a16="http://schemas.microsoft.com/office/drawing/2014/main" val="20002"/>
                    </a:ext>
                  </a:extLst>
                </a:gridCol>
              </a:tblGrid>
              <a:tr h="381000">
                <a:tc>
                  <a:txBody>
                    <a:bodyPr/>
                    <a:lstStyle/>
                    <a:p>
                      <a:pPr marL="457200" lvl="0" indent="-228600" algn="r" rtl="1">
                        <a:lnSpc>
                          <a:spcPct val="115000"/>
                        </a:lnSpc>
                        <a:spcBef>
                          <a:spcPts val="0"/>
                        </a:spcBef>
                        <a:spcAft>
                          <a:spcPts val="0"/>
                        </a:spcAft>
                        <a:buNone/>
                      </a:pPr>
                      <a:r>
                        <a:rPr lang="iw" sz="1300" dirty="0">
                          <a:solidFill>
                            <a:srgbClr val="054CC0"/>
                          </a:solidFill>
                          <a:latin typeface="Rubik ExtraBold"/>
                          <a:ea typeface="Rubik ExtraBold"/>
                          <a:cs typeface="Rubik ExtraBold"/>
                          <a:sym typeface="Rubik ExtraBold"/>
                        </a:rPr>
                        <a:t>שקפים</a:t>
                      </a:r>
                      <a:endParaRPr sz="1300" dirty="0">
                        <a:solidFill>
                          <a:srgbClr val="054CC0"/>
                        </a:solidFill>
                        <a:latin typeface="Rubik ExtraBold"/>
                        <a:ea typeface="Rubik ExtraBold"/>
                        <a:cs typeface="Rubik ExtraBold"/>
                        <a:sym typeface="Rubik ExtraBold"/>
                      </a:endParaRPr>
                    </a:p>
                  </a:txBody>
                  <a:tcPr marL="27350" marR="27350" marT="27350" marB="27350" anchor="ctr">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tc>
                  <a:txBody>
                    <a:bodyPr/>
                    <a:lstStyle/>
                    <a:p>
                      <a:pPr marL="457200" lvl="0" indent="-228600" algn="r" rtl="1">
                        <a:lnSpc>
                          <a:spcPct val="115000"/>
                        </a:lnSpc>
                        <a:spcBef>
                          <a:spcPts val="0"/>
                        </a:spcBef>
                        <a:spcAft>
                          <a:spcPts val="0"/>
                        </a:spcAft>
                        <a:buNone/>
                      </a:pPr>
                      <a:r>
                        <a:rPr lang="iw" sz="1300" dirty="0">
                          <a:solidFill>
                            <a:srgbClr val="054CC0"/>
                          </a:solidFill>
                          <a:latin typeface="Rubik ExtraBold"/>
                          <a:ea typeface="Rubik ExtraBold"/>
                          <a:cs typeface="Rubik ExtraBold"/>
                          <a:sym typeface="Rubik ExtraBold"/>
                        </a:rPr>
                        <a:t>פעילות</a:t>
                      </a:r>
                      <a:endParaRPr sz="1300" dirty="0">
                        <a:solidFill>
                          <a:srgbClr val="054CC0"/>
                        </a:solidFill>
                        <a:latin typeface="Rubik ExtraBold"/>
                        <a:ea typeface="Rubik ExtraBold"/>
                        <a:cs typeface="Rubik ExtraBold"/>
                        <a:sym typeface="Rubik ExtraBold"/>
                      </a:endParaRPr>
                    </a:p>
                  </a:txBody>
                  <a:tcPr marL="27350" marR="27350" marT="27350" marB="27350" anchor="ctr">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tc>
                  <a:txBody>
                    <a:bodyPr/>
                    <a:lstStyle/>
                    <a:p>
                      <a:pPr marL="0" lvl="0" indent="0" algn="r" rtl="1">
                        <a:spcBef>
                          <a:spcPts val="0"/>
                        </a:spcBef>
                        <a:spcAft>
                          <a:spcPts val="0"/>
                        </a:spcAft>
                        <a:buNone/>
                      </a:pPr>
                      <a:r>
                        <a:rPr lang="iw" b="1" dirty="0">
                          <a:solidFill>
                            <a:srgbClr val="054CC0"/>
                          </a:solidFill>
                          <a:latin typeface="Rubik"/>
                          <a:ea typeface="Rubik"/>
                          <a:cs typeface="Rubik"/>
                          <a:sym typeface="Rubik"/>
                        </a:rPr>
                        <a:t>חלק</a:t>
                      </a:r>
                      <a:endParaRPr b="1" dirty="0">
                        <a:solidFill>
                          <a:srgbClr val="054CC0"/>
                        </a:solidFill>
                        <a:latin typeface="Rubik"/>
                        <a:ea typeface="Rubik"/>
                        <a:cs typeface="Rubik"/>
                        <a:sym typeface="Rubik"/>
                      </a:endParaRPr>
                    </a:p>
                  </a:txBody>
                  <a:tcPr marL="91425" marR="91425" marT="91425" marB="91425">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228600" lvl="0" indent="0" algn="r" rtl="1">
                        <a:lnSpc>
                          <a:spcPct val="115000"/>
                        </a:lnSpc>
                        <a:spcBef>
                          <a:spcPts val="0"/>
                        </a:spcBef>
                        <a:spcAft>
                          <a:spcPts val="0"/>
                        </a:spcAft>
                        <a:buNone/>
                      </a:pPr>
                      <a:r>
                        <a:rPr lang="iw" sz="1300" dirty="0">
                          <a:solidFill>
                            <a:srgbClr val="054CC0"/>
                          </a:solidFill>
                          <a:latin typeface="Rubik"/>
                          <a:ea typeface="Rubik"/>
                          <a:cs typeface="Rubik"/>
                          <a:sym typeface="Rubik"/>
                        </a:rPr>
                        <a:t>7</a:t>
                      </a:r>
                      <a:r>
                        <a:rPr lang="he" sz="1300" dirty="0">
                          <a:solidFill>
                            <a:srgbClr val="054CC0"/>
                          </a:solidFill>
                          <a:latin typeface="Rubik"/>
                          <a:ea typeface="Rubik"/>
                          <a:cs typeface="Rubik"/>
                          <a:sym typeface="Rubik"/>
                        </a:rPr>
                        <a:t>–</a:t>
                      </a:r>
                      <a:r>
                        <a:rPr lang="iw" sz="1300" dirty="0">
                          <a:solidFill>
                            <a:srgbClr val="054CC0"/>
                          </a:solidFill>
                          <a:latin typeface="Rubik"/>
                          <a:ea typeface="Rubik"/>
                          <a:cs typeface="Rubik"/>
                          <a:sym typeface="Rubik"/>
                        </a:rPr>
                        <a:t>15</a:t>
                      </a:r>
                      <a:endParaRPr sz="1300" dirty="0">
                        <a:solidFill>
                          <a:srgbClr val="054CC0"/>
                        </a:solidFill>
                        <a:latin typeface="Rubik"/>
                        <a:ea typeface="Rubik"/>
                        <a:cs typeface="Rubik"/>
                        <a:sym typeface="Rubik"/>
                      </a:endParaRPr>
                    </a:p>
                  </a:txBody>
                  <a:tcPr marL="27350" marR="27350" marT="27350" marB="27350" anchor="ctr">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tc>
                  <a:txBody>
                    <a:bodyPr/>
                    <a:lstStyle/>
                    <a:p>
                      <a:pPr marL="457200" lvl="0" indent="-311150" algn="r" rtl="1">
                        <a:lnSpc>
                          <a:spcPct val="115000"/>
                        </a:lnSpc>
                        <a:spcBef>
                          <a:spcPts val="0"/>
                        </a:spcBef>
                        <a:spcAft>
                          <a:spcPts val="0"/>
                        </a:spcAft>
                        <a:buClr>
                          <a:srgbClr val="054CC0"/>
                        </a:buClr>
                        <a:buSzPts val="1300"/>
                        <a:buFont typeface="Rubik Black"/>
                        <a:buAutoNum type="arabicPeriod"/>
                      </a:pPr>
                      <a:r>
                        <a:rPr lang="iw" sz="1300" dirty="0">
                          <a:solidFill>
                            <a:srgbClr val="054CC0"/>
                          </a:solidFill>
                          <a:latin typeface="Rubik ExtraBold"/>
                          <a:ea typeface="Rubik ExtraBold"/>
                          <a:cs typeface="Rubik ExtraBold"/>
                          <a:sym typeface="Rubik ExtraBold"/>
                        </a:rPr>
                        <a:t>פתיחה: זרעים שונים ומשונים (10 דקות)</a:t>
                      </a:r>
                      <a:br>
                        <a:rPr lang="iw" sz="1100" dirty="0">
                          <a:solidFill>
                            <a:srgbClr val="054CC0"/>
                          </a:solidFill>
                          <a:latin typeface="Rubik ExtraBold"/>
                          <a:ea typeface="Rubik ExtraBold"/>
                          <a:cs typeface="Rubik ExtraBold"/>
                          <a:sym typeface="Rubik ExtraBold"/>
                        </a:rPr>
                      </a:br>
                      <a:r>
                        <a:rPr lang="iw" sz="1100" dirty="0">
                          <a:solidFill>
                            <a:srgbClr val="054CC0"/>
                          </a:solidFill>
                          <a:latin typeface="Rubik"/>
                          <a:ea typeface="Rubik"/>
                          <a:cs typeface="Rubik"/>
                          <a:sym typeface="Rubik"/>
                        </a:rPr>
                        <a:t>היכרות עם מגוון זרעים בעלי מראה ותכונות שונות </a:t>
                      </a:r>
                      <a:endParaRPr sz="1100" dirty="0">
                        <a:solidFill>
                          <a:srgbClr val="054CC0"/>
                        </a:solidFill>
                        <a:latin typeface="Rubik"/>
                        <a:ea typeface="Rubik"/>
                        <a:cs typeface="Rubik"/>
                        <a:sym typeface="Rubik"/>
                      </a:endParaRPr>
                    </a:p>
                    <a:p>
                      <a:pPr marL="457200" lvl="0" indent="0" algn="r" rtl="1">
                        <a:lnSpc>
                          <a:spcPct val="115000"/>
                        </a:lnSpc>
                        <a:spcBef>
                          <a:spcPts val="0"/>
                        </a:spcBef>
                        <a:spcAft>
                          <a:spcPts val="0"/>
                        </a:spcAft>
                        <a:buNone/>
                      </a:pPr>
                      <a:r>
                        <a:rPr lang="iw" sz="1100" i="1" dirty="0">
                          <a:solidFill>
                            <a:srgbClr val="054CC0"/>
                          </a:solidFill>
                          <a:latin typeface="Rubik"/>
                          <a:ea typeface="Rubik"/>
                          <a:cs typeface="Rubik"/>
                          <a:sym typeface="Rubik"/>
                        </a:rPr>
                        <a:t>מצגת תמונות במליאה</a:t>
                      </a:r>
                      <a:r>
                        <a:rPr lang="iw" sz="1100" dirty="0">
                          <a:solidFill>
                            <a:srgbClr val="054CC0"/>
                          </a:solidFill>
                          <a:latin typeface="Rubik"/>
                          <a:ea typeface="Rubik"/>
                          <a:cs typeface="Rubik"/>
                          <a:sym typeface="Rubik"/>
                        </a:rPr>
                        <a:t> (</a:t>
                      </a:r>
                      <a:r>
                        <a:rPr lang="he-IL" sz="1100" dirty="0">
                          <a:solidFill>
                            <a:srgbClr val="054CC0"/>
                          </a:solidFill>
                          <a:latin typeface="Rubik"/>
                          <a:ea typeface="Rubik"/>
                          <a:cs typeface="Rubik"/>
                          <a:sym typeface="Rubik"/>
                        </a:rPr>
                        <a:t>אפשר</a:t>
                      </a:r>
                      <a:r>
                        <a:rPr lang="iw" sz="1100" dirty="0">
                          <a:solidFill>
                            <a:srgbClr val="054CC0"/>
                          </a:solidFill>
                          <a:latin typeface="Rubik"/>
                          <a:ea typeface="Rubik"/>
                          <a:cs typeface="Rubik"/>
                          <a:sym typeface="Rubik"/>
                        </a:rPr>
                        <a:t> לקיים בכיתה או במרחב מייק)</a:t>
                      </a:r>
                      <a:endParaRPr sz="1100" dirty="0">
                        <a:solidFill>
                          <a:srgbClr val="054CC0"/>
                        </a:solidFill>
                        <a:latin typeface="Rubik"/>
                        <a:ea typeface="Rubik"/>
                        <a:cs typeface="Rubik"/>
                        <a:sym typeface="Rubik"/>
                      </a:endParaRPr>
                    </a:p>
                  </a:txBody>
                  <a:tcPr marL="27350" marR="27350" marT="27350" marB="27350" anchor="ctr">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tc>
                  <a:txBody>
                    <a:bodyPr/>
                    <a:lstStyle/>
                    <a:p>
                      <a:pPr marL="0" lvl="0" indent="0" algn="r" rtl="1">
                        <a:spcBef>
                          <a:spcPts val="0"/>
                        </a:spcBef>
                        <a:spcAft>
                          <a:spcPts val="0"/>
                        </a:spcAft>
                        <a:buNone/>
                      </a:pPr>
                      <a:r>
                        <a:rPr lang="iw" b="1">
                          <a:solidFill>
                            <a:srgbClr val="054CC0"/>
                          </a:solidFill>
                          <a:latin typeface="Rubik"/>
                          <a:ea typeface="Rubik"/>
                          <a:cs typeface="Rubik"/>
                          <a:sym typeface="Rubik"/>
                        </a:rPr>
                        <a:t>פתיחה</a:t>
                      </a:r>
                      <a:endParaRPr b="1">
                        <a:solidFill>
                          <a:srgbClr val="054CC0"/>
                        </a:solidFill>
                        <a:latin typeface="Rubik"/>
                        <a:ea typeface="Rubik"/>
                        <a:cs typeface="Rubik"/>
                        <a:sym typeface="Rubik"/>
                      </a:endParaRPr>
                    </a:p>
                  </a:txBody>
                  <a:tcPr marL="91425" marR="91425" marT="91425" marB="91425">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457200" lvl="0" indent="-228600" algn="r" rtl="1">
                        <a:lnSpc>
                          <a:spcPct val="115000"/>
                        </a:lnSpc>
                        <a:spcBef>
                          <a:spcPts val="0"/>
                        </a:spcBef>
                        <a:spcAft>
                          <a:spcPts val="0"/>
                        </a:spcAft>
                        <a:buNone/>
                      </a:pPr>
                      <a:r>
                        <a:rPr lang="iw" sz="1300" dirty="0">
                          <a:solidFill>
                            <a:srgbClr val="054CC0"/>
                          </a:solidFill>
                          <a:latin typeface="Rubik"/>
                          <a:ea typeface="Rubik"/>
                          <a:cs typeface="Rubik"/>
                          <a:sym typeface="Rubik"/>
                        </a:rPr>
                        <a:t>16</a:t>
                      </a:r>
                      <a:endParaRPr sz="1300" dirty="0">
                        <a:solidFill>
                          <a:srgbClr val="054CC0"/>
                        </a:solidFill>
                        <a:latin typeface="Rubik"/>
                        <a:ea typeface="Rubik"/>
                        <a:cs typeface="Rubik"/>
                        <a:sym typeface="Rubik"/>
                      </a:endParaRPr>
                    </a:p>
                    <a:p>
                      <a:pPr marL="0" lvl="0" indent="0" algn="r" rtl="1">
                        <a:lnSpc>
                          <a:spcPct val="115000"/>
                        </a:lnSpc>
                        <a:spcBef>
                          <a:spcPts val="0"/>
                        </a:spcBef>
                        <a:spcAft>
                          <a:spcPts val="0"/>
                        </a:spcAft>
                        <a:buNone/>
                      </a:pPr>
                      <a:endParaRPr sz="1300" dirty="0">
                        <a:solidFill>
                          <a:srgbClr val="054CC0"/>
                        </a:solidFill>
                        <a:latin typeface="Rubik"/>
                        <a:ea typeface="Rubik"/>
                        <a:cs typeface="Rubik"/>
                        <a:sym typeface="Rubik"/>
                      </a:endParaRPr>
                    </a:p>
                    <a:p>
                      <a:pPr marL="457200" lvl="0" indent="-228600" algn="r" rtl="1">
                        <a:lnSpc>
                          <a:spcPct val="115000"/>
                        </a:lnSpc>
                        <a:spcBef>
                          <a:spcPts val="0"/>
                        </a:spcBef>
                        <a:spcAft>
                          <a:spcPts val="0"/>
                        </a:spcAft>
                        <a:buNone/>
                      </a:pPr>
                      <a:r>
                        <a:rPr lang="iw" sz="1300" dirty="0">
                          <a:solidFill>
                            <a:srgbClr val="054CC0"/>
                          </a:solidFill>
                          <a:latin typeface="Rubik"/>
                          <a:ea typeface="Rubik"/>
                          <a:cs typeface="Rubik"/>
                          <a:sym typeface="Rubik"/>
                        </a:rPr>
                        <a:t>17</a:t>
                      </a:r>
                      <a:r>
                        <a:rPr lang="he" sz="1300" dirty="0">
                          <a:solidFill>
                            <a:srgbClr val="054CC0"/>
                          </a:solidFill>
                          <a:latin typeface="Rubik"/>
                          <a:ea typeface="Rubik"/>
                          <a:cs typeface="Rubik"/>
                          <a:sym typeface="Rubik"/>
                        </a:rPr>
                        <a:t>–</a:t>
                      </a:r>
                      <a:r>
                        <a:rPr lang="iw" sz="1300" dirty="0">
                          <a:solidFill>
                            <a:srgbClr val="054CC0"/>
                          </a:solidFill>
                          <a:latin typeface="Rubik"/>
                          <a:ea typeface="Rubik"/>
                          <a:cs typeface="Rubik"/>
                          <a:sym typeface="Rubik"/>
                        </a:rPr>
                        <a:t>21</a:t>
                      </a:r>
                      <a:endParaRPr sz="1300" dirty="0">
                        <a:solidFill>
                          <a:srgbClr val="054CC0"/>
                        </a:solidFill>
                        <a:latin typeface="Rubik"/>
                        <a:ea typeface="Rubik"/>
                        <a:cs typeface="Rubik"/>
                        <a:sym typeface="Rubik"/>
                      </a:endParaRPr>
                    </a:p>
                    <a:p>
                      <a:pPr marL="457200" lvl="0" indent="-228600" algn="r" rtl="1">
                        <a:lnSpc>
                          <a:spcPct val="115000"/>
                        </a:lnSpc>
                        <a:spcBef>
                          <a:spcPts val="0"/>
                        </a:spcBef>
                        <a:spcAft>
                          <a:spcPts val="0"/>
                        </a:spcAft>
                        <a:buNone/>
                      </a:pPr>
                      <a:endParaRPr sz="1300" dirty="0">
                        <a:solidFill>
                          <a:srgbClr val="054CC0"/>
                        </a:solidFill>
                        <a:latin typeface="Rubik"/>
                        <a:ea typeface="Rubik"/>
                        <a:cs typeface="Rubik"/>
                        <a:sym typeface="Rubik"/>
                      </a:endParaRPr>
                    </a:p>
                  </a:txBody>
                  <a:tcPr marL="27350" marR="27350" marT="27350" marB="27350" anchor="ctr">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tc>
                  <a:txBody>
                    <a:bodyPr/>
                    <a:lstStyle/>
                    <a:p>
                      <a:pPr marL="0" lvl="0" indent="0" algn="r" rtl="1">
                        <a:lnSpc>
                          <a:spcPct val="115000"/>
                        </a:lnSpc>
                        <a:spcBef>
                          <a:spcPts val="0"/>
                        </a:spcBef>
                        <a:spcAft>
                          <a:spcPts val="0"/>
                        </a:spcAft>
                        <a:buNone/>
                      </a:pPr>
                      <a:r>
                        <a:rPr lang="iw" sz="1300" dirty="0">
                          <a:solidFill>
                            <a:srgbClr val="054CC0"/>
                          </a:solidFill>
                          <a:latin typeface="Rubik ExtraBold"/>
                          <a:ea typeface="Rubik ExtraBold"/>
                          <a:cs typeface="Rubik ExtraBold"/>
                          <a:sym typeface="Rubik ExtraBold"/>
                        </a:rPr>
                        <a:t>2. זרע</a:t>
                      </a:r>
                      <a:r>
                        <a:rPr lang="he-IL" sz="1300" dirty="0">
                          <a:solidFill>
                            <a:srgbClr val="054CC0"/>
                          </a:solidFill>
                          <a:latin typeface="Rubik ExtraBold"/>
                          <a:ea typeface="Rubik ExtraBold"/>
                          <a:cs typeface="Rubik ExtraBold"/>
                          <a:sym typeface="Rubik ExtraBold"/>
                        </a:rPr>
                        <a:t>,</a:t>
                      </a:r>
                      <a:r>
                        <a:rPr lang="iw" sz="1300" dirty="0">
                          <a:solidFill>
                            <a:srgbClr val="054CC0"/>
                          </a:solidFill>
                          <a:latin typeface="Rubik ExtraBold"/>
                          <a:ea typeface="Rubik ExtraBold"/>
                          <a:cs typeface="Rubik ExtraBold"/>
                          <a:sym typeface="Rubik ExtraBold"/>
                        </a:rPr>
                        <a:t> נעים להכיר  (10  דקות)</a:t>
                      </a:r>
                      <a:br>
                        <a:rPr lang="iw" sz="1100" dirty="0">
                          <a:solidFill>
                            <a:srgbClr val="054CC0"/>
                          </a:solidFill>
                          <a:latin typeface="Rubik ExtraBold"/>
                          <a:ea typeface="Rubik ExtraBold"/>
                          <a:cs typeface="Rubik ExtraBold"/>
                          <a:sym typeface="Rubik ExtraBold"/>
                        </a:rPr>
                      </a:br>
                      <a:r>
                        <a:rPr lang="iw" sz="1100" dirty="0">
                          <a:solidFill>
                            <a:srgbClr val="054CC0"/>
                          </a:solidFill>
                          <a:latin typeface="Rubik"/>
                          <a:ea typeface="Rubik"/>
                          <a:cs typeface="Rubik"/>
                          <a:sym typeface="Rubik"/>
                        </a:rPr>
                        <a:t>דיון קצר במליאה (מומלץ לקיים במרחב מייק)</a:t>
                      </a:r>
                      <a:endParaRPr sz="1100" dirty="0">
                        <a:solidFill>
                          <a:srgbClr val="054CC0"/>
                        </a:solidFill>
                        <a:latin typeface="Rubik"/>
                        <a:ea typeface="Rubik"/>
                        <a:cs typeface="Rubik"/>
                        <a:sym typeface="Rubik"/>
                      </a:endParaRPr>
                    </a:p>
                    <a:p>
                      <a:pPr marL="0" lvl="0" indent="0" algn="r" rtl="1">
                        <a:lnSpc>
                          <a:spcPct val="115000"/>
                        </a:lnSpc>
                        <a:spcBef>
                          <a:spcPts val="0"/>
                        </a:spcBef>
                        <a:spcAft>
                          <a:spcPts val="0"/>
                        </a:spcAft>
                        <a:buNone/>
                      </a:pPr>
                      <a:r>
                        <a:rPr lang="iw" sz="1100" b="1" dirty="0">
                          <a:solidFill>
                            <a:srgbClr val="054CC0"/>
                          </a:solidFill>
                          <a:latin typeface="Rubik"/>
                          <a:ea typeface="Rubik"/>
                          <a:cs typeface="Rubik"/>
                          <a:sym typeface="Rubik"/>
                        </a:rPr>
                        <a:t>3</a:t>
                      </a:r>
                      <a:r>
                        <a:rPr lang="iw" sz="1100" dirty="0">
                          <a:solidFill>
                            <a:srgbClr val="054CC0"/>
                          </a:solidFill>
                          <a:latin typeface="Rubik"/>
                          <a:ea typeface="Rubik"/>
                          <a:cs typeface="Rubik"/>
                          <a:sym typeface="Rubik"/>
                        </a:rPr>
                        <a:t>. </a:t>
                      </a:r>
                      <a:r>
                        <a:rPr lang="iw" sz="1300" dirty="0">
                          <a:solidFill>
                            <a:srgbClr val="054CC0"/>
                          </a:solidFill>
                          <a:latin typeface="Rubik ExtraBold"/>
                          <a:ea typeface="Rubik ExtraBold"/>
                          <a:cs typeface="Rubik ExtraBold"/>
                          <a:sym typeface="Rubik ExtraBold"/>
                        </a:rPr>
                        <a:t>הכנת ניירות זרעים לעונות השנה</a:t>
                      </a:r>
                      <a:r>
                        <a:rPr lang="he-IL" sz="1300" dirty="0">
                          <a:solidFill>
                            <a:srgbClr val="054CC0"/>
                          </a:solidFill>
                          <a:latin typeface="Rubik ExtraBold"/>
                          <a:ea typeface="Rubik ExtraBold"/>
                          <a:cs typeface="Rubik ExtraBold"/>
                          <a:sym typeface="Rubik ExtraBold"/>
                        </a:rPr>
                        <a:t> השונות</a:t>
                      </a:r>
                      <a:r>
                        <a:rPr lang="iw" sz="1300" dirty="0">
                          <a:solidFill>
                            <a:srgbClr val="054CC0"/>
                          </a:solidFill>
                          <a:latin typeface="Rubik ExtraBold"/>
                          <a:ea typeface="Rubik ExtraBold"/>
                          <a:cs typeface="Rubik ExtraBold"/>
                          <a:sym typeface="Rubik ExtraBold"/>
                        </a:rPr>
                        <a:t> (50</a:t>
                      </a:r>
                      <a:r>
                        <a:rPr lang="he" sz="1300" dirty="0">
                          <a:solidFill>
                            <a:srgbClr val="054CC0"/>
                          </a:solidFill>
                          <a:latin typeface="Rubik ExtraBold"/>
                          <a:ea typeface="Rubik ExtraBold"/>
                          <a:cs typeface="Rubik ExtraBold"/>
                          <a:sym typeface="Rubik ExtraBold"/>
                        </a:rPr>
                        <a:t>–</a:t>
                      </a:r>
                      <a:r>
                        <a:rPr lang="iw" sz="1300" dirty="0">
                          <a:solidFill>
                            <a:srgbClr val="054CC0"/>
                          </a:solidFill>
                          <a:latin typeface="Rubik ExtraBold"/>
                          <a:ea typeface="Rubik ExtraBold"/>
                          <a:cs typeface="Rubik ExtraBold"/>
                          <a:sym typeface="Rubik ExtraBold"/>
                        </a:rPr>
                        <a:t>60 דקות)</a:t>
                      </a:r>
                      <a:endParaRPr sz="1500" dirty="0">
                        <a:solidFill>
                          <a:srgbClr val="054CC0"/>
                        </a:solidFill>
                        <a:latin typeface="Rubik Black"/>
                        <a:ea typeface="Rubik Black"/>
                        <a:cs typeface="Rubik Black"/>
                        <a:sym typeface="Rubik Black"/>
                      </a:endParaRPr>
                    </a:p>
                    <a:p>
                      <a:pPr marL="457200" lvl="0" indent="0" algn="r" rtl="1">
                        <a:lnSpc>
                          <a:spcPct val="115000"/>
                        </a:lnSpc>
                        <a:spcBef>
                          <a:spcPts val="0"/>
                        </a:spcBef>
                        <a:spcAft>
                          <a:spcPts val="0"/>
                        </a:spcAft>
                        <a:buNone/>
                      </a:pPr>
                      <a:r>
                        <a:rPr lang="iw" sz="1100" dirty="0">
                          <a:solidFill>
                            <a:srgbClr val="054CC0"/>
                          </a:solidFill>
                          <a:latin typeface="Rubik"/>
                          <a:ea typeface="Rubik"/>
                          <a:cs typeface="Rubik"/>
                          <a:sym typeface="Rubik"/>
                        </a:rPr>
                        <a:t>התנסות בקבוצות ועבודה אישית (מומלץ לקיים </a:t>
                      </a:r>
                      <a:r>
                        <a:rPr lang="iw" sz="1100" b="0" i="0" u="none" strike="noStrike" cap="none" dirty="0">
                          <a:solidFill>
                            <a:srgbClr val="054CC0"/>
                          </a:solidFill>
                          <a:latin typeface="Rubik"/>
                          <a:ea typeface="Rubik"/>
                          <a:cs typeface="Rubik"/>
                          <a:sym typeface="Rubik"/>
                        </a:rPr>
                        <a:t>במרחב מייק</a:t>
                      </a:r>
                      <a:r>
                        <a:rPr lang="iw" sz="1100" dirty="0">
                          <a:solidFill>
                            <a:srgbClr val="054CC0"/>
                          </a:solidFill>
                          <a:latin typeface="Rubik"/>
                          <a:ea typeface="Rubik"/>
                          <a:cs typeface="Rubik"/>
                          <a:sym typeface="Rubik"/>
                        </a:rPr>
                        <a:t>)</a:t>
                      </a:r>
                      <a:endParaRPr sz="1100" dirty="0">
                        <a:solidFill>
                          <a:srgbClr val="054CC0"/>
                        </a:solidFill>
                        <a:latin typeface="Rubik"/>
                        <a:ea typeface="Rubik"/>
                        <a:cs typeface="Rubik"/>
                        <a:sym typeface="Rubik"/>
                      </a:endParaRPr>
                    </a:p>
                  </a:txBody>
                  <a:tcPr marL="27350" marR="27350" marT="27350" marB="27350" anchor="ctr">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tc>
                  <a:txBody>
                    <a:bodyPr/>
                    <a:lstStyle/>
                    <a:p>
                      <a:pPr marL="0" lvl="0" indent="0" algn="r" rtl="1">
                        <a:spcBef>
                          <a:spcPts val="0"/>
                        </a:spcBef>
                        <a:spcAft>
                          <a:spcPts val="0"/>
                        </a:spcAft>
                        <a:buNone/>
                      </a:pPr>
                      <a:r>
                        <a:rPr lang="iw" b="1">
                          <a:solidFill>
                            <a:srgbClr val="054CC0"/>
                          </a:solidFill>
                          <a:latin typeface="Rubik"/>
                          <a:ea typeface="Rubik"/>
                          <a:cs typeface="Rubik"/>
                          <a:sym typeface="Rubik"/>
                        </a:rPr>
                        <a:t>למידה התנסותית</a:t>
                      </a:r>
                      <a:endParaRPr b="1">
                        <a:solidFill>
                          <a:srgbClr val="054CC0"/>
                        </a:solidFill>
                        <a:latin typeface="Rubik"/>
                        <a:ea typeface="Rubik"/>
                        <a:cs typeface="Rubik"/>
                        <a:sym typeface="Rubik"/>
                      </a:endParaRPr>
                    </a:p>
                  </a:txBody>
                  <a:tcPr marL="91425" marR="91425" marT="91425" marB="91425">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457200" lvl="0" indent="-228600" algn="r" rtl="1">
                        <a:lnSpc>
                          <a:spcPct val="115000"/>
                        </a:lnSpc>
                        <a:spcBef>
                          <a:spcPts val="0"/>
                        </a:spcBef>
                        <a:spcAft>
                          <a:spcPts val="0"/>
                        </a:spcAft>
                        <a:buNone/>
                      </a:pPr>
                      <a:r>
                        <a:rPr lang="iw" sz="1300" dirty="0">
                          <a:solidFill>
                            <a:srgbClr val="054CC0"/>
                          </a:solidFill>
                          <a:latin typeface="Rubik"/>
                          <a:ea typeface="Rubik"/>
                          <a:cs typeface="Rubik"/>
                          <a:sym typeface="Rubik"/>
                        </a:rPr>
                        <a:t>22</a:t>
                      </a:r>
                      <a:r>
                        <a:rPr lang="he" sz="1300" dirty="0">
                          <a:solidFill>
                            <a:srgbClr val="054CC0"/>
                          </a:solidFill>
                          <a:latin typeface="Rubik"/>
                          <a:ea typeface="Rubik"/>
                          <a:cs typeface="Rubik"/>
                          <a:sym typeface="Rubik"/>
                        </a:rPr>
                        <a:t>–</a:t>
                      </a:r>
                      <a:r>
                        <a:rPr lang="iw" sz="1300" dirty="0">
                          <a:solidFill>
                            <a:srgbClr val="054CC0"/>
                          </a:solidFill>
                          <a:latin typeface="Rubik"/>
                          <a:ea typeface="Rubik"/>
                          <a:cs typeface="Rubik"/>
                          <a:sym typeface="Rubik"/>
                        </a:rPr>
                        <a:t>24</a:t>
                      </a:r>
                      <a:endParaRPr sz="1300" dirty="0">
                        <a:solidFill>
                          <a:srgbClr val="054CC0"/>
                        </a:solidFill>
                        <a:latin typeface="Rubik"/>
                        <a:ea typeface="Rubik"/>
                        <a:cs typeface="Rubik"/>
                        <a:sym typeface="Rubik"/>
                      </a:endParaRPr>
                    </a:p>
                  </a:txBody>
                  <a:tcPr marL="27350" marR="27350" marT="27350" marB="27350" anchor="ctr">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tc>
                  <a:txBody>
                    <a:bodyPr/>
                    <a:lstStyle/>
                    <a:p>
                      <a:pPr marL="0" lvl="0" indent="0" algn="r" rtl="1">
                        <a:lnSpc>
                          <a:spcPct val="115000"/>
                        </a:lnSpc>
                        <a:spcBef>
                          <a:spcPts val="0"/>
                        </a:spcBef>
                        <a:spcAft>
                          <a:spcPts val="0"/>
                        </a:spcAft>
                        <a:buNone/>
                      </a:pPr>
                      <a:r>
                        <a:rPr lang="iw" sz="1300" dirty="0">
                          <a:solidFill>
                            <a:srgbClr val="054CC0"/>
                          </a:solidFill>
                          <a:latin typeface="Rubik ExtraBold"/>
                          <a:ea typeface="Rubik ExtraBold"/>
                          <a:cs typeface="Rubik ExtraBold"/>
                          <a:sym typeface="Rubik ExtraBold"/>
                        </a:rPr>
                        <a:t>4. סיכום ורפלקציה (20</a:t>
                      </a:r>
                      <a:r>
                        <a:rPr lang="he" sz="1300" dirty="0">
                          <a:solidFill>
                            <a:srgbClr val="054CC0"/>
                          </a:solidFill>
                          <a:latin typeface="Rubik ExtraBold"/>
                          <a:ea typeface="Rubik ExtraBold"/>
                          <a:cs typeface="Rubik ExtraBold"/>
                          <a:sym typeface="Rubik ExtraBold"/>
                        </a:rPr>
                        <a:t>–</a:t>
                      </a:r>
                      <a:r>
                        <a:rPr lang="iw" sz="1300" dirty="0">
                          <a:solidFill>
                            <a:srgbClr val="054CC0"/>
                          </a:solidFill>
                          <a:latin typeface="Rubik ExtraBold"/>
                          <a:ea typeface="Rubik ExtraBold"/>
                          <a:cs typeface="Rubik ExtraBold"/>
                          <a:sym typeface="Rubik ExtraBold"/>
                        </a:rPr>
                        <a:t>30 דק</a:t>
                      </a:r>
                      <a:r>
                        <a:rPr lang="he-IL" sz="1300" dirty="0" err="1">
                          <a:solidFill>
                            <a:srgbClr val="054CC0"/>
                          </a:solidFill>
                          <a:latin typeface="Rubik ExtraBold"/>
                          <a:ea typeface="Rubik ExtraBold"/>
                          <a:cs typeface="Rubik ExtraBold"/>
                          <a:sym typeface="Rubik ExtraBold"/>
                        </a:rPr>
                        <a:t>ות</a:t>
                      </a:r>
                      <a:r>
                        <a:rPr lang="iw" sz="1300" dirty="0">
                          <a:solidFill>
                            <a:srgbClr val="054CC0"/>
                          </a:solidFill>
                          <a:latin typeface="Rubik ExtraBold"/>
                          <a:ea typeface="Rubik ExtraBold"/>
                          <a:cs typeface="Rubik ExtraBold"/>
                          <a:sym typeface="Rubik ExtraBold"/>
                        </a:rPr>
                        <a:t>)</a:t>
                      </a:r>
                      <a:br>
                        <a:rPr lang="iw" sz="1100" b="1" dirty="0">
                          <a:latin typeface="Rubik"/>
                          <a:ea typeface="Rubik"/>
                          <a:cs typeface="Rubik"/>
                          <a:sym typeface="Rubik"/>
                        </a:rPr>
                      </a:br>
                      <a:r>
                        <a:rPr lang="iw" sz="1100" dirty="0">
                          <a:solidFill>
                            <a:srgbClr val="054CC0"/>
                          </a:solidFill>
                          <a:latin typeface="Rubik"/>
                          <a:ea typeface="Rubik"/>
                          <a:cs typeface="Rubik"/>
                          <a:sym typeface="Rubik"/>
                        </a:rPr>
                        <a:t>דיון במליאה, דיון קבוצתי ועבודה אישית (</a:t>
                      </a:r>
                      <a:r>
                        <a:rPr lang="he-IL" sz="1100" dirty="0">
                          <a:solidFill>
                            <a:srgbClr val="054CC0"/>
                          </a:solidFill>
                          <a:latin typeface="Rubik"/>
                          <a:ea typeface="Rubik"/>
                          <a:cs typeface="Rubik"/>
                          <a:sym typeface="Rubik"/>
                        </a:rPr>
                        <a:t>אפשר</a:t>
                      </a:r>
                      <a:r>
                        <a:rPr lang="iw" sz="1100" dirty="0">
                          <a:solidFill>
                            <a:srgbClr val="054CC0"/>
                          </a:solidFill>
                          <a:latin typeface="Rubik"/>
                          <a:ea typeface="Rubik"/>
                          <a:cs typeface="Rubik"/>
                          <a:sym typeface="Rubik"/>
                        </a:rPr>
                        <a:t> לקיים בכיתה </a:t>
                      </a:r>
                      <a:r>
                        <a:rPr lang="iw" sz="1100" b="0" i="0" u="none" strike="noStrike" cap="none" dirty="0">
                          <a:solidFill>
                            <a:srgbClr val="054CC0"/>
                          </a:solidFill>
                          <a:latin typeface="Rubik"/>
                          <a:ea typeface="Rubik"/>
                          <a:cs typeface="Rubik"/>
                          <a:sym typeface="Rubik"/>
                        </a:rPr>
                        <a:t>או במרחב מייק</a:t>
                      </a:r>
                      <a:r>
                        <a:rPr lang="iw" sz="1100" dirty="0">
                          <a:solidFill>
                            <a:srgbClr val="054CC0"/>
                          </a:solidFill>
                          <a:latin typeface="Rubik"/>
                          <a:ea typeface="Rubik"/>
                          <a:cs typeface="Rubik"/>
                          <a:sym typeface="Rubik"/>
                        </a:rPr>
                        <a:t>)</a:t>
                      </a:r>
                      <a:endParaRPr sz="1300" dirty="0">
                        <a:solidFill>
                          <a:srgbClr val="054CC0"/>
                        </a:solidFill>
                        <a:latin typeface="Rubik ExtraBold"/>
                        <a:ea typeface="Rubik ExtraBold"/>
                        <a:cs typeface="Rubik ExtraBold"/>
                        <a:sym typeface="Rubik ExtraBold"/>
                      </a:endParaRPr>
                    </a:p>
                  </a:txBody>
                  <a:tcPr marL="27350" marR="27350" marT="27350" marB="27350" anchor="ctr">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tc>
                  <a:txBody>
                    <a:bodyPr/>
                    <a:lstStyle/>
                    <a:p>
                      <a:pPr marL="0" lvl="0" indent="0" algn="r" rtl="1">
                        <a:spcBef>
                          <a:spcPts val="0"/>
                        </a:spcBef>
                        <a:spcAft>
                          <a:spcPts val="0"/>
                        </a:spcAft>
                        <a:buNone/>
                      </a:pPr>
                      <a:r>
                        <a:rPr lang="iw" b="1" dirty="0">
                          <a:solidFill>
                            <a:srgbClr val="054CC0"/>
                          </a:solidFill>
                          <a:latin typeface="Rubik"/>
                          <a:ea typeface="Rubik"/>
                          <a:cs typeface="Rubik"/>
                          <a:sym typeface="Rubik"/>
                        </a:rPr>
                        <a:t>סגירה</a:t>
                      </a:r>
                      <a:endParaRPr b="1" dirty="0">
                        <a:solidFill>
                          <a:srgbClr val="054CC0"/>
                        </a:solidFill>
                        <a:latin typeface="Rubik"/>
                        <a:ea typeface="Rubik"/>
                        <a:cs typeface="Rubik"/>
                        <a:sym typeface="Rubik"/>
                      </a:endParaRPr>
                    </a:p>
                  </a:txBody>
                  <a:tcPr marL="91425" marR="91425" marT="91425" marB="91425">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103" name="Google Shape;103;p18"/>
          <p:cNvPicPr preferRelativeResize="0"/>
          <p:nvPr/>
        </p:nvPicPr>
        <p:blipFill>
          <a:blip r:embed="rId3">
            <a:alphaModFix/>
          </a:blip>
          <a:stretch>
            <a:fillRect/>
          </a:stretch>
        </p:blipFill>
        <p:spPr>
          <a:xfrm>
            <a:off x="0" y="-56587"/>
            <a:ext cx="9144000" cy="1057275"/>
          </a:xfrm>
          <a:prstGeom prst="rect">
            <a:avLst/>
          </a:prstGeom>
          <a:noFill/>
          <a:ln>
            <a:noFill/>
          </a:ln>
        </p:spPr>
      </p:pic>
      <p:sp>
        <p:nvSpPr>
          <p:cNvPr id="104" name="Google Shape;104;p18"/>
          <p:cNvSpPr txBox="1">
            <a:spLocks noGrp="1"/>
          </p:cNvSpPr>
          <p:nvPr>
            <p:ph type="title"/>
          </p:nvPr>
        </p:nvSpPr>
        <p:spPr>
          <a:xfrm>
            <a:off x="152400" y="123500"/>
            <a:ext cx="85206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SzPts val="990"/>
              <a:buNone/>
            </a:pPr>
            <a:r>
              <a:rPr lang="iw" sz="3000" dirty="0">
                <a:solidFill>
                  <a:srgbClr val="054CC0"/>
                </a:solidFill>
                <a:latin typeface="Rubik"/>
                <a:ea typeface="Rubik"/>
                <a:cs typeface="Rubik"/>
                <a:sym typeface="Rubik"/>
              </a:rPr>
              <a:t>הנחיות למורה</a:t>
            </a:r>
            <a:r>
              <a:rPr lang="he-IL" sz="3000" dirty="0">
                <a:solidFill>
                  <a:srgbClr val="054CC0"/>
                </a:solidFill>
                <a:latin typeface="Rubik"/>
                <a:ea typeface="Rubik"/>
                <a:cs typeface="Rubik"/>
                <a:sym typeface="Rubik"/>
              </a:rPr>
              <a:t>: </a:t>
            </a:r>
            <a:r>
              <a:rPr lang="iw" sz="3000" dirty="0">
                <a:solidFill>
                  <a:srgbClr val="054CC0"/>
                </a:solidFill>
                <a:latin typeface="Rubik"/>
                <a:ea typeface="Rubik"/>
                <a:cs typeface="Rubik"/>
                <a:sym typeface="Rubik"/>
              </a:rPr>
              <a:t>מהלך הפעילות</a:t>
            </a:r>
            <a:r>
              <a:rPr lang="iw" sz="3080" dirty="0">
                <a:solidFill>
                  <a:srgbClr val="054CC0"/>
                </a:solidFill>
                <a:latin typeface="Rubik"/>
                <a:ea typeface="Rubik"/>
                <a:cs typeface="Rubik"/>
                <a:sym typeface="Rubik"/>
              </a:rPr>
              <a:t>  </a:t>
            </a:r>
            <a:endParaRPr sz="3080" dirty="0">
              <a:solidFill>
                <a:srgbClr val="054CC0"/>
              </a:solidFill>
              <a:latin typeface="Rubik"/>
              <a:ea typeface="Rubik"/>
              <a:cs typeface="Rubik"/>
              <a:sym typeface="Rubik"/>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8"/>
        <p:cNvGrpSpPr/>
        <p:nvPr/>
      </p:nvGrpSpPr>
      <p:grpSpPr>
        <a:xfrm>
          <a:off x="0" y="0"/>
          <a:ext cx="0" cy="0"/>
          <a:chOff x="0" y="0"/>
          <a:chExt cx="0" cy="0"/>
        </a:xfrm>
      </p:grpSpPr>
      <p:pic>
        <p:nvPicPr>
          <p:cNvPr id="109" name="Google Shape;109;p19"/>
          <p:cNvPicPr preferRelativeResize="0"/>
          <p:nvPr/>
        </p:nvPicPr>
        <p:blipFill>
          <a:blip r:embed="rId3">
            <a:alphaModFix/>
          </a:blip>
          <a:stretch>
            <a:fillRect/>
          </a:stretch>
        </p:blipFill>
        <p:spPr>
          <a:xfrm>
            <a:off x="0" y="0"/>
            <a:ext cx="9144018" cy="5143501"/>
          </a:xfrm>
          <a:prstGeom prst="rect">
            <a:avLst/>
          </a:prstGeom>
          <a:noFill/>
          <a:ln>
            <a:noFill/>
          </a:ln>
        </p:spPr>
      </p:pic>
      <p:sp>
        <p:nvSpPr>
          <p:cNvPr id="110" name="Google Shape;110;p19"/>
          <p:cNvSpPr txBox="1"/>
          <p:nvPr/>
        </p:nvSpPr>
        <p:spPr>
          <a:xfrm>
            <a:off x="9426850" y="519725"/>
            <a:ext cx="33552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666666"/>
              </a:solidFill>
              <a:effectLst/>
              <a:uLnTx/>
              <a:uFillTx/>
              <a:latin typeface="Source Code Pro"/>
              <a:ea typeface="Source Code Pro"/>
              <a:cs typeface="Source Code Pro"/>
              <a:sym typeface="Source Code Pro"/>
            </a:endParaRPr>
          </a:p>
        </p:txBody>
      </p:sp>
      <p:graphicFrame>
        <p:nvGraphicFramePr>
          <p:cNvPr id="111" name="Google Shape;111;p19"/>
          <p:cNvGraphicFramePr/>
          <p:nvPr/>
        </p:nvGraphicFramePr>
        <p:xfrm>
          <a:off x="-366375" y="4616375"/>
          <a:ext cx="8931700" cy="790575"/>
        </p:xfrm>
        <a:graphic>
          <a:graphicData uri="http://schemas.openxmlformats.org/drawingml/2006/table">
            <a:tbl>
              <a:tblPr>
                <a:noFill/>
                <a:tableStyleId>{4199DB0E-62B4-4A6F-B413-9B4FBEE5DE29}</a:tableStyleId>
              </a:tblPr>
              <a:tblGrid>
                <a:gridCol w="1281675">
                  <a:extLst>
                    <a:ext uri="{9D8B030D-6E8A-4147-A177-3AD203B41FA5}">
                      <a16:colId xmlns:a16="http://schemas.microsoft.com/office/drawing/2014/main" val="20000"/>
                    </a:ext>
                  </a:extLst>
                </a:gridCol>
                <a:gridCol w="7650025">
                  <a:extLst>
                    <a:ext uri="{9D8B030D-6E8A-4147-A177-3AD203B41FA5}">
                      <a16:colId xmlns:a16="http://schemas.microsoft.com/office/drawing/2014/main" val="20001"/>
                    </a:ext>
                  </a:extLst>
                </a:gridCol>
              </a:tblGrid>
              <a:tr h="790575">
                <a:tc>
                  <a:txBody>
                    <a:bodyPr/>
                    <a:lstStyle/>
                    <a:p>
                      <a:pPr marL="0" lvl="0" indent="0" algn="r" rtl="1">
                        <a:spcBef>
                          <a:spcPts val="0"/>
                        </a:spcBef>
                        <a:spcAft>
                          <a:spcPts val="0"/>
                        </a:spcAft>
                        <a:buNone/>
                      </a:pPr>
                      <a:endParaRPr sz="1500">
                        <a:solidFill>
                          <a:srgbClr val="054CC0"/>
                        </a:solidFill>
                        <a:latin typeface="Rubik Black"/>
                        <a:ea typeface="Rubik Black"/>
                        <a:cs typeface="Rubik Black"/>
                        <a:sym typeface="Rubik Black"/>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r" rtl="1">
                        <a:spcBef>
                          <a:spcPts val="1200"/>
                        </a:spcBef>
                        <a:spcAft>
                          <a:spcPts val="0"/>
                        </a:spcAft>
                        <a:buNone/>
                      </a:pPr>
                      <a:r>
                        <a:rPr lang="iw" sz="1800" b="1">
                          <a:solidFill>
                            <a:srgbClr val="054CC0"/>
                          </a:solidFill>
                          <a:latin typeface="Rubik"/>
                          <a:ea typeface="Rubik"/>
                          <a:cs typeface="Rubik"/>
                          <a:sym typeface="Rubik"/>
                        </a:rPr>
                        <a:t>יחידת הוראה לקידום למידה התנסותית בחדרי מייקר של מדע וטכנולוגי</a:t>
                      </a:r>
                      <a:r>
                        <a:rPr lang="iw" sz="1800" b="1">
                          <a:solidFill>
                            <a:srgbClr val="4472C4"/>
                          </a:solidFill>
                          <a:latin typeface="Rubik"/>
                          <a:ea typeface="Rubik"/>
                          <a:cs typeface="Rubik"/>
                          <a:sym typeface="Rubik"/>
                        </a:rPr>
                        <a:t>ה</a:t>
                      </a:r>
                      <a:endParaRPr sz="1800">
                        <a:solidFill>
                          <a:srgbClr val="FFFFFF"/>
                        </a:solidFill>
                        <a:latin typeface="Rubik Medium"/>
                        <a:ea typeface="Rubik Medium"/>
                        <a:cs typeface="Rubik Medium"/>
                        <a:sym typeface="Rubik Medium"/>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12" name="Google Shape;112;p19"/>
          <p:cNvPicPr preferRelativeResize="0"/>
          <p:nvPr/>
        </p:nvPicPr>
        <p:blipFill>
          <a:blip r:embed="rId4">
            <a:alphaModFix/>
          </a:blip>
          <a:stretch>
            <a:fillRect/>
          </a:stretch>
        </p:blipFill>
        <p:spPr>
          <a:xfrm>
            <a:off x="0" y="0"/>
            <a:ext cx="9144000" cy="5143500"/>
          </a:xfrm>
          <a:prstGeom prst="rect">
            <a:avLst/>
          </a:prstGeom>
          <a:noFill/>
          <a:ln>
            <a:noFill/>
          </a:ln>
        </p:spPr>
      </p:pic>
      <p:sp>
        <p:nvSpPr>
          <p:cNvPr id="113" name="Google Shape;113;p19"/>
          <p:cNvSpPr txBox="1"/>
          <p:nvPr/>
        </p:nvSpPr>
        <p:spPr>
          <a:xfrm>
            <a:off x="1362925" y="2008500"/>
            <a:ext cx="6752100" cy="1114200"/>
          </a:xfrm>
          <a:prstGeom prst="rect">
            <a:avLst/>
          </a:prstGeom>
          <a:noFill/>
          <a:ln>
            <a:noFill/>
          </a:ln>
        </p:spPr>
        <p:txBody>
          <a:bodyPr spcFirstLastPara="1" wrap="square" lIns="91425" tIns="91425" rIns="91425" bIns="91425" anchor="t"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 sz="6000" b="0" i="0" u="none" strike="noStrike" kern="0" cap="none" spc="0" normalizeH="0" baseline="0" noProof="0">
                <a:ln>
                  <a:noFill/>
                </a:ln>
                <a:solidFill>
                  <a:srgbClr val="054CC0"/>
                </a:solidFill>
                <a:effectLst/>
                <a:uLnTx/>
                <a:uFillTx/>
                <a:latin typeface="Rubik ExtraBold"/>
                <a:ea typeface="Rubik ExtraBold"/>
                <a:cs typeface="Rubik ExtraBold"/>
                <a:sym typeface="Rubik ExtraBold"/>
              </a:rPr>
              <a:t>זורעים עם ניירות?!</a:t>
            </a:r>
            <a:endParaRPr kumimoji="0" sz="6000" b="0" i="0" u="none" strike="noStrike" kern="0" cap="none" spc="0" normalizeH="0" baseline="0" noProof="0">
              <a:ln>
                <a:noFill/>
              </a:ln>
              <a:solidFill>
                <a:srgbClr val="054CC0"/>
              </a:solidFill>
              <a:effectLst/>
              <a:uLnTx/>
              <a:uFillTx/>
              <a:latin typeface="Rubik ExtraBold"/>
              <a:ea typeface="Rubik ExtraBold"/>
              <a:cs typeface="Rubik ExtraBold"/>
              <a:sym typeface="Rubik ExtraBold"/>
            </a:endParaRPr>
          </a:p>
        </p:txBody>
      </p:sp>
      <p:sp>
        <p:nvSpPr>
          <p:cNvPr id="114" name="Google Shape;114;p19"/>
          <p:cNvSpPr txBox="1"/>
          <p:nvPr/>
        </p:nvSpPr>
        <p:spPr>
          <a:xfrm>
            <a:off x="1402663" y="2933775"/>
            <a:ext cx="6186300" cy="1114200"/>
          </a:xfrm>
          <a:prstGeom prst="rect">
            <a:avLst/>
          </a:prstGeom>
          <a:noFill/>
          <a:ln>
            <a:noFill/>
          </a:ln>
        </p:spPr>
        <p:txBody>
          <a:bodyPr spcFirstLastPara="1" wrap="square" lIns="91425" tIns="91425" rIns="91425" bIns="91425" anchor="t"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 sz="3600" b="0" i="0" u="none" strike="noStrike" kern="0" cap="none" spc="0" normalizeH="0" baseline="0" noProof="0">
                <a:ln>
                  <a:noFill/>
                </a:ln>
                <a:solidFill>
                  <a:srgbClr val="054CC0"/>
                </a:solidFill>
                <a:effectLst/>
                <a:uLnTx/>
                <a:uFillTx/>
                <a:latin typeface="Rubik SemiBold"/>
                <a:ea typeface="Rubik SemiBold"/>
                <a:cs typeface="Rubik SemiBold"/>
                <a:sym typeface="Rubik SemiBold"/>
              </a:rPr>
              <a:t>הכנת נייר עם זרעים בהתאמה לעונות השנה</a:t>
            </a:r>
            <a:endParaRPr kumimoji="0" sz="3600" b="0" i="0" u="none" strike="noStrike" kern="0" cap="none" spc="0" normalizeH="0" baseline="0" noProof="0">
              <a:ln>
                <a:noFill/>
              </a:ln>
              <a:solidFill>
                <a:srgbClr val="054CC0"/>
              </a:solidFill>
              <a:effectLst/>
              <a:uLnTx/>
              <a:uFillTx/>
              <a:latin typeface="Rubik ExtraBold"/>
              <a:ea typeface="Rubik ExtraBold"/>
              <a:cs typeface="Rubik ExtraBold"/>
              <a:sym typeface="Rubik ExtraBold"/>
            </a:endParaRPr>
          </a:p>
        </p:txBody>
      </p:sp>
      <p:sp>
        <p:nvSpPr>
          <p:cNvPr id="115" name="Google Shape;115;p19"/>
          <p:cNvSpPr txBox="1"/>
          <p:nvPr/>
        </p:nvSpPr>
        <p:spPr>
          <a:xfrm>
            <a:off x="393025" y="4200375"/>
            <a:ext cx="8126100" cy="1114200"/>
          </a:xfrm>
          <a:prstGeom prst="rect">
            <a:avLst/>
          </a:prstGeom>
          <a:noFill/>
          <a:ln>
            <a:noFill/>
          </a:ln>
        </p:spPr>
        <p:txBody>
          <a:bodyPr spcFirstLastPara="1" wrap="square" lIns="91425" tIns="91425" rIns="91425" bIns="91425" anchor="t"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 sz="1800" b="1" i="0" u="none" strike="noStrike" kern="0" cap="none" spc="0" normalizeH="0" baseline="0" noProof="0">
                <a:ln>
                  <a:noFill/>
                </a:ln>
                <a:solidFill>
                  <a:srgbClr val="054CC0"/>
                </a:solidFill>
                <a:effectLst/>
                <a:uLnTx/>
                <a:uFillTx/>
                <a:latin typeface="Rubik"/>
                <a:ea typeface="Rubik"/>
                <a:cs typeface="Rubik"/>
                <a:sym typeface="Rubik"/>
              </a:rPr>
              <a:t>#3 יחידת הוראה בנושא מגוון הזרעים בטבע והתאמת מועד הנביטה לעונות השנה</a:t>
            </a:r>
            <a:endParaRPr kumimoji="0" sz="1800" b="1" i="0" u="none" strike="noStrike" kern="0" cap="none" spc="0" normalizeH="0" baseline="0" noProof="0">
              <a:ln>
                <a:noFill/>
              </a:ln>
              <a:solidFill>
                <a:srgbClr val="054CC0"/>
              </a:solidFill>
              <a:effectLst/>
              <a:uLnTx/>
              <a:uFillTx/>
              <a:latin typeface="Rubik"/>
              <a:ea typeface="Rubik"/>
              <a:cs typeface="Rubik"/>
              <a:sym typeface="Rubik"/>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1"/>
          <p:cNvSpPr txBox="1">
            <a:spLocks noGrp="1"/>
          </p:cNvSpPr>
          <p:nvPr>
            <p:ph type="body" idx="1"/>
          </p:nvPr>
        </p:nvSpPr>
        <p:spPr>
          <a:xfrm>
            <a:off x="0" y="1420250"/>
            <a:ext cx="8520600" cy="3340200"/>
          </a:xfrm>
          <a:prstGeom prst="rect">
            <a:avLst/>
          </a:prstGeom>
        </p:spPr>
        <p:txBody>
          <a:bodyPr spcFirstLastPara="1" wrap="square" lIns="91425" tIns="91425" rIns="91425" bIns="91425" anchor="t" anchorCtr="0">
            <a:normAutofit/>
          </a:bodyPr>
          <a:lstStyle/>
          <a:p>
            <a:pPr marL="0" lvl="0" indent="0" algn="ctr" rtl="1">
              <a:lnSpc>
                <a:spcPct val="150000"/>
              </a:lnSpc>
              <a:spcBef>
                <a:spcPts val="0"/>
              </a:spcBef>
              <a:spcAft>
                <a:spcPts val="0"/>
              </a:spcAft>
              <a:buNone/>
            </a:pPr>
            <a:r>
              <a:rPr lang="he-IL" sz="2400" b="1" dirty="0">
                <a:solidFill>
                  <a:srgbClr val="054CC0"/>
                </a:solidFill>
                <a:latin typeface="Rubik"/>
                <a:ea typeface="Rubik"/>
                <a:cs typeface="Rubik"/>
                <a:sym typeface="Rubik"/>
              </a:rPr>
              <a:t>מָה מְשֻׁתָּף לְכָל הַזְּרָעִים הָאֵלֶּה</a:t>
            </a:r>
            <a:r>
              <a:rPr lang="iw" sz="2400" b="1" dirty="0">
                <a:solidFill>
                  <a:srgbClr val="054CC0"/>
                </a:solidFill>
                <a:latin typeface="Rubik"/>
                <a:ea typeface="Rubik"/>
                <a:cs typeface="Rubik"/>
                <a:sym typeface="Rubik"/>
              </a:rPr>
              <a:t>?</a:t>
            </a:r>
            <a:endParaRPr sz="2400" b="1" dirty="0">
              <a:solidFill>
                <a:srgbClr val="054CC0"/>
              </a:solidFill>
              <a:latin typeface="Rubik"/>
              <a:ea typeface="Rubik"/>
              <a:cs typeface="Rubik"/>
              <a:sym typeface="Rubik"/>
            </a:endParaRPr>
          </a:p>
          <a:p>
            <a:pPr marL="457200" lvl="0" indent="0" algn="r" rtl="1">
              <a:lnSpc>
                <a:spcPct val="150000"/>
              </a:lnSpc>
              <a:spcBef>
                <a:spcPts val="1200"/>
              </a:spcBef>
              <a:spcAft>
                <a:spcPts val="0"/>
              </a:spcAft>
              <a:buNone/>
            </a:pPr>
            <a:endParaRPr sz="2400" dirty="0">
              <a:solidFill>
                <a:srgbClr val="054CC0"/>
              </a:solidFill>
              <a:latin typeface="Rubik"/>
              <a:ea typeface="Rubik"/>
              <a:cs typeface="Rubik"/>
              <a:sym typeface="Rubik"/>
            </a:endParaRPr>
          </a:p>
          <a:p>
            <a:pPr marL="457200" lvl="0" indent="0" algn="r" rtl="1">
              <a:lnSpc>
                <a:spcPct val="150000"/>
              </a:lnSpc>
              <a:spcBef>
                <a:spcPts val="1200"/>
              </a:spcBef>
              <a:spcAft>
                <a:spcPts val="1200"/>
              </a:spcAft>
              <a:buNone/>
            </a:pPr>
            <a:endParaRPr sz="2400" dirty="0">
              <a:solidFill>
                <a:srgbClr val="054CC0"/>
              </a:solidFill>
              <a:latin typeface="Rubik"/>
              <a:ea typeface="Rubik"/>
              <a:cs typeface="Rubik"/>
              <a:sym typeface="Rubik"/>
            </a:endParaRPr>
          </a:p>
        </p:txBody>
      </p:sp>
      <p:pic>
        <p:nvPicPr>
          <p:cNvPr id="128" name="Google Shape;128;p21"/>
          <p:cNvPicPr preferRelativeResize="0"/>
          <p:nvPr/>
        </p:nvPicPr>
        <p:blipFill>
          <a:blip r:embed="rId4">
            <a:alphaModFix/>
          </a:blip>
          <a:stretch>
            <a:fillRect/>
          </a:stretch>
        </p:blipFill>
        <p:spPr>
          <a:xfrm>
            <a:off x="0" y="-12"/>
            <a:ext cx="9144000" cy="1057275"/>
          </a:xfrm>
          <a:prstGeom prst="rect">
            <a:avLst/>
          </a:prstGeom>
          <a:noFill/>
          <a:ln>
            <a:noFill/>
          </a:ln>
        </p:spPr>
      </p:pic>
      <p:sp>
        <p:nvSpPr>
          <p:cNvPr id="129" name="Google Shape;129;p21"/>
          <p:cNvSpPr txBox="1">
            <a:spLocks noGrp="1"/>
          </p:cNvSpPr>
          <p:nvPr>
            <p:ph type="title"/>
          </p:nvPr>
        </p:nvSpPr>
        <p:spPr>
          <a:xfrm>
            <a:off x="0" y="152388"/>
            <a:ext cx="91440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None/>
            </a:pPr>
            <a:r>
              <a:rPr lang="he-IL" sz="3300" b="0" dirty="0">
                <a:solidFill>
                  <a:srgbClr val="054CC0"/>
                </a:solidFill>
                <a:latin typeface="Rubik ExtraBold"/>
                <a:ea typeface="Rubik ExtraBold"/>
                <a:cs typeface="Rubik ExtraBold"/>
                <a:sym typeface="Rubik ExtraBold"/>
              </a:rPr>
              <a:t>זרעים שונים ומשונים</a:t>
            </a:r>
            <a:r>
              <a:rPr lang="iw" sz="3300" b="0" dirty="0">
                <a:solidFill>
                  <a:srgbClr val="054CC0"/>
                </a:solidFill>
                <a:latin typeface="Rubik ExtraBold"/>
                <a:ea typeface="Rubik ExtraBold"/>
                <a:cs typeface="Rubik ExtraBold"/>
                <a:sym typeface="Rubik ExtraBold"/>
              </a:rPr>
              <a:t>!</a:t>
            </a:r>
            <a:endParaRPr b="0" dirty="0">
              <a:solidFill>
                <a:srgbClr val="054CC0"/>
              </a:solidFill>
              <a:latin typeface="Rubik ExtraBold"/>
              <a:ea typeface="Rubik ExtraBold"/>
              <a:cs typeface="Rubik ExtraBold"/>
              <a:sym typeface="Rubik ExtraBold"/>
            </a:endParaRPr>
          </a:p>
        </p:txBody>
      </p:sp>
      <p:pic>
        <p:nvPicPr>
          <p:cNvPr id="2" name="תמונה 1">
            <a:extLst>
              <a:ext uri="{FF2B5EF4-FFF2-40B4-BE49-F238E27FC236}">
                <a16:creationId xmlns:a16="http://schemas.microsoft.com/office/drawing/2014/main" id="{52CC83A8-3F52-4C8E-B4C4-C710A9EAF273}"/>
              </a:ext>
            </a:extLst>
          </p:cNvPr>
          <p:cNvPicPr>
            <a:picLocks noChangeAspect="1"/>
          </p:cNvPicPr>
          <p:nvPr/>
        </p:nvPicPr>
        <p:blipFill>
          <a:blip r:embed="rId5"/>
          <a:stretch>
            <a:fillRect/>
          </a:stretch>
        </p:blipFill>
        <p:spPr>
          <a:xfrm>
            <a:off x="1523736" y="2150130"/>
            <a:ext cx="6096528" cy="2840982"/>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E5AB3BDB-5280-4B06-F93D-5736A8E6A98A}"/>
            </a:ext>
          </a:extLst>
        </p:cNvPr>
        <p:cNvGrpSpPr/>
        <p:nvPr/>
      </p:nvGrpSpPr>
      <p:grpSpPr>
        <a:xfrm>
          <a:off x="0" y="0"/>
          <a:ext cx="0" cy="0"/>
          <a:chOff x="0" y="0"/>
          <a:chExt cx="0" cy="0"/>
        </a:xfrm>
      </p:grpSpPr>
      <p:sp>
        <p:nvSpPr>
          <p:cNvPr id="127" name="Google Shape;127;p21">
            <a:extLst>
              <a:ext uri="{FF2B5EF4-FFF2-40B4-BE49-F238E27FC236}">
                <a16:creationId xmlns:a16="http://schemas.microsoft.com/office/drawing/2014/main" id="{850645A2-84AD-00B4-6656-3C8331B3D131}"/>
              </a:ext>
            </a:extLst>
          </p:cNvPr>
          <p:cNvSpPr txBox="1">
            <a:spLocks noGrp="1"/>
          </p:cNvSpPr>
          <p:nvPr>
            <p:ph type="body" idx="1"/>
          </p:nvPr>
        </p:nvSpPr>
        <p:spPr>
          <a:xfrm>
            <a:off x="0" y="1420250"/>
            <a:ext cx="8520600" cy="3340200"/>
          </a:xfrm>
          <a:prstGeom prst="rect">
            <a:avLst/>
          </a:prstGeom>
        </p:spPr>
        <p:txBody>
          <a:bodyPr spcFirstLastPara="1" wrap="square" lIns="91425" tIns="91425" rIns="91425" bIns="91425" anchor="t" anchorCtr="0">
            <a:normAutofit/>
          </a:bodyPr>
          <a:lstStyle/>
          <a:p>
            <a:pPr marL="0" lvl="0" indent="0" algn="ctr" rtl="1">
              <a:lnSpc>
                <a:spcPct val="150000"/>
              </a:lnSpc>
              <a:spcBef>
                <a:spcPts val="0"/>
              </a:spcBef>
              <a:spcAft>
                <a:spcPts val="0"/>
              </a:spcAft>
              <a:buNone/>
            </a:pPr>
            <a:r>
              <a:rPr lang="he-IL" sz="2400" b="1" dirty="0">
                <a:solidFill>
                  <a:srgbClr val="054CC0"/>
                </a:solidFill>
                <a:latin typeface="Rubik"/>
                <a:ea typeface="Rubik"/>
                <a:cs typeface="Rubik"/>
                <a:sym typeface="Rubik"/>
              </a:rPr>
              <a:t>זַרְעֵי הַצְּמָחִים מְגֻוָּנִים לְהַפְלִיא בִּתְכוּנוֹתֵיהֶם.</a:t>
            </a:r>
            <a:endParaRPr sz="2400" dirty="0">
              <a:solidFill>
                <a:srgbClr val="054CC0"/>
              </a:solidFill>
              <a:latin typeface="Rubik"/>
              <a:ea typeface="Rubik"/>
              <a:cs typeface="Rubik"/>
              <a:sym typeface="Rubik"/>
            </a:endParaRPr>
          </a:p>
          <a:p>
            <a:pPr marL="457200" lvl="0" indent="0" algn="r" rtl="1">
              <a:lnSpc>
                <a:spcPct val="150000"/>
              </a:lnSpc>
              <a:spcBef>
                <a:spcPts val="1200"/>
              </a:spcBef>
              <a:spcAft>
                <a:spcPts val="1200"/>
              </a:spcAft>
              <a:buNone/>
            </a:pPr>
            <a:endParaRPr sz="2400" dirty="0">
              <a:solidFill>
                <a:srgbClr val="054CC0"/>
              </a:solidFill>
              <a:latin typeface="Rubik"/>
              <a:ea typeface="Rubik"/>
              <a:cs typeface="Rubik"/>
              <a:sym typeface="Rubik"/>
            </a:endParaRPr>
          </a:p>
        </p:txBody>
      </p:sp>
      <p:pic>
        <p:nvPicPr>
          <p:cNvPr id="128" name="Google Shape;128;p21">
            <a:extLst>
              <a:ext uri="{FF2B5EF4-FFF2-40B4-BE49-F238E27FC236}">
                <a16:creationId xmlns:a16="http://schemas.microsoft.com/office/drawing/2014/main" id="{FBF60A51-EF49-44D5-AAF5-AAC2E9C30A8F}"/>
              </a:ext>
            </a:extLst>
          </p:cNvPr>
          <p:cNvPicPr preferRelativeResize="0"/>
          <p:nvPr/>
        </p:nvPicPr>
        <p:blipFill>
          <a:blip r:embed="rId3">
            <a:alphaModFix/>
          </a:blip>
          <a:stretch>
            <a:fillRect/>
          </a:stretch>
        </p:blipFill>
        <p:spPr>
          <a:xfrm>
            <a:off x="0" y="-12"/>
            <a:ext cx="9144000" cy="1057275"/>
          </a:xfrm>
          <a:prstGeom prst="rect">
            <a:avLst/>
          </a:prstGeom>
          <a:noFill/>
          <a:ln>
            <a:noFill/>
          </a:ln>
        </p:spPr>
      </p:pic>
      <p:sp>
        <p:nvSpPr>
          <p:cNvPr id="129" name="Google Shape;129;p21">
            <a:extLst>
              <a:ext uri="{FF2B5EF4-FFF2-40B4-BE49-F238E27FC236}">
                <a16:creationId xmlns:a16="http://schemas.microsoft.com/office/drawing/2014/main" id="{41AE1271-9EA8-C224-DB4A-1B61811FEABA}"/>
              </a:ext>
            </a:extLst>
          </p:cNvPr>
          <p:cNvSpPr txBox="1">
            <a:spLocks noGrp="1"/>
          </p:cNvSpPr>
          <p:nvPr>
            <p:ph type="title"/>
          </p:nvPr>
        </p:nvSpPr>
        <p:spPr>
          <a:xfrm>
            <a:off x="0" y="152388"/>
            <a:ext cx="9144000" cy="801000"/>
          </a:xfrm>
          <a:prstGeom prst="rect">
            <a:avLst/>
          </a:prstGeom>
        </p:spPr>
        <p:txBody>
          <a:bodyPr spcFirstLastPara="1" wrap="square" lIns="91425" tIns="91425" rIns="91425" bIns="91425" anchor="t" anchorCtr="0">
            <a:normAutofit/>
          </a:bodyPr>
          <a:lstStyle/>
          <a:p>
            <a:pPr marL="0" lvl="0" indent="0" algn="ctr" rtl="1">
              <a:spcBef>
                <a:spcPts val="0"/>
              </a:spcBef>
              <a:spcAft>
                <a:spcPts val="0"/>
              </a:spcAft>
              <a:buNone/>
            </a:pPr>
            <a:r>
              <a:rPr lang="he-IL" sz="3300" b="0" dirty="0">
                <a:solidFill>
                  <a:srgbClr val="054CC0"/>
                </a:solidFill>
                <a:latin typeface="Rubik ExtraBold"/>
                <a:ea typeface="Rubik ExtraBold"/>
                <a:cs typeface="Rubik ExtraBold"/>
                <a:sym typeface="Rubik ExtraBold"/>
              </a:rPr>
              <a:t>זרעים שונים ומשונים</a:t>
            </a:r>
            <a:r>
              <a:rPr lang="iw" sz="3300" b="0" dirty="0">
                <a:solidFill>
                  <a:srgbClr val="054CC0"/>
                </a:solidFill>
                <a:latin typeface="Rubik ExtraBold"/>
                <a:ea typeface="Rubik ExtraBold"/>
                <a:cs typeface="Rubik ExtraBold"/>
                <a:sym typeface="Rubik ExtraBold"/>
              </a:rPr>
              <a:t>!</a:t>
            </a:r>
            <a:endParaRPr b="0" dirty="0">
              <a:solidFill>
                <a:srgbClr val="054CC0"/>
              </a:solidFill>
              <a:latin typeface="Rubik ExtraBold"/>
              <a:ea typeface="Rubik ExtraBold"/>
              <a:cs typeface="Rubik ExtraBold"/>
              <a:sym typeface="Rubik ExtraBold"/>
            </a:endParaRPr>
          </a:p>
        </p:txBody>
      </p:sp>
    </p:spTree>
    <p:extLst>
      <p:ext uri="{BB962C8B-B14F-4D97-AF65-F5344CB8AC3E}">
        <p14:creationId xmlns:p14="http://schemas.microsoft.com/office/powerpoint/2010/main" val="3030055436"/>
      </p:ext>
    </p:extLst>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449</TotalTime>
  <Words>4346</Words>
  <Application>Microsoft Office PowerPoint</Application>
  <PresentationFormat>‫הצגה על המסך (16:9)</PresentationFormat>
  <Paragraphs>295</Paragraphs>
  <Slides>31</Slides>
  <Notes>30</Notes>
  <HiddenSlides>0</HiddenSlides>
  <MMClips>0</MMClips>
  <ScaleCrop>false</ScaleCrop>
  <HeadingPairs>
    <vt:vector size="6" baseType="variant">
      <vt:variant>
        <vt:lpstr>גופנים בשימוש</vt:lpstr>
      </vt:variant>
      <vt:variant>
        <vt:i4>9</vt:i4>
      </vt:variant>
      <vt:variant>
        <vt:lpstr>ערכת נושא</vt:lpstr>
      </vt:variant>
      <vt:variant>
        <vt:i4>1</vt:i4>
      </vt:variant>
      <vt:variant>
        <vt:lpstr>כותרות שקופיות</vt:lpstr>
      </vt:variant>
      <vt:variant>
        <vt:i4>31</vt:i4>
      </vt:variant>
    </vt:vector>
  </HeadingPairs>
  <TitlesOfParts>
    <vt:vector size="41" baseType="lpstr">
      <vt:lpstr>Source Code Pro</vt:lpstr>
      <vt:lpstr>Arial</vt:lpstr>
      <vt:lpstr>Rubik</vt:lpstr>
      <vt:lpstr>Calibri</vt:lpstr>
      <vt:lpstr>Amatic SC</vt:lpstr>
      <vt:lpstr>Rubik SemiBold</vt:lpstr>
      <vt:lpstr>Rubik Black</vt:lpstr>
      <vt:lpstr>Rubik Medium</vt:lpstr>
      <vt:lpstr>Rubik ExtraBold</vt:lpstr>
      <vt:lpstr>Beach Day</vt:lpstr>
      <vt:lpstr>מצגת של PowerPoint‏</vt:lpstr>
      <vt:lpstr>הנחיות למורה</vt:lpstr>
      <vt:lpstr>הנחיות למורה: רקע  </vt:lpstr>
      <vt:lpstr>הנחיות למורה: רקע  </vt:lpstr>
      <vt:lpstr>הנחיות למורה: רקע  </vt:lpstr>
      <vt:lpstr>הנחיות למורה: מהלך הפעילות  </vt:lpstr>
      <vt:lpstr>מצגת של PowerPoint‏</vt:lpstr>
      <vt:lpstr>זרעים שונים ומשונים!</vt:lpstr>
      <vt:lpstr>זרעים שונים ומשונים!</vt:lpstr>
      <vt:lpstr>זרעים שונים ומשונים!</vt:lpstr>
      <vt:lpstr>זרעים שונים ומשונים!</vt:lpstr>
      <vt:lpstr>זרעים שונים ומשונים!</vt:lpstr>
      <vt:lpstr>זרעים שונים ומשונים!</vt:lpstr>
      <vt:lpstr>זרעים שונים ומשונים!</vt:lpstr>
      <vt:lpstr>זרעים שונים ומשונים!</vt:lpstr>
      <vt:lpstr>זרעים שונים ומשונים!</vt:lpstr>
      <vt:lpstr>זרעים שונים ומשונים!</vt:lpstr>
      <vt:lpstr>הכנת ניירות זרעים לעונות השנה</vt:lpstr>
      <vt:lpstr>הכנת ניירות זרעים לעונות השנה</vt:lpstr>
      <vt:lpstr>הכנת ניירות זרעים לעונות השנה</vt:lpstr>
      <vt:lpstr>מצגת של PowerPoint‏</vt:lpstr>
      <vt:lpstr>הכנת ניירות זרעים לעונות השנה</vt:lpstr>
      <vt:lpstr>הכנת ניירות זרעים לעונות השנה</vt:lpstr>
      <vt:lpstr>הכנת ניירות זרעים לעונות השנה</vt:lpstr>
      <vt:lpstr>זרע, נעים להכיר!</vt:lpstr>
      <vt:lpstr>זרע, נעים להכיר!</vt:lpstr>
      <vt:lpstr>זרע, נעים להכיר!</vt:lpstr>
      <vt:lpstr>סיכום ורפלקציה</vt:lpstr>
      <vt:lpstr>סיכום ורפלקציה</vt:lpstr>
      <vt:lpstr>מצגת של PowerPoint‏</vt:lpstr>
      <vt:lpstr>מָה הִרְגַּשְׁתֶּם כַּאֲשֶׁר יְצַרְתֶּם אֶת נְיָרוֹת הַזְּרָעִים? מִמָּה נֶהֱנֵיתֶם בִּמְיֻחָד? עַל אֵיזֶה חֵלֶק מֵהַמְּשִׂימָה הֲיִיתֶם מַעֲדִיפִים לְוַתֵּר?</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Chagit Tishler</dc:creator>
  <cp:lastModifiedBy>Chagit Tishler</cp:lastModifiedBy>
  <cp:revision>34</cp:revision>
  <dcterms:modified xsi:type="dcterms:W3CDTF">2026-04-15T14:48:49Z</dcterms:modified>
</cp:coreProperties>
</file>