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Amatic SC" panose="00000500000000000000" pitchFamily="2" charset="-79"/>
      <p:regular r:id="rId30"/>
      <p:bold r:id="rId31"/>
    </p:embeddedFont>
    <p:embeddedFont>
      <p:font typeface="Calibri" panose="020F0502020204030204" pitchFamily="34" charset="0"/>
      <p:regular r:id="rId32"/>
      <p:bold r:id="rId33"/>
      <p:italic r:id="rId34"/>
      <p:boldItalic r:id="rId35"/>
    </p:embeddedFont>
    <p:embeddedFont>
      <p:font typeface="Rubik" panose="020B0604020202020204" charset="-79"/>
      <p:regular r:id="rId36"/>
      <p:bold r:id="rId37"/>
      <p:italic r:id="rId38"/>
      <p:boldItalic r:id="rId39"/>
    </p:embeddedFont>
    <p:embeddedFont>
      <p:font typeface="Rubik Black" panose="020B0604020202020204" charset="-79"/>
      <p:bold r:id="rId40"/>
      <p:boldItalic r:id="rId41"/>
    </p:embeddedFont>
    <p:embeddedFont>
      <p:font typeface="Rubik ExtraBold" panose="020B0604020202020204" charset="-79"/>
      <p:bold r:id="rId42"/>
      <p:boldItalic r:id="rId43"/>
    </p:embeddedFont>
    <p:embeddedFont>
      <p:font typeface="Rubik Medium" panose="020B0604020202020204" charset="-79"/>
      <p:regular r:id="rId44"/>
      <p:bold r:id="rId45"/>
      <p:italic r:id="rId46"/>
      <p:boldItalic r:id="rId47"/>
    </p:embeddedFont>
    <p:embeddedFont>
      <p:font typeface="Rubik SemiBold" panose="020B0604020202020204" charset="-79"/>
      <p:regular r:id="rId48"/>
      <p:bold r:id="rId49"/>
      <p:italic r:id="rId50"/>
      <p:boldItalic r:id="rId51"/>
    </p:embeddedFont>
    <p:embeddedFont>
      <p:font typeface="Source Code Pro" panose="020B0509030403020204" pitchFamily="49"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qS5L04YjKlZblobJePM1hw==" hashData="grAcez1W/vwMrisnBBOTOEeNHb2pGeYFavvW8omS5AMeR32lAbvVTX8/BT9H0OPAwQm425sk5zjLwEwdEuXNXg=="/>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iDPID8DwMmB6T0c3vlO8kBNgsC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109967-DA9C-420E-81D9-0396A9629A1A}">
  <a:tblStyle styleId="{24109967-DA9C-420E-81D9-0396A9629A1A}" styleName="Table_0">
    <a:wholeTbl>
      <a:tcTxStyle b="off" i="off">
        <a:font>
          <a:latin typeface="Arial"/>
          <a:ea typeface="Arial"/>
          <a:cs typeface="Arial"/>
        </a:font>
        <a:srgbClr val="000000"/>
      </a:tcTxStyle>
      <a:tcStyle>
        <a:tcBdr>
          <a:left>
            <a:ln w="19050" cap="flat" cmpd="sng">
              <a:solidFill>
                <a:srgbClr val="054CC0"/>
              </a:solidFill>
              <a:prstDash val="solid"/>
              <a:round/>
              <a:headEnd type="none" w="sm" len="sm"/>
              <a:tailEnd type="none" w="sm" len="sm"/>
            </a:ln>
          </a:left>
          <a:right>
            <a:ln w="19050" cap="flat" cmpd="sng">
              <a:solidFill>
                <a:srgbClr val="054CC0"/>
              </a:solidFill>
              <a:prstDash val="solid"/>
              <a:round/>
              <a:headEnd type="none" w="sm" len="sm"/>
              <a:tailEnd type="none" w="sm" len="sm"/>
            </a:ln>
          </a:right>
          <a:top>
            <a:ln w="19050" cap="flat" cmpd="sng">
              <a:solidFill>
                <a:srgbClr val="054CC0"/>
              </a:solidFill>
              <a:prstDash val="solid"/>
              <a:round/>
              <a:headEnd type="none" w="sm" len="sm"/>
              <a:tailEnd type="none" w="sm" len="sm"/>
            </a:ln>
          </a:top>
          <a:bottom>
            <a:ln w="19050" cap="flat" cmpd="sng">
              <a:solidFill>
                <a:srgbClr val="054CC0"/>
              </a:solidFill>
              <a:prstDash val="solid"/>
              <a:round/>
              <a:headEnd type="none" w="sm" len="sm"/>
              <a:tailEnd type="none" w="sm" len="sm"/>
            </a:ln>
          </a:bottom>
          <a:insideH>
            <a:ln w="19050" cap="flat" cmpd="sng">
              <a:solidFill>
                <a:srgbClr val="054CC0"/>
              </a:solidFill>
              <a:prstDash val="solid"/>
              <a:round/>
              <a:headEnd type="none" w="sm" len="sm"/>
              <a:tailEnd type="none" w="sm" len="sm"/>
            </a:ln>
          </a:insideH>
          <a:insideV>
            <a:ln w="19050" cap="flat" cmpd="sng">
              <a:solidFill>
                <a:srgbClr val="054CC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6E3E08A-F515-44B5-9CEE-FD745A8B723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86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r" rtl="1">
              <a:lnSpc>
                <a:spcPct val="115000"/>
              </a:lnSpc>
              <a:spcBef>
                <a:spcPts val="0"/>
              </a:spcBef>
              <a:spcAft>
                <a:spcPts val="0"/>
              </a:spcAft>
              <a:buClr>
                <a:schemeClr val="dk1"/>
              </a:buClr>
              <a:buSzPts val="1100"/>
              <a:buAutoNum type="arabicPeriod"/>
            </a:pPr>
            <a:r>
              <a:rPr lang="iw">
                <a:solidFill>
                  <a:schemeClr val="dk1"/>
                </a:solidFill>
              </a:rPr>
              <a:t>הצגת דף עבודה שיסייע לתלמידים לבצע את ההתנסות, הכולל טבלה עם שתי עמודות: בעמודה אחת מופיעים צילומים של סוגי מספריים שונים ועמודה אחת ריקה. התלמידים ינסו לגזור באמצעות כל אחד מזוגות המספריים את מגוון החומרים שיקבלו מהמורה. אם הצליחו לגזור את החומר, הם יניחו את החתיכה שגזרו על העמודה ריקה, כך שבסיום ההתנסות יוכלו לראות את החומרים המתאימים לכל סוג מספריים. מומלץ להדביק עם דבק סטיק את החומרים הגזורים על מנת שלא יתפזרו.</a:t>
            </a:r>
            <a:endParaRPr>
              <a:solidFill>
                <a:schemeClr val="dk1"/>
              </a:solidFill>
            </a:endParaRPr>
          </a:p>
          <a:p>
            <a:pPr marL="0" lvl="0" indent="0" algn="r" rtl="1">
              <a:lnSpc>
                <a:spcPct val="100000"/>
              </a:lnSpc>
              <a:spcBef>
                <a:spcPts val="0"/>
              </a:spcBef>
              <a:spcAft>
                <a:spcPts val="0"/>
              </a:spcAft>
              <a:buClr>
                <a:schemeClr val="dk1"/>
              </a:buClr>
              <a:buSzPts val="1100"/>
              <a:buFont typeface="Arial"/>
              <a:buNone/>
            </a:pPr>
            <a:r>
              <a:rPr lang="iw">
                <a:solidFill>
                  <a:schemeClr val="dk1"/>
                </a:solidFill>
              </a:rPr>
              <a:t>מהלך העבודה</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א.	חלוקת דף העבודה "התאמה בין סוג המספריים לחומרים שונים" שיסייע לביצוע ההתנסות.</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ב.	חלוקה של מגש לכל קבוצה עם הציוד הבא:</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חומרים: פד גאזה, נייר מדפסת רגיל, נייר דבק, בריסטול, נייר סופג, ציפורניים מלאכותיות, שקית פלסטיק, חוט תפירה, חבל עבה, בצק משחק.</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סוגי מספריים: מספריים לציפורניים, מספרי עזרה ראשונה, מספריים "רגילות" לילדים, מספרי זיגזג לילדים, מספריים לבצק ודבק סטיק.</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ג.	מבצעים את המשימה בקבוצות.</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ד.	מחזירים למקום את המגשים עם הציוד והחומרים שנותרו, ומשאירים על שולחן העבודה את הטבלה עם החומרים הגזורים.</a:t>
            </a:r>
            <a:endParaRPr>
              <a:solidFill>
                <a:schemeClr val="dk1"/>
              </a:solidFill>
            </a:endParaRPr>
          </a:p>
          <a:p>
            <a:pPr marL="0" lvl="0" indent="0" algn="r" rtl="1">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להתבונן במספריים ולנסות לחשוב למה מספריים מסוג אחד יכולים לגזור חומר מסוים ולמה אחרים לא (למשל, מספרי בצק מפלסטיק לא יכולים לגזור בריסטול כי הלהבים לא חדים, מספרי זיגזג אינם מתאימים לחיתוך של נייר דבק כי הדבק נדבק ללהבים).</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למה אנשים המציאו כל כך הרבה סוגי מספריים? כדי שיוכלו לגזור או לחתוך חומרים שונים בעלי תכונות שונות כמו עובי, גמישות וכדומה. </a:t>
            </a:r>
            <a:endParaRPr>
              <a:solidFill>
                <a:schemeClr val="dk1"/>
              </a:solidFill>
              <a:latin typeface="Calibri"/>
              <a:ea typeface="Calibri"/>
              <a:cs typeface="Calibri"/>
              <a:sym typeface="Calibri"/>
            </a:endParaRPr>
          </a:p>
          <a:p>
            <a:pPr marL="457200" lvl="0" indent="0" algn="r" rtl="1">
              <a:lnSpc>
                <a:spcPct val="100000"/>
              </a:lnSpc>
              <a:spcBef>
                <a:spcPts val="0"/>
              </a:spcBef>
              <a:spcAft>
                <a:spcPts val="0"/>
              </a:spcAft>
              <a:buClr>
                <a:schemeClr val="dk1"/>
              </a:buClr>
              <a:buSzPts val="1100"/>
              <a:buFont typeface="Arial"/>
              <a:buNone/>
            </a:pP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 </a:t>
            </a:r>
            <a:endParaRPr>
              <a:solidFill>
                <a:schemeClr val="dk1"/>
              </a:solidFill>
            </a:endParaRPr>
          </a:p>
          <a:p>
            <a:pPr marL="0" lvl="0" indent="0" algn="r" rtl="1">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457200" lvl="0" indent="0" algn="r" rtl="1">
              <a:lnSpc>
                <a:spcPct val="100000"/>
              </a:lnSpc>
              <a:spcBef>
                <a:spcPts val="0"/>
              </a:spcBef>
              <a:spcAft>
                <a:spcPts val="0"/>
              </a:spcAft>
              <a:buClr>
                <a:schemeClr val="dk1"/>
              </a:buClr>
              <a:buSzPts val="1100"/>
              <a:buFont typeface="Arial"/>
              <a:buNone/>
            </a:pP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 </a:t>
            </a:r>
            <a:endParaRPr>
              <a:solidFill>
                <a:schemeClr val="dk1"/>
              </a:solidFill>
            </a:endParaRPr>
          </a:p>
          <a:p>
            <a:pPr marL="457200" lvl="0" indent="-298450" algn="r" rtl="1">
              <a:lnSpc>
                <a:spcPct val="100000"/>
              </a:lnSpc>
              <a:spcBef>
                <a:spcPts val="0"/>
              </a:spcBef>
              <a:spcAft>
                <a:spcPts val="0"/>
              </a:spcAft>
              <a:buClr>
                <a:schemeClr val="dk1"/>
              </a:buClr>
              <a:buSzPts val="1100"/>
              <a:buChar char="●"/>
            </a:pPr>
            <a:r>
              <a:rPr lang="iw">
                <a:solidFill>
                  <a:schemeClr val="dk1"/>
                </a:solidFill>
              </a:rPr>
              <a:t> </a:t>
            </a:r>
            <a:r>
              <a:rPr lang="iw">
                <a:solidFill>
                  <a:schemeClr val="dk1"/>
                </a:solidFill>
                <a:latin typeface="Calibri"/>
                <a:ea typeface="Calibri"/>
                <a:cs typeface="Calibri"/>
                <a:sym typeface="Calibri"/>
              </a:rPr>
              <a:t>האם חשוב שהמספריים יתאימו למשהו נוסף חוץ מאשר לחומר?  להקשיב לתשובות התלמידים ואח"כ להוסיף שהמספריים צריכים להתאים גם לאדם שגוזר/ת  כלומר להתאים בין המספריים לגודל הידיים, לאנשים שכותבים ביד שמאל (שמאליים או איטרים) או לאנשים שכותבים ביד ימין. </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Char char="●"/>
            </a:pPr>
            <a:r>
              <a:rPr lang="iw">
                <a:solidFill>
                  <a:schemeClr val="dk1"/>
                </a:solidFill>
                <a:latin typeface="Calibri"/>
                <a:ea typeface="Calibri"/>
                <a:cs typeface="Calibri"/>
                <a:sym typeface="Calibri"/>
              </a:rPr>
              <a:t>להזמין שלושה ילדים לגזור, האחד/ת במספריים גדולים למבוגרים והשניים האחרים, אחד/ת שמאלי/ת והשני/ה ימני, לגזור עם מספריים לשמאליים. למי מהילדים הגזירה הייתה קלה? מדוע? </a:t>
            </a:r>
            <a:endParaRPr>
              <a:solidFill>
                <a:schemeClr val="dk1"/>
              </a:solidFill>
            </a:endParaRPr>
          </a:p>
          <a:p>
            <a:pPr marL="0" lvl="0" indent="0" algn="r" rtl="1">
              <a:lnSpc>
                <a:spcPct val="100000"/>
              </a:lnSpc>
              <a:spcBef>
                <a:spcPts val="0"/>
              </a:spcBef>
              <a:spcAft>
                <a:spcPts val="0"/>
              </a:spcAft>
              <a:buClr>
                <a:schemeClr val="dk1"/>
              </a:buClr>
              <a:buSzPts val="1100"/>
              <a:buFont typeface="Arial"/>
              <a:buNone/>
            </a:pPr>
            <a:endParaRPr>
              <a:solidFill>
                <a:schemeClr val="dk1"/>
              </a:solidFill>
            </a:endParaRPr>
          </a:p>
          <a:p>
            <a:pPr marL="0" lvl="0" indent="0" algn="r" rtl="1">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iw">
                <a:solidFill>
                  <a:schemeClr val="dk1"/>
                </a:solidFill>
              </a:rPr>
              <a:t>1.	חלוקת זוג מספריים לכל ילד/ילדה</a:t>
            </a: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rPr>
              <a:t>2.	מבקשים מהתלמידים לתאר מאיזה חלקים מורכבים המספריים.</a:t>
            </a:r>
            <a:endParaRPr>
              <a:solidFill>
                <a:schemeClr val="dk1"/>
              </a:solidFill>
            </a:endParaRPr>
          </a:p>
          <a:p>
            <a:pPr marL="0" lvl="0" indent="457200" algn="r" rtl="1">
              <a:lnSpc>
                <a:spcPct val="115000"/>
              </a:lnSpc>
              <a:spcBef>
                <a:spcPts val="0"/>
              </a:spcBef>
              <a:spcAft>
                <a:spcPts val="0"/>
              </a:spcAft>
              <a:buClr>
                <a:schemeClr val="dk1"/>
              </a:buClr>
              <a:buSzPts val="1100"/>
              <a:buFont typeface="Arial"/>
              <a:buNone/>
            </a:pPr>
            <a:r>
              <a:rPr lang="iw">
                <a:solidFill>
                  <a:schemeClr val="dk1"/>
                </a:solidFill>
              </a:rPr>
              <a:t> להקשיב לדברי התלמידים ולסכם שהמספריים מורכבים מציר, סכינים/להבים וידיות. </a:t>
            </a: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rPr>
              <a:t>3.	צופים יחד בסרטון קצר (3.5 דק') של למדע אודות המספריים שממנו ניתן ללמוד על מבנה המספריים, סוגי מספריים מיוחדים, אופן הפעולה של המספריים, אופן האחיזה במספריים והדרך המיטבית לגזירה. </a:t>
            </a: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rPr>
              <a:t>שימו לב!</a:t>
            </a:r>
            <a:endParaRPr>
              <a:solidFill>
                <a:schemeClr val="dk1"/>
              </a:solidFill>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rPr>
              <a:t>כדאי ללוות את הסרטון בהסברים בעל פה ולהזמין את התלמידים לבחון את מה שרואים במספריים שבידם. </a:t>
            </a:r>
            <a:endParaRPr>
              <a:solidFill>
                <a:schemeClr val="dk1"/>
              </a:solidFill>
            </a:endParaRPr>
          </a:p>
          <a:p>
            <a:pPr marL="0" lvl="0" indent="0" algn="r" rtl="1">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הצגת שאלה:</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"במפעל לייצור מספריים בגליל בקשו מהמהנדסים כינרת הגוזרת וחיים מספריים לתכנן את המספריים הכי טובים שהם יכולים. הם השיבו שלצערם הם לא יכולים לתכנן את המספריים כי חסר להם מידע".</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איזה מידע חסר להם? האם תוכלו לעזור להם לחשוב איזה מידע הם צריכים לקבל כדי לתכנן את המספריים? (מה המספריים צריכים לגזור? עבור מי המספריים/מי יגזור עם המספריים (מספריים לשמאליים/ימניים, מספריים לידיים גדולות/קטנות) </a:t>
            </a:r>
            <a:endParaRPr>
              <a:solidFill>
                <a:schemeClr val="dk1"/>
              </a:solidFill>
            </a:endParaRPr>
          </a:p>
          <a:p>
            <a:pPr marL="0" lvl="0" indent="0" algn="r" rtl="1">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הצגת שאלה:</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"במפעל לייצור מספריים בגליל בקשו מהמהנדסים כינרת הגוזרת וחיים מספריים לתכנן את המספריים הכי טובים שהם יכולים. הם השיבו שלצערם הם לא יכולים לתכנן את המספריים כי חסר להם מידע".</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איזה מידע חסר להם? האם תוכלו לעזור להם לחשוב איזה מידע הם צריכים לקבל כדי לתכנן את המספריים? (מה המספריים צריכים לגזור? עבור מי המספריים/מי יגזור עם המספריים (מספריים לשמאליים/ימניים, מספריים לידיים גדולות/קטנות) </a:t>
            </a:r>
            <a:endParaRPr>
              <a:solidFill>
                <a:schemeClr val="dk1"/>
              </a:solidFill>
            </a:endParaRPr>
          </a:p>
          <a:p>
            <a:pPr marL="0" lvl="0" indent="0" algn="r" rtl="1">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Clr>
                <a:schemeClr val="dk1"/>
              </a:buClr>
              <a:buSzPts val="1100"/>
              <a:buFont typeface="Arial"/>
              <a:buNone/>
            </a:pPr>
            <a:endParaRPr>
              <a:solidFill>
                <a:schemeClr val="dk1"/>
              </a:solidFill>
            </a:endParaRPr>
          </a:p>
          <a:p>
            <a:pPr marL="0" lvl="0" indent="0" algn="r" rtl="1">
              <a:lnSpc>
                <a:spcPct val="100000"/>
              </a:lnSpc>
              <a:spcBef>
                <a:spcPts val="0"/>
              </a:spcBef>
              <a:spcAft>
                <a:spcPts val="0"/>
              </a:spcAft>
              <a:buClr>
                <a:schemeClr val="dk1"/>
              </a:buClr>
              <a:buSzPts val="1100"/>
              <a:buFont typeface="Arial"/>
              <a:buNone/>
            </a:pPr>
            <a:endParaRPr>
              <a:solidFill>
                <a:schemeClr val="dk1"/>
              </a:solidFill>
            </a:endParaRPr>
          </a:p>
          <a:p>
            <a:pPr marL="228600" lvl="0" indent="-228600" algn="r" rtl="1">
              <a:lnSpc>
                <a:spcPct val="115000"/>
              </a:lnSpc>
              <a:spcBef>
                <a:spcPts val="0"/>
              </a:spcBef>
              <a:spcAft>
                <a:spcPts val="0"/>
              </a:spcAft>
              <a:buClr>
                <a:schemeClr val="dk1"/>
              </a:buClr>
              <a:buSzPts val="1100"/>
              <a:buFont typeface="Calibri"/>
              <a:buAutoNum type="arabicPeriod"/>
            </a:pPr>
            <a:r>
              <a:rPr lang="iw">
                <a:solidFill>
                  <a:schemeClr val="dk1"/>
                </a:solidFill>
                <a:latin typeface="Calibri"/>
                <a:ea typeface="Calibri"/>
                <a:cs typeface="Calibri"/>
                <a:sym typeface="Calibri"/>
              </a:rPr>
              <a:t>להציג לתלמידים חידון במצגת "מספריים מיוחדים – נסו להתאים בין החומר למספריים" (ראו בנספח טבלת תמונות "מספריים מיוחדים – נסו להתאים בין החומר למספריים"). העברת החידון תיעשה באופן הבא: </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AutoNum type="alphaUcPeriod"/>
            </a:pPr>
            <a:r>
              <a:rPr lang="iw">
                <a:solidFill>
                  <a:schemeClr val="dk1"/>
                </a:solidFill>
                <a:latin typeface="Calibri"/>
                <a:ea typeface="Calibri"/>
                <a:cs typeface="Calibri"/>
                <a:sym typeface="Calibri"/>
              </a:rPr>
              <a:t>המורה תציג 5-10 שקפים עם סוגי מספריים מיוחדים ותשאל למה הם משמשים/איזה חומר הם יכולים לגזור. </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AutoNum type="alphaUcPeriod"/>
            </a:pPr>
            <a:r>
              <a:rPr lang="iw">
                <a:solidFill>
                  <a:schemeClr val="dk1"/>
                </a:solidFill>
                <a:latin typeface="Calibri"/>
                <a:ea typeface="Calibri"/>
                <a:cs typeface="Calibri"/>
                <a:sym typeface="Calibri"/>
              </a:rPr>
              <a:t>התלמידים יעלו השערות.</a:t>
            </a:r>
            <a:endParaRPr>
              <a:solidFill>
                <a:schemeClr val="dk1"/>
              </a:solidFill>
              <a:latin typeface="Calibri"/>
              <a:ea typeface="Calibri"/>
              <a:cs typeface="Calibri"/>
              <a:sym typeface="Calibri"/>
            </a:endParaRPr>
          </a:p>
          <a:p>
            <a:pPr marL="457200" lvl="0" indent="-298450" algn="r" rtl="1">
              <a:lnSpc>
                <a:spcPct val="115000"/>
              </a:lnSpc>
              <a:spcBef>
                <a:spcPts val="0"/>
              </a:spcBef>
              <a:spcAft>
                <a:spcPts val="0"/>
              </a:spcAft>
              <a:buClr>
                <a:schemeClr val="dk1"/>
              </a:buClr>
              <a:buSzPts val="1100"/>
              <a:buFont typeface="Calibri"/>
              <a:buAutoNum type="alphaUcPeriod"/>
            </a:pPr>
            <a:r>
              <a:rPr lang="iw">
                <a:solidFill>
                  <a:schemeClr val="dk1"/>
                </a:solidFill>
                <a:latin typeface="Calibri"/>
                <a:ea typeface="Calibri"/>
                <a:cs typeface="Calibri"/>
                <a:sym typeface="Calibri"/>
              </a:rPr>
              <a:t>המורה תציג עבור כל סוג מספריים תמונה של החומר המתאים.</a:t>
            </a:r>
            <a:endParaRPr>
              <a:solidFill>
                <a:schemeClr val="dk1"/>
              </a:solidFill>
              <a:latin typeface="Calibri"/>
              <a:ea typeface="Calibri"/>
              <a:cs typeface="Calibri"/>
              <a:sym typeface="Calibri"/>
            </a:endParaRPr>
          </a:p>
          <a:p>
            <a:pPr marL="0" lvl="0" indent="0" algn="r" rtl="1">
              <a:lnSpc>
                <a:spcPct val="115000"/>
              </a:lnSpc>
              <a:spcBef>
                <a:spcPts val="0"/>
              </a:spcBef>
              <a:spcAft>
                <a:spcPts val="0"/>
              </a:spcAft>
              <a:buClr>
                <a:schemeClr val="dk1"/>
              </a:buClr>
              <a:buSzPts val="1100"/>
              <a:buFont typeface="Arial"/>
              <a:buNone/>
            </a:pPr>
            <a:r>
              <a:rPr lang="iw">
                <a:solidFill>
                  <a:schemeClr val="dk1"/>
                </a:solidFill>
                <a:latin typeface="Calibri"/>
                <a:ea typeface="Calibri"/>
                <a:cs typeface="Calibri"/>
                <a:sym typeface="Calibri"/>
              </a:rPr>
              <a:t>בסיום החידון המורה תשאל את התלמידים אם הם היו רוצים לגזור חומר שהם אינם מכירים מספריים שגוזרים אותו, ואילו תכונות צריכות להיות לאותם מספריים.</a:t>
            </a:r>
            <a:endParaRPr>
              <a:solidFill>
                <a:schemeClr val="dk1"/>
              </a:solidFill>
              <a:latin typeface="Calibri"/>
              <a:ea typeface="Calibri"/>
              <a:cs typeface="Calibri"/>
              <a:sym typeface="Calibri"/>
            </a:endParaRPr>
          </a:p>
          <a:p>
            <a:pPr marL="0" lvl="0" indent="0" algn="r" rtl="1">
              <a:lnSpc>
                <a:spcPct val="100000"/>
              </a:lnSpc>
              <a:spcBef>
                <a:spcPts val="0"/>
              </a:spcBef>
              <a:spcAft>
                <a:spcPts val="0"/>
              </a:spcAft>
              <a:buClr>
                <a:schemeClr val="dk1"/>
              </a:buClr>
              <a:buSzPts val="1100"/>
              <a:buFont typeface="Arial"/>
              <a:buNone/>
            </a:pPr>
            <a:endParaRPr>
              <a:solidFill>
                <a:schemeClr val="dk1"/>
              </a:solidFill>
            </a:endParaRPr>
          </a:p>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SzPts val="1100"/>
              <a:buNone/>
            </a:pPr>
            <a:r>
              <a:rPr lang="iw" i="1">
                <a:solidFill>
                  <a:schemeClr val="dk1"/>
                </a:solidFill>
                <a:latin typeface="Calibri"/>
                <a:ea typeface="Calibri"/>
                <a:cs typeface="Calibri"/>
                <a:sym typeface="Calibri"/>
              </a:rPr>
              <a:t>*חידה מתמטית* - </a:t>
            </a:r>
            <a:r>
              <a:rPr lang="iw" b="1" i="1">
                <a:solidFill>
                  <a:schemeClr val="dk1"/>
                </a:solidFill>
                <a:latin typeface="Calibri"/>
                <a:ea typeface="Calibri"/>
                <a:cs typeface="Calibri"/>
                <a:sym typeface="Calibri"/>
              </a:rPr>
              <a:t>הסבר למורה</a:t>
            </a:r>
            <a:r>
              <a:rPr lang="iw" i="1">
                <a:solidFill>
                  <a:schemeClr val="dk1"/>
                </a:solidFill>
                <a:latin typeface="Calibri"/>
                <a:ea typeface="Calibri"/>
                <a:cs typeface="Calibri"/>
                <a:sym typeface="Calibri"/>
              </a:rPr>
              <a:t> - החידה עוסקת בקשר שבין היקף של צורה לבין השטח שלה, נושא שקשור לגיאומטריה - ענף של המתמטיקה העוסק במבנים וצורות. החתכים שגוזרים בדף הנייר המלבני יוצרים לולאה גדולה או רצועה ארוכה שמחוברת בשני קצותיה. למעשה, השטח של הנייר לא משתנה אך ההיקף שלו משתנה וגדל לאין שיעור.</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בסיום ההתנסות האישית, התלמידים מציגים את הפתרונות שלהם (כדאי להראות את הפתרון במצגת בסיום ההתנסות). </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r>
              <a:rPr lang="iw">
                <a:solidFill>
                  <a:schemeClr val="dk1"/>
                </a:solidFill>
              </a:rPr>
              <a:t>האם תוכלו לחשוב על חומר שהייתם רוצים לגזור ואתם לא מכירים מספריים מתאימים לגזירה שלו? אילו תכונות צריכות להיות לאותם מספריים? </a:t>
            </a:r>
            <a:endParaRPr>
              <a:solidFill>
                <a:schemeClr val="dk1"/>
              </a:solidFill>
            </a:endParaRPr>
          </a:p>
          <a:p>
            <a:pPr marL="457200" lvl="0" indent="0" algn="r" rtl="1">
              <a:lnSpc>
                <a:spcPct val="100000"/>
              </a:lnSpc>
              <a:spcBef>
                <a:spcPts val="0"/>
              </a:spcBef>
              <a:spcAft>
                <a:spcPts val="0"/>
              </a:spcAft>
              <a:buClr>
                <a:schemeClr val="dk1"/>
              </a:buClr>
              <a:buSzPts val="1100"/>
              <a:buFont typeface="Arial"/>
              <a:buNone/>
            </a:pPr>
            <a:endParaRPr>
              <a:solidFill>
                <a:schemeClr val="dk1"/>
              </a:solidFill>
            </a:endParaRPr>
          </a:p>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Clr>
                <a:schemeClr val="dk1"/>
              </a:buClr>
              <a:buSzPts val="1100"/>
              <a:buFont typeface="Arial"/>
              <a:buNone/>
            </a:pPr>
            <a:r>
              <a:rPr lang="iw" b="1"/>
              <a:t>מה הרגשתם במהלך היחידה?</a:t>
            </a:r>
            <a:endParaRPr b="1"/>
          </a:p>
          <a:p>
            <a:pPr marL="0" lvl="0" indent="0" algn="r" rtl="1">
              <a:lnSpc>
                <a:spcPct val="100000"/>
              </a:lnSpc>
              <a:spcBef>
                <a:spcPts val="0"/>
              </a:spcBef>
              <a:spcAft>
                <a:spcPts val="0"/>
              </a:spcAft>
              <a:buSzPts val="1100"/>
              <a:buNone/>
            </a:pPr>
            <a:r>
              <a:rPr lang="iw" u="sng"/>
              <a:t>רפלקציה אישית</a:t>
            </a:r>
            <a:r>
              <a:rPr lang="iw"/>
              <a:t> - סימון על סרגל אימוג'ים מעוצב שמדמה את התחושות שלהם לגבי הפעילות - מעניין, מפתיע, משעמם, מאתגר או ציור אימוג'י/ם אישי/ים המתאר/ים את תחושותיהם. ראו סרגל להדפסה בנספח של המערך למורה.</a:t>
            </a:r>
            <a:endParaRPr/>
          </a:p>
          <a:p>
            <a:pPr marL="0" lvl="0" indent="0" algn="r" rtl="1">
              <a:lnSpc>
                <a:spcPct val="100000"/>
              </a:lnSpc>
              <a:spcBef>
                <a:spcPts val="0"/>
              </a:spcBef>
              <a:spcAft>
                <a:spcPts val="0"/>
              </a:spcAft>
              <a:buSzPts val="1100"/>
              <a:buNone/>
            </a:pPr>
            <a:r>
              <a:rPr lang="iw" u="sng"/>
              <a:t>רפלקציה קבוצתית</a:t>
            </a:r>
            <a:r>
              <a:rPr lang="iw"/>
              <a:t> - לבחור משהו אחד שאהבו ביחידה ומשהו אחד שהיו מוותרים עליו.</a:t>
            </a:r>
            <a:endParaRPr/>
          </a:p>
          <a:p>
            <a:pPr marL="0" lvl="0" indent="0" algn="r" rtl="1">
              <a:lnSpc>
                <a:spcPct val="100000"/>
              </a:lnSpc>
              <a:spcBef>
                <a:spcPts val="0"/>
              </a:spcBef>
              <a:spcAft>
                <a:spcPts val="0"/>
              </a:spcAft>
              <a:buSzPts val="1100"/>
              <a:buNone/>
            </a:pPr>
            <a:r>
              <a:rPr lang="iw" u="sng"/>
              <a:t>רפלקציה כיתתית</a:t>
            </a:r>
            <a:r>
              <a:rPr lang="iw"/>
              <a:t> - נציג/ה מכל קבוצה מציג/ה את אחת הבחירות של הקבוצה (משהו שאהבו או משהו שהיו מוותרים עליו).</a:t>
            </a:r>
            <a:endParaRPr/>
          </a:p>
          <a:p>
            <a:pPr marL="0" lvl="0" indent="0" algn="r" rtl="1">
              <a:lnSpc>
                <a:spcPct val="100000"/>
              </a:lnSpc>
              <a:spcBef>
                <a:spcPts val="0"/>
              </a:spcBef>
              <a:spcAft>
                <a:spcPts val="0"/>
              </a:spcAft>
              <a:buClr>
                <a:schemeClr val="dk1"/>
              </a:buClr>
              <a:buSzPts val="1100"/>
              <a:buFont typeface="Arial"/>
              <a:buNone/>
            </a:pPr>
            <a:endParaRPr/>
          </a:p>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r" rtl="1">
              <a:lnSpc>
                <a:spcPct val="100000"/>
              </a:lnSpc>
              <a:spcBef>
                <a:spcPts val="0"/>
              </a:spcBef>
              <a:spcAft>
                <a:spcPts val="0"/>
              </a:spcAft>
              <a:buClr>
                <a:schemeClr val="dk1"/>
              </a:buClr>
              <a:buSzPts val="1100"/>
              <a:buAutoNum type="arabicPeriod"/>
            </a:pPr>
            <a:r>
              <a:rPr lang="iw">
                <a:solidFill>
                  <a:schemeClr val="dk1"/>
                </a:solidFill>
              </a:rPr>
              <a:t>מזמינים שלושה ילדים לעמוד מול הכיתה ולבצע משימת גזירה פשוטה של גזירת דף נייר לאורך קו באמצעות מספריים. </a:t>
            </a:r>
            <a:endParaRPr>
              <a:solidFill>
                <a:schemeClr val="dk1"/>
              </a:solidFill>
            </a:endParaRPr>
          </a:p>
          <a:p>
            <a:pPr marL="0" lvl="0" indent="0" algn="r" rtl="1">
              <a:lnSpc>
                <a:spcPct val="100000"/>
              </a:lnSpc>
              <a:spcBef>
                <a:spcPts val="0"/>
              </a:spcBef>
              <a:spcAft>
                <a:spcPts val="0"/>
              </a:spcAft>
              <a:buClr>
                <a:schemeClr val="dk1"/>
              </a:buClr>
              <a:buSzPts val="1100"/>
              <a:buFont typeface="Arial"/>
              <a:buNone/>
            </a:pPr>
            <a:r>
              <a:rPr lang="iw">
                <a:solidFill>
                  <a:schemeClr val="dk1"/>
                </a:solidFill>
              </a:rPr>
              <a:t>2.	מחלקים זוג מספריים שונה לכל ילד/ה: מספריים לציפורניים, מספריים רגילות ומספרי גיזום גדולים. </a:t>
            </a:r>
            <a:endParaRPr>
              <a:solidFill>
                <a:schemeClr val="dk1"/>
              </a:solidFill>
            </a:endParaRPr>
          </a:p>
          <a:p>
            <a:pPr marL="0" lvl="0" indent="0" algn="r" rtl="1">
              <a:lnSpc>
                <a:spcPct val="100000"/>
              </a:lnSpc>
              <a:spcBef>
                <a:spcPts val="0"/>
              </a:spcBef>
              <a:spcAft>
                <a:spcPts val="0"/>
              </a:spcAft>
              <a:buClr>
                <a:schemeClr val="dk1"/>
              </a:buClr>
              <a:buSzPts val="1100"/>
              <a:buFont typeface="Arial"/>
              <a:buNone/>
            </a:pPr>
            <a:r>
              <a:rPr lang="iw">
                <a:solidFill>
                  <a:schemeClr val="dk1"/>
                </a:solidFill>
              </a:rPr>
              <a:t>3.	הילדים מנסים לגזור – האם כולם מצליחים? למי יותר קל? למה? </a:t>
            </a:r>
            <a:endParaRPr>
              <a:solidFill>
                <a:schemeClr val="dk1"/>
              </a:solidFill>
            </a:endParaRPr>
          </a:p>
          <a:p>
            <a:pPr marL="0" lvl="0" indent="0" algn="r" rtl="1">
              <a:lnSpc>
                <a:spcPct val="100000"/>
              </a:lnSpc>
              <a:spcBef>
                <a:spcPts val="0"/>
              </a:spcBef>
              <a:spcAft>
                <a:spcPts val="0"/>
              </a:spcAft>
              <a:buClr>
                <a:schemeClr val="dk1"/>
              </a:buClr>
              <a:buSzPts val="1100"/>
              <a:buFont typeface="Arial"/>
              <a:buNone/>
            </a:pPr>
            <a:r>
              <a:rPr lang="iw">
                <a:solidFill>
                  <a:schemeClr val="dk1"/>
                </a:solidFill>
              </a:rPr>
              <a:t>4.	דיון קצרצר - כיצד בוחרים מספריים מתאימים? לאיזה צרכים המספריים צריכים להתאים?  </a:t>
            </a:r>
            <a:endParaRPr>
              <a:solidFill>
                <a:schemeClr val="dk1"/>
              </a:solidFill>
            </a:endParaRPr>
          </a:p>
          <a:p>
            <a:pPr marL="0" lvl="0" indent="0" algn="r" rtl="1">
              <a:lnSpc>
                <a:spcPct val="100000"/>
              </a:lnSpc>
              <a:spcBef>
                <a:spcPts val="0"/>
              </a:spcBef>
              <a:spcAft>
                <a:spcPts val="0"/>
              </a:spcAft>
              <a:buClr>
                <a:schemeClr val="dk1"/>
              </a:buClr>
              <a:buSzPts val="1100"/>
              <a:buFont typeface="Arial"/>
              <a:buNone/>
            </a:pPr>
            <a:endParaRPr>
              <a:solidFill>
                <a:schemeClr val="dk1"/>
              </a:solidFill>
            </a:endParaRPr>
          </a:p>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r" rtl="1">
              <a:lnSpc>
                <a:spcPct val="100000"/>
              </a:lnSpc>
              <a:spcBef>
                <a:spcPts val="0"/>
              </a:spcBef>
              <a:spcAft>
                <a:spcPts val="0"/>
              </a:spcAft>
              <a:buClr>
                <a:schemeClr val="dk1"/>
              </a:buClr>
              <a:buSzPts val="1100"/>
              <a:buAutoNum type="arabicPeriod"/>
            </a:pPr>
            <a:r>
              <a:rPr lang="iw">
                <a:solidFill>
                  <a:schemeClr val="dk1"/>
                </a:solidFill>
              </a:rPr>
              <a:t>חלוקה לקבוצות של ארבעה תלמידים.</a:t>
            </a:r>
            <a:endParaRPr>
              <a:solidFill>
                <a:schemeClr val="dk1"/>
              </a:solidFill>
            </a:endParaRPr>
          </a:p>
          <a:p>
            <a:pPr marL="228600" lvl="0" indent="-228600" algn="r" rtl="1">
              <a:lnSpc>
                <a:spcPct val="100000"/>
              </a:lnSpc>
              <a:spcBef>
                <a:spcPts val="0"/>
              </a:spcBef>
              <a:spcAft>
                <a:spcPts val="0"/>
              </a:spcAft>
              <a:buClr>
                <a:schemeClr val="dk1"/>
              </a:buClr>
              <a:buSzPts val="1100"/>
              <a:buAutoNum type="arabicPeriod"/>
            </a:pPr>
            <a:r>
              <a:rPr lang="iw">
                <a:solidFill>
                  <a:schemeClr val="dk1"/>
                </a:solidFill>
              </a:rPr>
              <a:t>הצגת המשימה: קבלת מגוון חומרים ומספר זוגות מספריים שונים שעל התלמידים יהיה לנסות להתאים את זוג המספריים המתאים ביותר לחומר. </a:t>
            </a:r>
            <a:endParaRPr>
              <a:solidFill>
                <a:schemeClr val="dk1"/>
              </a:solidFill>
            </a:endParaRPr>
          </a:p>
          <a:p>
            <a:pPr marL="457200" lvl="0" indent="0" algn="r" rtl="1">
              <a:lnSpc>
                <a:spcPct val="100000"/>
              </a:lnSpc>
              <a:spcBef>
                <a:spcPts val="0"/>
              </a:spcBef>
              <a:spcAft>
                <a:spcPts val="0"/>
              </a:spcAft>
              <a:buSzPts val="1100"/>
              <a:buNone/>
            </a:pPr>
            <a:r>
              <a:rPr lang="iw">
                <a:solidFill>
                  <a:schemeClr val="dk1"/>
                </a:solidFill>
              </a:rPr>
              <a:t>חשוב לציין שזוג מספריים אחד יתאים למספר חומרים, וישנם חומרים שכמה סוגי מספריים יתאימו לגזירה שלהם.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9"/>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9"/>
          <p:cNvSpPr txBox="1">
            <a:spLocks noGrp="1"/>
          </p:cNvSpPr>
          <p:nvPr>
            <p:ph type="ctrTitle"/>
          </p:nvPr>
        </p:nvSpPr>
        <p:spPr>
          <a:xfrm>
            <a:off x="311700" y="392150"/>
            <a:ext cx="8520600" cy="2690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2" name="Google Shape;12;p29"/>
          <p:cNvSpPr txBox="1">
            <a:spLocks noGrp="1"/>
          </p:cNvSpPr>
          <p:nvPr>
            <p:ph type="subTitle" idx="1"/>
          </p:nvPr>
        </p:nvSpPr>
        <p:spPr>
          <a:xfrm>
            <a:off x="311700" y="3890400"/>
            <a:ext cx="8520600" cy="7062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38"/>
          <p:cNvSpPr txBox="1">
            <a:spLocks noGrp="1"/>
          </p:cNvSpPr>
          <p:nvPr>
            <p:ph type="title" hasCustomPrompt="1"/>
          </p:nvPr>
        </p:nvSpPr>
        <p:spPr>
          <a:xfrm>
            <a:off x="311700" y="1240275"/>
            <a:ext cx="8520600" cy="1981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38"/>
          <p:cNvSpPr txBox="1">
            <a:spLocks noGrp="1"/>
          </p:cNvSpPr>
          <p:nvPr>
            <p:ph type="body" idx="1"/>
          </p:nvPr>
        </p:nvSpPr>
        <p:spPr>
          <a:xfrm>
            <a:off x="311700" y="33046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lnSpc>
                <a:spcPct val="115000"/>
              </a:lnSpc>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0"/>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16" name="Google Shape;16;p30"/>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2802750" y="802500"/>
            <a:ext cx="3538500" cy="3538500"/>
          </a:xfrm>
          <a:prstGeom prst="rect">
            <a:avLst/>
          </a:prstGeom>
          <a:solidFill>
            <a:srgbClr val="FFFFFF"/>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0" name="Google Shape;2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3" name="Google Shape;23;p32"/>
          <p:cNvSpPr txBox="1">
            <a:spLocks noGrp="1"/>
          </p:cNvSpPr>
          <p:nvPr>
            <p:ph type="body" idx="1"/>
          </p:nvPr>
        </p:nvSpPr>
        <p:spPr>
          <a:xfrm>
            <a:off x="311700" y="1228675"/>
            <a:ext cx="3999900" cy="334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2"/>
          <p:cNvSpPr txBox="1">
            <a:spLocks noGrp="1"/>
          </p:cNvSpPr>
          <p:nvPr>
            <p:ph type="body" idx="2"/>
          </p:nvPr>
        </p:nvSpPr>
        <p:spPr>
          <a:xfrm>
            <a:off x="4832400" y="1228675"/>
            <a:ext cx="3999900" cy="334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304800" y="309350"/>
            <a:ext cx="8537700" cy="748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28" name="Google Shape;28;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a:endParaRPr/>
          </a:p>
        </p:txBody>
      </p:sp>
      <p:sp>
        <p:nvSpPr>
          <p:cNvPr id="31" name="Google Shape;31;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35" name="Google Shape;3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36"/>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 name="Google Shape;38;p36"/>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36"/>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40" name="Google Shape;40;p36"/>
          <p:cNvSpPr txBox="1">
            <a:spLocks noGrp="1"/>
          </p:cNvSpPr>
          <p:nvPr>
            <p:ph type="subTitle" idx="1"/>
          </p:nvPr>
        </p:nvSpPr>
        <p:spPr>
          <a:xfrm>
            <a:off x="265500" y="2845223"/>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3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marL="914400" lvl="1"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2pPr>
            <a:lvl3pPr marL="1371600" lvl="2"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3pPr>
            <a:lvl4pPr marL="1828800" lvl="3"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4pPr>
            <a:lvl5pPr marL="2286000" lvl="4"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5pPr>
            <a:lvl6pPr marL="2743200" lvl="5"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6pPr>
            <a:lvl7pPr marL="3200400" lvl="6"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7pPr>
            <a:lvl8pPr marL="3657600" lvl="7"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8pPr>
            <a:lvl9pPr marL="4114800" lvl="8" indent="-317500" algn="l">
              <a:lnSpc>
                <a:spcPct val="115000"/>
              </a:lnSpc>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37"/>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endParaRPr/>
          </a:p>
        </p:txBody>
      </p:sp>
      <p:sp>
        <p:nvSpPr>
          <p:cNvPr id="7" name="Google Shape;7;p28"/>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endParaRPr/>
          </a:p>
        </p:txBody>
      </p:sp>
      <p:sp>
        <p:nvSpPr>
          <p:cNvPr id="8" name="Google Shape;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http://www.youtube.com/watch?v=5c_UMdLpJc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
        <p:cNvGrpSpPr/>
        <p:nvPr/>
      </p:nvGrpSpPr>
      <p:grpSpPr>
        <a:xfrm>
          <a:off x="0" y="0"/>
          <a:ext cx="0" cy="0"/>
          <a:chOff x="0" y="0"/>
          <a:chExt cx="0" cy="0"/>
        </a:xfrm>
      </p:grpSpPr>
      <p:pic>
        <p:nvPicPr>
          <p:cNvPr id="56" name="Google Shape;56;p1"/>
          <p:cNvPicPr preferRelativeResize="0"/>
          <p:nvPr/>
        </p:nvPicPr>
        <p:blipFill rotWithShape="1">
          <a:blip r:embed="rId3">
            <a:alphaModFix/>
          </a:blip>
          <a:srcRect/>
          <a:stretch/>
        </p:blipFill>
        <p:spPr>
          <a:xfrm>
            <a:off x="0" y="0"/>
            <a:ext cx="9144018" cy="5143501"/>
          </a:xfrm>
          <a:prstGeom prst="rect">
            <a:avLst/>
          </a:prstGeom>
          <a:noFill/>
          <a:ln>
            <a:noFill/>
          </a:ln>
        </p:spPr>
      </p:pic>
      <p:sp>
        <p:nvSpPr>
          <p:cNvPr id="57" name="Google Shape;57;p1"/>
          <p:cNvSpPr txBox="1"/>
          <p:nvPr/>
        </p:nvSpPr>
        <p:spPr>
          <a:xfrm>
            <a:off x="9426850" y="519725"/>
            <a:ext cx="3355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Source Code Pro"/>
              <a:ea typeface="Source Code Pro"/>
              <a:cs typeface="Source Code Pro"/>
              <a:sym typeface="Source Code Pro"/>
            </a:endParaRPr>
          </a:p>
        </p:txBody>
      </p:sp>
      <p:graphicFrame>
        <p:nvGraphicFramePr>
          <p:cNvPr id="58" name="Google Shape;58;p1"/>
          <p:cNvGraphicFramePr/>
          <p:nvPr/>
        </p:nvGraphicFramePr>
        <p:xfrm>
          <a:off x="-366375" y="4616375"/>
          <a:ext cx="8931700" cy="790575"/>
        </p:xfrm>
        <a:graphic>
          <a:graphicData uri="http://schemas.openxmlformats.org/drawingml/2006/table">
            <a:tbl>
              <a:tblPr>
                <a:noFill/>
                <a:tableStyleId>{24109967-DA9C-420E-81D9-0396A9629A1A}</a:tableStyleId>
              </a:tblPr>
              <a:tblGrid>
                <a:gridCol w="1281675">
                  <a:extLst>
                    <a:ext uri="{9D8B030D-6E8A-4147-A177-3AD203B41FA5}">
                      <a16:colId xmlns:a16="http://schemas.microsoft.com/office/drawing/2014/main" val="20000"/>
                    </a:ext>
                  </a:extLst>
                </a:gridCol>
                <a:gridCol w="7650025">
                  <a:extLst>
                    <a:ext uri="{9D8B030D-6E8A-4147-A177-3AD203B41FA5}">
                      <a16:colId xmlns:a16="http://schemas.microsoft.com/office/drawing/2014/main" val="20001"/>
                    </a:ext>
                  </a:extLst>
                </a:gridCol>
              </a:tblGrid>
              <a:tr h="790575">
                <a:tc>
                  <a:txBody>
                    <a:bodyPr/>
                    <a:lstStyle/>
                    <a:p>
                      <a:pPr marL="0" marR="0" lvl="0" indent="0" algn="r" rtl="1">
                        <a:lnSpc>
                          <a:spcPct val="100000"/>
                        </a:lnSpc>
                        <a:spcBef>
                          <a:spcPts val="0"/>
                        </a:spcBef>
                        <a:spcAft>
                          <a:spcPts val="0"/>
                        </a:spcAft>
                        <a:buClr>
                          <a:srgbClr val="000000"/>
                        </a:buClr>
                        <a:buSzPts val="1500"/>
                        <a:buFont typeface="Arial"/>
                        <a:buNone/>
                      </a:pPr>
                      <a:endParaRPr sz="1500" u="none" strike="noStrike" cap="none">
                        <a:solidFill>
                          <a:srgbClr val="054CC0"/>
                        </a:solidFill>
                        <a:latin typeface="Rubik Black"/>
                        <a:ea typeface="Rubik Black"/>
                        <a:cs typeface="Rubik Black"/>
                        <a:sym typeface="Rubik Black"/>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1800"/>
                        <a:buFont typeface="Arial"/>
                        <a:buNone/>
                      </a:pPr>
                      <a:r>
                        <a:rPr lang="iw" sz="1800" b="1" u="none" strike="noStrike" cap="none">
                          <a:solidFill>
                            <a:srgbClr val="054CC0"/>
                          </a:solidFill>
                          <a:latin typeface="Rubik"/>
                          <a:ea typeface="Rubik"/>
                          <a:cs typeface="Rubik"/>
                          <a:sym typeface="Rubik"/>
                        </a:rPr>
                        <a:t>יחידת הוראה לקידום למידה התנסותית בחדרי מייקר של מדע וטכנולוגי</a:t>
                      </a:r>
                      <a:r>
                        <a:rPr lang="iw" sz="1800" b="1" u="none" strike="noStrike" cap="none">
                          <a:solidFill>
                            <a:srgbClr val="4472C4"/>
                          </a:solidFill>
                          <a:latin typeface="Rubik"/>
                          <a:ea typeface="Rubik"/>
                          <a:cs typeface="Rubik"/>
                          <a:sym typeface="Rubik"/>
                        </a:rPr>
                        <a:t>ה</a:t>
                      </a:r>
                      <a:endParaRPr sz="1800" u="none" strike="noStrike" cap="none">
                        <a:solidFill>
                          <a:srgbClr val="FFFFFF"/>
                        </a:solidFill>
                        <a:latin typeface="Rubik Medium"/>
                        <a:ea typeface="Rubik Medium"/>
                        <a:cs typeface="Rubik Medium"/>
                        <a:sym typeface="Rubik Medium"/>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9" name="Google Shape;59;p1"/>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60" name="Google Shape;60;p1"/>
          <p:cNvSpPr txBox="1"/>
          <p:nvPr/>
        </p:nvSpPr>
        <p:spPr>
          <a:xfrm>
            <a:off x="934213" y="2014650"/>
            <a:ext cx="7275600" cy="1114200"/>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rgbClr val="000000"/>
              </a:buClr>
              <a:buSzPts val="6000"/>
              <a:buFont typeface="Arial"/>
              <a:buNone/>
            </a:pPr>
            <a:r>
              <a:rPr lang="iw" sz="6000" b="0" i="0" u="none" strike="noStrike" cap="none">
                <a:solidFill>
                  <a:srgbClr val="054CC0"/>
                </a:solidFill>
                <a:latin typeface="Rubik ExtraBold"/>
                <a:ea typeface="Rubik ExtraBold"/>
                <a:cs typeface="Rubik ExtraBold"/>
                <a:sym typeface="Rubik ExtraBold"/>
              </a:rPr>
              <a:t>מגלים מספריים</a:t>
            </a:r>
            <a:endParaRPr sz="6000" b="0" i="0" u="none" strike="noStrike" cap="none">
              <a:solidFill>
                <a:srgbClr val="054CC0"/>
              </a:solidFill>
              <a:latin typeface="Rubik ExtraBold"/>
              <a:ea typeface="Rubik ExtraBold"/>
              <a:cs typeface="Rubik ExtraBold"/>
              <a:sym typeface="Rubik ExtraBold"/>
            </a:endParaRPr>
          </a:p>
        </p:txBody>
      </p:sp>
      <p:sp>
        <p:nvSpPr>
          <p:cNvPr id="61" name="Google Shape;61;p1"/>
          <p:cNvSpPr txBox="1"/>
          <p:nvPr/>
        </p:nvSpPr>
        <p:spPr>
          <a:xfrm>
            <a:off x="1461775" y="2933775"/>
            <a:ext cx="5828400" cy="1114200"/>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rgbClr val="000000"/>
              </a:buClr>
              <a:buSzPts val="3000"/>
              <a:buFont typeface="Arial"/>
              <a:buNone/>
            </a:pPr>
            <a:r>
              <a:rPr lang="iw" sz="3000" b="0" i="0" u="none" strike="noStrike" cap="none">
                <a:solidFill>
                  <a:srgbClr val="054CC0"/>
                </a:solidFill>
                <a:latin typeface="Rubik SemiBold"/>
                <a:ea typeface="Rubik SemiBold"/>
                <a:cs typeface="Rubik SemiBold"/>
                <a:sym typeface="Rubik SemiBold"/>
              </a:rPr>
              <a:t>התאמת סוגי מספריים לצרכים שונים ואתגר תכנון מספריים</a:t>
            </a:r>
            <a:endParaRPr sz="3000" b="0" i="0" u="none" strike="noStrike" cap="none">
              <a:solidFill>
                <a:srgbClr val="054CC0"/>
              </a:solidFill>
              <a:latin typeface="Rubik ExtraBold"/>
              <a:ea typeface="Rubik ExtraBold"/>
              <a:cs typeface="Rubik ExtraBold"/>
              <a:sym typeface="Rubik ExtraBold"/>
            </a:endParaRPr>
          </a:p>
        </p:txBody>
      </p:sp>
      <p:sp>
        <p:nvSpPr>
          <p:cNvPr id="62" name="Google Shape;62;p1"/>
          <p:cNvSpPr txBox="1"/>
          <p:nvPr/>
        </p:nvSpPr>
        <p:spPr>
          <a:xfrm>
            <a:off x="186613" y="4223650"/>
            <a:ext cx="8378700" cy="1114200"/>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rgbClr val="000000"/>
              </a:buClr>
              <a:buSzPts val="1800"/>
              <a:buFont typeface="Arial"/>
              <a:buNone/>
            </a:pPr>
            <a:r>
              <a:rPr lang="iw" sz="1800" b="1" i="0" u="none" strike="noStrike" cap="none">
                <a:solidFill>
                  <a:srgbClr val="054CC0"/>
                </a:solidFill>
                <a:latin typeface="Rubik"/>
                <a:ea typeface="Rubik"/>
                <a:cs typeface="Rubik"/>
                <a:sym typeface="Rubik"/>
              </a:rPr>
              <a:t>#1</a:t>
            </a:r>
            <a:r>
              <a:rPr lang="iw" sz="1800" b="0" i="0" u="none" strike="noStrike" cap="none">
                <a:solidFill>
                  <a:srgbClr val="054CC0"/>
                </a:solidFill>
                <a:latin typeface="Rubik"/>
                <a:ea typeface="Rubik"/>
                <a:cs typeface="Rubik"/>
                <a:sym typeface="Rubik"/>
              </a:rPr>
              <a:t> יחידת הוראה בנושא פיתרון טכנולוגי שנותן מענה לצורך, תוך חיזוק מיומנות הגזירה</a:t>
            </a:r>
            <a:endParaRPr sz="1800" b="0" i="0" u="none" strike="noStrike" cap="none">
              <a:solidFill>
                <a:srgbClr val="054CC0"/>
              </a:solidFill>
              <a:latin typeface="Rubik"/>
              <a:ea typeface="Rubik"/>
              <a:cs typeface="Rubik"/>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0"/>
          <p:cNvPicPr preferRelativeResize="0"/>
          <p:nvPr/>
        </p:nvPicPr>
        <p:blipFill rotWithShape="1">
          <a:blip r:embed="rId3">
            <a:alphaModFix/>
          </a:blip>
          <a:srcRect/>
          <a:stretch/>
        </p:blipFill>
        <p:spPr>
          <a:xfrm>
            <a:off x="0" y="15175"/>
            <a:ext cx="9144000" cy="1057275"/>
          </a:xfrm>
          <a:prstGeom prst="rect">
            <a:avLst/>
          </a:prstGeom>
          <a:noFill/>
          <a:ln>
            <a:noFill/>
          </a:ln>
        </p:spPr>
      </p:pic>
      <p:sp>
        <p:nvSpPr>
          <p:cNvPr id="134" name="Google Shape;134;p10"/>
          <p:cNvSpPr txBox="1">
            <a:spLocks noGrp="1"/>
          </p:cNvSpPr>
          <p:nvPr>
            <p:ph type="body" idx="1"/>
          </p:nvPr>
        </p:nvSpPr>
        <p:spPr>
          <a:xfrm>
            <a:off x="1173925" y="1888875"/>
            <a:ext cx="7734600" cy="30723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SzPts val="1800"/>
              <a:buNone/>
            </a:pPr>
            <a:r>
              <a:rPr lang="iw" sz="1900" b="1">
                <a:solidFill>
                  <a:srgbClr val="054CC0"/>
                </a:solidFill>
                <a:latin typeface="Rubik"/>
                <a:ea typeface="Rubik"/>
                <a:cs typeface="Rubik"/>
                <a:sym typeface="Rubik"/>
              </a:rPr>
              <a:t>מְשִׂימָה:</a:t>
            </a:r>
            <a:endParaRPr sz="1900" b="1">
              <a:solidFill>
                <a:srgbClr val="054CC0"/>
              </a:solidFill>
              <a:latin typeface="Rubik"/>
              <a:ea typeface="Rubik"/>
              <a:cs typeface="Rubik"/>
              <a:sym typeface="Rubik"/>
            </a:endParaRPr>
          </a:p>
          <a:p>
            <a:pPr marL="0" lvl="0" indent="0" algn="r" rtl="1">
              <a:lnSpc>
                <a:spcPct val="115000"/>
              </a:lnSpc>
              <a:spcBef>
                <a:spcPts val="1200"/>
              </a:spcBef>
              <a:spcAft>
                <a:spcPts val="0"/>
              </a:spcAft>
              <a:buSzPts val="1800"/>
              <a:buNone/>
            </a:pPr>
            <a:r>
              <a:rPr lang="iw" sz="1900">
                <a:solidFill>
                  <a:srgbClr val="054CC0"/>
                </a:solidFill>
                <a:latin typeface="Rubik"/>
                <a:ea typeface="Rubik"/>
                <a:cs typeface="Rubik"/>
                <a:sym typeface="Rubik"/>
              </a:rPr>
              <a:t>לִפְנֵיכֶם מִסְפָּרַיִם מִסּוּגִים שׁוֹנִים.</a:t>
            </a:r>
            <a:endParaRPr/>
          </a:p>
          <a:p>
            <a:pPr marL="0" lvl="0" indent="0" algn="r" rtl="1">
              <a:lnSpc>
                <a:spcPct val="115000"/>
              </a:lnSpc>
              <a:spcBef>
                <a:spcPts val="1200"/>
              </a:spcBef>
              <a:spcAft>
                <a:spcPts val="0"/>
              </a:spcAft>
              <a:buSzPts val="1800"/>
              <a:buNone/>
            </a:pPr>
            <a:r>
              <a:rPr lang="iw" sz="1900">
                <a:solidFill>
                  <a:srgbClr val="054CC0"/>
                </a:solidFill>
                <a:latin typeface="Rubik"/>
                <a:ea typeface="Rubik"/>
                <a:cs typeface="Rubik"/>
                <a:sym typeface="Rubik"/>
              </a:rPr>
              <a:t>נַסּוּ לִגְזֹר אֶת הֶחֳמָרִים הַשּׁוֹנִים בְּעֶזְרַת הַמִּסְפָּרַיִם.</a:t>
            </a:r>
            <a:endParaRPr/>
          </a:p>
          <a:p>
            <a:pPr marL="0" lvl="0" indent="0" algn="r" rtl="1">
              <a:lnSpc>
                <a:spcPct val="115000"/>
              </a:lnSpc>
              <a:spcBef>
                <a:spcPts val="1200"/>
              </a:spcBef>
              <a:spcAft>
                <a:spcPts val="0"/>
              </a:spcAft>
              <a:buSzPts val="1800"/>
              <a:buNone/>
            </a:pPr>
            <a:r>
              <a:rPr lang="iw" sz="1900">
                <a:solidFill>
                  <a:srgbClr val="054CC0"/>
                </a:solidFill>
                <a:latin typeface="Rubik"/>
                <a:ea typeface="Rubik"/>
                <a:cs typeface="Rubik"/>
                <a:sym typeface="Rubik"/>
              </a:rPr>
              <a:t>אִם הִצְלַחְתֶּם – הַנִּיחוּ אֶת הַחֹמֶר שֶׁגְּזַרְתֶּם בַּטַּבְלָה לְיַד הַתְּמוּנָה שֶׁל הַמִּסְפָּרַיִם</a:t>
            </a:r>
            <a:r>
              <a:rPr lang="iw" sz="1890">
                <a:solidFill>
                  <a:srgbClr val="054CC0"/>
                </a:solidFill>
                <a:latin typeface="Rubik"/>
                <a:ea typeface="Rubik"/>
                <a:cs typeface="Rubik"/>
                <a:sym typeface="Rubik"/>
              </a:rPr>
              <a:t>.</a:t>
            </a:r>
            <a:endParaRPr sz="1890">
              <a:solidFill>
                <a:srgbClr val="054CC0"/>
              </a:solidFill>
              <a:latin typeface="Rubik"/>
              <a:ea typeface="Rubik"/>
              <a:cs typeface="Rubik"/>
              <a:sym typeface="Rubik"/>
            </a:endParaRPr>
          </a:p>
        </p:txBody>
      </p:sp>
      <p:sp>
        <p:nvSpPr>
          <p:cNvPr id="135" name="Google Shape;135;p10"/>
          <p:cNvSpPr txBox="1">
            <a:spLocks noGrp="1"/>
          </p:cNvSpPr>
          <p:nvPr>
            <p:ph type="title"/>
          </p:nvPr>
        </p:nvSpPr>
        <p:spPr>
          <a:xfrm>
            <a:off x="-84425" y="78625"/>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התאמה בין מספריים לחומר</a:t>
            </a:r>
            <a:endParaRPr sz="3000" b="0">
              <a:solidFill>
                <a:srgbClr val="054CC0"/>
              </a:solidFill>
              <a:latin typeface="Rubik ExtraBold"/>
              <a:ea typeface="Rubik ExtraBold"/>
              <a:cs typeface="Rubik ExtraBold"/>
              <a:sym typeface="Rubik ExtraBold"/>
            </a:endParaRPr>
          </a:p>
        </p:txBody>
      </p:sp>
      <p:sp>
        <p:nvSpPr>
          <p:cNvPr id="136" name="Google Shape;136;p10"/>
          <p:cNvSpPr txBox="1">
            <a:spLocks noGrp="1"/>
          </p:cNvSpPr>
          <p:nvPr>
            <p:ph type="title"/>
          </p:nvPr>
        </p:nvSpPr>
        <p:spPr>
          <a:xfrm>
            <a:off x="-84425" y="5584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891"/>
              <a:buNone/>
            </a:pPr>
            <a:r>
              <a:rPr lang="iw" sz="1890" b="0">
                <a:solidFill>
                  <a:srgbClr val="054CC0"/>
                </a:solidFill>
                <a:latin typeface="Rubik"/>
                <a:ea typeface="Rubik"/>
                <a:cs typeface="Rubik"/>
                <a:sym typeface="Rubik"/>
              </a:rPr>
              <a:t>דף עבודה: "התאמה בין סוג המספריים לחומרים שונים" </a:t>
            </a:r>
            <a:endParaRPr sz="2222" b="0">
              <a:solidFill>
                <a:srgbClr val="054CC0"/>
              </a:solidFill>
              <a:latin typeface="Rubik"/>
              <a:ea typeface="Rubik"/>
              <a:cs typeface="Rubik"/>
              <a:sym typeface="Rubik"/>
            </a:endParaRPr>
          </a:p>
        </p:txBody>
      </p:sp>
      <p:pic>
        <p:nvPicPr>
          <p:cNvPr id="137" name="Google Shape;137;p10"/>
          <p:cNvPicPr preferRelativeResize="0"/>
          <p:nvPr/>
        </p:nvPicPr>
        <p:blipFill rotWithShape="1">
          <a:blip r:embed="rId4">
            <a:alphaModFix/>
          </a:blip>
          <a:srcRect/>
          <a:stretch/>
        </p:blipFill>
        <p:spPr>
          <a:xfrm>
            <a:off x="293382" y="1088965"/>
            <a:ext cx="1226169" cy="700668"/>
          </a:xfrm>
          <a:prstGeom prst="rect">
            <a:avLst/>
          </a:prstGeom>
          <a:noFill/>
          <a:ln>
            <a:noFill/>
          </a:ln>
        </p:spPr>
      </p:pic>
      <p:pic>
        <p:nvPicPr>
          <p:cNvPr id="138" name="Google Shape;138;p10"/>
          <p:cNvPicPr preferRelativeResize="0"/>
          <p:nvPr/>
        </p:nvPicPr>
        <p:blipFill rotWithShape="1">
          <a:blip r:embed="rId5">
            <a:alphaModFix/>
          </a:blip>
          <a:srcRect/>
          <a:stretch/>
        </p:blipFill>
        <p:spPr>
          <a:xfrm>
            <a:off x="431495" y="1713742"/>
            <a:ext cx="949944" cy="949944"/>
          </a:xfrm>
          <a:prstGeom prst="rect">
            <a:avLst/>
          </a:prstGeom>
          <a:noFill/>
          <a:ln>
            <a:noFill/>
          </a:ln>
        </p:spPr>
      </p:pic>
      <p:pic>
        <p:nvPicPr>
          <p:cNvPr id="139" name="Google Shape;139;p10"/>
          <p:cNvPicPr preferRelativeResize="0"/>
          <p:nvPr/>
        </p:nvPicPr>
        <p:blipFill rotWithShape="1">
          <a:blip r:embed="rId6">
            <a:alphaModFix/>
          </a:blip>
          <a:srcRect l="26682" r="22417"/>
          <a:stretch/>
        </p:blipFill>
        <p:spPr>
          <a:xfrm rot="-5400000">
            <a:off x="535908" y="2370742"/>
            <a:ext cx="741091" cy="1091425"/>
          </a:xfrm>
          <a:prstGeom prst="rect">
            <a:avLst/>
          </a:prstGeom>
          <a:noFill/>
          <a:ln>
            <a:noFill/>
          </a:ln>
        </p:spPr>
      </p:pic>
      <p:pic>
        <p:nvPicPr>
          <p:cNvPr id="140" name="Google Shape;140;p10"/>
          <p:cNvPicPr preferRelativeResize="0"/>
          <p:nvPr/>
        </p:nvPicPr>
        <p:blipFill rotWithShape="1">
          <a:blip r:embed="rId7">
            <a:alphaModFix/>
          </a:blip>
          <a:srcRect t="17531" b="7230"/>
          <a:stretch/>
        </p:blipFill>
        <p:spPr>
          <a:xfrm>
            <a:off x="222643" y="3270341"/>
            <a:ext cx="1367650" cy="687194"/>
          </a:xfrm>
          <a:prstGeom prst="rect">
            <a:avLst/>
          </a:prstGeom>
          <a:noFill/>
          <a:ln>
            <a:noFill/>
          </a:ln>
        </p:spPr>
      </p:pic>
      <p:pic>
        <p:nvPicPr>
          <p:cNvPr id="141" name="Google Shape;141;p10"/>
          <p:cNvPicPr preferRelativeResize="0"/>
          <p:nvPr/>
        </p:nvPicPr>
        <p:blipFill rotWithShape="1">
          <a:blip r:embed="rId8">
            <a:alphaModFix/>
          </a:blip>
          <a:srcRect/>
          <a:stretch/>
        </p:blipFill>
        <p:spPr>
          <a:xfrm rot="5400000">
            <a:off x="488757" y="3698126"/>
            <a:ext cx="835412" cy="12598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1"/>
          <p:cNvPicPr preferRelativeResize="0"/>
          <p:nvPr/>
        </p:nvPicPr>
        <p:blipFill rotWithShape="1">
          <a:blip r:embed="rId3">
            <a:alphaModFix/>
          </a:blip>
          <a:srcRect/>
          <a:stretch/>
        </p:blipFill>
        <p:spPr>
          <a:xfrm>
            <a:off x="0" y="15175"/>
            <a:ext cx="9144000" cy="1057275"/>
          </a:xfrm>
          <a:prstGeom prst="rect">
            <a:avLst/>
          </a:prstGeom>
          <a:noFill/>
          <a:ln>
            <a:noFill/>
          </a:ln>
        </p:spPr>
      </p:pic>
      <p:sp>
        <p:nvSpPr>
          <p:cNvPr id="147" name="Google Shape;147;p11"/>
          <p:cNvSpPr txBox="1">
            <a:spLocks noGrp="1"/>
          </p:cNvSpPr>
          <p:nvPr>
            <p:ph type="body" idx="1"/>
          </p:nvPr>
        </p:nvSpPr>
        <p:spPr>
          <a:xfrm>
            <a:off x="311700" y="1888875"/>
            <a:ext cx="8520600" cy="3072300"/>
          </a:xfrm>
          <a:prstGeom prst="rect">
            <a:avLst/>
          </a:prstGeom>
          <a:noFill/>
          <a:ln>
            <a:noFill/>
          </a:ln>
        </p:spPr>
        <p:txBody>
          <a:bodyPr spcFirstLastPara="1" wrap="square" lIns="91425" tIns="91425" rIns="91425" bIns="91425" anchor="t" anchorCtr="0">
            <a:noAutofit/>
          </a:bodyPr>
          <a:lstStyle/>
          <a:p>
            <a:pPr marL="0" lvl="0" indent="0" algn="ctr" rtl="1">
              <a:lnSpc>
                <a:spcPct val="115000"/>
              </a:lnSpc>
              <a:spcBef>
                <a:spcPts val="0"/>
              </a:spcBef>
              <a:spcAft>
                <a:spcPts val="0"/>
              </a:spcAft>
              <a:buSzPts val="1800"/>
              <a:buNone/>
            </a:pPr>
            <a:r>
              <a:rPr lang="iw" sz="2400">
                <a:solidFill>
                  <a:srgbClr val="054CC0"/>
                </a:solidFill>
                <a:latin typeface="Rubik"/>
                <a:ea typeface="Rubik"/>
                <a:cs typeface="Rubik"/>
                <a:sym typeface="Rubik"/>
              </a:rPr>
              <a:t>אֵילוּ תְּכוּנוֹת שֶׁל הַמִּסְפָּרַיִם מַתְאִימוֹת אוֹתָם בִּמְיֻחָד </a:t>
            </a:r>
            <a:br>
              <a:rPr lang="iw" sz="2400">
                <a:solidFill>
                  <a:srgbClr val="054CC0"/>
                </a:solidFill>
                <a:latin typeface="Rubik"/>
                <a:ea typeface="Rubik"/>
                <a:cs typeface="Rubik"/>
                <a:sym typeface="Rubik"/>
              </a:rPr>
            </a:br>
            <a:r>
              <a:rPr lang="iw" sz="2400">
                <a:solidFill>
                  <a:srgbClr val="054CC0"/>
                </a:solidFill>
                <a:latin typeface="Rubik"/>
                <a:ea typeface="Rubik"/>
                <a:cs typeface="Rubik"/>
                <a:sym typeface="Rubik"/>
              </a:rPr>
              <a:t>לִגְזִירָה שֶׁל חֳמָרִים מְסֻיָּמִים?</a:t>
            </a:r>
            <a:endParaRPr sz="2400">
              <a:solidFill>
                <a:srgbClr val="054CC0"/>
              </a:solidFill>
              <a:latin typeface="Rubik"/>
              <a:ea typeface="Rubik"/>
              <a:cs typeface="Rubik"/>
              <a:sym typeface="Rubik"/>
            </a:endParaRPr>
          </a:p>
          <a:p>
            <a:pPr marL="0" lvl="0" indent="0" algn="ctr" rtl="1">
              <a:lnSpc>
                <a:spcPct val="115000"/>
              </a:lnSpc>
              <a:spcBef>
                <a:spcPts val="0"/>
              </a:spcBef>
              <a:spcAft>
                <a:spcPts val="0"/>
              </a:spcAft>
              <a:buSzPts val="1800"/>
              <a:buNone/>
            </a:pPr>
            <a:endParaRPr sz="2400">
              <a:solidFill>
                <a:srgbClr val="054CC0"/>
              </a:solidFill>
              <a:latin typeface="Rubik"/>
              <a:ea typeface="Rubik"/>
              <a:cs typeface="Rubik"/>
              <a:sym typeface="Rubik"/>
            </a:endParaRPr>
          </a:p>
          <a:p>
            <a:pPr marL="0" lvl="0" indent="0" algn="ctr" rtl="1">
              <a:lnSpc>
                <a:spcPct val="115000"/>
              </a:lnSpc>
              <a:spcBef>
                <a:spcPts val="0"/>
              </a:spcBef>
              <a:spcAft>
                <a:spcPts val="0"/>
              </a:spcAft>
              <a:buSzPts val="1800"/>
              <a:buNone/>
            </a:pPr>
            <a:r>
              <a:rPr lang="iw" sz="2400">
                <a:solidFill>
                  <a:srgbClr val="054CC0"/>
                </a:solidFill>
                <a:latin typeface="Rubik"/>
                <a:ea typeface="Rubik"/>
                <a:cs typeface="Rubik"/>
                <a:sym typeface="Rubik"/>
              </a:rPr>
              <a:t>לָמָּה הִמְצִיאוּ כָּל כָּךְ הַרְבֵּה סוּגֵי מִסְפָּרַיִם?</a:t>
            </a:r>
            <a:endParaRPr sz="2400">
              <a:solidFill>
                <a:srgbClr val="054CC0"/>
              </a:solidFill>
              <a:latin typeface="Rubik"/>
              <a:ea typeface="Rubik"/>
              <a:cs typeface="Rubik"/>
              <a:sym typeface="Rubik"/>
            </a:endParaRPr>
          </a:p>
          <a:p>
            <a:pPr marL="0" lvl="0" indent="0" algn="r" rtl="1">
              <a:lnSpc>
                <a:spcPct val="115000"/>
              </a:lnSpc>
              <a:spcBef>
                <a:spcPts val="1200"/>
              </a:spcBef>
              <a:spcAft>
                <a:spcPts val="1200"/>
              </a:spcAft>
              <a:buSzPts val="1800"/>
              <a:buNone/>
            </a:pPr>
            <a:endParaRPr sz="2390">
              <a:solidFill>
                <a:srgbClr val="054CC0"/>
              </a:solidFill>
              <a:latin typeface="Rubik"/>
              <a:ea typeface="Rubik"/>
              <a:cs typeface="Rubik"/>
              <a:sym typeface="Rubik"/>
            </a:endParaRPr>
          </a:p>
        </p:txBody>
      </p:sp>
      <p:sp>
        <p:nvSpPr>
          <p:cNvPr id="148" name="Google Shape;148;p11"/>
          <p:cNvSpPr txBox="1">
            <a:spLocks noGrp="1"/>
          </p:cNvSpPr>
          <p:nvPr>
            <p:ph type="title"/>
          </p:nvPr>
        </p:nvSpPr>
        <p:spPr>
          <a:xfrm>
            <a:off x="-84425" y="78625"/>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התאמה בין מספריים לחומר</a:t>
            </a:r>
            <a:endParaRPr sz="3000" b="0">
              <a:solidFill>
                <a:srgbClr val="054CC0"/>
              </a:solidFill>
              <a:latin typeface="Rubik ExtraBold"/>
              <a:ea typeface="Rubik ExtraBold"/>
              <a:cs typeface="Rubik ExtraBold"/>
              <a:sym typeface="Rubik ExtraBold"/>
            </a:endParaRPr>
          </a:p>
        </p:txBody>
      </p:sp>
      <p:sp>
        <p:nvSpPr>
          <p:cNvPr id="149" name="Google Shape;149;p11"/>
          <p:cNvSpPr txBox="1">
            <a:spLocks noGrp="1"/>
          </p:cNvSpPr>
          <p:nvPr>
            <p:ph type="title"/>
          </p:nvPr>
        </p:nvSpPr>
        <p:spPr>
          <a:xfrm>
            <a:off x="-84425" y="5584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891"/>
              <a:buNone/>
            </a:pPr>
            <a:endParaRPr sz="2222" b="0">
              <a:solidFill>
                <a:srgbClr val="054CC0"/>
              </a:solidFill>
              <a:latin typeface="Rubik"/>
              <a:ea typeface="Rubik"/>
              <a:cs typeface="Rubik"/>
              <a:sym typeface="Rubi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2"/>
          <p:cNvPicPr preferRelativeResize="0"/>
          <p:nvPr/>
        </p:nvPicPr>
        <p:blipFill rotWithShape="1">
          <a:blip r:embed="rId3">
            <a:alphaModFix/>
          </a:blip>
          <a:srcRect/>
          <a:stretch/>
        </p:blipFill>
        <p:spPr>
          <a:xfrm>
            <a:off x="0" y="15175"/>
            <a:ext cx="9144000" cy="1057275"/>
          </a:xfrm>
          <a:prstGeom prst="rect">
            <a:avLst/>
          </a:prstGeom>
          <a:noFill/>
          <a:ln>
            <a:noFill/>
          </a:ln>
        </p:spPr>
      </p:pic>
      <p:sp>
        <p:nvSpPr>
          <p:cNvPr id="155" name="Google Shape;155;p12"/>
          <p:cNvSpPr txBox="1">
            <a:spLocks noGrp="1"/>
          </p:cNvSpPr>
          <p:nvPr>
            <p:ph type="body" idx="1"/>
          </p:nvPr>
        </p:nvSpPr>
        <p:spPr>
          <a:xfrm>
            <a:off x="311700" y="1888875"/>
            <a:ext cx="8520600" cy="3072300"/>
          </a:xfrm>
          <a:prstGeom prst="rect">
            <a:avLst/>
          </a:prstGeom>
          <a:noFill/>
          <a:ln>
            <a:noFill/>
          </a:ln>
        </p:spPr>
        <p:txBody>
          <a:bodyPr spcFirstLastPara="1" wrap="square" lIns="91425" tIns="91425" rIns="91425" bIns="91425" anchor="t" anchorCtr="0">
            <a:noAutofit/>
          </a:bodyPr>
          <a:lstStyle/>
          <a:p>
            <a:pPr marL="0" lvl="0" indent="0" algn="ctr" rtl="1">
              <a:lnSpc>
                <a:spcPct val="115000"/>
              </a:lnSpc>
              <a:spcBef>
                <a:spcPts val="0"/>
              </a:spcBef>
              <a:spcAft>
                <a:spcPts val="0"/>
              </a:spcAft>
              <a:buSzPts val="1800"/>
              <a:buNone/>
            </a:pPr>
            <a:r>
              <a:rPr lang="iw" sz="2400">
                <a:solidFill>
                  <a:srgbClr val="054CC0"/>
                </a:solidFill>
                <a:latin typeface="Rubik"/>
                <a:ea typeface="Rubik"/>
                <a:cs typeface="Rubik"/>
                <a:sym typeface="Rubik"/>
              </a:rPr>
              <a:t>מָה עוֹד צָרִיךְ לְהָבִיא בְּחֶשְׁבּוֹן כַּאֲשֶׁר בּוֹחֲרִים מִסְפָּרַיִם?</a:t>
            </a:r>
            <a:endParaRPr sz="2400">
              <a:solidFill>
                <a:srgbClr val="054CC0"/>
              </a:solidFill>
              <a:latin typeface="Rubik"/>
              <a:ea typeface="Rubik"/>
              <a:cs typeface="Rubik"/>
              <a:sym typeface="Rubik"/>
            </a:endParaRPr>
          </a:p>
          <a:p>
            <a:pPr marL="457200" lvl="0" indent="-349250" algn="r" rtl="1">
              <a:lnSpc>
                <a:spcPct val="115000"/>
              </a:lnSpc>
              <a:spcBef>
                <a:spcPts val="1200"/>
              </a:spcBef>
              <a:spcAft>
                <a:spcPts val="0"/>
              </a:spcAft>
              <a:buClr>
                <a:srgbClr val="054CC0"/>
              </a:buClr>
              <a:buSzPts val="1900"/>
              <a:buFont typeface="Rubik"/>
              <a:buChar char="●"/>
            </a:pPr>
            <a:r>
              <a:rPr lang="iw" sz="1900">
                <a:solidFill>
                  <a:srgbClr val="054CC0"/>
                </a:solidFill>
                <a:latin typeface="Rubik"/>
                <a:ea typeface="Rubik"/>
                <a:cs typeface="Rubik"/>
                <a:sym typeface="Rubik"/>
              </a:rPr>
              <a:t>הַתְאָמָה לְגֹדֶל הַיָּדַיִם</a:t>
            </a:r>
            <a:endParaRPr sz="1900">
              <a:solidFill>
                <a:srgbClr val="054CC0"/>
              </a:solidFill>
              <a:latin typeface="Rubik"/>
              <a:ea typeface="Rubik"/>
              <a:cs typeface="Rubik"/>
              <a:sym typeface="Rubik"/>
            </a:endParaRPr>
          </a:p>
          <a:p>
            <a:pPr marL="457200" lvl="0" indent="-349250" algn="r" rtl="1">
              <a:lnSpc>
                <a:spcPct val="115000"/>
              </a:lnSpc>
              <a:spcBef>
                <a:spcPts val="0"/>
              </a:spcBef>
              <a:spcAft>
                <a:spcPts val="0"/>
              </a:spcAft>
              <a:buClr>
                <a:srgbClr val="054CC0"/>
              </a:buClr>
              <a:buSzPts val="1900"/>
              <a:buFont typeface="Rubik"/>
              <a:buChar char="●"/>
            </a:pPr>
            <a:r>
              <a:rPr lang="iw" sz="1900">
                <a:solidFill>
                  <a:srgbClr val="054CC0"/>
                </a:solidFill>
                <a:latin typeface="Rubik"/>
                <a:ea typeface="Rubik"/>
                <a:cs typeface="Rubik"/>
                <a:sym typeface="Rubik"/>
              </a:rPr>
              <a:t>הַתְאָמָה לַיָּד שֶׁבָּהּ גּוֹזְרִים: מִסְפָּרַיִם לִימָנִיִּים וּמִסְפָּרַיִם לִשְׂמָאלִיִּים </a:t>
            </a:r>
            <a:endParaRPr sz="1900">
              <a:solidFill>
                <a:srgbClr val="054CC0"/>
              </a:solidFill>
              <a:latin typeface="Rubik"/>
              <a:ea typeface="Rubik"/>
              <a:cs typeface="Rubik"/>
              <a:sym typeface="Rubik"/>
            </a:endParaRPr>
          </a:p>
        </p:txBody>
      </p:sp>
      <p:sp>
        <p:nvSpPr>
          <p:cNvPr id="156" name="Google Shape;156;p12"/>
          <p:cNvSpPr txBox="1">
            <a:spLocks noGrp="1"/>
          </p:cNvSpPr>
          <p:nvPr>
            <p:ph type="title"/>
          </p:nvPr>
        </p:nvSpPr>
        <p:spPr>
          <a:xfrm>
            <a:off x="-84425" y="78625"/>
            <a:ext cx="9144000" cy="801000"/>
          </a:xfrm>
          <a:prstGeom prst="rect">
            <a:avLst/>
          </a:prstGeom>
          <a:noFill/>
          <a:ln>
            <a:noFill/>
          </a:ln>
        </p:spPr>
        <p:txBody>
          <a:bodyPr spcFirstLastPara="1" wrap="square" lIns="91425" tIns="91425" rIns="91425" bIns="91425" anchor="t" anchorCtr="0">
            <a:normAutofit fontScale="90000"/>
          </a:bodyPr>
          <a:lstStyle/>
          <a:p>
            <a:pPr marL="0" lvl="0" indent="0" algn="ctr" rtl="1">
              <a:lnSpc>
                <a:spcPct val="100000"/>
              </a:lnSpc>
              <a:spcBef>
                <a:spcPts val="0"/>
              </a:spcBef>
              <a:spcAft>
                <a:spcPts val="0"/>
              </a:spcAft>
              <a:buSzPct val="172840"/>
              <a:buNone/>
            </a:pPr>
            <a:r>
              <a:rPr lang="iw" sz="2700" b="0">
                <a:solidFill>
                  <a:srgbClr val="054CC0"/>
                </a:solidFill>
                <a:latin typeface="Rubik ExtraBold"/>
                <a:ea typeface="Rubik ExtraBold"/>
                <a:cs typeface="Rubik ExtraBold"/>
                <a:sym typeface="Rubik ExtraBold"/>
              </a:rPr>
              <a:t>התאמה בין סוג המספריים </a:t>
            </a:r>
            <a:br>
              <a:rPr lang="iw" sz="2700" b="0">
                <a:solidFill>
                  <a:srgbClr val="054CC0"/>
                </a:solidFill>
                <a:latin typeface="Rubik ExtraBold"/>
                <a:ea typeface="Rubik ExtraBold"/>
                <a:cs typeface="Rubik ExtraBold"/>
                <a:sym typeface="Rubik ExtraBold"/>
              </a:rPr>
            </a:br>
            <a:r>
              <a:rPr lang="iw" sz="2700" b="0">
                <a:solidFill>
                  <a:srgbClr val="054CC0"/>
                </a:solidFill>
                <a:latin typeface="Rubik ExtraBold"/>
                <a:ea typeface="Rubik ExtraBold"/>
                <a:cs typeface="Rubik ExtraBold"/>
                <a:sym typeface="Rubik ExtraBold"/>
              </a:rPr>
              <a:t>למשתמש</a:t>
            </a:r>
            <a:endParaRPr sz="2700" b="0">
              <a:solidFill>
                <a:srgbClr val="054CC0"/>
              </a:solidFill>
              <a:latin typeface="Rubik ExtraBold"/>
              <a:ea typeface="Rubik ExtraBold"/>
              <a:cs typeface="Rubik ExtraBold"/>
              <a:sym typeface="Rubik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3"/>
          <p:cNvPicPr preferRelativeResize="0"/>
          <p:nvPr/>
        </p:nvPicPr>
        <p:blipFill rotWithShape="1">
          <a:blip r:embed="rId3">
            <a:alphaModFix/>
          </a:blip>
          <a:srcRect/>
          <a:stretch/>
        </p:blipFill>
        <p:spPr>
          <a:xfrm>
            <a:off x="0" y="67125"/>
            <a:ext cx="9144000" cy="1057275"/>
          </a:xfrm>
          <a:prstGeom prst="rect">
            <a:avLst/>
          </a:prstGeom>
          <a:noFill/>
          <a:ln>
            <a:noFill/>
          </a:ln>
        </p:spPr>
      </p:pic>
      <p:sp>
        <p:nvSpPr>
          <p:cNvPr id="162" name="Google Shape;162;p13"/>
          <p:cNvSpPr txBox="1">
            <a:spLocks noGrp="1"/>
          </p:cNvSpPr>
          <p:nvPr>
            <p:ph type="title"/>
          </p:nvPr>
        </p:nvSpPr>
        <p:spPr>
          <a:xfrm>
            <a:off x="-76075" y="67125"/>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על אודות המספריים</a:t>
            </a:r>
            <a:endParaRPr sz="3000" b="0">
              <a:solidFill>
                <a:srgbClr val="054CC0"/>
              </a:solidFill>
              <a:latin typeface="Rubik ExtraBold"/>
              <a:ea typeface="Rubik ExtraBold"/>
              <a:cs typeface="Rubik ExtraBold"/>
              <a:sym typeface="Rubik ExtraBold"/>
            </a:endParaRPr>
          </a:p>
        </p:txBody>
      </p:sp>
      <p:sp>
        <p:nvSpPr>
          <p:cNvPr id="163" name="Google Shape;163;p13"/>
          <p:cNvSpPr txBox="1">
            <a:spLocks noGrp="1"/>
          </p:cNvSpPr>
          <p:nvPr>
            <p:ph type="title"/>
          </p:nvPr>
        </p:nvSpPr>
        <p:spPr>
          <a:xfrm>
            <a:off x="-76075" y="6059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891"/>
              <a:buNone/>
            </a:pPr>
            <a:r>
              <a:rPr lang="iw" sz="2222" b="0">
                <a:solidFill>
                  <a:srgbClr val="054CC0"/>
                </a:solidFill>
                <a:latin typeface="Rubik"/>
                <a:ea typeface="Rubik"/>
                <a:cs typeface="Rubik"/>
                <a:sym typeface="Rubik"/>
              </a:rPr>
              <a:t>מבנה, אופן פעולה, ואופן השימוש</a:t>
            </a:r>
            <a:endParaRPr sz="2222" b="0">
              <a:solidFill>
                <a:srgbClr val="054CC0"/>
              </a:solidFill>
              <a:latin typeface="Rubik"/>
              <a:ea typeface="Rubik"/>
              <a:cs typeface="Rubik"/>
              <a:sym typeface="Rubik"/>
            </a:endParaRPr>
          </a:p>
        </p:txBody>
      </p:sp>
      <p:pic>
        <p:nvPicPr>
          <p:cNvPr id="164" name="Google Shape;164;p13" descr="music: www.bensound.com&#10;&#10;&#10;תדריכים למורים ניתן למצוא באתר מט&quot;ר, מדור מיומנויות ביצוע&#10;https://www.matar.tau.ac.il/?page_id=18143" title="מיומנויות ביצוע -  גזירה  - אודות המספריים">
            <a:hlinkClick r:id="rId4"/>
          </p:cNvPr>
          <p:cNvPicPr preferRelativeResize="0"/>
          <p:nvPr/>
        </p:nvPicPr>
        <p:blipFill rotWithShape="1">
          <a:blip r:embed="rId5">
            <a:alphaModFix/>
          </a:blip>
          <a:srcRect/>
          <a:stretch/>
        </p:blipFill>
        <p:spPr>
          <a:xfrm>
            <a:off x="1298503" y="1365775"/>
            <a:ext cx="6233080" cy="3506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4"/>
          <p:cNvSpPr txBox="1">
            <a:spLocks noGrp="1"/>
          </p:cNvSpPr>
          <p:nvPr>
            <p:ph type="body" idx="1"/>
          </p:nvPr>
        </p:nvSpPr>
        <p:spPr>
          <a:xfrm>
            <a:off x="1397500" y="1463225"/>
            <a:ext cx="7143900" cy="3197100"/>
          </a:xfrm>
          <a:prstGeom prst="rect">
            <a:avLst/>
          </a:prstGeom>
          <a:noFill/>
          <a:ln>
            <a:noFill/>
          </a:ln>
        </p:spPr>
        <p:txBody>
          <a:bodyPr spcFirstLastPara="1" wrap="square" lIns="91425" tIns="91425" rIns="91425" bIns="91425" anchor="t" anchorCtr="0">
            <a:normAutofit/>
          </a:bodyPr>
          <a:lstStyle/>
          <a:p>
            <a:pPr marL="0" lvl="0" indent="0" algn="r" rtl="1">
              <a:lnSpc>
                <a:spcPct val="100000"/>
              </a:lnSpc>
              <a:spcBef>
                <a:spcPts val="0"/>
              </a:spcBef>
              <a:spcAft>
                <a:spcPts val="0"/>
              </a:spcAft>
              <a:buSzPts val="1800"/>
              <a:buNone/>
            </a:pPr>
            <a:r>
              <a:rPr lang="iw" sz="1900">
                <a:solidFill>
                  <a:srgbClr val="054CC0"/>
                </a:solidFill>
                <a:latin typeface="Rubik"/>
                <a:ea typeface="Rubik"/>
                <a:cs typeface="Rubik"/>
                <a:sym typeface="Rubik"/>
              </a:rPr>
              <a:t>בְּמִפְעָל לְיִצּוּר מִסְפָּרַיִם בַּגָּלִיל בִּקְּשׁוּ מֵחַיִּים וְיָעֵל, הַמְּהַנְדְּסִים, </a:t>
            </a:r>
            <a:r>
              <a:rPr lang="iw" sz="1900" b="1">
                <a:solidFill>
                  <a:srgbClr val="054CC0"/>
                </a:solidFill>
                <a:latin typeface="Rubik"/>
                <a:ea typeface="Rubik"/>
                <a:cs typeface="Rubik"/>
                <a:sym typeface="Rubik"/>
              </a:rPr>
              <a:t>לְתַכְנֵן אֶת הַמִּסְפָּרַיִם הַטּוֹבִים בְּיוֹתֵר הָאֶפְשָׁרִיִּים</a:t>
            </a:r>
            <a:r>
              <a:rPr lang="iw" sz="1900">
                <a:solidFill>
                  <a:srgbClr val="054CC0"/>
                </a:solidFill>
                <a:latin typeface="Rubik"/>
                <a:ea typeface="Rubik"/>
                <a:cs typeface="Rubik"/>
                <a:sym typeface="Rubik"/>
              </a:rPr>
              <a:t>. יָעֵל וְחַיִּים הֵשִׁיבוּ שֶׁלְּצַעֲרָם אֵינָם יְכוֹלִים לְתַכְנֵן אֶת הַמִּסְפָּרַיִם, מִשּׁוּם שֶׁחָסֵר לָהֶם מֵידָע. </a:t>
            </a:r>
            <a:endParaRPr sz="1900">
              <a:solidFill>
                <a:srgbClr val="054CC0"/>
              </a:solidFill>
              <a:latin typeface="Rubik"/>
              <a:ea typeface="Rubik"/>
              <a:cs typeface="Rubik"/>
              <a:sym typeface="Rubik"/>
            </a:endParaRPr>
          </a:p>
          <a:p>
            <a:pPr marL="0" lvl="0" indent="0" algn="r" rtl="1">
              <a:lnSpc>
                <a:spcPct val="100000"/>
              </a:lnSpc>
              <a:spcBef>
                <a:spcPts val="0"/>
              </a:spcBef>
              <a:spcAft>
                <a:spcPts val="0"/>
              </a:spcAft>
              <a:buSzPts val="1800"/>
              <a:buNone/>
            </a:pPr>
            <a:endParaRPr sz="1900" b="1">
              <a:solidFill>
                <a:srgbClr val="054CC0"/>
              </a:solidFill>
              <a:latin typeface="Rubik"/>
              <a:ea typeface="Rubik"/>
              <a:cs typeface="Rubik"/>
              <a:sym typeface="Rubik"/>
            </a:endParaRPr>
          </a:p>
          <a:p>
            <a:pPr marL="457200" lvl="0" indent="-349250" algn="r" rtl="1">
              <a:lnSpc>
                <a:spcPct val="100000"/>
              </a:lnSpc>
              <a:spcBef>
                <a:spcPts val="0"/>
              </a:spcBef>
              <a:spcAft>
                <a:spcPts val="0"/>
              </a:spcAft>
              <a:buClr>
                <a:srgbClr val="054CC0"/>
              </a:buClr>
              <a:buSzPts val="1900"/>
              <a:buFont typeface="Rubik"/>
              <a:buAutoNum type="arabicPeriod"/>
            </a:pPr>
            <a:r>
              <a:rPr lang="iw" sz="1900">
                <a:solidFill>
                  <a:srgbClr val="054CC0"/>
                </a:solidFill>
                <a:latin typeface="Rubik"/>
                <a:ea typeface="Rubik"/>
                <a:cs typeface="Rubik"/>
                <a:sym typeface="Rubik"/>
              </a:rPr>
              <a:t>אֵיזֶה מֵידָע חָסֵר לַמְּהַנְדְּסִים? הַאִם תּוּכְלוּ לַעֲזֹר לָהֶם לַחֲשֹׁב אֵיזֶה מֵידָע הֵם צְרִיכִים לְקַבֵּל כְּדֵי לְתַכְנֵן אֶת הַמִּסְפָּרַיִם? </a:t>
            </a:r>
            <a:endParaRPr sz="1900">
              <a:solidFill>
                <a:srgbClr val="054CC0"/>
              </a:solidFill>
              <a:latin typeface="Rubik"/>
              <a:ea typeface="Rubik"/>
              <a:cs typeface="Rubik"/>
              <a:sym typeface="Rubik"/>
            </a:endParaRPr>
          </a:p>
          <a:p>
            <a:pPr marL="457200" marR="0" lvl="0" indent="0" algn="r" rtl="1">
              <a:lnSpc>
                <a:spcPct val="100000"/>
              </a:lnSpc>
              <a:spcBef>
                <a:spcPts val="0"/>
              </a:spcBef>
              <a:spcAft>
                <a:spcPts val="0"/>
              </a:spcAft>
              <a:buSzPts val="1800"/>
              <a:buNone/>
            </a:pPr>
            <a:endParaRPr sz="1900">
              <a:solidFill>
                <a:srgbClr val="054CC0"/>
              </a:solidFill>
              <a:latin typeface="Rubik"/>
              <a:ea typeface="Rubik"/>
              <a:cs typeface="Rubik"/>
              <a:sym typeface="Rubik"/>
            </a:endParaRPr>
          </a:p>
          <a:p>
            <a:pPr marL="457200" marR="0" lvl="0" indent="-349250" algn="r" rtl="1">
              <a:lnSpc>
                <a:spcPct val="100000"/>
              </a:lnSpc>
              <a:spcBef>
                <a:spcPts val="0"/>
              </a:spcBef>
              <a:spcAft>
                <a:spcPts val="0"/>
              </a:spcAft>
              <a:buClr>
                <a:srgbClr val="054CC0"/>
              </a:buClr>
              <a:buSzPts val="1900"/>
              <a:buFont typeface="Rubik"/>
              <a:buAutoNum type="arabicPeriod"/>
            </a:pPr>
            <a:r>
              <a:rPr lang="iw" sz="1900">
                <a:solidFill>
                  <a:srgbClr val="054CC0"/>
                </a:solidFill>
                <a:latin typeface="Rubik"/>
                <a:ea typeface="Rubik"/>
                <a:cs typeface="Rubik"/>
                <a:sym typeface="Rubik"/>
              </a:rPr>
              <a:t>מָה חָשׁוּב לְהָבִיא בְּחֶשְׁבּוֹן כַּאֲשֶׁר מְתַכְנְנִים אֶת הַמִּסְפָּרַיִם?</a:t>
            </a:r>
            <a:endParaRPr sz="2000">
              <a:solidFill>
                <a:srgbClr val="054CC0"/>
              </a:solidFill>
              <a:latin typeface="Rubik"/>
              <a:ea typeface="Rubik"/>
              <a:cs typeface="Rubik"/>
              <a:sym typeface="Rubik"/>
            </a:endParaRPr>
          </a:p>
        </p:txBody>
      </p:sp>
      <p:pic>
        <p:nvPicPr>
          <p:cNvPr id="170" name="Google Shape;170;p14"/>
          <p:cNvPicPr preferRelativeResize="0"/>
          <p:nvPr/>
        </p:nvPicPr>
        <p:blipFill rotWithShape="1">
          <a:blip r:embed="rId3">
            <a:alphaModFix/>
          </a:blip>
          <a:srcRect/>
          <a:stretch/>
        </p:blipFill>
        <p:spPr>
          <a:xfrm>
            <a:off x="6900" y="13"/>
            <a:ext cx="9144000" cy="1057275"/>
          </a:xfrm>
          <a:prstGeom prst="rect">
            <a:avLst/>
          </a:prstGeom>
          <a:noFill/>
          <a:ln>
            <a:noFill/>
          </a:ln>
        </p:spPr>
      </p:pic>
      <p:sp>
        <p:nvSpPr>
          <p:cNvPr id="171" name="Google Shape;171;p14"/>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יישום - עוזרים לתכנן מספריים</a:t>
            </a:r>
            <a:endParaRPr sz="3000" b="0">
              <a:solidFill>
                <a:srgbClr val="054CC0"/>
              </a:solidFill>
              <a:latin typeface="Rubik ExtraBold"/>
              <a:ea typeface="Rubik ExtraBold"/>
              <a:cs typeface="Rubik ExtraBold"/>
              <a:sym typeface="Rubik ExtraBold"/>
            </a:endParaRPr>
          </a:p>
        </p:txBody>
      </p:sp>
      <p:sp>
        <p:nvSpPr>
          <p:cNvPr id="172" name="Google Shape;172;p14"/>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פתרון בעיה</a:t>
            </a:r>
            <a:endParaRPr sz="2222" b="0">
              <a:solidFill>
                <a:srgbClr val="054CC0"/>
              </a:solidFill>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5"/>
          <p:cNvSpPr txBox="1">
            <a:spLocks noGrp="1"/>
          </p:cNvSpPr>
          <p:nvPr>
            <p:ph type="body" idx="1"/>
          </p:nvPr>
        </p:nvSpPr>
        <p:spPr>
          <a:xfrm>
            <a:off x="1397500" y="1463225"/>
            <a:ext cx="7143900" cy="3197100"/>
          </a:xfrm>
          <a:prstGeom prst="rect">
            <a:avLst/>
          </a:prstGeom>
          <a:noFill/>
          <a:ln>
            <a:noFill/>
          </a:ln>
        </p:spPr>
        <p:txBody>
          <a:bodyPr spcFirstLastPara="1" wrap="square" lIns="91425" tIns="91425" rIns="91425" bIns="91425" anchor="t" anchorCtr="0">
            <a:normAutofit/>
          </a:bodyPr>
          <a:lstStyle/>
          <a:p>
            <a:pPr marL="0" lvl="0" indent="0" algn="r" rtl="1">
              <a:lnSpc>
                <a:spcPct val="100000"/>
              </a:lnSpc>
              <a:spcBef>
                <a:spcPts val="0"/>
              </a:spcBef>
              <a:spcAft>
                <a:spcPts val="0"/>
              </a:spcAft>
              <a:buSzPts val="1800"/>
              <a:buNone/>
            </a:pPr>
            <a:r>
              <a:rPr lang="iw" sz="1900">
                <a:solidFill>
                  <a:srgbClr val="054CC0"/>
                </a:solidFill>
                <a:latin typeface="Rubik"/>
                <a:ea typeface="Rubik"/>
                <a:cs typeface="Rubik"/>
                <a:sym typeface="Rubik"/>
              </a:rPr>
              <a:t>צַיְּרוּ מִסְפָּרַיִם דִּמְיוֹנִיִּים וְהַסְבִּירוּ:</a:t>
            </a:r>
            <a:endParaRPr sz="1900" b="1">
              <a:solidFill>
                <a:srgbClr val="054CC0"/>
              </a:solidFill>
              <a:latin typeface="Rubik"/>
              <a:ea typeface="Rubik"/>
              <a:cs typeface="Rubik"/>
              <a:sym typeface="Rubik"/>
            </a:endParaRPr>
          </a:p>
          <a:p>
            <a:pPr marL="0" lvl="0" indent="0" algn="r" rtl="1">
              <a:lnSpc>
                <a:spcPct val="100000"/>
              </a:lnSpc>
              <a:spcBef>
                <a:spcPts val="0"/>
              </a:spcBef>
              <a:spcAft>
                <a:spcPts val="0"/>
              </a:spcAft>
              <a:buSzPts val="1800"/>
              <a:buNone/>
            </a:pPr>
            <a:endParaRPr sz="1900" b="1">
              <a:solidFill>
                <a:srgbClr val="054CC0"/>
              </a:solidFill>
              <a:latin typeface="Rubik"/>
              <a:ea typeface="Rubik"/>
              <a:cs typeface="Rubik"/>
              <a:sym typeface="Rubik"/>
            </a:endParaRPr>
          </a:p>
          <a:p>
            <a:pPr marL="457200" marR="0" lvl="0" indent="-349250" algn="r" rtl="1">
              <a:lnSpc>
                <a:spcPct val="115000"/>
              </a:lnSpc>
              <a:spcBef>
                <a:spcPts val="0"/>
              </a:spcBef>
              <a:spcAft>
                <a:spcPts val="0"/>
              </a:spcAft>
              <a:buClr>
                <a:srgbClr val="054CC0"/>
              </a:buClr>
              <a:buSzPts val="1900"/>
              <a:buFont typeface="Rubik"/>
              <a:buAutoNum type="arabicPeriod"/>
            </a:pPr>
            <a:r>
              <a:rPr lang="iw" sz="1900">
                <a:solidFill>
                  <a:srgbClr val="054CC0"/>
                </a:solidFill>
                <a:latin typeface="Rubik"/>
                <a:ea typeface="Rubik"/>
                <a:cs typeface="Rubik"/>
                <a:sym typeface="Rubik"/>
              </a:rPr>
              <a:t>לְמִי מְיֹעָדִים הַמִּסְפָּרַיִם?</a:t>
            </a:r>
            <a:endParaRPr sz="1900">
              <a:solidFill>
                <a:srgbClr val="054CC0"/>
              </a:solidFill>
              <a:latin typeface="Rubik"/>
              <a:ea typeface="Rubik"/>
              <a:cs typeface="Rubik"/>
              <a:sym typeface="Rubik"/>
            </a:endParaRPr>
          </a:p>
          <a:p>
            <a:pPr marL="457200" marR="0" lvl="0" indent="-349250" algn="r" rtl="1">
              <a:lnSpc>
                <a:spcPct val="115000"/>
              </a:lnSpc>
              <a:spcBef>
                <a:spcPts val="0"/>
              </a:spcBef>
              <a:spcAft>
                <a:spcPts val="0"/>
              </a:spcAft>
              <a:buClr>
                <a:srgbClr val="054CC0"/>
              </a:buClr>
              <a:buSzPts val="1900"/>
              <a:buFont typeface="Rubik"/>
              <a:buAutoNum type="arabicPeriod"/>
            </a:pPr>
            <a:r>
              <a:rPr lang="iw" sz="1900">
                <a:solidFill>
                  <a:srgbClr val="054CC0"/>
                </a:solidFill>
                <a:latin typeface="Rubik"/>
                <a:ea typeface="Rubik"/>
                <a:cs typeface="Rubik"/>
                <a:sym typeface="Rubik"/>
              </a:rPr>
              <a:t>לְמָה הַמִּסְפָּרַיִם מְשַׁמְּשִׁים?</a:t>
            </a:r>
            <a:endParaRPr sz="1900">
              <a:solidFill>
                <a:srgbClr val="054CC0"/>
              </a:solidFill>
              <a:latin typeface="Rubik"/>
              <a:ea typeface="Rubik"/>
              <a:cs typeface="Rubik"/>
              <a:sym typeface="Rubik"/>
            </a:endParaRPr>
          </a:p>
          <a:p>
            <a:pPr marL="457200" marR="0" lvl="0" indent="-349250" algn="r" rtl="1">
              <a:lnSpc>
                <a:spcPct val="115000"/>
              </a:lnSpc>
              <a:spcBef>
                <a:spcPts val="0"/>
              </a:spcBef>
              <a:spcAft>
                <a:spcPts val="0"/>
              </a:spcAft>
              <a:buClr>
                <a:srgbClr val="054CC0"/>
              </a:buClr>
              <a:buSzPts val="1900"/>
              <a:buFont typeface="Rubik"/>
              <a:buAutoNum type="arabicPeriod"/>
            </a:pPr>
            <a:r>
              <a:rPr lang="iw" sz="1900">
                <a:solidFill>
                  <a:srgbClr val="054CC0"/>
                </a:solidFill>
                <a:latin typeface="Rubik"/>
                <a:ea typeface="Rubik"/>
                <a:cs typeface="Rubik"/>
                <a:sym typeface="Rubik"/>
              </a:rPr>
              <a:t>צִבְעוּ בְּאָדֹם אֶת הַחֲלָקִים שֶׁחַיָּבִים לִהְיוֹת </a:t>
            </a:r>
            <a:endParaRPr sz="1900">
              <a:solidFill>
                <a:srgbClr val="054CC0"/>
              </a:solidFill>
              <a:latin typeface="Rubik"/>
              <a:ea typeface="Rubik"/>
              <a:cs typeface="Rubik"/>
              <a:sym typeface="Rubik"/>
            </a:endParaRPr>
          </a:p>
          <a:p>
            <a:pPr marL="457200" marR="0" lvl="0" indent="0" algn="r" rtl="1">
              <a:lnSpc>
                <a:spcPct val="115000"/>
              </a:lnSpc>
              <a:spcBef>
                <a:spcPts val="0"/>
              </a:spcBef>
              <a:spcAft>
                <a:spcPts val="0"/>
              </a:spcAft>
              <a:buNone/>
            </a:pPr>
            <a:r>
              <a:rPr lang="iw" sz="1900">
                <a:solidFill>
                  <a:srgbClr val="054CC0"/>
                </a:solidFill>
                <a:latin typeface="Rubik"/>
                <a:ea typeface="Rubik"/>
                <a:cs typeface="Rubik"/>
                <a:sym typeface="Rubik"/>
              </a:rPr>
              <a:t>בַּמִּסְפָּרַיִם, גַּם אִם הֵם דִּמְיוֹנִיִּים.</a:t>
            </a:r>
            <a:endParaRPr sz="1900">
              <a:solidFill>
                <a:srgbClr val="054CC0"/>
              </a:solidFill>
              <a:latin typeface="Rubik"/>
              <a:ea typeface="Rubik"/>
              <a:cs typeface="Rubik"/>
              <a:sym typeface="Rubik"/>
            </a:endParaRPr>
          </a:p>
        </p:txBody>
      </p:sp>
      <p:pic>
        <p:nvPicPr>
          <p:cNvPr id="178" name="Google Shape;178;p15"/>
          <p:cNvPicPr preferRelativeResize="0"/>
          <p:nvPr/>
        </p:nvPicPr>
        <p:blipFill rotWithShape="1">
          <a:blip r:embed="rId3">
            <a:alphaModFix/>
          </a:blip>
          <a:srcRect/>
          <a:stretch/>
        </p:blipFill>
        <p:spPr>
          <a:xfrm>
            <a:off x="6900" y="13"/>
            <a:ext cx="9144000" cy="1057275"/>
          </a:xfrm>
          <a:prstGeom prst="rect">
            <a:avLst/>
          </a:prstGeom>
          <a:noFill/>
          <a:ln>
            <a:noFill/>
          </a:ln>
        </p:spPr>
      </p:pic>
      <p:sp>
        <p:nvSpPr>
          <p:cNvPr id="179" name="Google Shape;179;p15"/>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יישום - עוזרים לתכנן מספריים</a:t>
            </a:r>
            <a:endParaRPr sz="3000" b="0">
              <a:solidFill>
                <a:srgbClr val="054CC0"/>
              </a:solidFill>
              <a:latin typeface="Rubik ExtraBold"/>
              <a:ea typeface="Rubik ExtraBold"/>
              <a:cs typeface="Rubik ExtraBold"/>
              <a:sym typeface="Rubik ExtraBold"/>
            </a:endParaRPr>
          </a:p>
        </p:txBody>
      </p:sp>
      <p:sp>
        <p:nvSpPr>
          <p:cNvPr id="180" name="Google Shape;180;p15"/>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דמיוניים</a:t>
            </a:r>
            <a:endParaRPr sz="2222" b="0">
              <a:solidFill>
                <a:srgbClr val="054CC0"/>
              </a:solidFill>
              <a:latin typeface="Rubik"/>
              <a:ea typeface="Rubik"/>
              <a:cs typeface="Rubik"/>
              <a:sym typeface="Rubi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6"/>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186" name="Google Shape;186;p16"/>
          <p:cNvSpPr txBox="1">
            <a:spLocks noGrp="1"/>
          </p:cNvSpPr>
          <p:nvPr>
            <p:ph type="body" idx="1"/>
          </p:nvPr>
        </p:nvSpPr>
        <p:spPr>
          <a:xfrm>
            <a:off x="100325" y="1232975"/>
            <a:ext cx="8520600" cy="3688200"/>
          </a:xfrm>
          <a:prstGeom prst="rect">
            <a:avLst/>
          </a:prstGeom>
          <a:noFill/>
          <a:ln>
            <a:noFill/>
          </a:ln>
        </p:spPr>
        <p:txBody>
          <a:bodyPr spcFirstLastPara="1" wrap="square" lIns="91425" tIns="91425" rIns="91425" bIns="91425" anchor="t" anchorCtr="0">
            <a:normAutofit/>
          </a:bodyPr>
          <a:lstStyle/>
          <a:p>
            <a:pPr marL="0" lvl="0" indent="0" algn="r" rtl="1">
              <a:lnSpc>
                <a:spcPct val="100000"/>
              </a:lnSpc>
              <a:spcBef>
                <a:spcPts val="0"/>
              </a:spcBef>
              <a:spcAft>
                <a:spcPts val="0"/>
              </a:spcAft>
              <a:buSzPts val="1800"/>
              <a:buNone/>
            </a:pPr>
            <a:endParaRPr sz="1900" b="1">
              <a:solidFill>
                <a:srgbClr val="000000"/>
              </a:solidFill>
              <a:latin typeface="Amatic SC"/>
              <a:ea typeface="Amatic SC"/>
              <a:cs typeface="Amatic SC"/>
              <a:sym typeface="Amatic SC"/>
            </a:endParaRPr>
          </a:p>
          <a:p>
            <a:pPr marL="457200" lvl="0" indent="-349250" algn="r" rtl="1">
              <a:lnSpc>
                <a:spcPct val="100000"/>
              </a:lnSpc>
              <a:spcBef>
                <a:spcPts val="0"/>
              </a:spcBef>
              <a:spcAft>
                <a:spcPts val="0"/>
              </a:spcAft>
              <a:buClr>
                <a:srgbClr val="054CC0"/>
              </a:buClr>
              <a:buSzPts val="1900"/>
              <a:buFont typeface="Rubik"/>
              <a:buChar char="★"/>
            </a:pPr>
            <a:r>
              <a:rPr lang="iw" sz="1900">
                <a:solidFill>
                  <a:srgbClr val="054CC0"/>
                </a:solidFill>
                <a:latin typeface="Rubik"/>
                <a:ea typeface="Rubik"/>
                <a:cs typeface="Rubik"/>
                <a:sym typeface="Rubik"/>
              </a:rPr>
              <a:t>מָה חָקַרְנוּ?</a:t>
            </a:r>
            <a:endParaRPr sz="1900">
              <a:solidFill>
                <a:srgbClr val="054CC0"/>
              </a:solidFill>
              <a:latin typeface="Rubik"/>
              <a:ea typeface="Rubik"/>
              <a:cs typeface="Rubik"/>
              <a:sym typeface="Rubik"/>
            </a:endParaRPr>
          </a:p>
          <a:p>
            <a:pPr marL="457200" lvl="0" indent="0" algn="r" rtl="1">
              <a:lnSpc>
                <a:spcPct val="100000"/>
              </a:lnSpc>
              <a:spcBef>
                <a:spcPts val="0"/>
              </a:spcBef>
              <a:spcAft>
                <a:spcPts val="0"/>
              </a:spcAft>
              <a:buSzPts val="1800"/>
              <a:buNone/>
            </a:pPr>
            <a:endParaRPr sz="1900">
              <a:solidFill>
                <a:srgbClr val="054CC0"/>
              </a:solidFill>
              <a:latin typeface="Rubik"/>
              <a:ea typeface="Rubik"/>
              <a:cs typeface="Rubik"/>
              <a:sym typeface="Rubik"/>
            </a:endParaRPr>
          </a:p>
          <a:p>
            <a:pPr marL="457200" lvl="0" indent="-349250" algn="r" rtl="1">
              <a:lnSpc>
                <a:spcPct val="100000"/>
              </a:lnSpc>
              <a:spcBef>
                <a:spcPts val="0"/>
              </a:spcBef>
              <a:spcAft>
                <a:spcPts val="0"/>
              </a:spcAft>
              <a:buClr>
                <a:srgbClr val="054CC0"/>
              </a:buClr>
              <a:buSzPts val="1900"/>
              <a:buFont typeface="Rubik"/>
              <a:buChar char="★"/>
            </a:pPr>
            <a:r>
              <a:rPr lang="iw" sz="1900">
                <a:solidFill>
                  <a:srgbClr val="054CC0"/>
                </a:solidFill>
                <a:latin typeface="Rubik"/>
                <a:ea typeface="Rubik"/>
                <a:cs typeface="Rubik"/>
                <a:sym typeface="Rubik"/>
              </a:rPr>
              <a:t>מָה גִּלִּינוּ?</a:t>
            </a:r>
            <a:endParaRPr sz="1900">
              <a:solidFill>
                <a:srgbClr val="054CC0"/>
              </a:solidFill>
              <a:latin typeface="Rubik"/>
              <a:ea typeface="Rubik"/>
              <a:cs typeface="Rubik"/>
              <a:sym typeface="Rubik"/>
            </a:endParaRPr>
          </a:p>
          <a:p>
            <a:pPr marL="457200" lvl="0" indent="0" algn="r" rtl="1">
              <a:lnSpc>
                <a:spcPct val="100000"/>
              </a:lnSpc>
              <a:spcBef>
                <a:spcPts val="0"/>
              </a:spcBef>
              <a:spcAft>
                <a:spcPts val="0"/>
              </a:spcAft>
              <a:buSzPts val="1800"/>
              <a:buNone/>
            </a:pPr>
            <a:endParaRPr sz="1900">
              <a:solidFill>
                <a:srgbClr val="054CC0"/>
              </a:solidFill>
              <a:latin typeface="Rubik"/>
              <a:ea typeface="Rubik"/>
              <a:cs typeface="Rubik"/>
              <a:sym typeface="Rubik"/>
            </a:endParaRPr>
          </a:p>
          <a:p>
            <a:pPr marL="457200" lvl="0" indent="-349250" algn="r" rtl="1">
              <a:lnSpc>
                <a:spcPct val="100000"/>
              </a:lnSpc>
              <a:spcBef>
                <a:spcPts val="0"/>
              </a:spcBef>
              <a:spcAft>
                <a:spcPts val="0"/>
              </a:spcAft>
              <a:buClr>
                <a:srgbClr val="054CC0"/>
              </a:buClr>
              <a:buSzPts val="1900"/>
              <a:buFont typeface="Rubik"/>
              <a:buChar char="★"/>
            </a:pPr>
            <a:r>
              <a:rPr lang="iw" sz="1900">
                <a:solidFill>
                  <a:srgbClr val="054CC0"/>
                </a:solidFill>
                <a:latin typeface="Rubik"/>
                <a:ea typeface="Rubik"/>
                <a:cs typeface="Rubik"/>
                <a:sym typeface="Rubik"/>
              </a:rPr>
              <a:t>בְּמָה הִתְנַסֵּינוּ?</a:t>
            </a:r>
            <a:endParaRPr sz="1900">
              <a:solidFill>
                <a:srgbClr val="054CC0"/>
              </a:solidFill>
              <a:latin typeface="Rubik"/>
              <a:ea typeface="Rubik"/>
              <a:cs typeface="Rubik"/>
              <a:sym typeface="Rubik"/>
            </a:endParaRPr>
          </a:p>
          <a:p>
            <a:pPr marL="457200" lvl="0" indent="0" algn="r" rtl="1">
              <a:lnSpc>
                <a:spcPct val="100000"/>
              </a:lnSpc>
              <a:spcBef>
                <a:spcPts val="0"/>
              </a:spcBef>
              <a:spcAft>
                <a:spcPts val="0"/>
              </a:spcAft>
              <a:buSzPts val="1800"/>
              <a:buNone/>
            </a:pPr>
            <a:endParaRPr sz="1900">
              <a:solidFill>
                <a:srgbClr val="054CC0"/>
              </a:solidFill>
              <a:latin typeface="Rubik"/>
              <a:ea typeface="Rubik"/>
              <a:cs typeface="Rubik"/>
              <a:sym typeface="Rubik"/>
            </a:endParaRPr>
          </a:p>
          <a:p>
            <a:pPr marL="457200" lvl="0" indent="-349250" algn="r" rtl="1">
              <a:lnSpc>
                <a:spcPct val="100000"/>
              </a:lnSpc>
              <a:spcBef>
                <a:spcPts val="0"/>
              </a:spcBef>
              <a:spcAft>
                <a:spcPts val="0"/>
              </a:spcAft>
              <a:buClr>
                <a:srgbClr val="054CC0"/>
              </a:buClr>
              <a:buSzPts val="1900"/>
              <a:buFont typeface="Rubik"/>
              <a:buChar char="★"/>
            </a:pPr>
            <a:r>
              <a:rPr lang="iw" sz="1900">
                <a:solidFill>
                  <a:srgbClr val="054CC0"/>
                </a:solidFill>
                <a:latin typeface="Rubik"/>
                <a:ea typeface="Rubik"/>
                <a:cs typeface="Rubik"/>
                <a:sym typeface="Rubik"/>
              </a:rPr>
              <a:t>מָה הִרְגַּשְׁנוּ? </a:t>
            </a:r>
            <a:endParaRPr sz="1900">
              <a:solidFill>
                <a:srgbClr val="054CC0"/>
              </a:solidFill>
              <a:latin typeface="Rubik"/>
              <a:ea typeface="Rubik"/>
              <a:cs typeface="Rubik"/>
              <a:sym typeface="Rubik"/>
            </a:endParaRPr>
          </a:p>
          <a:p>
            <a:pPr marL="0" lvl="0" indent="0" algn="r" rtl="1">
              <a:lnSpc>
                <a:spcPct val="115000"/>
              </a:lnSpc>
              <a:spcBef>
                <a:spcPts val="0"/>
              </a:spcBef>
              <a:spcAft>
                <a:spcPts val="1200"/>
              </a:spcAft>
              <a:buSzPts val="1800"/>
              <a:buNone/>
            </a:pPr>
            <a:endParaRPr sz="3900">
              <a:latin typeface="Amatic SC"/>
              <a:ea typeface="Amatic SC"/>
              <a:cs typeface="Amatic SC"/>
              <a:sym typeface="Amatic SC"/>
            </a:endParaRPr>
          </a:p>
        </p:txBody>
      </p:sp>
      <p:sp>
        <p:nvSpPr>
          <p:cNvPr id="187" name="Google Shape;187;p16"/>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7"/>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193" name="Google Shape;193;p17"/>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194" name="Google Shape;194;p17"/>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195" name="Google Shape;195;p17"/>
          <p:cNvPicPr preferRelativeResize="0"/>
          <p:nvPr/>
        </p:nvPicPr>
        <p:blipFill rotWithShape="1">
          <a:blip r:embed="rId4">
            <a:alphaModFix/>
          </a:blip>
          <a:srcRect/>
          <a:stretch/>
        </p:blipFill>
        <p:spPr>
          <a:xfrm>
            <a:off x="4841426" y="1699475"/>
            <a:ext cx="3640825" cy="2721050"/>
          </a:xfrm>
          <a:prstGeom prst="rect">
            <a:avLst/>
          </a:prstGeom>
          <a:noFill/>
          <a:ln>
            <a:noFill/>
          </a:ln>
        </p:spPr>
      </p:pic>
      <p:pic>
        <p:nvPicPr>
          <p:cNvPr id="196" name="Google Shape;196;p17"/>
          <p:cNvPicPr preferRelativeResize="0"/>
          <p:nvPr/>
        </p:nvPicPr>
        <p:blipFill rotWithShape="1">
          <a:blip r:embed="rId5">
            <a:alphaModFix/>
          </a:blip>
          <a:srcRect t="5830" b="21754"/>
          <a:stretch/>
        </p:blipFill>
        <p:spPr>
          <a:xfrm>
            <a:off x="601950" y="1620000"/>
            <a:ext cx="3963149" cy="2880000"/>
          </a:xfrm>
          <a:prstGeom prst="rect">
            <a:avLst/>
          </a:prstGeom>
          <a:noFill/>
          <a:ln>
            <a:noFill/>
          </a:ln>
        </p:spPr>
      </p:pic>
      <p:grpSp>
        <p:nvGrpSpPr>
          <p:cNvPr id="197" name="Google Shape;197;p17"/>
          <p:cNvGrpSpPr/>
          <p:nvPr/>
        </p:nvGrpSpPr>
        <p:grpSpPr>
          <a:xfrm>
            <a:off x="601950" y="1620000"/>
            <a:ext cx="7940100" cy="2880000"/>
            <a:chOff x="601950" y="1620000"/>
            <a:chExt cx="7940100" cy="2880000"/>
          </a:xfrm>
        </p:grpSpPr>
        <p:sp>
          <p:nvSpPr>
            <p:cNvPr id="198" name="Google Shape;198;p17"/>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199" name="Google Shape;199;p17"/>
            <p:cNvCxnSpPr>
              <a:stCxn id="198" idx="0"/>
              <a:endCxn id="198"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8"/>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05" name="Google Shape;205;p18"/>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06" name="Google Shape;206;p18"/>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07" name="Google Shape;207;p18" title="Gemini_Generated_Image_40pj6e40pj6e40pj.png"/>
          <p:cNvPicPr preferRelativeResize="0"/>
          <p:nvPr/>
        </p:nvPicPr>
        <p:blipFill rotWithShape="1">
          <a:blip r:embed="rId4">
            <a:alphaModFix/>
          </a:blip>
          <a:srcRect l="3699" t="1053" r="23335" b="2319"/>
          <a:stretch/>
        </p:blipFill>
        <p:spPr>
          <a:xfrm>
            <a:off x="601950" y="1620000"/>
            <a:ext cx="3986949" cy="2880000"/>
          </a:xfrm>
          <a:prstGeom prst="rect">
            <a:avLst/>
          </a:prstGeom>
          <a:noFill/>
          <a:ln>
            <a:noFill/>
          </a:ln>
        </p:spPr>
      </p:pic>
      <p:pic>
        <p:nvPicPr>
          <p:cNvPr id="208" name="Google Shape;208;p18"/>
          <p:cNvPicPr preferRelativeResize="0"/>
          <p:nvPr/>
        </p:nvPicPr>
        <p:blipFill rotWithShape="1">
          <a:blip r:embed="rId5">
            <a:alphaModFix/>
          </a:blip>
          <a:srcRect l="14724" t="3402" r="14724" b="3402"/>
          <a:stretch/>
        </p:blipFill>
        <p:spPr>
          <a:xfrm>
            <a:off x="4864900" y="1620000"/>
            <a:ext cx="3677149" cy="2880000"/>
          </a:xfrm>
          <a:prstGeom prst="rect">
            <a:avLst/>
          </a:prstGeom>
          <a:noFill/>
          <a:ln>
            <a:noFill/>
          </a:ln>
        </p:spPr>
      </p:pic>
      <p:grpSp>
        <p:nvGrpSpPr>
          <p:cNvPr id="209" name="Google Shape;209;p18"/>
          <p:cNvGrpSpPr/>
          <p:nvPr/>
        </p:nvGrpSpPr>
        <p:grpSpPr>
          <a:xfrm>
            <a:off x="601950" y="1620000"/>
            <a:ext cx="7940100" cy="2880000"/>
            <a:chOff x="601950" y="1620000"/>
            <a:chExt cx="7940100" cy="2880000"/>
          </a:xfrm>
        </p:grpSpPr>
        <p:sp>
          <p:nvSpPr>
            <p:cNvPr id="210" name="Google Shape;210;p18"/>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11" name="Google Shape;211;p18"/>
            <p:cNvCxnSpPr>
              <a:stCxn id="210" idx="0"/>
              <a:endCxn id="210"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9"/>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17" name="Google Shape;217;p19"/>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18" name="Google Shape;218;p19"/>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19" name="Google Shape;219;p19"/>
          <p:cNvPicPr preferRelativeResize="0"/>
          <p:nvPr/>
        </p:nvPicPr>
        <p:blipFill rotWithShape="1">
          <a:blip r:embed="rId4">
            <a:alphaModFix/>
          </a:blip>
          <a:srcRect t="5017" b="6495"/>
          <a:stretch/>
        </p:blipFill>
        <p:spPr>
          <a:xfrm>
            <a:off x="4565100" y="1895282"/>
            <a:ext cx="3963150" cy="2329444"/>
          </a:xfrm>
          <a:prstGeom prst="rect">
            <a:avLst/>
          </a:prstGeom>
          <a:noFill/>
          <a:ln>
            <a:noFill/>
          </a:ln>
        </p:spPr>
      </p:pic>
      <p:pic>
        <p:nvPicPr>
          <p:cNvPr id="220" name="Google Shape;220;p19"/>
          <p:cNvPicPr preferRelativeResize="0"/>
          <p:nvPr/>
        </p:nvPicPr>
        <p:blipFill rotWithShape="1">
          <a:blip r:embed="rId5">
            <a:alphaModFix/>
          </a:blip>
          <a:srcRect r="20905" b="13711"/>
          <a:stretch/>
        </p:blipFill>
        <p:spPr>
          <a:xfrm>
            <a:off x="601950" y="1620000"/>
            <a:ext cx="3963151" cy="2880000"/>
          </a:xfrm>
          <a:prstGeom prst="rect">
            <a:avLst/>
          </a:prstGeom>
          <a:noFill/>
          <a:ln>
            <a:noFill/>
          </a:ln>
        </p:spPr>
      </p:pic>
      <p:grpSp>
        <p:nvGrpSpPr>
          <p:cNvPr id="221" name="Google Shape;221;p19"/>
          <p:cNvGrpSpPr/>
          <p:nvPr/>
        </p:nvGrpSpPr>
        <p:grpSpPr>
          <a:xfrm>
            <a:off x="601950" y="1620000"/>
            <a:ext cx="7940100" cy="2880000"/>
            <a:chOff x="601950" y="1620000"/>
            <a:chExt cx="7940100" cy="2880000"/>
          </a:xfrm>
        </p:grpSpPr>
        <p:sp>
          <p:nvSpPr>
            <p:cNvPr id="222" name="Google Shape;222;p19"/>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23" name="Google Shape;223;p19"/>
            <p:cNvCxnSpPr>
              <a:stCxn id="222" idx="0"/>
              <a:endCxn id="222"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2"/>
          <p:cNvPicPr preferRelativeResize="0"/>
          <p:nvPr/>
        </p:nvPicPr>
        <p:blipFill rotWithShape="1">
          <a:blip r:embed="rId3">
            <a:alphaModFix/>
          </a:blip>
          <a:srcRect/>
          <a:stretch/>
        </p:blipFill>
        <p:spPr>
          <a:xfrm>
            <a:off x="0" y="19613"/>
            <a:ext cx="9144000" cy="1057275"/>
          </a:xfrm>
          <a:prstGeom prst="rect">
            <a:avLst/>
          </a:prstGeom>
          <a:noFill/>
          <a:ln>
            <a:noFill/>
          </a:ln>
        </p:spPr>
      </p:pic>
      <p:sp>
        <p:nvSpPr>
          <p:cNvPr id="68" name="Google Shape;68;p2"/>
          <p:cNvSpPr txBox="1">
            <a:spLocks noGrp="1"/>
          </p:cNvSpPr>
          <p:nvPr>
            <p:ph type="title"/>
          </p:nvPr>
        </p:nvSpPr>
        <p:spPr>
          <a:xfrm>
            <a:off x="311700" y="223963"/>
            <a:ext cx="85206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a:solidFill>
                  <a:srgbClr val="054CC0"/>
                </a:solidFill>
                <a:latin typeface="Rubik"/>
                <a:ea typeface="Rubik"/>
                <a:cs typeface="Rubik"/>
                <a:sym typeface="Rubik"/>
              </a:rPr>
              <a:t>הנחיות למורה  </a:t>
            </a:r>
            <a:endParaRPr sz="3000">
              <a:solidFill>
                <a:srgbClr val="054CC0"/>
              </a:solidFill>
              <a:latin typeface="Rubik"/>
              <a:ea typeface="Rubik"/>
              <a:cs typeface="Rubik"/>
              <a:sym typeface="Rubik"/>
            </a:endParaRPr>
          </a:p>
        </p:txBody>
      </p:sp>
      <p:graphicFrame>
        <p:nvGraphicFramePr>
          <p:cNvPr id="69" name="Google Shape;69;p2"/>
          <p:cNvGraphicFramePr/>
          <p:nvPr/>
        </p:nvGraphicFramePr>
        <p:xfrm>
          <a:off x="2471813" y="1358725"/>
          <a:ext cx="6400125" cy="2734336"/>
        </p:xfrm>
        <a:graphic>
          <a:graphicData uri="http://schemas.openxmlformats.org/drawingml/2006/table">
            <a:tbl>
              <a:tblPr>
                <a:noFill/>
                <a:tableStyleId>{06E3E08A-F515-44B5-9CEE-FD745A8B723F}</a:tableStyleId>
              </a:tblPr>
              <a:tblGrid>
                <a:gridCol w="5377100">
                  <a:extLst>
                    <a:ext uri="{9D8B030D-6E8A-4147-A177-3AD203B41FA5}">
                      <a16:colId xmlns:a16="http://schemas.microsoft.com/office/drawing/2014/main" val="20000"/>
                    </a:ext>
                  </a:extLst>
                </a:gridCol>
                <a:gridCol w="1023025">
                  <a:extLst>
                    <a:ext uri="{9D8B030D-6E8A-4147-A177-3AD203B41FA5}">
                      <a16:colId xmlns:a16="http://schemas.microsoft.com/office/drawing/2014/main" val="20001"/>
                    </a:ext>
                  </a:extLst>
                </a:gridCol>
              </a:tblGrid>
              <a:tr h="381000">
                <a:tc>
                  <a:txBody>
                    <a:bodyPr/>
                    <a:lstStyle/>
                    <a:p>
                      <a:pPr marL="0" marR="0" lvl="0" indent="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התנסות עם מספריים - התאמת מספריים לצרכים שונים ואתגר תכנון מספריים.</a:t>
                      </a:r>
                      <a:endParaRPr sz="13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1">
                        <a:lnSpc>
                          <a:spcPct val="115000"/>
                        </a:lnSpc>
                        <a:spcBef>
                          <a:spcPts val="0"/>
                        </a:spcBef>
                        <a:spcAft>
                          <a:spcPts val="0"/>
                        </a:spcAft>
                        <a:buClr>
                          <a:srgbClr val="000000"/>
                        </a:buClr>
                        <a:buSzPts val="1300"/>
                        <a:buFont typeface="Arial"/>
                        <a:buNone/>
                      </a:pPr>
                      <a:r>
                        <a:rPr lang="iw" sz="1300" b="1" u="none" strike="noStrike" cap="none">
                          <a:solidFill>
                            <a:srgbClr val="0070C0"/>
                          </a:solidFill>
                          <a:latin typeface="Rubik"/>
                          <a:ea typeface="Rubik"/>
                          <a:cs typeface="Rubik"/>
                          <a:sym typeface="Rubik"/>
                        </a:rPr>
                        <a:t>מה הפעילות?</a:t>
                      </a:r>
                      <a:endParaRPr sz="13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2111875">
                <a:tc>
                  <a:txBody>
                    <a:bodyPr/>
                    <a:lstStyle/>
                    <a:p>
                      <a:pPr marL="0" marR="0" lvl="0" indent="0" algn="just"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היחידה כוללת שני חלקים:</a:t>
                      </a:r>
                      <a:endParaRPr sz="1300" u="none" strike="noStrike" cap="none">
                        <a:solidFill>
                          <a:srgbClr val="054CC0"/>
                        </a:solidFill>
                        <a:latin typeface="Rubik"/>
                        <a:ea typeface="Rubik"/>
                        <a:cs typeface="Rubik"/>
                        <a:sym typeface="Rubik"/>
                      </a:endParaRPr>
                    </a:p>
                    <a:p>
                      <a:pPr marL="0" marR="0" lvl="0" indent="0" algn="just"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בחלק הראשון של היחידה התלמידים מתנסים בהתאמת מספריים שונים לצרכים שונים – החומר והידיים של המשתמש/ת, וחוקרים את מבנה המספריים. </a:t>
                      </a:r>
                      <a:endParaRPr sz="1300" u="none" strike="noStrike" cap="none">
                        <a:solidFill>
                          <a:srgbClr val="054CC0"/>
                        </a:solidFill>
                        <a:latin typeface="Rubik"/>
                        <a:ea typeface="Rubik"/>
                        <a:cs typeface="Rubik"/>
                        <a:sym typeface="Rubik"/>
                      </a:endParaRPr>
                    </a:p>
                    <a:p>
                      <a:pPr marL="0" marR="0" lvl="0" indent="0" algn="just"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בחלק השני של היחידה, התלמידים מתרגלים ומחזקים מיומנויות הקשורות בשימוש במספריים (כמו אופן האחיזה ואופן הגזירה על קו) ומתבקשים להתמודד עם אתגר תכנון מספריים. </a:t>
                      </a:r>
                      <a:endParaRPr sz="1300" u="none" strike="noStrike" cap="none">
                        <a:solidFill>
                          <a:srgbClr val="054CC0"/>
                        </a:solidFill>
                        <a:latin typeface="Rubik"/>
                        <a:ea typeface="Rubik"/>
                        <a:cs typeface="Rubik"/>
                        <a:sym typeface="Rubik"/>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1">
                        <a:lnSpc>
                          <a:spcPct val="115000"/>
                        </a:lnSpc>
                        <a:spcBef>
                          <a:spcPts val="0"/>
                        </a:spcBef>
                        <a:spcAft>
                          <a:spcPts val="0"/>
                        </a:spcAft>
                        <a:buClr>
                          <a:srgbClr val="000000"/>
                        </a:buClr>
                        <a:buSzPts val="1300"/>
                        <a:buFont typeface="Arial"/>
                        <a:buNone/>
                      </a:pPr>
                      <a:r>
                        <a:rPr lang="iw" sz="1300" b="1" u="none" strike="noStrike" cap="none">
                          <a:solidFill>
                            <a:srgbClr val="0070C0"/>
                          </a:solidFill>
                          <a:latin typeface="Rubik"/>
                          <a:ea typeface="Rubik"/>
                          <a:cs typeface="Rubik"/>
                          <a:sym typeface="Rubik"/>
                        </a:rPr>
                        <a:t>תקציר</a:t>
                      </a:r>
                      <a:endParaRPr sz="13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0" name="Google Shape;70;p2"/>
          <p:cNvPicPr preferRelativeResize="0"/>
          <p:nvPr/>
        </p:nvPicPr>
        <p:blipFill rotWithShape="1">
          <a:blip r:embed="rId4">
            <a:alphaModFix/>
          </a:blip>
          <a:srcRect/>
          <a:stretch/>
        </p:blipFill>
        <p:spPr>
          <a:xfrm>
            <a:off x="-950" y="1069875"/>
            <a:ext cx="2885294" cy="1622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0"/>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29" name="Google Shape;229;p20"/>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30" name="Google Shape;230;p20"/>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31" name="Google Shape;231;p20"/>
          <p:cNvPicPr preferRelativeResize="0"/>
          <p:nvPr/>
        </p:nvPicPr>
        <p:blipFill rotWithShape="1">
          <a:blip r:embed="rId4">
            <a:alphaModFix/>
          </a:blip>
          <a:srcRect t="24910" r="5419" b="9879"/>
          <a:stretch/>
        </p:blipFill>
        <p:spPr>
          <a:xfrm flipH="1">
            <a:off x="4588900" y="2244831"/>
            <a:ext cx="3953150" cy="1521968"/>
          </a:xfrm>
          <a:prstGeom prst="rect">
            <a:avLst/>
          </a:prstGeom>
          <a:noFill/>
          <a:ln>
            <a:noFill/>
          </a:ln>
        </p:spPr>
      </p:pic>
      <p:pic>
        <p:nvPicPr>
          <p:cNvPr id="232" name="Google Shape;232;p20"/>
          <p:cNvPicPr preferRelativeResize="0"/>
          <p:nvPr/>
        </p:nvPicPr>
        <p:blipFill rotWithShape="1">
          <a:blip r:embed="rId5">
            <a:alphaModFix/>
          </a:blip>
          <a:srcRect t="32695" b="13227"/>
          <a:stretch/>
        </p:blipFill>
        <p:spPr>
          <a:xfrm>
            <a:off x="601175" y="1625224"/>
            <a:ext cx="3987725" cy="2880000"/>
          </a:xfrm>
          <a:prstGeom prst="rect">
            <a:avLst/>
          </a:prstGeom>
          <a:noFill/>
          <a:ln>
            <a:noFill/>
          </a:ln>
        </p:spPr>
      </p:pic>
      <p:grpSp>
        <p:nvGrpSpPr>
          <p:cNvPr id="233" name="Google Shape;233;p20"/>
          <p:cNvGrpSpPr/>
          <p:nvPr/>
        </p:nvGrpSpPr>
        <p:grpSpPr>
          <a:xfrm>
            <a:off x="601950" y="1620000"/>
            <a:ext cx="7940100" cy="2880000"/>
            <a:chOff x="601950" y="1620000"/>
            <a:chExt cx="7940100" cy="2880000"/>
          </a:xfrm>
        </p:grpSpPr>
        <p:sp>
          <p:nvSpPr>
            <p:cNvPr id="234" name="Google Shape;234;p20"/>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35" name="Google Shape;235;p20"/>
            <p:cNvCxnSpPr>
              <a:stCxn id="234" idx="0"/>
              <a:endCxn id="234"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1"/>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41" name="Google Shape;241;p21"/>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42" name="Google Shape;242;p21"/>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43" name="Google Shape;243;p21"/>
          <p:cNvPicPr preferRelativeResize="0"/>
          <p:nvPr/>
        </p:nvPicPr>
        <p:blipFill rotWithShape="1">
          <a:blip r:embed="rId4">
            <a:alphaModFix/>
          </a:blip>
          <a:srcRect t="13410" b="8306"/>
          <a:stretch/>
        </p:blipFill>
        <p:spPr>
          <a:xfrm>
            <a:off x="4563600" y="2230214"/>
            <a:ext cx="3978450" cy="1659574"/>
          </a:xfrm>
          <a:prstGeom prst="rect">
            <a:avLst/>
          </a:prstGeom>
          <a:noFill/>
          <a:ln>
            <a:noFill/>
          </a:ln>
        </p:spPr>
      </p:pic>
      <p:pic>
        <p:nvPicPr>
          <p:cNvPr id="244" name="Google Shape;244;p21"/>
          <p:cNvPicPr preferRelativeResize="0"/>
          <p:nvPr/>
        </p:nvPicPr>
        <p:blipFill rotWithShape="1">
          <a:blip r:embed="rId5">
            <a:alphaModFix/>
          </a:blip>
          <a:srcRect t="7683" r="14639" b="10053"/>
          <a:stretch/>
        </p:blipFill>
        <p:spPr>
          <a:xfrm>
            <a:off x="601950" y="1624400"/>
            <a:ext cx="3978451" cy="2871199"/>
          </a:xfrm>
          <a:prstGeom prst="rect">
            <a:avLst/>
          </a:prstGeom>
          <a:noFill/>
          <a:ln>
            <a:noFill/>
          </a:ln>
        </p:spPr>
      </p:pic>
      <p:grpSp>
        <p:nvGrpSpPr>
          <p:cNvPr id="245" name="Google Shape;245;p21"/>
          <p:cNvGrpSpPr/>
          <p:nvPr/>
        </p:nvGrpSpPr>
        <p:grpSpPr>
          <a:xfrm>
            <a:off x="601950" y="1620000"/>
            <a:ext cx="7940100" cy="2880000"/>
            <a:chOff x="601950" y="1620000"/>
            <a:chExt cx="7940100" cy="2880000"/>
          </a:xfrm>
        </p:grpSpPr>
        <p:sp>
          <p:nvSpPr>
            <p:cNvPr id="246" name="Google Shape;246;p21"/>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47" name="Google Shape;247;p21"/>
            <p:cNvCxnSpPr>
              <a:stCxn id="246" idx="0"/>
              <a:endCxn id="246"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2"/>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53" name="Google Shape;253;p22"/>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54" name="Google Shape;254;p22"/>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55" name="Google Shape;255;p22"/>
          <p:cNvPicPr preferRelativeResize="0"/>
          <p:nvPr/>
        </p:nvPicPr>
        <p:blipFill rotWithShape="1">
          <a:blip r:embed="rId4">
            <a:alphaModFix/>
          </a:blip>
          <a:srcRect l="-15505" t="-5683" r="-10551" b="3830"/>
          <a:stretch/>
        </p:blipFill>
        <p:spPr>
          <a:xfrm>
            <a:off x="4975220" y="1620000"/>
            <a:ext cx="3566830" cy="2880000"/>
          </a:xfrm>
          <a:prstGeom prst="rect">
            <a:avLst/>
          </a:prstGeom>
          <a:noFill/>
          <a:ln>
            <a:noFill/>
          </a:ln>
        </p:spPr>
      </p:pic>
      <p:pic>
        <p:nvPicPr>
          <p:cNvPr id="256" name="Google Shape;256;p22"/>
          <p:cNvPicPr preferRelativeResize="0"/>
          <p:nvPr/>
        </p:nvPicPr>
        <p:blipFill rotWithShape="1">
          <a:blip r:embed="rId5">
            <a:alphaModFix/>
          </a:blip>
          <a:srcRect l="4104" t="1943" r="9324" b="3270"/>
          <a:stretch/>
        </p:blipFill>
        <p:spPr>
          <a:xfrm>
            <a:off x="601950" y="1620000"/>
            <a:ext cx="3978450" cy="2880000"/>
          </a:xfrm>
          <a:prstGeom prst="rect">
            <a:avLst/>
          </a:prstGeom>
          <a:noFill/>
          <a:ln>
            <a:noFill/>
          </a:ln>
        </p:spPr>
      </p:pic>
      <p:grpSp>
        <p:nvGrpSpPr>
          <p:cNvPr id="257" name="Google Shape;257;p22"/>
          <p:cNvGrpSpPr/>
          <p:nvPr/>
        </p:nvGrpSpPr>
        <p:grpSpPr>
          <a:xfrm>
            <a:off x="601950" y="1620000"/>
            <a:ext cx="7940100" cy="2880000"/>
            <a:chOff x="601950" y="1620000"/>
            <a:chExt cx="7940100" cy="2880000"/>
          </a:xfrm>
        </p:grpSpPr>
        <p:sp>
          <p:nvSpPr>
            <p:cNvPr id="258" name="Google Shape;258;p22"/>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59" name="Google Shape;259;p22"/>
            <p:cNvCxnSpPr>
              <a:stCxn id="258" idx="0"/>
              <a:endCxn id="258"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3"/>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65" name="Google Shape;265;p23"/>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66" name="Google Shape;266;p23"/>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67" name="Google Shape;267;p23"/>
          <p:cNvPicPr preferRelativeResize="0"/>
          <p:nvPr/>
        </p:nvPicPr>
        <p:blipFill rotWithShape="1">
          <a:blip r:embed="rId4">
            <a:alphaModFix/>
          </a:blip>
          <a:srcRect t="6825" b="8601"/>
          <a:stretch/>
        </p:blipFill>
        <p:spPr>
          <a:xfrm>
            <a:off x="4571800" y="2240058"/>
            <a:ext cx="3970252" cy="1639892"/>
          </a:xfrm>
          <a:prstGeom prst="rect">
            <a:avLst/>
          </a:prstGeom>
          <a:noFill/>
          <a:ln>
            <a:noFill/>
          </a:ln>
        </p:spPr>
      </p:pic>
      <p:pic>
        <p:nvPicPr>
          <p:cNvPr id="268" name="Google Shape;268;p23"/>
          <p:cNvPicPr preferRelativeResize="0"/>
          <p:nvPr/>
        </p:nvPicPr>
        <p:blipFill rotWithShape="1">
          <a:blip r:embed="rId5">
            <a:alphaModFix/>
          </a:blip>
          <a:srcRect l="6050" t="1739"/>
          <a:stretch/>
        </p:blipFill>
        <p:spPr>
          <a:xfrm>
            <a:off x="385263" y="1620000"/>
            <a:ext cx="4186537" cy="2892301"/>
          </a:xfrm>
          <a:prstGeom prst="rect">
            <a:avLst/>
          </a:prstGeom>
          <a:noFill/>
          <a:ln>
            <a:noFill/>
          </a:ln>
        </p:spPr>
      </p:pic>
      <p:grpSp>
        <p:nvGrpSpPr>
          <p:cNvPr id="269" name="Google Shape;269;p23"/>
          <p:cNvGrpSpPr/>
          <p:nvPr/>
        </p:nvGrpSpPr>
        <p:grpSpPr>
          <a:xfrm>
            <a:off x="601950" y="1620000"/>
            <a:ext cx="7940100" cy="2880000"/>
            <a:chOff x="601950" y="1620000"/>
            <a:chExt cx="7940100" cy="2880000"/>
          </a:xfrm>
        </p:grpSpPr>
        <p:sp>
          <p:nvSpPr>
            <p:cNvPr id="270" name="Google Shape;270;p23"/>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71" name="Google Shape;271;p23"/>
            <p:cNvCxnSpPr>
              <a:stCxn id="270" idx="0"/>
              <a:endCxn id="270"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pSp>
        <p:nvGrpSpPr>
          <p:cNvPr id="276" name="Google Shape;276;p24"/>
          <p:cNvGrpSpPr/>
          <p:nvPr/>
        </p:nvGrpSpPr>
        <p:grpSpPr>
          <a:xfrm>
            <a:off x="601950" y="1620000"/>
            <a:ext cx="7940100" cy="2880000"/>
            <a:chOff x="601950" y="1620000"/>
            <a:chExt cx="7940100" cy="2880000"/>
          </a:xfrm>
        </p:grpSpPr>
        <p:sp>
          <p:nvSpPr>
            <p:cNvPr id="277" name="Google Shape;277;p24"/>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78" name="Google Shape;278;p24"/>
            <p:cNvCxnSpPr>
              <a:stCxn id="277" idx="0"/>
              <a:endCxn id="277"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pic>
        <p:nvPicPr>
          <p:cNvPr id="279" name="Google Shape;279;p24"/>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80" name="Google Shape;280;p24"/>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81" name="Google Shape;281;p24"/>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82" name="Google Shape;282;p24"/>
          <p:cNvPicPr preferRelativeResize="0"/>
          <p:nvPr/>
        </p:nvPicPr>
        <p:blipFill rotWithShape="1">
          <a:blip r:embed="rId4">
            <a:alphaModFix/>
          </a:blip>
          <a:srcRect b="2506"/>
          <a:stretch/>
        </p:blipFill>
        <p:spPr>
          <a:xfrm>
            <a:off x="4568500" y="1775913"/>
            <a:ext cx="3966551" cy="2568169"/>
          </a:xfrm>
          <a:prstGeom prst="rect">
            <a:avLst/>
          </a:prstGeom>
          <a:noFill/>
          <a:ln>
            <a:noFill/>
          </a:ln>
        </p:spPr>
      </p:pic>
      <p:pic>
        <p:nvPicPr>
          <p:cNvPr id="283" name="Google Shape;283;p24"/>
          <p:cNvPicPr preferRelativeResize="0"/>
          <p:nvPr/>
        </p:nvPicPr>
        <p:blipFill rotWithShape="1">
          <a:blip r:embed="rId5">
            <a:alphaModFix/>
          </a:blip>
          <a:srcRect l="10023" t="1361"/>
          <a:stretch/>
        </p:blipFill>
        <p:spPr>
          <a:xfrm>
            <a:off x="601950" y="1620000"/>
            <a:ext cx="3966551" cy="2879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8" name="Google Shape;288;p25"/>
          <p:cNvGrpSpPr/>
          <p:nvPr/>
        </p:nvGrpSpPr>
        <p:grpSpPr>
          <a:xfrm>
            <a:off x="601950" y="1620000"/>
            <a:ext cx="7940100" cy="2880000"/>
            <a:chOff x="601950" y="1620000"/>
            <a:chExt cx="7940100" cy="2880000"/>
          </a:xfrm>
        </p:grpSpPr>
        <p:sp>
          <p:nvSpPr>
            <p:cNvPr id="289" name="Google Shape;289;p25"/>
            <p:cNvSpPr/>
            <p:nvPr/>
          </p:nvSpPr>
          <p:spPr>
            <a:xfrm>
              <a:off x="601950" y="1620000"/>
              <a:ext cx="7940100" cy="2880000"/>
            </a:xfrm>
            <a:prstGeom prst="rect">
              <a:avLst/>
            </a:prstGeom>
            <a:noFill/>
            <a:ln w="9525" cap="flat" cmpd="sng">
              <a:solidFill>
                <a:srgbClr val="054C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cxnSp>
          <p:nvCxnSpPr>
            <p:cNvPr id="290" name="Google Shape;290;p25"/>
            <p:cNvCxnSpPr>
              <a:stCxn id="289" idx="0"/>
              <a:endCxn id="289" idx="2"/>
            </p:cNvCxnSpPr>
            <p:nvPr/>
          </p:nvCxnSpPr>
          <p:spPr>
            <a:xfrm>
              <a:off x="4572000" y="1620000"/>
              <a:ext cx="0" cy="2880000"/>
            </a:xfrm>
            <a:prstGeom prst="straightConnector1">
              <a:avLst/>
            </a:prstGeom>
            <a:noFill/>
            <a:ln w="9525" cap="flat" cmpd="sng">
              <a:solidFill>
                <a:srgbClr val="054CC0"/>
              </a:solidFill>
              <a:prstDash val="solid"/>
              <a:round/>
              <a:headEnd type="none" w="med" len="med"/>
              <a:tailEnd type="none" w="med" len="med"/>
            </a:ln>
          </p:spPr>
        </p:cxnSp>
      </p:grpSp>
      <p:pic>
        <p:nvPicPr>
          <p:cNvPr id="291" name="Google Shape;291;p25"/>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292" name="Google Shape;292;p25"/>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293" name="Google Shape;293;p25"/>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pic>
        <p:nvPicPr>
          <p:cNvPr id="294" name="Google Shape;294;p25"/>
          <p:cNvPicPr preferRelativeResize="0"/>
          <p:nvPr/>
        </p:nvPicPr>
        <p:blipFill rotWithShape="1">
          <a:blip r:embed="rId4">
            <a:alphaModFix/>
          </a:blip>
          <a:srcRect t="13284" r="16023" b="10935"/>
          <a:stretch/>
        </p:blipFill>
        <p:spPr>
          <a:xfrm flipH="1">
            <a:off x="4708798" y="1911500"/>
            <a:ext cx="3833252" cy="2297001"/>
          </a:xfrm>
          <a:prstGeom prst="rect">
            <a:avLst/>
          </a:prstGeom>
          <a:noFill/>
          <a:ln>
            <a:noFill/>
          </a:ln>
        </p:spPr>
      </p:pic>
      <p:pic>
        <p:nvPicPr>
          <p:cNvPr id="295" name="Google Shape;295;p25"/>
          <p:cNvPicPr preferRelativeResize="0"/>
          <p:nvPr/>
        </p:nvPicPr>
        <p:blipFill rotWithShape="1">
          <a:blip r:embed="rId5">
            <a:alphaModFix/>
          </a:blip>
          <a:srcRect l="17341" t="22970" r="7624" b="3926"/>
          <a:stretch/>
        </p:blipFill>
        <p:spPr>
          <a:xfrm>
            <a:off x="601950" y="1620000"/>
            <a:ext cx="3966550" cy="288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26"/>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301" name="Google Shape;301;p26"/>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302" name="Google Shape;302;p26"/>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מספריים מיוחדים</a:t>
            </a:r>
            <a:endParaRPr sz="2222" b="0">
              <a:solidFill>
                <a:srgbClr val="054CC0"/>
              </a:solidFill>
              <a:latin typeface="Rubik"/>
              <a:ea typeface="Rubik"/>
              <a:cs typeface="Rubik"/>
              <a:sym typeface="Rubik"/>
            </a:endParaRPr>
          </a:p>
        </p:txBody>
      </p:sp>
      <p:sp>
        <p:nvSpPr>
          <p:cNvPr id="303" name="Google Shape;303;p26"/>
          <p:cNvSpPr txBox="1">
            <a:spLocks noGrp="1"/>
          </p:cNvSpPr>
          <p:nvPr>
            <p:ph type="body" idx="1"/>
          </p:nvPr>
        </p:nvSpPr>
        <p:spPr>
          <a:xfrm>
            <a:off x="2900925" y="1683900"/>
            <a:ext cx="5844000" cy="3197100"/>
          </a:xfrm>
          <a:prstGeom prst="rect">
            <a:avLst/>
          </a:prstGeom>
          <a:noFill/>
          <a:ln>
            <a:noFill/>
          </a:ln>
        </p:spPr>
        <p:txBody>
          <a:bodyPr spcFirstLastPara="1" wrap="square" lIns="91425" tIns="91425" rIns="91425" bIns="91425" anchor="t" anchorCtr="0">
            <a:normAutofit/>
          </a:bodyPr>
          <a:lstStyle/>
          <a:p>
            <a:pPr marL="457200" lvl="0" indent="-355600" algn="r" rtl="1">
              <a:lnSpc>
                <a:spcPct val="100000"/>
              </a:lnSpc>
              <a:spcBef>
                <a:spcPts val="0"/>
              </a:spcBef>
              <a:spcAft>
                <a:spcPts val="0"/>
              </a:spcAft>
              <a:buClr>
                <a:srgbClr val="054CC0"/>
              </a:buClr>
              <a:buSzPts val="2000"/>
              <a:buFont typeface="Rubik"/>
              <a:buChar char="●"/>
            </a:pPr>
            <a:r>
              <a:rPr lang="iw" sz="2000">
                <a:solidFill>
                  <a:srgbClr val="054CC0"/>
                </a:solidFill>
                <a:latin typeface="Rubik"/>
                <a:ea typeface="Rubik"/>
                <a:cs typeface="Rubik"/>
                <a:sym typeface="Rubik"/>
              </a:rPr>
              <a:t>הַאִם תּוּכְלוּ לַחֲשֹׁב עַל חֹמֶר שֶׁהֲיִיתֶם רוֹצִים לִגְזֹר </a:t>
            </a:r>
            <a:br>
              <a:rPr lang="iw" sz="2000">
                <a:solidFill>
                  <a:srgbClr val="054CC0"/>
                </a:solidFill>
                <a:latin typeface="Rubik"/>
                <a:ea typeface="Rubik"/>
                <a:cs typeface="Rubik"/>
                <a:sym typeface="Rubik"/>
              </a:rPr>
            </a:br>
            <a:r>
              <a:rPr lang="iw" sz="2000">
                <a:solidFill>
                  <a:srgbClr val="054CC0"/>
                </a:solidFill>
                <a:latin typeface="Rubik"/>
                <a:ea typeface="Rubik"/>
                <a:cs typeface="Rubik"/>
                <a:sym typeface="Rubik"/>
              </a:rPr>
              <a:t>וְאַתֶּם לֹא מַכִּירִים מִסְפָּרַיִם מַתְאִימִים לִגְזִירָה שֶׁלּוֹ? </a:t>
            </a:r>
            <a:endParaRPr sz="2000">
              <a:solidFill>
                <a:srgbClr val="054CC0"/>
              </a:solidFill>
              <a:latin typeface="Rubik"/>
              <a:ea typeface="Rubik"/>
              <a:cs typeface="Rubik"/>
              <a:sym typeface="Rubik"/>
            </a:endParaRPr>
          </a:p>
          <a:p>
            <a:pPr marL="457200" lvl="0" indent="0" algn="r" rtl="1">
              <a:lnSpc>
                <a:spcPct val="100000"/>
              </a:lnSpc>
              <a:spcBef>
                <a:spcPts val="0"/>
              </a:spcBef>
              <a:spcAft>
                <a:spcPts val="0"/>
              </a:spcAft>
              <a:buSzPts val="1800"/>
              <a:buNone/>
            </a:pPr>
            <a:endParaRPr sz="2000">
              <a:solidFill>
                <a:srgbClr val="054CC0"/>
              </a:solidFill>
              <a:latin typeface="Rubik"/>
              <a:ea typeface="Rubik"/>
              <a:cs typeface="Rubik"/>
              <a:sym typeface="Rubik"/>
            </a:endParaRPr>
          </a:p>
          <a:p>
            <a:pPr marL="457200" lvl="0" indent="-355600" algn="r" rtl="1">
              <a:lnSpc>
                <a:spcPct val="100000"/>
              </a:lnSpc>
              <a:spcBef>
                <a:spcPts val="0"/>
              </a:spcBef>
              <a:spcAft>
                <a:spcPts val="0"/>
              </a:spcAft>
              <a:buClr>
                <a:srgbClr val="054CC0"/>
              </a:buClr>
              <a:buSzPts val="2000"/>
              <a:buFont typeface="Rubik"/>
              <a:buChar char="●"/>
            </a:pPr>
            <a:r>
              <a:rPr lang="iw" sz="2000">
                <a:solidFill>
                  <a:srgbClr val="054CC0"/>
                </a:solidFill>
                <a:latin typeface="Rubik"/>
                <a:ea typeface="Rubik"/>
                <a:cs typeface="Rubik"/>
                <a:sym typeface="Rubik"/>
              </a:rPr>
              <a:t>אֵילוּ תְּכוּנוֹת צְרִיכוֹת לִהְיוֹת לְמִסְפָּרַיִם שֶׁיַּתְאִימוּ לִגְזִירָה שֶׁל הַחֹמֶר הַזֶּה?</a:t>
            </a:r>
            <a:endParaRPr sz="2000">
              <a:solidFill>
                <a:srgbClr val="054CC0"/>
              </a:solidFill>
              <a:latin typeface="Rubik"/>
              <a:ea typeface="Rubik"/>
              <a:cs typeface="Rubik"/>
              <a:sym typeface="Rubi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7"/>
          <p:cNvSpPr txBox="1">
            <a:spLocks noGrp="1"/>
          </p:cNvSpPr>
          <p:nvPr>
            <p:ph type="title"/>
          </p:nvPr>
        </p:nvSpPr>
        <p:spPr>
          <a:xfrm>
            <a:off x="2858610" y="1751250"/>
            <a:ext cx="5873315" cy="2403000"/>
          </a:xfrm>
          <a:prstGeom prst="rect">
            <a:avLst/>
          </a:prstGeom>
          <a:noFill/>
          <a:ln>
            <a:noFill/>
          </a:ln>
        </p:spPr>
        <p:txBody>
          <a:bodyPr spcFirstLastPara="1" wrap="square" lIns="91425" tIns="91425" rIns="91425" bIns="91425" anchor="t" anchorCtr="0">
            <a:normAutofit/>
          </a:bodyPr>
          <a:lstStyle/>
          <a:p>
            <a:pPr marL="457200" marR="0" lvl="0" indent="-349250" algn="r" rtl="1">
              <a:lnSpc>
                <a:spcPct val="115000"/>
              </a:lnSpc>
              <a:spcBef>
                <a:spcPts val="0"/>
              </a:spcBef>
              <a:spcAft>
                <a:spcPts val="0"/>
              </a:spcAft>
              <a:buClr>
                <a:srgbClr val="054CC0"/>
              </a:buClr>
              <a:buSzPts val="1900"/>
              <a:buFont typeface="Rubik"/>
              <a:buChar char="●"/>
            </a:pPr>
            <a:r>
              <a:rPr lang="iw" sz="1900" b="0">
                <a:solidFill>
                  <a:srgbClr val="054CC0"/>
                </a:solidFill>
                <a:latin typeface="Rubik"/>
                <a:ea typeface="Rubik"/>
                <a:cs typeface="Rubik"/>
                <a:sym typeface="Rubik"/>
              </a:rPr>
              <a:t>מָה הִרְגַּשְׁתֶּם כַּאֲשֶׁר חֲקַרְתֶּם אֶת הַתְּכוּנוֹת שֶׁל סוּגִים שׁוֹנִים שֶׁל מִסְפָּרַיִם?</a:t>
            </a:r>
            <a:endParaRPr sz="1900" b="0">
              <a:solidFill>
                <a:srgbClr val="054CC0"/>
              </a:solidFill>
              <a:latin typeface="Rubik"/>
              <a:ea typeface="Rubik"/>
              <a:cs typeface="Rubik"/>
              <a:sym typeface="Rubik"/>
            </a:endParaRPr>
          </a:p>
          <a:p>
            <a:pPr marL="457200" marR="0" lvl="0" indent="-349250" algn="r" rtl="1">
              <a:lnSpc>
                <a:spcPct val="115000"/>
              </a:lnSpc>
              <a:spcBef>
                <a:spcPts val="0"/>
              </a:spcBef>
              <a:spcAft>
                <a:spcPts val="0"/>
              </a:spcAft>
              <a:buClr>
                <a:srgbClr val="054CC0"/>
              </a:buClr>
              <a:buSzPts val="1900"/>
              <a:buFont typeface="Rubik"/>
              <a:buChar char="●"/>
            </a:pPr>
            <a:r>
              <a:rPr lang="iw" sz="1900" b="0">
                <a:solidFill>
                  <a:srgbClr val="054CC0"/>
                </a:solidFill>
                <a:latin typeface="Rubik"/>
                <a:ea typeface="Rubik"/>
                <a:cs typeface="Rubik"/>
                <a:sym typeface="Rubik"/>
              </a:rPr>
              <a:t>מִמָּה נֶהֱנֵיתֶם בִּמְיֻחָד?</a:t>
            </a:r>
            <a:endParaRPr/>
          </a:p>
          <a:p>
            <a:pPr marL="457200" marR="0" lvl="0" indent="-349250" algn="r" rtl="1">
              <a:lnSpc>
                <a:spcPct val="115000"/>
              </a:lnSpc>
              <a:spcBef>
                <a:spcPts val="0"/>
              </a:spcBef>
              <a:spcAft>
                <a:spcPts val="0"/>
              </a:spcAft>
              <a:buClr>
                <a:srgbClr val="054CC0"/>
              </a:buClr>
              <a:buSzPts val="1900"/>
              <a:buFont typeface="Rubik"/>
              <a:buChar char="●"/>
            </a:pPr>
            <a:r>
              <a:rPr lang="iw" sz="1900" b="0">
                <a:solidFill>
                  <a:srgbClr val="054CC0"/>
                </a:solidFill>
                <a:latin typeface="Rubik"/>
                <a:ea typeface="Rubik"/>
                <a:cs typeface="Rubik"/>
                <a:sym typeface="Rubik"/>
              </a:rPr>
              <a:t>עַל אֵיזֶה חֵלֶק מֵהַמְּשִׂימָה הֲיִיתֶם מַעֲדִיפִים לְוַתֵּר?</a:t>
            </a:r>
            <a:endParaRPr sz="1900"/>
          </a:p>
        </p:txBody>
      </p:sp>
      <p:pic>
        <p:nvPicPr>
          <p:cNvPr id="309" name="Google Shape;309;p27"/>
          <p:cNvPicPr preferRelativeResize="0"/>
          <p:nvPr/>
        </p:nvPicPr>
        <p:blipFill rotWithShape="1">
          <a:blip r:embed="rId3">
            <a:alphaModFix/>
          </a:blip>
          <a:srcRect/>
          <a:stretch/>
        </p:blipFill>
        <p:spPr>
          <a:xfrm>
            <a:off x="6900" y="0"/>
            <a:ext cx="9144000" cy="1057267"/>
          </a:xfrm>
          <a:prstGeom prst="rect">
            <a:avLst/>
          </a:prstGeom>
          <a:noFill/>
          <a:ln>
            <a:noFill/>
          </a:ln>
        </p:spPr>
      </p:pic>
      <p:sp>
        <p:nvSpPr>
          <p:cNvPr id="310" name="Google Shape;310;p27"/>
          <p:cNvSpPr txBox="1">
            <a:spLocks noGrp="1"/>
          </p:cNvSpPr>
          <p:nvPr>
            <p:ph type="title"/>
          </p:nvPr>
        </p:nvSpPr>
        <p:spPr>
          <a:xfrm>
            <a:off x="69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סיכום ורפלקציה</a:t>
            </a:r>
            <a:endParaRPr sz="3000" b="0">
              <a:solidFill>
                <a:srgbClr val="054CC0"/>
              </a:solidFill>
              <a:latin typeface="Rubik ExtraBold"/>
              <a:ea typeface="Rubik ExtraBold"/>
              <a:cs typeface="Rubik ExtraBold"/>
              <a:sym typeface="Rubik ExtraBold"/>
            </a:endParaRPr>
          </a:p>
        </p:txBody>
      </p:sp>
      <p:sp>
        <p:nvSpPr>
          <p:cNvPr id="311" name="Google Shape;311;p27"/>
          <p:cNvSpPr txBox="1">
            <a:spLocks noGrp="1"/>
          </p:cNvSpPr>
          <p:nvPr>
            <p:ph type="title"/>
          </p:nvPr>
        </p:nvSpPr>
        <p:spPr>
          <a:xfrm>
            <a:off x="-69300" y="574575"/>
            <a:ext cx="9144000" cy="482700"/>
          </a:xfrm>
          <a:prstGeom prst="rect">
            <a:avLst/>
          </a:prstGeom>
          <a:noFill/>
          <a:ln>
            <a:noFill/>
          </a:ln>
        </p:spPr>
        <p:txBody>
          <a:bodyPr spcFirstLastPara="1" wrap="square" lIns="91425" tIns="91425" rIns="91425" bIns="91425" anchor="t" anchorCtr="0">
            <a:noAutofit/>
          </a:bodyPr>
          <a:lstStyle/>
          <a:p>
            <a:pPr marL="0" lvl="0" indent="0" algn="ctr" rtl="1">
              <a:lnSpc>
                <a:spcPct val="100000"/>
              </a:lnSpc>
              <a:spcBef>
                <a:spcPts val="0"/>
              </a:spcBef>
              <a:spcAft>
                <a:spcPts val="0"/>
              </a:spcAft>
              <a:buSzPts val="4200"/>
              <a:buNone/>
            </a:pPr>
            <a:r>
              <a:rPr lang="iw" sz="2222" b="0">
                <a:solidFill>
                  <a:srgbClr val="054CC0"/>
                </a:solidFill>
                <a:latin typeface="Rubik"/>
                <a:ea typeface="Rubik"/>
                <a:cs typeface="Rubik"/>
                <a:sym typeface="Rubik"/>
              </a:rPr>
              <a:t>חוויה</a:t>
            </a:r>
            <a:endParaRPr sz="2222" b="0">
              <a:solidFill>
                <a:srgbClr val="054CC0"/>
              </a:solidFill>
              <a:latin typeface="Rubik"/>
              <a:ea typeface="Rubik"/>
              <a:cs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3"/>
          <p:cNvPicPr preferRelativeResize="0"/>
          <p:nvPr/>
        </p:nvPicPr>
        <p:blipFill rotWithShape="1">
          <a:blip r:embed="rId3">
            <a:alphaModFix/>
          </a:blip>
          <a:srcRect/>
          <a:stretch/>
        </p:blipFill>
        <p:spPr>
          <a:xfrm>
            <a:off x="0" y="-56587"/>
            <a:ext cx="9144000" cy="1057275"/>
          </a:xfrm>
          <a:prstGeom prst="rect">
            <a:avLst/>
          </a:prstGeom>
          <a:noFill/>
          <a:ln>
            <a:noFill/>
          </a:ln>
        </p:spPr>
      </p:pic>
      <p:sp>
        <p:nvSpPr>
          <p:cNvPr id="76" name="Google Shape;76;p3"/>
          <p:cNvSpPr txBox="1">
            <a:spLocks noGrp="1"/>
          </p:cNvSpPr>
          <p:nvPr>
            <p:ph type="title"/>
          </p:nvPr>
        </p:nvSpPr>
        <p:spPr>
          <a:xfrm>
            <a:off x="152400" y="123500"/>
            <a:ext cx="85206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990"/>
              <a:buNone/>
            </a:pPr>
            <a:r>
              <a:rPr lang="iw" sz="3000">
                <a:solidFill>
                  <a:srgbClr val="054CC0"/>
                </a:solidFill>
                <a:latin typeface="Rubik"/>
                <a:ea typeface="Rubik"/>
                <a:cs typeface="Rubik"/>
                <a:sym typeface="Rubik"/>
              </a:rPr>
              <a:t>הנחיות למורה - רקע</a:t>
            </a:r>
            <a:r>
              <a:rPr lang="iw" sz="3080">
                <a:solidFill>
                  <a:srgbClr val="054CC0"/>
                </a:solidFill>
                <a:latin typeface="Rubik"/>
                <a:ea typeface="Rubik"/>
                <a:cs typeface="Rubik"/>
                <a:sym typeface="Rubik"/>
              </a:rPr>
              <a:t>  </a:t>
            </a:r>
            <a:endParaRPr sz="3080">
              <a:solidFill>
                <a:srgbClr val="054CC0"/>
              </a:solidFill>
              <a:latin typeface="Rubik"/>
              <a:ea typeface="Rubik"/>
              <a:cs typeface="Rubik"/>
              <a:sym typeface="Rubik"/>
            </a:endParaRPr>
          </a:p>
        </p:txBody>
      </p:sp>
      <p:sp>
        <p:nvSpPr>
          <p:cNvPr id="77" name="Google Shape;77;p3"/>
          <p:cNvSpPr txBox="1"/>
          <p:nvPr/>
        </p:nvSpPr>
        <p:spPr>
          <a:xfrm>
            <a:off x="4062750" y="1133900"/>
            <a:ext cx="1018500" cy="615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800"/>
              <a:buFont typeface="Arial"/>
              <a:buNone/>
            </a:pPr>
            <a:r>
              <a:rPr lang="iw" sz="2800" b="0" i="0" u="none" strike="noStrike" cap="none">
                <a:solidFill>
                  <a:srgbClr val="054CC0"/>
                </a:solidFill>
                <a:latin typeface="Rubik Black"/>
                <a:ea typeface="Rubik Black"/>
                <a:cs typeface="Rubik Black"/>
                <a:sym typeface="Rubik Black"/>
              </a:rPr>
              <a:t>תוצר </a:t>
            </a:r>
            <a:endParaRPr sz="2800" b="0" i="0" u="none" strike="noStrike" cap="none">
              <a:solidFill>
                <a:srgbClr val="000000"/>
              </a:solidFill>
              <a:latin typeface="Arial"/>
              <a:ea typeface="Arial"/>
              <a:cs typeface="Arial"/>
              <a:sym typeface="Arial"/>
            </a:endParaRPr>
          </a:p>
        </p:txBody>
      </p:sp>
      <p:sp>
        <p:nvSpPr>
          <p:cNvPr id="78" name="Google Shape;78;p3"/>
          <p:cNvSpPr txBox="1"/>
          <p:nvPr/>
        </p:nvSpPr>
        <p:spPr>
          <a:xfrm>
            <a:off x="547375" y="1663475"/>
            <a:ext cx="8190600" cy="10620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900"/>
              <a:buFont typeface="Arial"/>
              <a:buNone/>
            </a:pPr>
            <a:r>
              <a:rPr lang="iw" sz="1900" b="0" i="0" u="none" strike="noStrike" cap="none">
                <a:solidFill>
                  <a:srgbClr val="054CC0"/>
                </a:solidFill>
                <a:latin typeface="Rubik Black"/>
                <a:ea typeface="Rubik Black"/>
                <a:cs typeface="Rubik Black"/>
                <a:sym typeface="Rubik Black"/>
              </a:rPr>
              <a:t>תכנון מספריים דמיוניים </a:t>
            </a:r>
            <a:r>
              <a:rPr lang="iw" sz="1900" b="0" i="0" u="none" strike="noStrike" cap="none">
                <a:solidFill>
                  <a:srgbClr val="054CC0"/>
                </a:solidFill>
                <a:latin typeface="Rubik"/>
                <a:ea typeface="Rubik"/>
                <a:cs typeface="Rubik"/>
                <a:sym typeface="Rubik"/>
              </a:rPr>
              <a:t>שעונים על בחירת קהל יעד, הבנת קהל היעד והתאמה לצרכים של קהלים שונים תוך מחשבה על חומרים שונים. התלמידים מתבקשים גם לזהות את המרכיבים ההכרחיים במוצר הטכנולוגי שהם מדמיינים. </a:t>
            </a:r>
            <a:endParaRPr sz="1900" b="0" i="0" u="none" strike="noStrike" cap="none">
              <a:solidFill>
                <a:srgbClr val="054CC0"/>
              </a:solidFill>
              <a:latin typeface="Rubik"/>
              <a:ea typeface="Rubik"/>
              <a:cs typeface="Rubik"/>
              <a:sym typeface="Rubik"/>
            </a:endParaRPr>
          </a:p>
        </p:txBody>
      </p:sp>
      <p:pic>
        <p:nvPicPr>
          <p:cNvPr id="79" name="Google Shape;79;p3"/>
          <p:cNvPicPr preferRelativeResize="0"/>
          <p:nvPr/>
        </p:nvPicPr>
        <p:blipFill rotWithShape="1">
          <a:blip r:embed="rId4">
            <a:alphaModFix/>
          </a:blip>
          <a:srcRect b="17499"/>
          <a:stretch/>
        </p:blipFill>
        <p:spPr>
          <a:xfrm>
            <a:off x="2200350" y="2806625"/>
            <a:ext cx="4884675" cy="220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4"/>
          <p:cNvSpPr txBox="1">
            <a:spLocks noGrp="1"/>
          </p:cNvSpPr>
          <p:nvPr>
            <p:ph type="body" idx="1"/>
          </p:nvPr>
        </p:nvSpPr>
        <p:spPr>
          <a:xfrm>
            <a:off x="2404800" y="1840025"/>
            <a:ext cx="4015800" cy="2817600"/>
          </a:xfrm>
          <a:prstGeom prst="rect">
            <a:avLst/>
          </a:prstGeom>
          <a:solidFill>
            <a:srgbClr val="D7FCEB"/>
          </a:solid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SzPts val="1800"/>
              <a:buNone/>
            </a:pPr>
            <a:endParaRPr sz="1100" u="sng">
              <a:solidFill>
                <a:srgbClr val="000000"/>
              </a:solidFill>
              <a:latin typeface="Arial"/>
              <a:ea typeface="Arial"/>
              <a:cs typeface="Arial"/>
              <a:sym typeface="Arial"/>
            </a:endParaRPr>
          </a:p>
          <a:p>
            <a:pPr marL="269999" lvl="0" indent="0" algn="r" rtl="1">
              <a:lnSpc>
                <a:spcPct val="11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תחום תוכן: </a:t>
            </a:r>
            <a:r>
              <a:rPr lang="iw" sz="1300" b="1">
                <a:solidFill>
                  <a:srgbClr val="000000"/>
                </a:solidFill>
                <a:latin typeface="Rubik"/>
                <a:ea typeface="Rubik"/>
                <a:cs typeface="Rubik"/>
                <a:sym typeface="Rubik"/>
              </a:rPr>
              <a:t>טכנולוגיה</a:t>
            </a:r>
            <a:endParaRPr sz="1300" b="1">
              <a:solidFill>
                <a:srgbClr val="000000"/>
              </a:solidFill>
              <a:latin typeface="Rubik"/>
              <a:ea typeface="Rubik"/>
              <a:cs typeface="Rubik"/>
              <a:sym typeface="Rubik"/>
            </a:endParaRPr>
          </a:p>
          <a:p>
            <a:pPr marL="269999" lvl="0" indent="0" algn="r" rtl="1">
              <a:lnSpc>
                <a:spcPct val="115000"/>
              </a:lnSpc>
              <a:spcBef>
                <a:spcPts val="0"/>
              </a:spcBef>
              <a:spcAft>
                <a:spcPts val="0"/>
              </a:spcAft>
              <a:buSzPts val="1800"/>
              <a:buNone/>
            </a:pPr>
            <a:endParaRPr sz="1300" b="1">
              <a:solidFill>
                <a:srgbClr val="000000"/>
              </a:solidFill>
              <a:latin typeface="Rubik"/>
              <a:ea typeface="Rubik"/>
              <a:cs typeface="Rubik"/>
              <a:sym typeface="Rubik"/>
            </a:endParaRPr>
          </a:p>
          <a:p>
            <a:pPr marL="269999" lvl="0" indent="0" algn="r" rtl="1">
              <a:lnSpc>
                <a:spcPct val="11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נושא מרכזי: </a:t>
            </a:r>
            <a:r>
              <a:rPr lang="iw" sz="1300">
                <a:solidFill>
                  <a:srgbClr val="000000"/>
                </a:solidFill>
                <a:latin typeface="Rubik"/>
                <a:ea typeface="Rubik"/>
                <a:cs typeface="Rubik"/>
                <a:sym typeface="Rubik"/>
              </a:rPr>
              <a:t>עולם מעשה אדם</a:t>
            </a:r>
            <a:endParaRPr sz="1300">
              <a:solidFill>
                <a:srgbClr val="000000"/>
              </a:solidFill>
              <a:latin typeface="Rubik"/>
              <a:ea typeface="Rubik"/>
              <a:cs typeface="Rubik"/>
              <a:sym typeface="Rubik"/>
            </a:endParaRPr>
          </a:p>
          <a:p>
            <a:pPr marL="269999" lvl="0" indent="0" algn="r" rtl="1">
              <a:lnSpc>
                <a:spcPct val="11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נושא משנה: </a:t>
            </a:r>
            <a:r>
              <a:rPr lang="iw" sz="1300">
                <a:solidFill>
                  <a:srgbClr val="000000"/>
                </a:solidFill>
                <a:latin typeface="Rubik"/>
                <a:ea typeface="Rubik"/>
                <a:cs typeface="Rubik"/>
                <a:sym typeface="Rubik"/>
              </a:rPr>
              <a:t>הפתרון הטכנולוגי כנותן מענה לצרכים אנושיים</a:t>
            </a:r>
            <a:endParaRPr sz="1300">
              <a:solidFill>
                <a:srgbClr val="000000"/>
              </a:solidFill>
              <a:latin typeface="Rubik"/>
              <a:ea typeface="Rubik"/>
              <a:cs typeface="Rubik"/>
              <a:sym typeface="Rubik"/>
            </a:endParaRPr>
          </a:p>
          <a:p>
            <a:pPr marL="269999" lvl="0" indent="0" algn="r" rtl="1">
              <a:lnSpc>
                <a:spcPct val="11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רעיונות והדגשים: </a:t>
            </a:r>
            <a:r>
              <a:rPr lang="iw" sz="1300">
                <a:solidFill>
                  <a:srgbClr val="000000"/>
                </a:solidFill>
                <a:latin typeface="Rubik"/>
                <a:ea typeface="Rubik"/>
                <a:cs typeface="Rubik"/>
                <a:sym typeface="Rubik"/>
              </a:rPr>
              <a:t>הפתרון הטכנולוגי נותן מענה לצורך או פתרון לבעיה.</a:t>
            </a:r>
            <a:endParaRPr sz="1300">
              <a:solidFill>
                <a:srgbClr val="000000"/>
              </a:solidFill>
              <a:latin typeface="Rubik"/>
              <a:ea typeface="Rubik"/>
              <a:cs typeface="Rubik"/>
              <a:sym typeface="Rubik"/>
            </a:endParaRPr>
          </a:p>
          <a:p>
            <a:pPr marL="269999" lvl="0" indent="0" algn="r" rtl="1">
              <a:lnSpc>
                <a:spcPct val="11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ציוני דרך: </a:t>
            </a:r>
            <a:r>
              <a:rPr lang="iw" sz="1300">
                <a:solidFill>
                  <a:srgbClr val="000000"/>
                </a:solidFill>
                <a:latin typeface="Rubik"/>
                <a:ea typeface="Rubik"/>
                <a:cs typeface="Rubik"/>
                <a:sym typeface="Rubik"/>
              </a:rPr>
              <a:t>הטכנולוגיה כנותנת מענה לצרכים או לפתרון בעיות</a:t>
            </a:r>
            <a:endParaRPr sz="1300">
              <a:solidFill>
                <a:srgbClr val="000000"/>
              </a:solidFill>
              <a:latin typeface="Rubik"/>
              <a:ea typeface="Rubik"/>
              <a:cs typeface="Rubik"/>
              <a:sym typeface="Rubik"/>
            </a:endParaRPr>
          </a:p>
          <a:p>
            <a:pPr marL="0" lvl="0" indent="0" algn="l" rtl="0">
              <a:lnSpc>
                <a:spcPct val="115000"/>
              </a:lnSpc>
              <a:spcBef>
                <a:spcPts val="0"/>
              </a:spcBef>
              <a:spcAft>
                <a:spcPts val="0"/>
              </a:spcAft>
              <a:buSzPts val="1800"/>
              <a:buNone/>
            </a:pPr>
            <a:endParaRPr/>
          </a:p>
          <a:p>
            <a:pPr marL="0" lvl="0" indent="0" algn="l" rtl="0">
              <a:lnSpc>
                <a:spcPct val="95000"/>
              </a:lnSpc>
              <a:spcBef>
                <a:spcPts val="1200"/>
              </a:spcBef>
              <a:spcAft>
                <a:spcPts val="1200"/>
              </a:spcAft>
              <a:buSzPts val="853"/>
              <a:buNone/>
            </a:pPr>
            <a:endParaRPr sz="1300">
              <a:solidFill>
                <a:srgbClr val="054CC0"/>
              </a:solidFill>
              <a:latin typeface="Rubik Black"/>
              <a:ea typeface="Rubik Black"/>
              <a:cs typeface="Rubik Black"/>
              <a:sym typeface="Rubik Black"/>
            </a:endParaRPr>
          </a:p>
        </p:txBody>
      </p:sp>
      <p:sp>
        <p:nvSpPr>
          <p:cNvPr id="85" name="Google Shape;85;p4"/>
          <p:cNvSpPr txBox="1"/>
          <p:nvPr/>
        </p:nvSpPr>
        <p:spPr>
          <a:xfrm>
            <a:off x="2863975" y="1239875"/>
            <a:ext cx="3000000" cy="4464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700"/>
              <a:buFont typeface="Arial"/>
              <a:buNone/>
            </a:pPr>
            <a:r>
              <a:rPr lang="iw" sz="1700" b="0" i="0" u="none" strike="noStrike" cap="none">
                <a:solidFill>
                  <a:srgbClr val="054CC0"/>
                </a:solidFill>
                <a:latin typeface="Rubik Black"/>
                <a:ea typeface="Rubik Black"/>
                <a:cs typeface="Rubik Black"/>
                <a:sym typeface="Rubik Black"/>
              </a:rPr>
              <a:t>קישור לתכנית הלימודים</a:t>
            </a:r>
            <a:endParaRPr sz="1700" b="0" i="0" u="none" strike="noStrike" cap="none">
              <a:solidFill>
                <a:srgbClr val="000000"/>
              </a:solidFill>
              <a:latin typeface="Arial"/>
              <a:ea typeface="Arial"/>
              <a:cs typeface="Arial"/>
              <a:sym typeface="Arial"/>
            </a:endParaRPr>
          </a:p>
        </p:txBody>
      </p:sp>
      <p:pic>
        <p:nvPicPr>
          <p:cNvPr id="86" name="Google Shape;86;p4"/>
          <p:cNvPicPr preferRelativeResize="0"/>
          <p:nvPr/>
        </p:nvPicPr>
        <p:blipFill rotWithShape="1">
          <a:blip r:embed="rId3">
            <a:alphaModFix/>
          </a:blip>
          <a:srcRect/>
          <a:stretch/>
        </p:blipFill>
        <p:spPr>
          <a:xfrm>
            <a:off x="0" y="-56587"/>
            <a:ext cx="9144000" cy="1057275"/>
          </a:xfrm>
          <a:prstGeom prst="rect">
            <a:avLst/>
          </a:prstGeom>
          <a:noFill/>
          <a:ln>
            <a:noFill/>
          </a:ln>
        </p:spPr>
      </p:pic>
      <p:sp>
        <p:nvSpPr>
          <p:cNvPr id="87" name="Google Shape;87;p4"/>
          <p:cNvSpPr txBox="1">
            <a:spLocks noGrp="1"/>
          </p:cNvSpPr>
          <p:nvPr>
            <p:ph type="title"/>
          </p:nvPr>
        </p:nvSpPr>
        <p:spPr>
          <a:xfrm>
            <a:off x="152400" y="123500"/>
            <a:ext cx="85206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990"/>
              <a:buNone/>
            </a:pPr>
            <a:r>
              <a:rPr lang="iw" sz="3000">
                <a:solidFill>
                  <a:srgbClr val="054CC0"/>
                </a:solidFill>
                <a:latin typeface="Rubik"/>
                <a:ea typeface="Rubik"/>
                <a:cs typeface="Rubik"/>
                <a:sym typeface="Rubik"/>
              </a:rPr>
              <a:t>הנחיות למורה - רקע</a:t>
            </a:r>
            <a:r>
              <a:rPr lang="iw" sz="3080">
                <a:solidFill>
                  <a:srgbClr val="054CC0"/>
                </a:solidFill>
                <a:latin typeface="Rubik"/>
                <a:ea typeface="Rubik"/>
                <a:cs typeface="Rubik"/>
                <a:sym typeface="Rubik"/>
              </a:rPr>
              <a:t>  </a:t>
            </a:r>
            <a:endParaRPr sz="3080">
              <a:solidFill>
                <a:srgbClr val="054CC0"/>
              </a:solidFill>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body" idx="1"/>
          </p:nvPr>
        </p:nvSpPr>
        <p:spPr>
          <a:xfrm>
            <a:off x="4740850" y="1628175"/>
            <a:ext cx="4015800" cy="2813400"/>
          </a:xfrm>
          <a:prstGeom prst="rect">
            <a:avLst/>
          </a:prstGeom>
          <a:solidFill>
            <a:srgbClr val="D7FCEB"/>
          </a:solidFill>
          <a:ln>
            <a:noFill/>
          </a:ln>
        </p:spPr>
        <p:txBody>
          <a:bodyPr spcFirstLastPara="1" wrap="square" lIns="91425" tIns="91425" rIns="91425" bIns="91425" anchor="t" anchorCtr="0">
            <a:noAutofit/>
          </a:bodyPr>
          <a:lstStyle/>
          <a:p>
            <a:pPr marL="0" lvl="0" indent="0" algn="r" rtl="1">
              <a:lnSpc>
                <a:spcPct val="90000"/>
              </a:lnSpc>
              <a:spcBef>
                <a:spcPts val="0"/>
              </a:spcBef>
              <a:spcAft>
                <a:spcPts val="0"/>
              </a:spcAft>
              <a:buSzPts val="1800"/>
              <a:buNone/>
            </a:pPr>
            <a:r>
              <a:rPr lang="iw" sz="1700" u="sng">
                <a:solidFill>
                  <a:srgbClr val="054CC0"/>
                </a:solidFill>
                <a:latin typeface="Rubik Black"/>
                <a:ea typeface="Rubik Black"/>
                <a:cs typeface="Rubik Black"/>
                <a:sym typeface="Rubik Black"/>
              </a:rPr>
              <a:t>מיומנויות קוגנטיביות</a:t>
            </a:r>
            <a:endParaRPr sz="1700" u="sng">
              <a:solidFill>
                <a:srgbClr val="054CC0"/>
              </a:solidFill>
              <a:latin typeface="Rubik Black"/>
              <a:ea typeface="Rubik Black"/>
              <a:cs typeface="Rubik Black"/>
              <a:sym typeface="Rubik Black"/>
            </a:endParaRPr>
          </a:p>
          <a:p>
            <a:pPr marL="0" lvl="0" indent="0" algn="r" rtl="1">
              <a:lnSpc>
                <a:spcPct val="90000"/>
              </a:lnSpc>
              <a:spcBef>
                <a:spcPts val="0"/>
              </a:spcBef>
              <a:spcAft>
                <a:spcPts val="0"/>
              </a:spcAft>
              <a:buSzPts val="1800"/>
              <a:buNone/>
            </a:pPr>
            <a:endParaRPr sz="1700">
              <a:solidFill>
                <a:srgbClr val="054CC0"/>
              </a:solidFill>
              <a:latin typeface="Rubik Black"/>
              <a:ea typeface="Rubik Black"/>
              <a:cs typeface="Rubik Black"/>
              <a:sym typeface="Rubik Black"/>
            </a:endParaRPr>
          </a:p>
          <a:p>
            <a:pPr marL="269999" lvl="0" indent="0" algn="r" rtl="1">
              <a:lnSpc>
                <a:spcPct val="105000"/>
              </a:lnSpc>
              <a:spcBef>
                <a:spcPts val="0"/>
              </a:spcBef>
              <a:spcAft>
                <a:spcPts val="0"/>
              </a:spcAft>
              <a:buSzPts val="1800"/>
              <a:buNone/>
            </a:pPr>
            <a:r>
              <a:rPr lang="iw" sz="1300" u="sng">
                <a:solidFill>
                  <a:srgbClr val="054CC0"/>
                </a:solidFill>
                <a:latin typeface="Rubik ExtraBold"/>
                <a:ea typeface="Rubik ExtraBold"/>
                <a:cs typeface="Rubik ExtraBold"/>
                <a:sym typeface="Rubik ExtraBold"/>
              </a:rPr>
              <a:t>מיומניות מדעיות:  </a:t>
            </a:r>
            <a:endParaRPr sz="1300" u="sng">
              <a:solidFill>
                <a:srgbClr val="054CC0"/>
              </a:solidFill>
              <a:latin typeface="Rubik ExtraBold"/>
              <a:ea typeface="Rubik ExtraBold"/>
              <a:cs typeface="Rubik ExtraBold"/>
              <a:sym typeface="Rubik ExtraBold"/>
            </a:endParaRPr>
          </a:p>
          <a:p>
            <a:pPr marL="269999" lvl="0" indent="0" algn="r" rtl="1">
              <a:lnSpc>
                <a:spcPct val="10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יכולות ליבה: </a:t>
            </a:r>
            <a:r>
              <a:rPr lang="iw" sz="1300">
                <a:solidFill>
                  <a:srgbClr val="054CC0"/>
                </a:solidFill>
                <a:latin typeface="Rubik"/>
                <a:ea typeface="Rubik"/>
                <a:cs typeface="Rubik"/>
                <a:sym typeface="Rubik"/>
              </a:rPr>
              <a:t>לנתח תוצאות</a:t>
            </a:r>
            <a:endParaRPr sz="1300">
              <a:solidFill>
                <a:srgbClr val="054CC0"/>
              </a:solidFill>
              <a:latin typeface="Rubik"/>
              <a:ea typeface="Rubik"/>
              <a:cs typeface="Rubik"/>
              <a:sym typeface="Rubik"/>
            </a:endParaRPr>
          </a:p>
          <a:p>
            <a:pPr marL="269999" lvl="0" indent="0" algn="r" rtl="1">
              <a:lnSpc>
                <a:spcPct val="10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פעולה: </a:t>
            </a:r>
            <a:r>
              <a:rPr lang="iw" sz="1100">
                <a:solidFill>
                  <a:srgbClr val="054CC0"/>
                </a:solidFill>
                <a:latin typeface="Rubik"/>
                <a:ea typeface="Rubik"/>
                <a:cs typeface="Rubik"/>
                <a:sym typeface="Rubik"/>
              </a:rPr>
              <a:t>לתעד מידע (תצפיות, מחשבות ורעיונות) בלתאר דפוסים או יחסי גומלין בין אובייקטים המתגלים בתצפיות, כדי להשיב על שאלות מדעיות ולפתור בעיות</a:t>
            </a:r>
            <a:endParaRPr sz="1100">
              <a:solidFill>
                <a:srgbClr val="054CC0"/>
              </a:solidFill>
              <a:latin typeface="Rubik"/>
              <a:ea typeface="Rubik"/>
              <a:cs typeface="Rubik"/>
              <a:sym typeface="Rubik"/>
            </a:endParaRPr>
          </a:p>
          <a:p>
            <a:pPr marL="0" lvl="0" indent="0" algn="r" rtl="1">
              <a:lnSpc>
                <a:spcPct val="10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        </a:t>
            </a:r>
            <a:r>
              <a:rPr lang="iw" sz="1300" u="sng">
                <a:solidFill>
                  <a:srgbClr val="054CC0"/>
                </a:solidFill>
                <a:latin typeface="Rubik ExtraBold"/>
                <a:ea typeface="Rubik ExtraBold"/>
                <a:cs typeface="Rubik ExtraBold"/>
                <a:sym typeface="Rubik ExtraBold"/>
              </a:rPr>
              <a:t>מיומנות מתמטית:</a:t>
            </a:r>
            <a:endParaRPr sz="1300" u="sng">
              <a:solidFill>
                <a:srgbClr val="054CC0"/>
              </a:solidFill>
              <a:latin typeface="Rubik ExtraBold"/>
              <a:ea typeface="Rubik ExtraBold"/>
              <a:cs typeface="Rubik ExtraBold"/>
              <a:sym typeface="Rubik ExtraBold"/>
            </a:endParaRPr>
          </a:p>
          <a:p>
            <a:pPr marL="269999" lvl="0" indent="0" algn="r" rtl="1">
              <a:lnSpc>
                <a:spcPct val="10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יכולות ליבה: </a:t>
            </a:r>
            <a:r>
              <a:rPr lang="iw" sz="1100">
                <a:solidFill>
                  <a:srgbClr val="054CC0"/>
                </a:solidFill>
                <a:latin typeface="Rubik"/>
                <a:ea typeface="Rubik"/>
                <a:cs typeface="Rubik"/>
                <a:sym typeface="Rubik"/>
              </a:rPr>
              <a:t>להכיר ולזהות תכונות של צורות גאומטריות</a:t>
            </a:r>
            <a:endParaRPr sz="1300">
              <a:solidFill>
                <a:srgbClr val="054CC0"/>
              </a:solidFill>
              <a:latin typeface="Rubik ExtraBold"/>
              <a:ea typeface="Rubik ExtraBold"/>
              <a:cs typeface="Rubik ExtraBold"/>
              <a:sym typeface="Rubik ExtraBold"/>
            </a:endParaRPr>
          </a:p>
          <a:p>
            <a:pPr marL="269999" lvl="0" indent="0" algn="r" rtl="1">
              <a:lnSpc>
                <a:spcPct val="10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פעולה: </a:t>
            </a:r>
            <a:r>
              <a:rPr lang="iw" sz="1200">
                <a:solidFill>
                  <a:srgbClr val="054CC0"/>
                </a:solidFill>
                <a:latin typeface="Rubik"/>
                <a:ea typeface="Rubik"/>
                <a:cs typeface="Rubik"/>
                <a:sym typeface="Rubik"/>
              </a:rPr>
              <a:t>לזהות ולתאר בשפה יום-יומית צורות ואובייקטים בסביבתם, </a:t>
            </a:r>
            <a:endParaRPr sz="1300">
              <a:solidFill>
                <a:srgbClr val="054CC0"/>
              </a:solidFill>
              <a:latin typeface="Rubik ExtraBold"/>
              <a:ea typeface="Rubik ExtraBold"/>
              <a:cs typeface="Rubik ExtraBold"/>
              <a:sym typeface="Rubik ExtraBold"/>
            </a:endParaRPr>
          </a:p>
          <a:p>
            <a:pPr marL="0" lvl="0" indent="0" algn="r" rtl="1">
              <a:lnSpc>
                <a:spcPct val="105000"/>
              </a:lnSpc>
              <a:spcBef>
                <a:spcPts val="0"/>
              </a:spcBef>
              <a:spcAft>
                <a:spcPts val="0"/>
              </a:spcAft>
              <a:buSzPts val="1800"/>
              <a:buNone/>
            </a:pPr>
            <a:r>
              <a:rPr lang="iw" sz="1300">
                <a:solidFill>
                  <a:srgbClr val="054CC0"/>
                </a:solidFill>
                <a:latin typeface="Rubik ExtraBold"/>
                <a:ea typeface="Rubik ExtraBold"/>
                <a:cs typeface="Rubik ExtraBold"/>
                <a:sym typeface="Rubik ExtraBold"/>
              </a:rPr>
              <a:t>   </a:t>
            </a:r>
            <a:r>
              <a:rPr lang="iw" sz="1300" u="sng">
                <a:solidFill>
                  <a:srgbClr val="054CC0"/>
                </a:solidFill>
                <a:latin typeface="Rubik ExtraBold"/>
                <a:ea typeface="Rubik ExtraBold"/>
                <a:cs typeface="Rubik ExtraBold"/>
                <a:sym typeface="Rubik ExtraBold"/>
              </a:rPr>
              <a:t>מיומנות הנדסית : </a:t>
            </a:r>
            <a:r>
              <a:rPr lang="iw" sz="1300">
                <a:solidFill>
                  <a:srgbClr val="000000"/>
                </a:solidFill>
                <a:latin typeface="Rubik"/>
                <a:ea typeface="Rubik"/>
                <a:cs typeface="Rubik"/>
                <a:sym typeface="Rubik"/>
              </a:rPr>
              <a:t> </a:t>
            </a:r>
            <a:br>
              <a:rPr lang="iw" sz="1300">
                <a:solidFill>
                  <a:srgbClr val="000000"/>
                </a:solidFill>
                <a:latin typeface="Rubik"/>
                <a:ea typeface="Rubik"/>
                <a:cs typeface="Rubik"/>
                <a:sym typeface="Rubik"/>
              </a:rPr>
            </a:br>
            <a:r>
              <a:rPr lang="iw" sz="1300">
                <a:solidFill>
                  <a:srgbClr val="000000"/>
                </a:solidFill>
                <a:latin typeface="Rubik"/>
                <a:ea typeface="Rubik"/>
                <a:cs typeface="Rubik"/>
                <a:sym typeface="Rubik"/>
              </a:rPr>
              <a:t>       </a:t>
            </a:r>
            <a:r>
              <a:rPr lang="iw" sz="1200">
                <a:solidFill>
                  <a:srgbClr val="054CC0"/>
                </a:solidFill>
                <a:latin typeface="Rubik"/>
                <a:ea typeface="Rubik"/>
                <a:cs typeface="Rubik"/>
                <a:sym typeface="Rubik"/>
              </a:rPr>
              <a:t>תכנון פתרונות</a:t>
            </a:r>
            <a:endParaRPr sz="1300">
              <a:solidFill>
                <a:srgbClr val="054CC0"/>
              </a:solidFill>
              <a:latin typeface="Rubik ExtraBold"/>
              <a:ea typeface="Rubik ExtraBold"/>
              <a:cs typeface="Rubik ExtraBold"/>
              <a:sym typeface="Rubik ExtraBold"/>
            </a:endParaRPr>
          </a:p>
        </p:txBody>
      </p:sp>
      <p:sp>
        <p:nvSpPr>
          <p:cNvPr id="93" name="Google Shape;93;p5"/>
          <p:cNvSpPr txBox="1">
            <a:spLocks noGrp="1"/>
          </p:cNvSpPr>
          <p:nvPr>
            <p:ph type="body" idx="1"/>
          </p:nvPr>
        </p:nvSpPr>
        <p:spPr>
          <a:xfrm>
            <a:off x="311700" y="1628200"/>
            <a:ext cx="4015800" cy="2813400"/>
          </a:xfrm>
          <a:prstGeom prst="rect">
            <a:avLst/>
          </a:prstGeom>
          <a:solidFill>
            <a:srgbClr val="D7FCEB"/>
          </a:solidFill>
          <a:ln>
            <a:noFill/>
          </a:ln>
        </p:spPr>
        <p:txBody>
          <a:bodyPr spcFirstLastPara="1" wrap="square" lIns="91425" tIns="91425" rIns="91425" bIns="91425" anchor="t" anchorCtr="0">
            <a:noAutofit/>
          </a:bodyPr>
          <a:lstStyle/>
          <a:p>
            <a:pPr marL="0" lvl="0" indent="0" algn="r" rtl="1">
              <a:lnSpc>
                <a:spcPct val="95000"/>
              </a:lnSpc>
              <a:spcBef>
                <a:spcPts val="0"/>
              </a:spcBef>
              <a:spcAft>
                <a:spcPts val="0"/>
              </a:spcAft>
              <a:buSzPts val="935"/>
              <a:buNone/>
            </a:pPr>
            <a:r>
              <a:rPr lang="iw" sz="1700" u="sng">
                <a:solidFill>
                  <a:srgbClr val="054CC0"/>
                </a:solidFill>
                <a:latin typeface="Rubik ExtraBold"/>
                <a:ea typeface="Rubik ExtraBold"/>
                <a:cs typeface="Rubik ExtraBold"/>
                <a:sym typeface="Rubik ExtraBold"/>
              </a:rPr>
              <a:t>מיומנות רגשיות:</a:t>
            </a:r>
            <a:endParaRPr sz="1700" u="sng">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SzPts val="935"/>
              <a:buNone/>
            </a:pPr>
            <a:r>
              <a:rPr lang="iw" sz="1300">
                <a:solidFill>
                  <a:srgbClr val="054CC0"/>
                </a:solidFill>
                <a:latin typeface="Rubik ExtraBold"/>
                <a:ea typeface="Rubik ExtraBold"/>
                <a:cs typeface="Rubik ExtraBold"/>
                <a:sym typeface="Rubik ExtraBold"/>
              </a:rPr>
              <a:t>יכולות ליבה: </a:t>
            </a:r>
            <a:r>
              <a:rPr lang="iw" sz="1100">
                <a:solidFill>
                  <a:srgbClr val="054CC0"/>
                </a:solidFill>
                <a:latin typeface="Rubik"/>
                <a:ea typeface="Rubik"/>
                <a:cs typeface="Rubik"/>
                <a:sym typeface="Rubik"/>
              </a:rPr>
              <a:t>לבצע בקרה עצמית ולעדכן את המטרות בהתאם</a:t>
            </a:r>
            <a:endParaRPr sz="1300">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SzPts val="935"/>
              <a:buNone/>
            </a:pPr>
            <a:r>
              <a:rPr lang="iw" sz="1300">
                <a:solidFill>
                  <a:srgbClr val="054CC0"/>
                </a:solidFill>
                <a:latin typeface="Rubik ExtraBold"/>
                <a:ea typeface="Rubik ExtraBold"/>
                <a:cs typeface="Rubik ExtraBold"/>
                <a:sym typeface="Rubik ExtraBold"/>
              </a:rPr>
              <a:t>פעולה: </a:t>
            </a:r>
            <a:r>
              <a:rPr lang="iw" sz="1200">
                <a:solidFill>
                  <a:srgbClr val="054CC0"/>
                </a:solidFill>
                <a:latin typeface="Rubik"/>
                <a:ea typeface="Rubik"/>
                <a:cs typeface="Rubik"/>
                <a:sym typeface="Rubik"/>
              </a:rPr>
              <a:t>לפעול לפי הנחיות ולעקוב אחר הוראות מרובות שלבים</a:t>
            </a:r>
            <a:endParaRPr sz="1300">
              <a:solidFill>
                <a:srgbClr val="000000"/>
              </a:solidFill>
              <a:latin typeface="Rubik"/>
              <a:ea typeface="Rubik"/>
              <a:cs typeface="Rubik"/>
              <a:sym typeface="Rubik"/>
            </a:endParaRPr>
          </a:p>
          <a:p>
            <a:pPr marL="269999" lvl="0" indent="0" algn="r" rtl="1">
              <a:lnSpc>
                <a:spcPct val="95000"/>
              </a:lnSpc>
              <a:spcBef>
                <a:spcPts val="0"/>
              </a:spcBef>
              <a:spcAft>
                <a:spcPts val="0"/>
              </a:spcAft>
              <a:buSzPts val="935"/>
              <a:buNone/>
            </a:pPr>
            <a:endParaRPr sz="1300" i="1">
              <a:solidFill>
                <a:srgbClr val="000000"/>
              </a:solidFill>
              <a:latin typeface="Rubik"/>
              <a:ea typeface="Rubik"/>
              <a:cs typeface="Rubik"/>
              <a:sym typeface="Rubik"/>
            </a:endParaRPr>
          </a:p>
          <a:p>
            <a:pPr marL="269999" lvl="0" indent="0" algn="r" rtl="1">
              <a:lnSpc>
                <a:spcPct val="95000"/>
              </a:lnSpc>
              <a:spcBef>
                <a:spcPts val="0"/>
              </a:spcBef>
              <a:spcAft>
                <a:spcPts val="0"/>
              </a:spcAft>
              <a:buSzPts val="935"/>
              <a:buNone/>
            </a:pPr>
            <a:r>
              <a:rPr lang="iw" sz="1700" u="sng">
                <a:solidFill>
                  <a:srgbClr val="054CC0"/>
                </a:solidFill>
                <a:latin typeface="Rubik ExtraBold"/>
                <a:ea typeface="Rubik ExtraBold"/>
                <a:cs typeface="Rubik ExtraBold"/>
                <a:sym typeface="Rubik ExtraBold"/>
              </a:rPr>
              <a:t>מיומנות חברתית:</a:t>
            </a:r>
            <a:endParaRPr sz="1700" u="sng">
              <a:solidFill>
                <a:srgbClr val="054CC0"/>
              </a:solidFill>
              <a:latin typeface="Rubik ExtraBold"/>
              <a:ea typeface="Rubik ExtraBold"/>
              <a:cs typeface="Rubik ExtraBold"/>
              <a:sym typeface="Rubik ExtraBold"/>
            </a:endParaRPr>
          </a:p>
          <a:p>
            <a:pPr marL="269999" lvl="0" indent="0" algn="r" rtl="1">
              <a:lnSpc>
                <a:spcPct val="95000"/>
              </a:lnSpc>
              <a:spcBef>
                <a:spcPts val="0"/>
              </a:spcBef>
              <a:spcAft>
                <a:spcPts val="0"/>
              </a:spcAft>
              <a:buSzPts val="935"/>
              <a:buNone/>
            </a:pPr>
            <a:r>
              <a:rPr lang="iw" sz="1300">
                <a:solidFill>
                  <a:srgbClr val="054CC0"/>
                </a:solidFill>
                <a:latin typeface="Rubik ExtraBold"/>
                <a:ea typeface="Rubik ExtraBold"/>
                <a:cs typeface="Rubik ExtraBold"/>
                <a:sym typeface="Rubik ExtraBold"/>
              </a:rPr>
              <a:t>יכולות ליבה: </a:t>
            </a:r>
            <a:r>
              <a:rPr lang="iw" sz="1300">
                <a:solidFill>
                  <a:srgbClr val="054CC0"/>
                </a:solidFill>
                <a:latin typeface="Rubik"/>
                <a:ea typeface="Rubik"/>
                <a:cs typeface="Rubik"/>
                <a:sym typeface="Rubik"/>
              </a:rPr>
              <a:t>עבודת צוות</a:t>
            </a:r>
            <a:endParaRPr sz="1300">
              <a:solidFill>
                <a:srgbClr val="054CC0"/>
              </a:solidFill>
              <a:latin typeface="Rubik"/>
              <a:ea typeface="Rubik"/>
              <a:cs typeface="Rubik"/>
              <a:sym typeface="Rubik"/>
            </a:endParaRPr>
          </a:p>
          <a:p>
            <a:pPr marL="269999" lvl="0" indent="0" algn="r" rtl="1">
              <a:lnSpc>
                <a:spcPct val="95000"/>
              </a:lnSpc>
              <a:spcBef>
                <a:spcPts val="0"/>
              </a:spcBef>
              <a:spcAft>
                <a:spcPts val="0"/>
              </a:spcAft>
              <a:buSzPts val="935"/>
              <a:buNone/>
            </a:pPr>
            <a:r>
              <a:rPr lang="iw" sz="1300">
                <a:solidFill>
                  <a:srgbClr val="054CC0"/>
                </a:solidFill>
                <a:latin typeface="Rubik ExtraBold"/>
                <a:ea typeface="Rubik ExtraBold"/>
                <a:cs typeface="Rubik ExtraBold"/>
                <a:sym typeface="Rubik ExtraBold"/>
              </a:rPr>
              <a:t>פעולה: </a:t>
            </a:r>
            <a:r>
              <a:rPr lang="iw" sz="1200">
                <a:solidFill>
                  <a:srgbClr val="054CC0"/>
                </a:solidFill>
                <a:latin typeface="Rubik"/>
                <a:ea typeface="Rubik"/>
                <a:cs typeface="Rubik"/>
                <a:sym typeface="Rubik"/>
              </a:rPr>
              <a:t>לשתף פעולה (בקבוצה קטנה) במשימות ובמשחקים, כדי להשיג מטרות קצרות טווח.</a:t>
            </a:r>
            <a:endParaRPr sz="1200">
              <a:solidFill>
                <a:srgbClr val="054CC0"/>
              </a:solidFill>
              <a:latin typeface="Rubik"/>
              <a:ea typeface="Rubik"/>
              <a:cs typeface="Rubik"/>
              <a:sym typeface="Rubik"/>
            </a:endParaRPr>
          </a:p>
          <a:p>
            <a:pPr marL="0" marR="152400" lvl="0" indent="0" algn="r" rtl="1">
              <a:lnSpc>
                <a:spcPct val="140000"/>
              </a:lnSpc>
              <a:spcBef>
                <a:spcPts val="0"/>
              </a:spcBef>
              <a:spcAft>
                <a:spcPts val="0"/>
              </a:spcAft>
              <a:buSzPts val="1800"/>
              <a:buNone/>
            </a:pPr>
            <a:r>
              <a:rPr lang="iw" sz="1200">
                <a:solidFill>
                  <a:srgbClr val="054CC0"/>
                </a:solidFill>
                <a:latin typeface="Rubik"/>
                <a:ea typeface="Rubik"/>
                <a:cs typeface="Rubik"/>
                <a:sym typeface="Rubik"/>
              </a:rPr>
              <a:t>       להקשיב ולהתנסות בהצעות של אחרים</a:t>
            </a:r>
            <a:endParaRPr sz="1300">
              <a:solidFill>
                <a:srgbClr val="054CC0"/>
              </a:solidFill>
              <a:latin typeface="Rubik ExtraBold"/>
              <a:ea typeface="Rubik ExtraBold"/>
              <a:cs typeface="Rubik ExtraBold"/>
              <a:sym typeface="Rubik ExtraBold"/>
            </a:endParaRPr>
          </a:p>
          <a:p>
            <a:pPr marL="269999" lvl="0" indent="0" algn="r" rtl="1">
              <a:lnSpc>
                <a:spcPct val="95000"/>
              </a:lnSpc>
              <a:spcBef>
                <a:spcPts val="800"/>
              </a:spcBef>
              <a:spcAft>
                <a:spcPts val="0"/>
              </a:spcAft>
              <a:buSzPts val="935"/>
              <a:buNone/>
            </a:pPr>
            <a:endParaRPr sz="1300">
              <a:solidFill>
                <a:srgbClr val="054CC0"/>
              </a:solidFill>
              <a:latin typeface="Rubik ExtraBold"/>
              <a:ea typeface="Rubik ExtraBold"/>
              <a:cs typeface="Rubik ExtraBold"/>
              <a:sym typeface="Rubik ExtraBold"/>
            </a:endParaRPr>
          </a:p>
          <a:p>
            <a:pPr marL="0" lvl="0" indent="0" algn="r" rtl="1">
              <a:lnSpc>
                <a:spcPct val="95000"/>
              </a:lnSpc>
              <a:spcBef>
                <a:spcPts val="0"/>
              </a:spcBef>
              <a:spcAft>
                <a:spcPts val="0"/>
              </a:spcAft>
              <a:buSzPts val="935"/>
              <a:buNone/>
            </a:pPr>
            <a:endParaRPr sz="1300" u="sng">
              <a:solidFill>
                <a:srgbClr val="054CC0"/>
              </a:solidFill>
              <a:latin typeface="Rubik ExtraBold"/>
              <a:ea typeface="Rubik ExtraBold"/>
              <a:cs typeface="Rubik ExtraBold"/>
              <a:sym typeface="Rubik ExtraBold"/>
            </a:endParaRPr>
          </a:p>
        </p:txBody>
      </p:sp>
      <p:sp>
        <p:nvSpPr>
          <p:cNvPr id="94" name="Google Shape;94;p5"/>
          <p:cNvSpPr txBox="1"/>
          <p:nvPr/>
        </p:nvSpPr>
        <p:spPr>
          <a:xfrm>
            <a:off x="3699125" y="1113138"/>
            <a:ext cx="1492800" cy="4617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800"/>
              <a:buFont typeface="Arial"/>
              <a:buNone/>
            </a:pPr>
            <a:r>
              <a:rPr lang="iw" sz="1800" b="0" i="0" u="none" strike="noStrike" cap="none">
                <a:solidFill>
                  <a:srgbClr val="054CC0"/>
                </a:solidFill>
                <a:latin typeface="Rubik Black"/>
                <a:ea typeface="Rubik Black"/>
                <a:cs typeface="Rubik Black"/>
                <a:sym typeface="Rubik Black"/>
              </a:rPr>
              <a:t>מיומנויות </a:t>
            </a:r>
            <a:endParaRPr sz="1800" b="0" i="0" u="none" strike="noStrike" cap="none">
              <a:solidFill>
                <a:srgbClr val="000000"/>
              </a:solidFill>
              <a:latin typeface="Arial"/>
              <a:ea typeface="Arial"/>
              <a:cs typeface="Arial"/>
              <a:sym typeface="Arial"/>
            </a:endParaRPr>
          </a:p>
        </p:txBody>
      </p:sp>
      <p:pic>
        <p:nvPicPr>
          <p:cNvPr id="95" name="Google Shape;95;p5"/>
          <p:cNvPicPr preferRelativeResize="0"/>
          <p:nvPr/>
        </p:nvPicPr>
        <p:blipFill rotWithShape="1">
          <a:blip r:embed="rId3">
            <a:alphaModFix/>
          </a:blip>
          <a:srcRect/>
          <a:stretch/>
        </p:blipFill>
        <p:spPr>
          <a:xfrm>
            <a:off x="0" y="-56587"/>
            <a:ext cx="9144000" cy="1057275"/>
          </a:xfrm>
          <a:prstGeom prst="rect">
            <a:avLst/>
          </a:prstGeom>
          <a:noFill/>
          <a:ln>
            <a:noFill/>
          </a:ln>
        </p:spPr>
      </p:pic>
      <p:sp>
        <p:nvSpPr>
          <p:cNvPr id="96" name="Google Shape;96;p5"/>
          <p:cNvSpPr txBox="1">
            <a:spLocks noGrp="1"/>
          </p:cNvSpPr>
          <p:nvPr>
            <p:ph type="title"/>
          </p:nvPr>
        </p:nvSpPr>
        <p:spPr>
          <a:xfrm>
            <a:off x="152400" y="123500"/>
            <a:ext cx="85206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990"/>
              <a:buNone/>
            </a:pPr>
            <a:r>
              <a:rPr lang="iw" sz="3000">
                <a:solidFill>
                  <a:srgbClr val="054CC0"/>
                </a:solidFill>
                <a:latin typeface="Rubik"/>
                <a:ea typeface="Rubik"/>
                <a:cs typeface="Rubik"/>
                <a:sym typeface="Rubik"/>
              </a:rPr>
              <a:t>הנחיות למורה - רקע</a:t>
            </a:r>
            <a:r>
              <a:rPr lang="iw" sz="3080">
                <a:solidFill>
                  <a:srgbClr val="054CC0"/>
                </a:solidFill>
                <a:latin typeface="Rubik"/>
                <a:ea typeface="Rubik"/>
                <a:cs typeface="Rubik"/>
                <a:sym typeface="Rubik"/>
              </a:rPr>
              <a:t>  </a:t>
            </a:r>
            <a:endParaRPr sz="3080">
              <a:solidFill>
                <a:srgbClr val="054CC0"/>
              </a:solidFill>
              <a:latin typeface="Rubik"/>
              <a:ea typeface="Rubik"/>
              <a:cs typeface="Rubik"/>
              <a:sym typeface="Rubi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aphicFrame>
        <p:nvGraphicFramePr>
          <p:cNvPr id="101" name="Google Shape;101;p6"/>
          <p:cNvGraphicFramePr/>
          <p:nvPr>
            <p:extLst>
              <p:ext uri="{D42A27DB-BD31-4B8C-83A1-F6EECF244321}">
                <p14:modId xmlns:p14="http://schemas.microsoft.com/office/powerpoint/2010/main" val="2312603871"/>
              </p:ext>
            </p:extLst>
          </p:nvPr>
        </p:nvGraphicFramePr>
        <p:xfrm>
          <a:off x="989200" y="1507175"/>
          <a:ext cx="7560500" cy="2727756"/>
        </p:xfrm>
        <a:graphic>
          <a:graphicData uri="http://schemas.openxmlformats.org/drawingml/2006/table">
            <a:tbl>
              <a:tblPr>
                <a:noFill/>
                <a:tableStyleId>{06E3E08A-F515-44B5-9CEE-FD745A8B723F}</a:tableStyleId>
              </a:tblPr>
              <a:tblGrid>
                <a:gridCol w="1683425">
                  <a:extLst>
                    <a:ext uri="{9D8B030D-6E8A-4147-A177-3AD203B41FA5}">
                      <a16:colId xmlns:a16="http://schemas.microsoft.com/office/drawing/2014/main" val="20000"/>
                    </a:ext>
                  </a:extLst>
                </a:gridCol>
                <a:gridCol w="4822475">
                  <a:extLst>
                    <a:ext uri="{9D8B030D-6E8A-4147-A177-3AD203B41FA5}">
                      <a16:colId xmlns:a16="http://schemas.microsoft.com/office/drawing/2014/main" val="20001"/>
                    </a:ext>
                  </a:extLst>
                </a:gridCol>
                <a:gridCol w="1054600">
                  <a:extLst>
                    <a:ext uri="{9D8B030D-6E8A-4147-A177-3AD203B41FA5}">
                      <a16:colId xmlns:a16="http://schemas.microsoft.com/office/drawing/2014/main" val="20002"/>
                    </a:ext>
                  </a:extLst>
                </a:gridCol>
              </a:tblGrid>
              <a:tr h="381000">
                <a:tc>
                  <a:txBody>
                    <a:bodyPr/>
                    <a:lstStyle/>
                    <a:p>
                      <a:pPr marL="457200" marR="0" lvl="0" indent="-22860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ExtraBold"/>
                          <a:ea typeface="Rubik ExtraBold"/>
                          <a:cs typeface="Rubik ExtraBold"/>
                          <a:sym typeface="Rubik ExtraBold"/>
                        </a:rPr>
                        <a:t>שקפים</a:t>
                      </a:r>
                      <a:endParaRPr sz="1300" u="none" strike="noStrike" cap="none">
                        <a:solidFill>
                          <a:srgbClr val="054CC0"/>
                        </a:solidFill>
                        <a:latin typeface="Rubik ExtraBold"/>
                        <a:ea typeface="Rubik ExtraBold"/>
                        <a:cs typeface="Rubik ExtraBold"/>
                        <a:sym typeface="Rubik ExtraBold"/>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457200" marR="0" lvl="0" indent="-22860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ExtraBold"/>
                          <a:ea typeface="Rubik ExtraBold"/>
                          <a:cs typeface="Rubik ExtraBold"/>
                          <a:sym typeface="Rubik ExtraBold"/>
                        </a:rPr>
                        <a:t>פעילות</a:t>
                      </a:r>
                      <a:endParaRPr sz="1300" u="none" strike="noStrike" cap="none">
                        <a:solidFill>
                          <a:srgbClr val="054CC0"/>
                        </a:solidFill>
                        <a:latin typeface="Rubik ExtraBold"/>
                        <a:ea typeface="Rubik ExtraBold"/>
                        <a:cs typeface="Rubik ExtraBold"/>
                        <a:sym typeface="Rubik ExtraBold"/>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1400"/>
                        <a:buFont typeface="Arial"/>
                        <a:buNone/>
                      </a:pPr>
                      <a:r>
                        <a:rPr lang="iw" sz="1400" b="1" u="none" strike="noStrike" cap="none">
                          <a:solidFill>
                            <a:srgbClr val="054CC0"/>
                          </a:solidFill>
                          <a:latin typeface="Rubik"/>
                          <a:ea typeface="Rubik"/>
                          <a:cs typeface="Rubik"/>
                          <a:sym typeface="Rubik"/>
                        </a:rPr>
                        <a:t>חלק</a:t>
                      </a:r>
                      <a:endParaRPr sz="1400" b="1" u="none" strike="noStrike" cap="none">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228600" marR="0" lvl="0" indent="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8</a:t>
                      </a:r>
                      <a:endParaRPr sz="1300" u="none" strike="noStrike" cap="none">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146050" marR="0" lvl="0" indent="0" algn="r" rtl="1">
                        <a:lnSpc>
                          <a:spcPct val="115000"/>
                        </a:lnSpc>
                        <a:spcBef>
                          <a:spcPts val="0"/>
                        </a:spcBef>
                        <a:spcAft>
                          <a:spcPts val="0"/>
                        </a:spcAft>
                        <a:buClr>
                          <a:srgbClr val="054CC0"/>
                        </a:buClr>
                        <a:buSzPts val="1300"/>
                        <a:buFont typeface="Rubik Black"/>
                        <a:buNone/>
                      </a:pPr>
                      <a:r>
                        <a:rPr lang="he-IL" sz="1300" u="none" strike="noStrike" cap="none" dirty="0">
                          <a:solidFill>
                            <a:srgbClr val="054CC0"/>
                          </a:solidFill>
                          <a:latin typeface="Rubik ExtraBold"/>
                          <a:ea typeface="Rubik ExtraBold"/>
                          <a:cs typeface="Rubik ExtraBold"/>
                          <a:sym typeface="Rubik ExtraBold"/>
                        </a:rPr>
                        <a:t>        </a:t>
                      </a:r>
                      <a:r>
                        <a:rPr lang="iw" sz="1300" u="none" strike="noStrike" cap="none" dirty="0">
                          <a:solidFill>
                            <a:srgbClr val="054CC0"/>
                          </a:solidFill>
                          <a:latin typeface="Rubik ExtraBold"/>
                          <a:ea typeface="Rubik ExtraBold"/>
                          <a:cs typeface="Rubik ExtraBold"/>
                          <a:sym typeface="Rubik ExtraBold"/>
                        </a:rPr>
                        <a:t>פתיחה: "המספריים המתאימים" (10 דקות)</a:t>
                      </a:r>
                      <a:br>
                        <a:rPr lang="iw" sz="1100" u="none" strike="noStrike" cap="none" dirty="0">
                          <a:solidFill>
                            <a:srgbClr val="054CC0"/>
                          </a:solidFill>
                          <a:latin typeface="Rubik ExtraBold"/>
                          <a:ea typeface="Rubik ExtraBold"/>
                          <a:cs typeface="Rubik ExtraBold"/>
                          <a:sym typeface="Rubik ExtraBold"/>
                        </a:rPr>
                      </a:br>
                      <a:r>
                        <a:rPr lang="he-IL" sz="1100" u="none" strike="noStrike" cap="none" dirty="0">
                          <a:solidFill>
                            <a:srgbClr val="054CC0"/>
                          </a:solidFill>
                          <a:latin typeface="Rubik ExtraBold"/>
                          <a:ea typeface="Rubik ExtraBold"/>
                          <a:cs typeface="Rubik ExtraBold"/>
                          <a:sym typeface="Rubik ExtraBold"/>
                        </a:rPr>
                        <a:t>          </a:t>
                      </a:r>
                      <a:r>
                        <a:rPr lang="iw" sz="1100" u="none" strike="noStrike" cap="none" dirty="0">
                          <a:solidFill>
                            <a:srgbClr val="054CC0"/>
                          </a:solidFill>
                          <a:latin typeface="Rubik"/>
                          <a:ea typeface="Rubik"/>
                          <a:cs typeface="Rubik"/>
                          <a:sym typeface="Rubik"/>
                        </a:rPr>
                        <a:t>הדגמה הומוריסטית ודיון קצר במליאה (ניתן לקיים בכיתה או במרחב מייק)</a:t>
                      </a:r>
                      <a:endParaRPr sz="1100" u="none" strike="noStrike" cap="none" dirty="0">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1400"/>
                        <a:buFont typeface="Arial"/>
                        <a:buNone/>
                      </a:pPr>
                      <a:r>
                        <a:rPr lang="iw" sz="1400" b="1" u="none" strike="noStrike" cap="none">
                          <a:solidFill>
                            <a:srgbClr val="054CC0"/>
                          </a:solidFill>
                          <a:latin typeface="Rubik"/>
                          <a:ea typeface="Rubik"/>
                          <a:cs typeface="Rubik"/>
                          <a:sym typeface="Rubik"/>
                        </a:rPr>
                        <a:t>פתיחה</a:t>
                      </a:r>
                      <a:endParaRPr sz="1400" b="1" u="none" strike="noStrike" cap="none">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457200" marR="0" lvl="0" indent="-22860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9-12</a:t>
                      </a:r>
                      <a:endParaRPr sz="1300" u="none" strike="noStrike" cap="none">
                        <a:solidFill>
                          <a:srgbClr val="054CC0"/>
                        </a:solidFill>
                        <a:latin typeface="Rubik"/>
                        <a:ea typeface="Rubik"/>
                        <a:cs typeface="Rubik"/>
                        <a:sym typeface="Rubik"/>
                      </a:endParaRPr>
                    </a:p>
                    <a:p>
                      <a:pPr marL="0" marR="0" lvl="0" indent="0" algn="r" rtl="1">
                        <a:lnSpc>
                          <a:spcPct val="115000"/>
                        </a:lnSpc>
                        <a:spcBef>
                          <a:spcPts val="0"/>
                        </a:spcBef>
                        <a:spcAft>
                          <a:spcPts val="0"/>
                        </a:spcAft>
                        <a:buClr>
                          <a:srgbClr val="000000"/>
                        </a:buClr>
                        <a:buSzPts val="1300"/>
                        <a:buFont typeface="Arial"/>
                        <a:buNone/>
                      </a:pPr>
                      <a:endParaRPr sz="1300" u="none" strike="noStrike" cap="none">
                        <a:solidFill>
                          <a:srgbClr val="054CC0"/>
                        </a:solidFill>
                        <a:latin typeface="Rubik"/>
                        <a:ea typeface="Rubik"/>
                        <a:cs typeface="Rubik"/>
                        <a:sym typeface="Rubik"/>
                      </a:endParaRPr>
                    </a:p>
                    <a:p>
                      <a:pPr marL="457200" marR="0" lvl="0" indent="-22860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13</a:t>
                      </a:r>
                      <a:endParaRPr sz="1300" u="none" strike="noStrike" cap="none">
                        <a:solidFill>
                          <a:srgbClr val="054CC0"/>
                        </a:solidFill>
                        <a:latin typeface="Rubik"/>
                        <a:ea typeface="Rubik"/>
                        <a:cs typeface="Rubik"/>
                        <a:sym typeface="Rubik"/>
                      </a:endParaRPr>
                    </a:p>
                    <a:p>
                      <a:pPr marL="457200" marR="0" lvl="0" indent="-228600" algn="r" rtl="1">
                        <a:lnSpc>
                          <a:spcPct val="115000"/>
                        </a:lnSpc>
                        <a:spcBef>
                          <a:spcPts val="0"/>
                        </a:spcBef>
                        <a:spcAft>
                          <a:spcPts val="0"/>
                        </a:spcAft>
                        <a:buClr>
                          <a:srgbClr val="000000"/>
                        </a:buClr>
                        <a:buSzPts val="1300"/>
                        <a:buFont typeface="Arial"/>
                        <a:buNone/>
                      </a:pPr>
                      <a:endParaRPr sz="1300" u="none" strike="noStrike" cap="none">
                        <a:solidFill>
                          <a:srgbClr val="054CC0"/>
                        </a:solidFill>
                        <a:latin typeface="Rubik"/>
                        <a:ea typeface="Rubik"/>
                        <a:cs typeface="Rubik"/>
                        <a:sym typeface="Rubik"/>
                      </a:endParaRPr>
                    </a:p>
                    <a:p>
                      <a:pPr marL="457200" marR="0" lvl="0" indent="-22860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15-14</a:t>
                      </a:r>
                      <a:endParaRPr sz="1300" u="none" strike="noStrike" cap="none">
                        <a:solidFill>
                          <a:srgbClr val="054CC0"/>
                        </a:solidFill>
                        <a:latin typeface="Rubik"/>
                        <a:ea typeface="Rubik"/>
                        <a:cs typeface="Rubik"/>
                        <a:sym typeface="Rubik"/>
                      </a:endParaRPr>
                    </a:p>
                    <a:p>
                      <a:pPr marL="457200" marR="0" lvl="0" indent="-228600" algn="r" rtl="1">
                        <a:lnSpc>
                          <a:spcPct val="115000"/>
                        </a:lnSpc>
                        <a:spcBef>
                          <a:spcPts val="0"/>
                        </a:spcBef>
                        <a:spcAft>
                          <a:spcPts val="0"/>
                        </a:spcAft>
                        <a:buClr>
                          <a:srgbClr val="000000"/>
                        </a:buClr>
                        <a:buSzPts val="1300"/>
                        <a:buFont typeface="Arial"/>
                        <a:buNone/>
                      </a:pPr>
                      <a:endParaRPr sz="1300" u="none" strike="noStrike" cap="none">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457200" marR="0" lvl="0" indent="-311150" algn="r" rtl="1">
                        <a:lnSpc>
                          <a:spcPct val="115000"/>
                        </a:lnSpc>
                        <a:spcBef>
                          <a:spcPts val="0"/>
                        </a:spcBef>
                        <a:spcAft>
                          <a:spcPts val="0"/>
                        </a:spcAft>
                        <a:buClr>
                          <a:srgbClr val="054CC0"/>
                        </a:buClr>
                        <a:buSzPts val="1300"/>
                        <a:buFont typeface="Rubik Black"/>
                        <a:buAutoNum type="arabicPeriod"/>
                      </a:pPr>
                      <a:r>
                        <a:rPr lang="iw" sz="1300" u="none" strike="noStrike" cap="none" dirty="0">
                          <a:solidFill>
                            <a:srgbClr val="054CC0"/>
                          </a:solidFill>
                          <a:latin typeface="Rubik ExtraBold"/>
                          <a:ea typeface="Rubik ExtraBold"/>
                          <a:cs typeface="Rubik ExtraBold"/>
                          <a:sym typeface="Rubik ExtraBold"/>
                        </a:rPr>
                        <a:t>התאמה בין מספריים לחומר (20-25 דקות)</a:t>
                      </a:r>
                      <a:br>
                        <a:rPr lang="iw" sz="1100" u="none" strike="noStrike" cap="none" dirty="0">
                          <a:solidFill>
                            <a:srgbClr val="054CC0"/>
                          </a:solidFill>
                          <a:latin typeface="Rubik ExtraBold"/>
                          <a:ea typeface="Rubik ExtraBold"/>
                          <a:cs typeface="Rubik ExtraBold"/>
                          <a:sym typeface="Rubik ExtraBold"/>
                        </a:rPr>
                      </a:br>
                      <a:r>
                        <a:rPr lang="iw" sz="1100" u="none" strike="noStrike" cap="none" dirty="0">
                          <a:solidFill>
                            <a:srgbClr val="054CC0"/>
                          </a:solidFill>
                          <a:latin typeface="Rubik"/>
                          <a:ea typeface="Rubik"/>
                          <a:cs typeface="Rubik"/>
                          <a:sym typeface="Rubik"/>
                        </a:rPr>
                        <a:t>התנסות בקבוצות (מומלץ לקיים במרחב מייק)</a:t>
                      </a:r>
                      <a:endParaRPr sz="1100" u="none" strike="noStrike" cap="none" dirty="0">
                        <a:solidFill>
                          <a:srgbClr val="054CC0"/>
                        </a:solidFill>
                        <a:latin typeface="Rubik"/>
                        <a:ea typeface="Rubik"/>
                        <a:cs typeface="Rubik"/>
                        <a:sym typeface="Rubik"/>
                      </a:endParaRPr>
                    </a:p>
                    <a:p>
                      <a:pPr marL="457200" marR="0" lvl="0" indent="-311150" algn="r" rtl="1">
                        <a:lnSpc>
                          <a:spcPct val="115000"/>
                        </a:lnSpc>
                        <a:spcBef>
                          <a:spcPts val="0"/>
                        </a:spcBef>
                        <a:spcAft>
                          <a:spcPts val="0"/>
                        </a:spcAft>
                        <a:buClr>
                          <a:srgbClr val="054CC0"/>
                        </a:buClr>
                        <a:buSzPts val="1300"/>
                        <a:buFont typeface="Rubik Black"/>
                        <a:buAutoNum type="arabicPeriod"/>
                      </a:pPr>
                      <a:r>
                        <a:rPr lang="iw" sz="1300" u="none" strike="noStrike" cap="none" dirty="0">
                          <a:solidFill>
                            <a:srgbClr val="054CC0"/>
                          </a:solidFill>
                          <a:latin typeface="Rubik ExtraBold"/>
                          <a:ea typeface="Rubik ExtraBold"/>
                          <a:cs typeface="Rubik ExtraBold"/>
                          <a:sym typeface="Rubik ExtraBold"/>
                        </a:rPr>
                        <a:t>אודות המספריים - מבנה, אופן פעולה, ואופן השימוש (5 דק')</a:t>
                      </a:r>
                      <a:br>
                        <a:rPr lang="iw" sz="1500" u="none" strike="noStrike" cap="none" dirty="0">
                          <a:solidFill>
                            <a:srgbClr val="054CC0"/>
                          </a:solidFill>
                          <a:latin typeface="Rubik Black"/>
                          <a:ea typeface="Rubik Black"/>
                          <a:cs typeface="Rubik Black"/>
                          <a:sym typeface="Rubik Black"/>
                        </a:rPr>
                      </a:br>
                      <a:r>
                        <a:rPr lang="iw" sz="1100" u="none" strike="noStrike" cap="none" dirty="0">
                          <a:solidFill>
                            <a:srgbClr val="054CC0"/>
                          </a:solidFill>
                          <a:latin typeface="Rubik"/>
                          <a:ea typeface="Rubik"/>
                          <a:cs typeface="Rubik"/>
                          <a:sym typeface="Rubik"/>
                        </a:rPr>
                        <a:t>צפייה בסרטון והתנסות (ניתן לקיים בכיתה או במרחב מייק)</a:t>
                      </a:r>
                      <a:endParaRPr sz="1300" u="none" strike="noStrike" cap="none" dirty="0">
                        <a:solidFill>
                          <a:srgbClr val="054CC0"/>
                        </a:solidFill>
                        <a:latin typeface="Rubik ExtraBold"/>
                        <a:ea typeface="Rubik ExtraBold"/>
                        <a:cs typeface="Rubik ExtraBold"/>
                        <a:sym typeface="Rubik ExtraBold"/>
                      </a:endParaRPr>
                    </a:p>
                    <a:p>
                      <a:pPr marL="457200" marR="0" lvl="0" indent="-311150" algn="r" rtl="1">
                        <a:lnSpc>
                          <a:spcPct val="115000"/>
                        </a:lnSpc>
                        <a:spcBef>
                          <a:spcPts val="0"/>
                        </a:spcBef>
                        <a:spcAft>
                          <a:spcPts val="0"/>
                        </a:spcAft>
                        <a:buClr>
                          <a:srgbClr val="054CC0"/>
                        </a:buClr>
                        <a:buSzPts val="1300"/>
                        <a:buFont typeface="Rubik Black"/>
                        <a:buAutoNum type="arabicPeriod"/>
                      </a:pPr>
                      <a:r>
                        <a:rPr lang="iw" sz="1300" u="none" strike="noStrike" cap="none" dirty="0">
                          <a:solidFill>
                            <a:srgbClr val="054CC0"/>
                          </a:solidFill>
                          <a:latin typeface="Rubik ExtraBold"/>
                          <a:ea typeface="Rubik ExtraBold"/>
                          <a:cs typeface="Rubik ExtraBold"/>
                          <a:sym typeface="Rubik ExtraBold"/>
                        </a:rPr>
                        <a:t>יישום - עוזרים לתכנן מספריים (10-15 דקות)</a:t>
                      </a:r>
                      <a:br>
                        <a:rPr lang="iw" sz="1300" u="none" strike="noStrike" cap="none" dirty="0">
                          <a:solidFill>
                            <a:srgbClr val="054CC0"/>
                          </a:solidFill>
                          <a:latin typeface="Rubik ExtraBold"/>
                          <a:ea typeface="Rubik ExtraBold"/>
                          <a:cs typeface="Rubik ExtraBold"/>
                          <a:sym typeface="Rubik ExtraBold"/>
                        </a:rPr>
                      </a:br>
                      <a:r>
                        <a:rPr lang="iw" sz="1100" u="none" strike="noStrike" cap="none" dirty="0">
                          <a:solidFill>
                            <a:srgbClr val="054CC0"/>
                          </a:solidFill>
                          <a:latin typeface="Rubik"/>
                          <a:ea typeface="Rubik"/>
                          <a:cs typeface="Rubik"/>
                          <a:sym typeface="Rubik"/>
                        </a:rPr>
                        <a:t>פתרון בעיה בקבוצות (ניתן לקיים בכיתה או במרחב מייק)</a:t>
                      </a:r>
                      <a:endParaRPr sz="1100" u="none" strike="noStrike" cap="none" dirty="0">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1400"/>
                        <a:buFont typeface="Arial"/>
                        <a:buNone/>
                      </a:pPr>
                      <a:r>
                        <a:rPr lang="iw" sz="1400" b="1" u="none" strike="noStrike" cap="none">
                          <a:solidFill>
                            <a:srgbClr val="054CC0"/>
                          </a:solidFill>
                          <a:latin typeface="Rubik"/>
                          <a:ea typeface="Rubik"/>
                          <a:cs typeface="Rubik"/>
                          <a:sym typeface="Rubik"/>
                        </a:rPr>
                        <a:t>למידה התנסותית</a:t>
                      </a:r>
                      <a:endParaRPr sz="1400" b="1" u="none" strike="noStrike" cap="none">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457200" marR="0" lvl="0" indent="-228600" algn="r" rtl="1">
                        <a:lnSpc>
                          <a:spcPct val="115000"/>
                        </a:lnSpc>
                        <a:spcBef>
                          <a:spcPts val="0"/>
                        </a:spcBef>
                        <a:spcAft>
                          <a:spcPts val="0"/>
                        </a:spcAft>
                        <a:buClr>
                          <a:srgbClr val="000000"/>
                        </a:buClr>
                        <a:buSzPts val="1300"/>
                        <a:buFont typeface="Arial"/>
                        <a:buNone/>
                      </a:pPr>
                      <a:r>
                        <a:rPr lang="iw" sz="1300" u="none" strike="noStrike" cap="none">
                          <a:solidFill>
                            <a:srgbClr val="054CC0"/>
                          </a:solidFill>
                          <a:latin typeface="Rubik"/>
                          <a:ea typeface="Rubik"/>
                          <a:cs typeface="Rubik"/>
                          <a:sym typeface="Rubik"/>
                        </a:rPr>
                        <a:t>16-27</a:t>
                      </a:r>
                      <a:endParaRPr sz="1300" u="none" strike="noStrike" cap="none">
                        <a:solidFill>
                          <a:srgbClr val="054CC0"/>
                        </a:solidFill>
                        <a:latin typeface="Rubik"/>
                        <a:ea typeface="Rubik"/>
                        <a:cs typeface="Rubik"/>
                        <a:sym typeface="Rubik"/>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146050" marR="0" lvl="0" indent="0" algn="r" rtl="1">
                        <a:lnSpc>
                          <a:spcPct val="115000"/>
                        </a:lnSpc>
                        <a:spcBef>
                          <a:spcPts val="0"/>
                        </a:spcBef>
                        <a:spcAft>
                          <a:spcPts val="0"/>
                        </a:spcAft>
                        <a:buClr>
                          <a:srgbClr val="054CC0"/>
                        </a:buClr>
                        <a:buSzPts val="1300"/>
                        <a:buFont typeface="Rubik Black"/>
                        <a:buNone/>
                      </a:pPr>
                      <a:r>
                        <a:rPr lang="he-IL" sz="1300" u="none" strike="noStrike" cap="none" dirty="0">
                          <a:solidFill>
                            <a:srgbClr val="054CC0"/>
                          </a:solidFill>
                          <a:latin typeface="Rubik ExtraBold"/>
                          <a:ea typeface="Rubik ExtraBold"/>
                          <a:cs typeface="Rubik ExtraBold"/>
                          <a:sym typeface="Rubik ExtraBold"/>
                        </a:rPr>
                        <a:t>        </a:t>
                      </a:r>
                      <a:r>
                        <a:rPr lang="iw" sz="1300" u="none" strike="noStrike" cap="none" dirty="0">
                          <a:solidFill>
                            <a:srgbClr val="054CC0"/>
                          </a:solidFill>
                          <a:latin typeface="Rubik ExtraBold"/>
                          <a:ea typeface="Rubik ExtraBold"/>
                          <a:cs typeface="Rubik ExtraBold"/>
                          <a:sym typeface="Rubik ExtraBold"/>
                        </a:rPr>
                        <a:t>סיכום ורפלקציה (25-20 דק')</a:t>
                      </a:r>
                      <a:br>
                        <a:rPr lang="iw" sz="1100" b="1" u="none" strike="noStrike" cap="none" dirty="0">
                          <a:latin typeface="Rubik"/>
                          <a:ea typeface="Rubik"/>
                          <a:cs typeface="Rubik"/>
                          <a:sym typeface="Rubik"/>
                        </a:rPr>
                      </a:br>
                      <a:r>
                        <a:rPr lang="he-IL" sz="1100" b="1" u="none" strike="noStrike" cap="none" dirty="0">
                          <a:latin typeface="Rubik"/>
                          <a:ea typeface="Rubik"/>
                          <a:cs typeface="Rubik"/>
                          <a:sym typeface="Rubik"/>
                        </a:rPr>
                        <a:t>         </a:t>
                      </a:r>
                      <a:r>
                        <a:rPr lang="iw" sz="1100" u="none" strike="noStrike" cap="none" dirty="0">
                          <a:solidFill>
                            <a:srgbClr val="054CC0"/>
                          </a:solidFill>
                          <a:latin typeface="Rubik"/>
                          <a:ea typeface="Rubik"/>
                          <a:cs typeface="Rubik"/>
                          <a:sym typeface="Rubik"/>
                        </a:rPr>
                        <a:t>דיון במליאה, דיון קבוצתי ועבודה אישית (ניתן לקיים בכיתה או במרחב מייק)</a:t>
                      </a:r>
                      <a:endParaRPr sz="1300" u="none" strike="noStrike" cap="none" dirty="0">
                        <a:solidFill>
                          <a:srgbClr val="054CC0"/>
                        </a:solidFill>
                        <a:latin typeface="Rubik ExtraBold"/>
                        <a:ea typeface="Rubik ExtraBold"/>
                        <a:cs typeface="Rubik ExtraBold"/>
                        <a:sym typeface="Rubik ExtraBold"/>
                      </a:endParaRPr>
                    </a:p>
                  </a:txBody>
                  <a:tcPr marL="27350" marR="27350" marT="27350" marB="27350" anchor="ctr">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1400"/>
                        <a:buFont typeface="Arial"/>
                        <a:buNone/>
                      </a:pPr>
                      <a:r>
                        <a:rPr lang="iw" sz="1400" b="1" u="none" strike="noStrike" cap="none" dirty="0">
                          <a:solidFill>
                            <a:srgbClr val="054CC0"/>
                          </a:solidFill>
                          <a:latin typeface="Rubik"/>
                          <a:ea typeface="Rubik"/>
                          <a:cs typeface="Rubik"/>
                          <a:sym typeface="Rubik"/>
                        </a:rPr>
                        <a:t>סגירה</a:t>
                      </a:r>
                      <a:endParaRPr sz="1400" b="1" u="none" strike="noStrike" cap="none" dirty="0">
                        <a:solidFill>
                          <a:srgbClr val="054CC0"/>
                        </a:solidFill>
                        <a:latin typeface="Rubik"/>
                        <a:ea typeface="Rubik"/>
                        <a:cs typeface="Rubik"/>
                        <a:sym typeface="Rubik"/>
                      </a:endParaRPr>
                    </a:p>
                  </a:txBody>
                  <a:tcPr marL="91425" marR="91425" marT="91425" marB="91425">
                    <a:lnL w="28575" cap="flat" cmpd="sng">
                      <a:solidFill>
                        <a:srgbClr val="054CC0"/>
                      </a:solidFill>
                      <a:prstDash val="solid"/>
                      <a:round/>
                      <a:headEnd type="none" w="sm" len="sm"/>
                      <a:tailEnd type="none" w="sm" len="sm"/>
                    </a:lnL>
                    <a:lnR w="28575" cap="flat" cmpd="sng">
                      <a:solidFill>
                        <a:srgbClr val="054CC0"/>
                      </a:solidFill>
                      <a:prstDash val="solid"/>
                      <a:round/>
                      <a:headEnd type="none" w="sm" len="sm"/>
                      <a:tailEnd type="none" w="sm" len="sm"/>
                    </a:lnR>
                    <a:lnT w="28575" cap="flat" cmpd="sng">
                      <a:solidFill>
                        <a:srgbClr val="054CC0"/>
                      </a:solidFill>
                      <a:prstDash val="solid"/>
                      <a:round/>
                      <a:headEnd type="none" w="sm" len="sm"/>
                      <a:tailEnd type="none" w="sm" len="sm"/>
                    </a:lnT>
                    <a:lnB w="28575" cap="flat" cmpd="sng">
                      <a:solidFill>
                        <a:srgbClr val="054C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02" name="Google Shape;102;p6"/>
          <p:cNvPicPr preferRelativeResize="0"/>
          <p:nvPr/>
        </p:nvPicPr>
        <p:blipFill rotWithShape="1">
          <a:blip r:embed="rId3">
            <a:alphaModFix/>
          </a:blip>
          <a:srcRect/>
          <a:stretch/>
        </p:blipFill>
        <p:spPr>
          <a:xfrm>
            <a:off x="0" y="-56587"/>
            <a:ext cx="9144000" cy="1057275"/>
          </a:xfrm>
          <a:prstGeom prst="rect">
            <a:avLst/>
          </a:prstGeom>
          <a:noFill/>
          <a:ln>
            <a:noFill/>
          </a:ln>
        </p:spPr>
      </p:pic>
      <p:sp>
        <p:nvSpPr>
          <p:cNvPr id="103" name="Google Shape;103;p6"/>
          <p:cNvSpPr txBox="1">
            <a:spLocks noGrp="1"/>
          </p:cNvSpPr>
          <p:nvPr>
            <p:ph type="title"/>
          </p:nvPr>
        </p:nvSpPr>
        <p:spPr>
          <a:xfrm>
            <a:off x="152400" y="123500"/>
            <a:ext cx="85206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990"/>
              <a:buNone/>
            </a:pPr>
            <a:r>
              <a:rPr lang="iw" sz="3000">
                <a:solidFill>
                  <a:srgbClr val="054CC0"/>
                </a:solidFill>
                <a:latin typeface="Rubik"/>
                <a:ea typeface="Rubik"/>
                <a:cs typeface="Rubik"/>
                <a:sym typeface="Rubik"/>
              </a:rPr>
              <a:t>הנחיות למורה-מהלך הפעילות</a:t>
            </a:r>
            <a:r>
              <a:rPr lang="iw" sz="3080">
                <a:solidFill>
                  <a:srgbClr val="054CC0"/>
                </a:solidFill>
                <a:latin typeface="Rubik"/>
                <a:ea typeface="Rubik"/>
                <a:cs typeface="Rubik"/>
                <a:sym typeface="Rubik"/>
              </a:rPr>
              <a:t>  </a:t>
            </a:r>
            <a:endParaRPr sz="3080">
              <a:solidFill>
                <a:srgbClr val="054CC0"/>
              </a:solidFill>
              <a:latin typeface="Rubik"/>
              <a:ea typeface="Rubik"/>
              <a:cs typeface="Rubik"/>
              <a:sym typeface="Rubi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7"/>
        <p:cNvGrpSpPr/>
        <p:nvPr/>
      </p:nvGrpSpPr>
      <p:grpSpPr>
        <a:xfrm>
          <a:off x="0" y="0"/>
          <a:ext cx="0" cy="0"/>
          <a:chOff x="0" y="0"/>
          <a:chExt cx="0" cy="0"/>
        </a:xfrm>
      </p:grpSpPr>
      <p:pic>
        <p:nvPicPr>
          <p:cNvPr id="108" name="Google Shape;108;p7"/>
          <p:cNvPicPr preferRelativeResize="0"/>
          <p:nvPr/>
        </p:nvPicPr>
        <p:blipFill rotWithShape="1">
          <a:blip r:embed="rId3">
            <a:alphaModFix/>
          </a:blip>
          <a:srcRect/>
          <a:stretch/>
        </p:blipFill>
        <p:spPr>
          <a:xfrm>
            <a:off x="0" y="0"/>
            <a:ext cx="9144018" cy="5143501"/>
          </a:xfrm>
          <a:prstGeom prst="rect">
            <a:avLst/>
          </a:prstGeom>
          <a:noFill/>
          <a:ln>
            <a:noFill/>
          </a:ln>
        </p:spPr>
      </p:pic>
      <p:sp>
        <p:nvSpPr>
          <p:cNvPr id="109" name="Google Shape;109;p7"/>
          <p:cNvSpPr txBox="1"/>
          <p:nvPr/>
        </p:nvSpPr>
        <p:spPr>
          <a:xfrm>
            <a:off x="9426850" y="519725"/>
            <a:ext cx="3355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Source Code Pro"/>
              <a:ea typeface="Source Code Pro"/>
              <a:cs typeface="Source Code Pro"/>
              <a:sym typeface="Source Code Pro"/>
            </a:endParaRPr>
          </a:p>
        </p:txBody>
      </p:sp>
      <p:graphicFrame>
        <p:nvGraphicFramePr>
          <p:cNvPr id="110" name="Google Shape;110;p7"/>
          <p:cNvGraphicFramePr/>
          <p:nvPr/>
        </p:nvGraphicFramePr>
        <p:xfrm>
          <a:off x="-366375" y="4616375"/>
          <a:ext cx="3000000" cy="3000000"/>
        </p:xfrm>
        <a:graphic>
          <a:graphicData uri="http://schemas.openxmlformats.org/drawingml/2006/table">
            <a:tbl>
              <a:tblPr>
                <a:noFill/>
                <a:tableStyleId>{24109967-DA9C-420E-81D9-0396A9629A1A}</a:tableStyleId>
              </a:tblPr>
              <a:tblGrid>
                <a:gridCol w="1281675">
                  <a:extLst>
                    <a:ext uri="{9D8B030D-6E8A-4147-A177-3AD203B41FA5}">
                      <a16:colId xmlns:a16="http://schemas.microsoft.com/office/drawing/2014/main" val="20000"/>
                    </a:ext>
                  </a:extLst>
                </a:gridCol>
                <a:gridCol w="7650025">
                  <a:extLst>
                    <a:ext uri="{9D8B030D-6E8A-4147-A177-3AD203B41FA5}">
                      <a16:colId xmlns:a16="http://schemas.microsoft.com/office/drawing/2014/main" val="20001"/>
                    </a:ext>
                  </a:extLst>
                </a:gridCol>
              </a:tblGrid>
              <a:tr h="790575">
                <a:tc>
                  <a:txBody>
                    <a:bodyPr/>
                    <a:lstStyle/>
                    <a:p>
                      <a:pPr marL="0" marR="0" lvl="0" indent="0" algn="r" rtl="1">
                        <a:lnSpc>
                          <a:spcPct val="100000"/>
                        </a:lnSpc>
                        <a:spcBef>
                          <a:spcPts val="0"/>
                        </a:spcBef>
                        <a:spcAft>
                          <a:spcPts val="0"/>
                        </a:spcAft>
                        <a:buClr>
                          <a:srgbClr val="000000"/>
                        </a:buClr>
                        <a:buSzPts val="1500"/>
                        <a:buFont typeface="Arial"/>
                        <a:buNone/>
                      </a:pPr>
                      <a:endParaRPr sz="1500" u="none" strike="noStrike" cap="none">
                        <a:solidFill>
                          <a:srgbClr val="054CC0"/>
                        </a:solidFill>
                        <a:latin typeface="Rubik Black"/>
                        <a:ea typeface="Rubik Black"/>
                        <a:cs typeface="Rubik Black"/>
                        <a:sym typeface="Rubik Black"/>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marR="0" lvl="0" indent="0" algn="r" rtl="1">
                        <a:lnSpc>
                          <a:spcPct val="100000"/>
                        </a:lnSpc>
                        <a:spcBef>
                          <a:spcPts val="0"/>
                        </a:spcBef>
                        <a:spcAft>
                          <a:spcPts val="0"/>
                        </a:spcAft>
                        <a:buClr>
                          <a:srgbClr val="000000"/>
                        </a:buClr>
                        <a:buSzPts val="1800"/>
                        <a:buFont typeface="Arial"/>
                        <a:buNone/>
                      </a:pPr>
                      <a:r>
                        <a:rPr lang="iw" sz="1800" b="1" u="none" strike="noStrike" cap="none">
                          <a:solidFill>
                            <a:srgbClr val="054CC0"/>
                          </a:solidFill>
                          <a:latin typeface="Rubik"/>
                          <a:ea typeface="Rubik"/>
                          <a:cs typeface="Rubik"/>
                          <a:sym typeface="Rubik"/>
                        </a:rPr>
                        <a:t>יחידת הוראה לקידום למידה התנסותית בחדרי מייקר של מדע וטכנולוגי</a:t>
                      </a:r>
                      <a:r>
                        <a:rPr lang="iw" sz="1800" b="1" u="none" strike="noStrike" cap="none">
                          <a:solidFill>
                            <a:srgbClr val="4472C4"/>
                          </a:solidFill>
                          <a:latin typeface="Rubik"/>
                          <a:ea typeface="Rubik"/>
                          <a:cs typeface="Rubik"/>
                          <a:sym typeface="Rubik"/>
                        </a:rPr>
                        <a:t>ה</a:t>
                      </a:r>
                      <a:endParaRPr sz="1800" u="none" strike="noStrike" cap="none">
                        <a:solidFill>
                          <a:srgbClr val="FFFFFF"/>
                        </a:solidFill>
                        <a:latin typeface="Rubik Medium"/>
                        <a:ea typeface="Rubik Medium"/>
                        <a:cs typeface="Rubik Medium"/>
                        <a:sym typeface="Rubik Medium"/>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11" name="Google Shape;111;p7"/>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112" name="Google Shape;112;p7"/>
          <p:cNvSpPr txBox="1"/>
          <p:nvPr/>
        </p:nvSpPr>
        <p:spPr>
          <a:xfrm>
            <a:off x="934213" y="2014650"/>
            <a:ext cx="7275600" cy="1114200"/>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rgbClr val="000000"/>
              </a:buClr>
              <a:buSzPts val="6000"/>
              <a:buFont typeface="Arial"/>
              <a:buNone/>
            </a:pPr>
            <a:r>
              <a:rPr lang="iw" sz="6000" b="0" i="0" u="none" strike="noStrike" cap="none">
                <a:solidFill>
                  <a:srgbClr val="054CC0"/>
                </a:solidFill>
                <a:latin typeface="Rubik ExtraBold"/>
                <a:ea typeface="Rubik ExtraBold"/>
                <a:cs typeface="Rubik ExtraBold"/>
                <a:sym typeface="Rubik ExtraBold"/>
              </a:rPr>
              <a:t>מגלים מספריים</a:t>
            </a:r>
            <a:endParaRPr sz="6000" b="0" i="0" u="none" strike="noStrike" cap="none">
              <a:solidFill>
                <a:srgbClr val="054CC0"/>
              </a:solidFill>
              <a:latin typeface="Rubik ExtraBold"/>
              <a:ea typeface="Rubik ExtraBold"/>
              <a:cs typeface="Rubik ExtraBold"/>
              <a:sym typeface="Rubik ExtraBold"/>
            </a:endParaRPr>
          </a:p>
        </p:txBody>
      </p:sp>
      <p:sp>
        <p:nvSpPr>
          <p:cNvPr id="113" name="Google Shape;113;p7"/>
          <p:cNvSpPr txBox="1"/>
          <p:nvPr/>
        </p:nvSpPr>
        <p:spPr>
          <a:xfrm>
            <a:off x="1461775" y="2933775"/>
            <a:ext cx="5828400" cy="1114200"/>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rgbClr val="000000"/>
              </a:buClr>
              <a:buSzPts val="3000"/>
              <a:buFont typeface="Arial"/>
              <a:buNone/>
            </a:pPr>
            <a:r>
              <a:rPr lang="iw" sz="3000" b="0" i="0" u="none" strike="noStrike" cap="none">
                <a:solidFill>
                  <a:srgbClr val="054CC0"/>
                </a:solidFill>
                <a:latin typeface="Rubik SemiBold"/>
                <a:ea typeface="Rubik SemiBold"/>
                <a:cs typeface="Rubik SemiBold"/>
                <a:sym typeface="Rubik SemiBold"/>
              </a:rPr>
              <a:t>התאמת סוגי מספריים לצרכים שונים ואתגר תכנון מספריים</a:t>
            </a:r>
            <a:endParaRPr sz="3000" b="0" i="0" u="none" strike="noStrike" cap="none">
              <a:solidFill>
                <a:srgbClr val="054CC0"/>
              </a:solidFill>
              <a:latin typeface="Rubik ExtraBold"/>
              <a:ea typeface="Rubik ExtraBold"/>
              <a:cs typeface="Rubik ExtraBold"/>
              <a:sym typeface="Rubik ExtraBold"/>
            </a:endParaRPr>
          </a:p>
        </p:txBody>
      </p:sp>
      <p:sp>
        <p:nvSpPr>
          <p:cNvPr id="114" name="Google Shape;114;p7"/>
          <p:cNvSpPr txBox="1"/>
          <p:nvPr/>
        </p:nvSpPr>
        <p:spPr>
          <a:xfrm>
            <a:off x="186613" y="4223650"/>
            <a:ext cx="8378700" cy="1114200"/>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rgbClr val="000000"/>
              </a:buClr>
              <a:buSzPts val="1800"/>
              <a:buFont typeface="Arial"/>
              <a:buNone/>
            </a:pPr>
            <a:r>
              <a:rPr lang="iw" sz="1800" b="1" i="0" u="none" strike="noStrike" cap="none">
                <a:solidFill>
                  <a:srgbClr val="054CC0"/>
                </a:solidFill>
                <a:latin typeface="Rubik"/>
                <a:ea typeface="Rubik"/>
                <a:cs typeface="Rubik"/>
                <a:sym typeface="Rubik"/>
              </a:rPr>
              <a:t>#1</a:t>
            </a:r>
            <a:r>
              <a:rPr lang="iw" sz="1800" b="0" i="0" u="none" strike="noStrike" cap="none">
                <a:solidFill>
                  <a:srgbClr val="054CC0"/>
                </a:solidFill>
                <a:latin typeface="Rubik"/>
                <a:ea typeface="Rubik"/>
                <a:cs typeface="Rubik"/>
                <a:sym typeface="Rubik"/>
              </a:rPr>
              <a:t> יחידת הוראה בנושא פיתרון טכנולוגי שנותן מענה לצורך, תוך חיזוק מיומנות הגזירה</a:t>
            </a:r>
            <a:endParaRPr sz="1800" b="0" i="0" u="none" strike="noStrike" cap="none">
              <a:solidFill>
                <a:srgbClr val="054CC0"/>
              </a:solidFill>
              <a:latin typeface="Rubik"/>
              <a:ea typeface="Rubik"/>
              <a:cs typeface="Rubik"/>
              <a:sym typeface="Rubi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body" idx="1"/>
          </p:nvPr>
        </p:nvSpPr>
        <p:spPr>
          <a:xfrm>
            <a:off x="394125" y="1643475"/>
            <a:ext cx="8520600" cy="3340200"/>
          </a:xfrm>
          <a:prstGeom prst="rect">
            <a:avLst/>
          </a:prstGeom>
          <a:noFill/>
          <a:ln>
            <a:noFill/>
          </a:ln>
        </p:spPr>
        <p:txBody>
          <a:bodyPr spcFirstLastPara="1" wrap="square" lIns="91425" tIns="91425" rIns="91425" bIns="91425" anchor="t" anchorCtr="0">
            <a:normAutofit/>
          </a:bodyPr>
          <a:lstStyle/>
          <a:p>
            <a:pPr marL="0" lvl="0" indent="0" algn="ctr" rtl="1">
              <a:lnSpc>
                <a:spcPct val="150000"/>
              </a:lnSpc>
              <a:spcBef>
                <a:spcPts val="0"/>
              </a:spcBef>
              <a:spcAft>
                <a:spcPts val="0"/>
              </a:spcAft>
              <a:buSzPts val="1800"/>
              <a:buNone/>
            </a:pPr>
            <a:r>
              <a:rPr lang="iw" sz="2400" b="1" u="sng">
                <a:solidFill>
                  <a:srgbClr val="054CC0"/>
                </a:solidFill>
                <a:latin typeface="Rubik"/>
                <a:ea typeface="Rubik"/>
                <a:cs typeface="Rubik"/>
                <a:sym typeface="Rubik"/>
              </a:rPr>
              <a:t>הַמְּשִׂימָה</a:t>
            </a:r>
            <a:r>
              <a:rPr lang="iw" sz="2400" b="1">
                <a:solidFill>
                  <a:srgbClr val="054CC0"/>
                </a:solidFill>
                <a:latin typeface="Rubik"/>
                <a:ea typeface="Rubik"/>
                <a:cs typeface="Rubik"/>
                <a:sym typeface="Rubik"/>
              </a:rPr>
              <a:t> </a:t>
            </a:r>
            <a:br>
              <a:rPr lang="iw" sz="2400" b="1">
                <a:solidFill>
                  <a:srgbClr val="054CC0"/>
                </a:solidFill>
                <a:latin typeface="Rubik"/>
                <a:ea typeface="Rubik"/>
                <a:cs typeface="Rubik"/>
                <a:sym typeface="Rubik"/>
              </a:rPr>
            </a:br>
            <a:r>
              <a:rPr lang="iw" sz="2400" b="1">
                <a:solidFill>
                  <a:srgbClr val="054CC0"/>
                </a:solidFill>
                <a:latin typeface="Rubik"/>
                <a:ea typeface="Rubik"/>
                <a:cs typeface="Rubik"/>
                <a:sym typeface="Rubik"/>
              </a:rPr>
              <a:t>לִגְזֹר דַּף נְיָר לְאֹרֶךְ הַקַּו הַמְּסֻמָּן בְּמִסְפָּרַיִם מִסּוּגִים שׁוֹנִים</a:t>
            </a:r>
            <a:endParaRPr sz="2400" b="1">
              <a:solidFill>
                <a:srgbClr val="054CC0"/>
              </a:solidFill>
              <a:latin typeface="Rubik"/>
              <a:ea typeface="Rubik"/>
              <a:cs typeface="Rubik"/>
              <a:sym typeface="Rubik"/>
            </a:endParaRPr>
          </a:p>
          <a:p>
            <a:pPr marL="457200" lvl="0" indent="0" algn="r" rtl="1">
              <a:lnSpc>
                <a:spcPct val="150000"/>
              </a:lnSpc>
              <a:spcBef>
                <a:spcPts val="1200"/>
              </a:spcBef>
              <a:spcAft>
                <a:spcPts val="0"/>
              </a:spcAft>
              <a:buSzPts val="1800"/>
              <a:buNone/>
            </a:pPr>
            <a:endParaRPr sz="2400">
              <a:solidFill>
                <a:srgbClr val="054CC0"/>
              </a:solidFill>
              <a:latin typeface="Rubik"/>
              <a:ea typeface="Rubik"/>
              <a:cs typeface="Rubik"/>
              <a:sym typeface="Rubik"/>
            </a:endParaRPr>
          </a:p>
          <a:p>
            <a:pPr marL="457200" lvl="0" indent="-349250" algn="r" rtl="1">
              <a:lnSpc>
                <a:spcPct val="150000"/>
              </a:lnSpc>
              <a:spcBef>
                <a:spcPts val="1200"/>
              </a:spcBef>
              <a:spcAft>
                <a:spcPts val="0"/>
              </a:spcAft>
              <a:buClr>
                <a:srgbClr val="054CC0"/>
              </a:buClr>
              <a:buSzPts val="1900"/>
              <a:buFont typeface="Rubik"/>
              <a:buChar char="●"/>
            </a:pPr>
            <a:r>
              <a:rPr lang="iw" sz="1900">
                <a:solidFill>
                  <a:srgbClr val="054CC0"/>
                </a:solidFill>
                <a:latin typeface="Rubik"/>
                <a:ea typeface="Rubik"/>
                <a:cs typeface="Rubik"/>
                <a:sym typeface="Rubik"/>
              </a:rPr>
              <a:t>הַאִם כָּל הַתַּלְמִידִים הִצְלִיחוּ? לְמִי הָיָה יוֹתֵר קַל? לָמָּה?</a:t>
            </a:r>
            <a:endParaRPr sz="1900">
              <a:solidFill>
                <a:srgbClr val="054CC0"/>
              </a:solidFill>
              <a:latin typeface="Rubik"/>
              <a:ea typeface="Rubik"/>
              <a:cs typeface="Rubik"/>
              <a:sym typeface="Rubik"/>
            </a:endParaRPr>
          </a:p>
          <a:p>
            <a:pPr marL="457200" lvl="0" indent="-349250" algn="r" rtl="1">
              <a:lnSpc>
                <a:spcPct val="150000"/>
              </a:lnSpc>
              <a:spcBef>
                <a:spcPts val="0"/>
              </a:spcBef>
              <a:spcAft>
                <a:spcPts val="0"/>
              </a:spcAft>
              <a:buClr>
                <a:srgbClr val="054CC0"/>
              </a:buClr>
              <a:buSzPts val="1900"/>
              <a:buFont typeface="Rubik"/>
              <a:buChar char="●"/>
            </a:pPr>
            <a:r>
              <a:rPr lang="iw" sz="1900">
                <a:solidFill>
                  <a:srgbClr val="054CC0"/>
                </a:solidFill>
                <a:latin typeface="Rubik"/>
                <a:ea typeface="Rubik"/>
                <a:cs typeface="Rubik"/>
                <a:sym typeface="Rubik"/>
              </a:rPr>
              <a:t>כֵּיצַד בּוֹחֲרִים מִסְפָּרַיִם מַתְאִימִים? לְאֵילוּ צְרָכִים הַמִּסְפָּרַיִם צְרִיכִים לְהַתְאִים?  </a:t>
            </a:r>
            <a:endParaRPr sz="1900">
              <a:solidFill>
                <a:srgbClr val="054CC0"/>
              </a:solidFill>
              <a:latin typeface="Rubik"/>
              <a:ea typeface="Rubik"/>
              <a:cs typeface="Rubik"/>
              <a:sym typeface="Rubik"/>
            </a:endParaRPr>
          </a:p>
        </p:txBody>
      </p:sp>
      <p:pic>
        <p:nvPicPr>
          <p:cNvPr id="120" name="Google Shape;120;p8"/>
          <p:cNvPicPr preferRelativeResize="0"/>
          <p:nvPr/>
        </p:nvPicPr>
        <p:blipFill rotWithShape="1">
          <a:blip r:embed="rId3">
            <a:alphaModFix/>
          </a:blip>
          <a:srcRect/>
          <a:stretch/>
        </p:blipFill>
        <p:spPr>
          <a:xfrm>
            <a:off x="0" y="-12"/>
            <a:ext cx="9144000" cy="1057275"/>
          </a:xfrm>
          <a:prstGeom prst="rect">
            <a:avLst/>
          </a:prstGeom>
          <a:noFill/>
          <a:ln>
            <a:noFill/>
          </a:ln>
        </p:spPr>
      </p:pic>
      <p:sp>
        <p:nvSpPr>
          <p:cNvPr id="121" name="Google Shape;121;p8"/>
          <p:cNvSpPr txBox="1">
            <a:spLocks noGrp="1"/>
          </p:cNvSpPr>
          <p:nvPr>
            <p:ph type="title"/>
          </p:nvPr>
        </p:nvSpPr>
        <p:spPr>
          <a:xfrm>
            <a:off x="-155000" y="128138"/>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300" b="0">
                <a:solidFill>
                  <a:srgbClr val="054CC0"/>
                </a:solidFill>
                <a:latin typeface="Rubik ExtraBold"/>
                <a:ea typeface="Rubik ExtraBold"/>
                <a:cs typeface="Rubik ExtraBold"/>
                <a:sym typeface="Rubik ExtraBold"/>
              </a:rPr>
              <a:t>המספריים המתאימים</a:t>
            </a:r>
            <a:endParaRPr b="0">
              <a:solidFill>
                <a:srgbClr val="054CC0"/>
              </a:solidFill>
              <a:latin typeface="Rubik ExtraBold"/>
              <a:ea typeface="Rubik ExtraBold"/>
              <a:cs typeface="Rubik ExtraBold"/>
              <a:sym typeface="Rubik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9"/>
          <p:cNvPicPr preferRelativeResize="0"/>
          <p:nvPr/>
        </p:nvPicPr>
        <p:blipFill rotWithShape="1">
          <a:blip r:embed="rId3">
            <a:alphaModFix/>
          </a:blip>
          <a:srcRect/>
          <a:stretch/>
        </p:blipFill>
        <p:spPr>
          <a:xfrm>
            <a:off x="0" y="15175"/>
            <a:ext cx="9144000" cy="1057275"/>
          </a:xfrm>
          <a:prstGeom prst="rect">
            <a:avLst/>
          </a:prstGeom>
          <a:noFill/>
          <a:ln>
            <a:noFill/>
          </a:ln>
        </p:spPr>
      </p:pic>
      <p:sp>
        <p:nvSpPr>
          <p:cNvPr id="127" name="Google Shape;127;p9"/>
          <p:cNvSpPr txBox="1">
            <a:spLocks noGrp="1"/>
          </p:cNvSpPr>
          <p:nvPr>
            <p:ph type="body" idx="1"/>
          </p:nvPr>
        </p:nvSpPr>
        <p:spPr>
          <a:xfrm>
            <a:off x="315125" y="1549375"/>
            <a:ext cx="8517300" cy="3072300"/>
          </a:xfrm>
          <a:prstGeom prst="rect">
            <a:avLst/>
          </a:prstGeom>
          <a:noFill/>
          <a:ln>
            <a:noFill/>
          </a:ln>
        </p:spPr>
        <p:txBody>
          <a:bodyPr spcFirstLastPara="1" wrap="square" lIns="91425" tIns="91425" rIns="91425" bIns="91425" anchor="t" anchorCtr="0">
            <a:noAutofit/>
          </a:bodyPr>
          <a:lstStyle/>
          <a:p>
            <a:pPr marL="0" lvl="0" indent="0" algn="ctr" rtl="1">
              <a:lnSpc>
                <a:spcPct val="115000"/>
              </a:lnSpc>
              <a:spcBef>
                <a:spcPts val="0"/>
              </a:spcBef>
              <a:spcAft>
                <a:spcPts val="0"/>
              </a:spcAft>
              <a:buSzPts val="1800"/>
              <a:buNone/>
            </a:pPr>
            <a:r>
              <a:rPr lang="iw" sz="2400" b="1" i="0" u="sng" strike="noStrike" cap="none">
                <a:solidFill>
                  <a:srgbClr val="054CC0"/>
                </a:solidFill>
                <a:latin typeface="Rubik"/>
                <a:ea typeface="Rubik"/>
                <a:cs typeface="Rubik"/>
                <a:sym typeface="Rubik"/>
              </a:rPr>
              <a:t>הַמְּשִׂימָה</a:t>
            </a:r>
            <a:endParaRPr sz="2400" b="1" u="sng">
              <a:solidFill>
                <a:srgbClr val="054CC0"/>
              </a:solidFill>
              <a:latin typeface="Rubik"/>
              <a:ea typeface="Rubik"/>
              <a:cs typeface="Rubik"/>
              <a:sym typeface="Rubik"/>
            </a:endParaRPr>
          </a:p>
          <a:p>
            <a:pPr marL="0" lvl="0" indent="0" algn="ctr" rtl="1">
              <a:lnSpc>
                <a:spcPct val="115000"/>
              </a:lnSpc>
              <a:spcBef>
                <a:spcPts val="1200"/>
              </a:spcBef>
              <a:spcAft>
                <a:spcPts val="0"/>
              </a:spcAft>
              <a:buSzPts val="1800"/>
              <a:buNone/>
            </a:pPr>
            <a:r>
              <a:rPr lang="iw" sz="2400" b="1">
                <a:solidFill>
                  <a:srgbClr val="054CC0"/>
                </a:solidFill>
                <a:latin typeface="Rubik"/>
                <a:ea typeface="Rubik"/>
                <a:cs typeface="Rubik"/>
                <a:sym typeface="Rubik"/>
              </a:rPr>
              <a:t>לְנַסּוֹת לְהַתְאִים בֵּין סוּגֵי מִסְפָּרַיִם שׁוֹנִים </a:t>
            </a:r>
            <a:br>
              <a:rPr lang="iw" sz="2400" b="1">
                <a:solidFill>
                  <a:srgbClr val="054CC0"/>
                </a:solidFill>
                <a:latin typeface="Rubik"/>
                <a:ea typeface="Rubik"/>
                <a:cs typeface="Rubik"/>
                <a:sym typeface="Rubik"/>
              </a:rPr>
            </a:br>
            <a:r>
              <a:rPr lang="iw" sz="2400" b="1">
                <a:solidFill>
                  <a:srgbClr val="054CC0"/>
                </a:solidFill>
                <a:latin typeface="Rubik"/>
                <a:ea typeface="Rubik"/>
                <a:cs typeface="Rubik"/>
                <a:sym typeface="Rubik"/>
              </a:rPr>
              <a:t>לְבֵין כָּל אֶחָד מֵהֶחֳמָרִים הָאֵלֶּה: </a:t>
            </a:r>
            <a:endParaRPr sz="2400" b="1">
              <a:solidFill>
                <a:srgbClr val="054CC0"/>
              </a:solidFill>
              <a:latin typeface="Rubik"/>
              <a:ea typeface="Rubik"/>
              <a:cs typeface="Rubik"/>
              <a:sym typeface="Rubik"/>
            </a:endParaRPr>
          </a:p>
          <a:p>
            <a:pPr marL="0" lvl="0" indent="0" algn="ctr" rtl="1">
              <a:lnSpc>
                <a:spcPct val="115000"/>
              </a:lnSpc>
              <a:spcBef>
                <a:spcPts val="1200"/>
              </a:spcBef>
              <a:spcAft>
                <a:spcPts val="0"/>
              </a:spcAft>
              <a:buSzPts val="1800"/>
              <a:buNone/>
            </a:pPr>
            <a:r>
              <a:rPr lang="iw" sz="2400">
                <a:solidFill>
                  <a:srgbClr val="054CC0"/>
                </a:solidFill>
                <a:latin typeface="Rubik"/>
                <a:ea typeface="Rubik"/>
                <a:cs typeface="Rubik"/>
                <a:sym typeface="Rubik"/>
              </a:rPr>
              <a:t>פֵּד גָּאזָה, נְיַר מַדְפֶּסֶת רָגִיל, נְיַר דֶּבֶק, בְּרִיסְטוֹל, מִמְחֲטוֹת נְיָר, צִפָּרְנַיִם מְלָאכוּתִיּוֹת, שַׂקִּיּוֹת פְּלַסְטִיק, חוּט תְּפִירָה, חֶבֶל עָבֶה, בְּצֵק מִשְׂחָק</a:t>
            </a:r>
            <a:endParaRPr sz="1890">
              <a:solidFill>
                <a:srgbClr val="054CC0"/>
              </a:solidFill>
              <a:latin typeface="Rubik"/>
              <a:ea typeface="Rubik"/>
              <a:cs typeface="Rubik"/>
              <a:sym typeface="Rubik"/>
            </a:endParaRPr>
          </a:p>
        </p:txBody>
      </p:sp>
      <p:sp>
        <p:nvSpPr>
          <p:cNvPr id="128" name="Google Shape;128;p9"/>
          <p:cNvSpPr txBox="1">
            <a:spLocks noGrp="1"/>
          </p:cNvSpPr>
          <p:nvPr>
            <p:ph type="title"/>
          </p:nvPr>
        </p:nvSpPr>
        <p:spPr>
          <a:xfrm>
            <a:off x="-84425" y="78625"/>
            <a:ext cx="9144000" cy="801000"/>
          </a:xfrm>
          <a:prstGeom prst="rect">
            <a:avLst/>
          </a:prstGeom>
          <a:noFill/>
          <a:ln>
            <a:noFill/>
          </a:ln>
        </p:spPr>
        <p:txBody>
          <a:bodyPr spcFirstLastPara="1" wrap="square" lIns="91425" tIns="91425" rIns="91425" bIns="91425" anchor="t" anchorCtr="0">
            <a:normAutofit/>
          </a:bodyPr>
          <a:lstStyle/>
          <a:p>
            <a:pPr marL="0" lvl="0" indent="0" algn="ctr" rtl="1">
              <a:lnSpc>
                <a:spcPct val="100000"/>
              </a:lnSpc>
              <a:spcBef>
                <a:spcPts val="0"/>
              </a:spcBef>
              <a:spcAft>
                <a:spcPts val="0"/>
              </a:spcAft>
              <a:buSzPts val="4200"/>
              <a:buNone/>
            </a:pPr>
            <a:r>
              <a:rPr lang="iw" sz="3000" b="0">
                <a:solidFill>
                  <a:srgbClr val="054CC0"/>
                </a:solidFill>
                <a:latin typeface="Rubik ExtraBold"/>
                <a:ea typeface="Rubik ExtraBold"/>
                <a:cs typeface="Rubik ExtraBold"/>
                <a:sym typeface="Rubik ExtraBold"/>
              </a:rPr>
              <a:t>התאמה בין מספריים לחומר</a:t>
            </a:r>
            <a:endParaRPr sz="3000" b="0">
              <a:solidFill>
                <a:srgbClr val="054CC0"/>
              </a:solidFill>
              <a:latin typeface="Rubik ExtraBold"/>
              <a:ea typeface="Rubik ExtraBold"/>
              <a:cs typeface="Rubik ExtraBold"/>
              <a:sym typeface="Rubik ExtraBold"/>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1902</Words>
  <Application>Microsoft Office PowerPoint</Application>
  <PresentationFormat>‫הצגה על המסך (16:9)</PresentationFormat>
  <Paragraphs>192</Paragraphs>
  <Slides>27</Slides>
  <Notes>27</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27</vt:i4>
      </vt:variant>
    </vt:vector>
  </HeadingPairs>
  <TitlesOfParts>
    <vt:vector size="37" baseType="lpstr">
      <vt:lpstr>Rubik Black</vt:lpstr>
      <vt:lpstr>Rubik ExtraBold</vt:lpstr>
      <vt:lpstr>Rubik</vt:lpstr>
      <vt:lpstr>Calibri</vt:lpstr>
      <vt:lpstr>Source Code Pro</vt:lpstr>
      <vt:lpstr>Amatic SC</vt:lpstr>
      <vt:lpstr>Rubik SemiBold</vt:lpstr>
      <vt:lpstr>Rubik Medium</vt:lpstr>
      <vt:lpstr>Arial</vt:lpstr>
      <vt:lpstr>Beach Day</vt:lpstr>
      <vt:lpstr>מצגת של PowerPoint‏</vt:lpstr>
      <vt:lpstr>הנחיות למורה  </vt:lpstr>
      <vt:lpstr>הנחיות למורה - רקע  </vt:lpstr>
      <vt:lpstr>הנחיות למורה - רקע  </vt:lpstr>
      <vt:lpstr>הנחיות למורה - רקע  </vt:lpstr>
      <vt:lpstr>הנחיות למורה-מהלך הפעילות  </vt:lpstr>
      <vt:lpstr>מצגת של PowerPoint‏</vt:lpstr>
      <vt:lpstr>המספריים המתאימים</vt:lpstr>
      <vt:lpstr>התאמה בין מספריים לחומר</vt:lpstr>
      <vt:lpstr>התאמה בין מספריים לחומר</vt:lpstr>
      <vt:lpstr>התאמה בין מספריים לחומר</vt:lpstr>
      <vt:lpstr>התאמה בין סוג המספריים  למשתמש</vt:lpstr>
      <vt:lpstr>על אודות המספריים</vt:lpstr>
      <vt:lpstr>יישום - עוזרים לתכנן מספריים</vt:lpstr>
      <vt:lpstr>יישום - עוזרים לתכנן מספריים</vt:lpstr>
      <vt:lpstr>סיכום ורפלקציה</vt:lpstr>
      <vt:lpstr>סיכום ורפלקציה</vt:lpstr>
      <vt:lpstr>סיכום ורפלקציה</vt:lpstr>
      <vt:lpstr>סיכום ורפלקציה</vt:lpstr>
      <vt:lpstr>סיכום ורפלקציה</vt:lpstr>
      <vt:lpstr>סיכום ורפלקציה</vt:lpstr>
      <vt:lpstr>סיכום ורפלקציה</vt:lpstr>
      <vt:lpstr>סיכום ורפלקציה</vt:lpstr>
      <vt:lpstr>סיכום ורפלקציה</vt:lpstr>
      <vt:lpstr>סיכום ורפלקציה</vt:lpstr>
      <vt:lpstr>סיכום ורפלקציה</vt:lpstr>
      <vt:lpstr>מָה הִרְגַּשְׁתֶּם כַּאֲשֶׁר חֲקַרְתֶּם אֶת הַתְּכוּנוֹת שֶׁל סוּגִים שׁוֹנִים שֶׁל מִסְפָּרַיִם? מִמָּה נֶהֱנֵיתֶם בִּמְיֻחָד? עַל אֵיזֶה חֵלֶק מֵהַמְּשִׂימָה הֲיִיתֶם מַעֲדִיפִים לְוַתֵּר?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Chagit Tishler</dc:creator>
  <cp:lastModifiedBy>Chagit Tishler</cp:lastModifiedBy>
  <cp:revision>1</cp:revision>
  <dcterms:modified xsi:type="dcterms:W3CDTF">2026-04-13T15:13:40Z</dcterms:modified>
</cp:coreProperties>
</file>