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Amatic SC" panose="00000500000000000000" pitchFamily="2" charset="-79"/>
      <p:regular r:id="rId23"/>
      <p:bold r:id="rId24"/>
    </p:embeddedFont>
    <p:embeddedFont>
      <p:font typeface="Calibri" panose="020F0502020204030204" pitchFamily="34" charset="0"/>
      <p:regular r:id="rId25"/>
      <p:bold r:id="rId26"/>
      <p:italic r:id="rId27"/>
      <p:boldItalic r:id="rId28"/>
    </p:embeddedFont>
    <p:embeddedFont>
      <p:font typeface="Rubik" panose="020B0604020202020204" charset="-79"/>
      <p:regular r:id="rId29"/>
      <p:bold r:id="rId30"/>
      <p:italic r:id="rId31"/>
      <p:boldItalic r:id="rId32"/>
    </p:embeddedFont>
    <p:embeddedFont>
      <p:font typeface="Rubik Black" panose="020B0604020202020204" charset="-79"/>
      <p:bold r:id="rId33"/>
      <p:boldItalic r:id="rId34"/>
    </p:embeddedFont>
    <p:embeddedFont>
      <p:font typeface="Rubik ExtraBold" panose="020B0604020202020204" charset="-79"/>
      <p:bold r:id="rId35"/>
      <p:boldItalic r:id="rId36"/>
    </p:embeddedFont>
    <p:embeddedFont>
      <p:font typeface="Rubik Medium" panose="020B0604020202020204" charset="-79"/>
      <p:regular r:id="rId37"/>
      <p:bold r:id="rId38"/>
      <p:italic r:id="rId39"/>
      <p:boldItalic r:id="rId40"/>
    </p:embeddedFont>
    <p:embeddedFont>
      <p:font typeface="Rubik SemiBold" panose="020B0604020202020204" charset="-79"/>
      <p:regular r:id="rId41"/>
      <p:bold r:id="rId42"/>
      <p:italic r:id="rId43"/>
      <p:boldItalic r:id="rId44"/>
    </p:embeddedFont>
    <p:embeddedFont>
      <p:font typeface="Source Code Pro" panose="020B0509030403020204" pitchFamily="49"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4lm0NnE9hDIu2SpagqnFyA==" hashData="KGfUWHutm0XNGX2pj0LyQqzPU+CcKgpJlJa1D5i74Dy5NJ8mSihaWS/lv/DaS5qkHRZC+LXvzeQCJc5UuQ7m/g=="/>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B4F071-2FC1-4A58-B25E-EF44D2927C59}">
  <a:tblStyle styleId="{C8B4F071-2FC1-4A58-B25E-EF44D2927C59}" styleName="Table_0">
    <a:wholeTbl>
      <a:tcTxStyle>
        <a:font>
          <a:latin typeface="Arial"/>
          <a:ea typeface="Arial"/>
          <a:cs typeface="Arial"/>
        </a:font>
        <a:srgbClr val="000000"/>
      </a:tcTxStyle>
      <a:tcStyle>
        <a:tcBdr>
          <a:left>
            <a:ln w="19050" cap="flat" cmpd="sng">
              <a:solidFill>
                <a:srgbClr val="054CC0"/>
              </a:solidFill>
              <a:prstDash val="solid"/>
              <a:round/>
              <a:headEnd type="none" w="sm" len="sm"/>
              <a:tailEnd type="none" w="sm" len="sm"/>
            </a:ln>
          </a:left>
          <a:right>
            <a:ln w="19050" cap="flat" cmpd="sng">
              <a:solidFill>
                <a:srgbClr val="054CC0"/>
              </a:solidFill>
              <a:prstDash val="solid"/>
              <a:round/>
              <a:headEnd type="none" w="sm" len="sm"/>
              <a:tailEnd type="none" w="sm" len="sm"/>
            </a:ln>
          </a:right>
          <a:top>
            <a:ln w="19050" cap="flat" cmpd="sng">
              <a:solidFill>
                <a:srgbClr val="054CC0"/>
              </a:solidFill>
              <a:prstDash val="solid"/>
              <a:round/>
              <a:headEnd type="none" w="sm" len="sm"/>
              <a:tailEnd type="none" w="sm" len="sm"/>
            </a:ln>
          </a:top>
          <a:bottom>
            <a:ln w="19050" cap="flat" cmpd="sng">
              <a:solidFill>
                <a:srgbClr val="054CC0"/>
              </a:solidFill>
              <a:prstDash val="solid"/>
              <a:round/>
              <a:headEnd type="none" w="sm" len="sm"/>
              <a:tailEnd type="none" w="sm" len="sm"/>
            </a:ln>
          </a:bottom>
          <a:insideH>
            <a:ln w="19050" cap="flat" cmpd="sng">
              <a:solidFill>
                <a:srgbClr val="054CC0"/>
              </a:solidFill>
              <a:prstDash val="solid"/>
              <a:round/>
              <a:headEnd type="none" w="sm" len="sm"/>
              <a:tailEnd type="none" w="sm" len="sm"/>
            </a:ln>
          </a:insideH>
          <a:insideV>
            <a:ln w="19050" cap="flat" cmpd="sng">
              <a:solidFill>
                <a:srgbClr val="054CC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08CB7DF-C8D7-45D4-A9C6-237EB607417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432"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font" Target="fonts/font25.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font" Target="fonts/font2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font" Target="fonts/font26.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font" Target="fonts/font24.fntdata"/><Relationship Id="rId20" Type="http://schemas.openxmlformats.org/officeDocument/2006/relationships/slide" Target="slides/slide19.xml"/><Relationship Id="rId41"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4362aa5d6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34362aa5d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42ba1c0be8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42ba1c0be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42830d6bdb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42830d6bd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21c569351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21c569351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lnSpc>
                <a:spcPct val="115000"/>
              </a:lnSpc>
              <a:spcBef>
                <a:spcPts val="0"/>
              </a:spcBef>
              <a:spcAft>
                <a:spcPts val="0"/>
              </a:spcAft>
              <a:buNone/>
            </a:pP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42830d6bdb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42830d6bdb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lnSpc>
                <a:spcPct val="115000"/>
              </a:lnSpc>
              <a:spcBef>
                <a:spcPts val="0"/>
              </a:spcBef>
              <a:spcAft>
                <a:spcPts val="0"/>
              </a:spcAft>
              <a:buNone/>
            </a:pP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b3f19899b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b3f19899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b3f19899b4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b3f19899b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b3f19899b4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b3f19899b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21997353fd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21997353fd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42830d6bdb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42830d6bdb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42830d6bdb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342830d6bdb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r" rtl="1">
              <a:lnSpc>
                <a:spcPct val="115000"/>
              </a:lnSpc>
              <a:spcBef>
                <a:spcPts val="0"/>
              </a:spcBef>
              <a:spcAft>
                <a:spcPts val="0"/>
              </a:spcAft>
              <a:buClr>
                <a:schemeClr val="dk1"/>
              </a:buClr>
              <a:buSzPts val="1100"/>
              <a:buFont typeface="Arial"/>
              <a:buNone/>
            </a:pPr>
            <a:r>
              <a:rPr lang="iw">
                <a:solidFill>
                  <a:schemeClr val="dk1"/>
                </a:solidFill>
                <a:latin typeface="Rubik"/>
                <a:ea typeface="Rubik"/>
                <a:cs typeface="Rubik"/>
                <a:sym typeface="Rubik"/>
              </a:rPr>
              <a:t>במידה והתלמידים מעלים צורך אחד או יותר כדאי לקיים דיון קצר על אופן הפעלת המפסק.</a:t>
            </a:r>
            <a:endParaRPr>
              <a:solidFill>
                <a:schemeClr val="dk1"/>
              </a:solidFill>
              <a:latin typeface="Rubik"/>
              <a:ea typeface="Rubik"/>
              <a:cs typeface="Rubik"/>
              <a:sym typeface="Rubik"/>
            </a:endParaRPr>
          </a:p>
          <a:p>
            <a:pPr marL="914400" lvl="0" indent="0" algn="r" rtl="1">
              <a:lnSpc>
                <a:spcPct val="115000"/>
              </a:lnSpc>
              <a:spcBef>
                <a:spcPts val="0"/>
              </a:spcBef>
              <a:spcAft>
                <a:spcPts val="0"/>
              </a:spcAft>
              <a:buClr>
                <a:schemeClr val="dk1"/>
              </a:buClr>
              <a:buSzPts val="11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3474afbbd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3474afbb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4362aa5d61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4362aa5d61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Clr>
                <a:schemeClr val="dk1"/>
              </a:buClr>
              <a:buSzPts val="1100"/>
              <a:buFont typeface="Arial"/>
              <a:buNone/>
            </a:pPr>
            <a:r>
              <a:rPr lang="iw" b="1"/>
              <a:t>מה הרגשתם במהלך היחידה?</a:t>
            </a:r>
            <a:endParaRPr b="1"/>
          </a:p>
          <a:p>
            <a:pPr marL="0" lvl="0" indent="0" algn="r" rtl="1">
              <a:spcBef>
                <a:spcPts val="0"/>
              </a:spcBef>
              <a:spcAft>
                <a:spcPts val="0"/>
              </a:spcAft>
              <a:buNone/>
            </a:pPr>
            <a:r>
              <a:rPr lang="iw" u="sng"/>
              <a:t>רפלקציה אישית</a:t>
            </a:r>
            <a:r>
              <a:rPr lang="iw"/>
              <a:t> - סימון על סרגל אימוג'ים מעוצב שמדמה את התחושות שלהם לגבי הפעילות - מעניין, מפתיע, משעמם, מאתגר או ציור אימוג'י/ם אישי/ים המתאר/ים את תחושותיהם. ראו סרגל להדפסה בנספח של המערך למורה.</a:t>
            </a:r>
            <a:endParaRPr/>
          </a:p>
          <a:p>
            <a:pPr marL="0" lvl="0" indent="0" algn="r" rtl="1">
              <a:spcBef>
                <a:spcPts val="0"/>
              </a:spcBef>
              <a:spcAft>
                <a:spcPts val="0"/>
              </a:spcAft>
              <a:buNone/>
            </a:pPr>
            <a:r>
              <a:rPr lang="iw" u="sng"/>
              <a:t>רפלקציה קבוצתית</a:t>
            </a:r>
            <a:r>
              <a:rPr lang="iw"/>
              <a:t> - לבחור משהו אחד שאהבו ביחידה ומשהו אחד שהיו מוותרים עליו.</a:t>
            </a:r>
            <a:endParaRPr/>
          </a:p>
          <a:p>
            <a:pPr marL="0" lvl="0" indent="0" algn="r" rtl="1">
              <a:spcBef>
                <a:spcPts val="0"/>
              </a:spcBef>
              <a:spcAft>
                <a:spcPts val="0"/>
              </a:spcAft>
              <a:buNone/>
            </a:pPr>
            <a:r>
              <a:rPr lang="iw" u="sng"/>
              <a:t>רפלקציה כיתתית</a:t>
            </a:r>
            <a:r>
              <a:rPr lang="iw"/>
              <a:t> - נציג/ה מכל קבוצה מציג/ה את אחת הבחירות של הקבוצה (משהו שאהבו או משהו שהיו מוותרים עליו).</a:t>
            </a:r>
            <a:endParaRPr/>
          </a:p>
          <a:p>
            <a:pPr marL="0" lvl="0" indent="0" algn="r" rtl="1">
              <a:spcBef>
                <a:spcPts val="0"/>
              </a:spcBef>
              <a:spcAft>
                <a:spcPts val="0"/>
              </a:spcAft>
              <a:buClr>
                <a:schemeClr val="dk1"/>
              </a:buClr>
              <a:buSzPts val="1100"/>
              <a:buFont typeface="Arial"/>
              <a:buNone/>
            </a:pPr>
            <a:endParaRPr/>
          </a:p>
          <a:p>
            <a:pPr marL="0" lvl="0" indent="0" algn="r" rtl="1">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36ebe3ec88_3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36ebe3ec88_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3474afbbdb_1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3474afbbdb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310a5cb74a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310a5cb74a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3474afbbdb_2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3474afbbdb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a94d7136e7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a94d7136e7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24908cec01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24908cec01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42ba1c0be8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42ba1c0be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0"/>
              </a:spcBef>
              <a:spcAft>
                <a:spcPts val="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0"/>
              </a:spcBef>
              <a:spcAft>
                <a:spcPts val="0"/>
              </a:spcAft>
              <a:buClr>
                <a:schemeClr val="accent1"/>
              </a:buClr>
              <a:buSzPts val="1400"/>
              <a:buChar char="○"/>
              <a:defRPr>
                <a:solidFill>
                  <a:schemeClr val="accent1"/>
                </a:solidFill>
                <a:highlight>
                  <a:schemeClr val="lt1"/>
                </a:highlight>
              </a:defRPr>
            </a:lvl2pPr>
            <a:lvl3pPr marL="1371600" lvl="2" indent="-317500">
              <a:spcBef>
                <a:spcPts val="0"/>
              </a:spcBef>
              <a:spcAft>
                <a:spcPts val="0"/>
              </a:spcAft>
              <a:buClr>
                <a:schemeClr val="accent1"/>
              </a:buClr>
              <a:buSzPts val="1400"/>
              <a:buChar char="■"/>
              <a:defRPr>
                <a:solidFill>
                  <a:schemeClr val="accent1"/>
                </a:solidFill>
                <a:highlight>
                  <a:schemeClr val="lt1"/>
                </a:highlight>
              </a:defRPr>
            </a:lvl3pPr>
            <a:lvl4pPr marL="1828800" lvl="3" indent="-317500">
              <a:spcBef>
                <a:spcPts val="0"/>
              </a:spcBef>
              <a:spcAft>
                <a:spcPts val="0"/>
              </a:spcAft>
              <a:buClr>
                <a:schemeClr val="accent1"/>
              </a:buClr>
              <a:buSzPts val="1400"/>
              <a:buChar char="●"/>
              <a:defRPr>
                <a:solidFill>
                  <a:schemeClr val="accent1"/>
                </a:solidFill>
                <a:highlight>
                  <a:schemeClr val="lt1"/>
                </a:highlight>
              </a:defRPr>
            </a:lvl4pPr>
            <a:lvl5pPr marL="2286000" lvl="4" indent="-317500">
              <a:spcBef>
                <a:spcPts val="0"/>
              </a:spcBef>
              <a:spcAft>
                <a:spcPts val="0"/>
              </a:spcAft>
              <a:buClr>
                <a:schemeClr val="accent1"/>
              </a:buClr>
              <a:buSzPts val="1400"/>
              <a:buChar char="○"/>
              <a:defRPr>
                <a:solidFill>
                  <a:schemeClr val="accent1"/>
                </a:solidFill>
                <a:highlight>
                  <a:schemeClr val="lt1"/>
                </a:highlight>
              </a:defRPr>
            </a:lvl5pPr>
            <a:lvl6pPr marL="2743200" lvl="5" indent="-317500">
              <a:spcBef>
                <a:spcPts val="0"/>
              </a:spcBef>
              <a:spcAft>
                <a:spcPts val="0"/>
              </a:spcAft>
              <a:buClr>
                <a:schemeClr val="accent1"/>
              </a:buClr>
              <a:buSzPts val="1400"/>
              <a:buChar char="■"/>
              <a:defRPr>
                <a:solidFill>
                  <a:schemeClr val="accent1"/>
                </a:solidFill>
                <a:highlight>
                  <a:schemeClr val="lt1"/>
                </a:highlight>
              </a:defRPr>
            </a:lvl6pPr>
            <a:lvl7pPr marL="3200400" lvl="6" indent="-317500">
              <a:spcBef>
                <a:spcPts val="0"/>
              </a:spcBef>
              <a:spcAft>
                <a:spcPts val="0"/>
              </a:spcAft>
              <a:buClr>
                <a:schemeClr val="accent1"/>
              </a:buClr>
              <a:buSzPts val="1400"/>
              <a:buChar char="●"/>
              <a:defRPr>
                <a:solidFill>
                  <a:schemeClr val="accent1"/>
                </a:solidFill>
                <a:highlight>
                  <a:schemeClr val="lt1"/>
                </a:highlight>
              </a:defRPr>
            </a:lvl7pPr>
            <a:lvl8pPr marL="3657600" lvl="7" indent="-317500">
              <a:spcBef>
                <a:spcPts val="0"/>
              </a:spcBef>
              <a:spcAft>
                <a:spcPts val="0"/>
              </a:spcAft>
              <a:buClr>
                <a:schemeClr val="accent1"/>
              </a:buClr>
              <a:buSzPts val="1400"/>
              <a:buChar char="○"/>
              <a:defRPr>
                <a:solidFill>
                  <a:schemeClr val="accent1"/>
                </a:solidFill>
                <a:highlight>
                  <a:schemeClr val="lt1"/>
                </a:highlight>
              </a:defRPr>
            </a:lvl8pPr>
            <a:lvl9pPr marL="4114800" lvl="8" indent="-317500">
              <a:spcBef>
                <a:spcPts val="0"/>
              </a:spcBef>
              <a:spcAft>
                <a:spcPts val="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iw"/>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7.jpg"/><Relationship Id="rId4" Type="http://schemas.openxmlformats.org/officeDocument/2006/relationships/hyperlink" Target="http://www.youtube.com/watch?v=3KXfEKhVO6w"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8.jpg"/><Relationship Id="rId4" Type="http://schemas.openxmlformats.org/officeDocument/2006/relationships/hyperlink" Target="http://drive.google.com/file/d/107YG7n_fB2JmaEcymaBg4JsC_OSrjQ1j/view"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5"/>
        <p:cNvGrpSpPr/>
        <p:nvPr/>
      </p:nvGrpSpPr>
      <p:grpSpPr>
        <a:xfrm>
          <a:off x="0" y="0"/>
          <a:ext cx="0" cy="0"/>
          <a:chOff x="0" y="0"/>
          <a:chExt cx="0" cy="0"/>
        </a:xfrm>
      </p:grpSpPr>
      <p:pic>
        <p:nvPicPr>
          <p:cNvPr id="56" name="Google Shape;56;p13"/>
          <p:cNvPicPr preferRelativeResize="0"/>
          <p:nvPr/>
        </p:nvPicPr>
        <p:blipFill>
          <a:blip r:embed="rId3">
            <a:alphaModFix/>
          </a:blip>
          <a:stretch>
            <a:fillRect/>
          </a:stretch>
        </p:blipFill>
        <p:spPr>
          <a:xfrm>
            <a:off x="0" y="0"/>
            <a:ext cx="9144018" cy="5143501"/>
          </a:xfrm>
          <a:prstGeom prst="rect">
            <a:avLst/>
          </a:prstGeom>
          <a:noFill/>
          <a:ln>
            <a:noFill/>
          </a:ln>
        </p:spPr>
      </p:pic>
      <p:sp>
        <p:nvSpPr>
          <p:cNvPr id="57" name="Google Shape;57;p13"/>
          <p:cNvSpPr txBox="1"/>
          <p:nvPr/>
        </p:nvSpPr>
        <p:spPr>
          <a:xfrm>
            <a:off x="9426850" y="519725"/>
            <a:ext cx="3355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latin typeface="Source Code Pro"/>
              <a:ea typeface="Source Code Pro"/>
              <a:cs typeface="Source Code Pro"/>
              <a:sym typeface="Source Code Pro"/>
            </a:endParaRPr>
          </a:p>
        </p:txBody>
      </p:sp>
      <p:graphicFrame>
        <p:nvGraphicFramePr>
          <p:cNvPr id="58" name="Google Shape;58;p13"/>
          <p:cNvGraphicFramePr/>
          <p:nvPr/>
        </p:nvGraphicFramePr>
        <p:xfrm>
          <a:off x="-366375" y="4616375"/>
          <a:ext cx="8931700" cy="790575"/>
        </p:xfrm>
        <a:graphic>
          <a:graphicData uri="http://schemas.openxmlformats.org/drawingml/2006/table">
            <a:tbl>
              <a:tblPr>
                <a:noFill/>
                <a:tableStyleId>{C8B4F071-2FC1-4A58-B25E-EF44D2927C59}</a:tableStyleId>
              </a:tblPr>
              <a:tblGrid>
                <a:gridCol w="1281675">
                  <a:extLst>
                    <a:ext uri="{9D8B030D-6E8A-4147-A177-3AD203B41FA5}">
                      <a16:colId xmlns:a16="http://schemas.microsoft.com/office/drawing/2014/main" val="20000"/>
                    </a:ext>
                  </a:extLst>
                </a:gridCol>
                <a:gridCol w="7650025">
                  <a:extLst>
                    <a:ext uri="{9D8B030D-6E8A-4147-A177-3AD203B41FA5}">
                      <a16:colId xmlns:a16="http://schemas.microsoft.com/office/drawing/2014/main" val="20001"/>
                    </a:ext>
                  </a:extLst>
                </a:gridCol>
              </a:tblGrid>
              <a:tr h="790575">
                <a:tc>
                  <a:txBody>
                    <a:bodyPr/>
                    <a:lstStyle/>
                    <a:p>
                      <a:pPr marL="0" lvl="0" indent="0" algn="r" rtl="1">
                        <a:spcBef>
                          <a:spcPts val="0"/>
                        </a:spcBef>
                        <a:spcAft>
                          <a:spcPts val="0"/>
                        </a:spcAft>
                        <a:buNone/>
                      </a:pPr>
                      <a:endParaRPr sz="1500">
                        <a:solidFill>
                          <a:srgbClr val="054CC0"/>
                        </a:solidFill>
                        <a:latin typeface="Rubik Black"/>
                        <a:ea typeface="Rubik Black"/>
                        <a:cs typeface="Rubik Black"/>
                        <a:sym typeface="Rubik Black"/>
                      </a:endParaRPr>
                    </a:p>
                  </a:txBody>
                  <a:tcPr marL="0" marR="0" marT="0"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r" rtl="1">
                        <a:spcBef>
                          <a:spcPts val="1200"/>
                        </a:spcBef>
                        <a:spcAft>
                          <a:spcPts val="0"/>
                        </a:spcAft>
                        <a:buNone/>
                      </a:pPr>
                      <a:r>
                        <a:rPr lang="iw" sz="1800" b="1">
                          <a:solidFill>
                            <a:srgbClr val="054CC0"/>
                          </a:solidFill>
                          <a:latin typeface="Rubik"/>
                          <a:ea typeface="Rubik"/>
                          <a:cs typeface="Rubik"/>
                          <a:sym typeface="Rubik"/>
                        </a:rPr>
                        <a:t>יחידת הוראה לקידום למידה התנסותית בחדרי מייקר של מדע וטכנולוגי</a:t>
                      </a:r>
                      <a:r>
                        <a:rPr lang="iw" sz="1800" b="1">
                          <a:solidFill>
                            <a:srgbClr val="4472C4"/>
                          </a:solidFill>
                          <a:latin typeface="Rubik"/>
                          <a:ea typeface="Rubik"/>
                          <a:cs typeface="Rubik"/>
                          <a:sym typeface="Rubik"/>
                        </a:rPr>
                        <a:t>ה</a:t>
                      </a:r>
                      <a:endParaRPr sz="1800">
                        <a:solidFill>
                          <a:srgbClr val="FFFFFF"/>
                        </a:solidFill>
                        <a:latin typeface="Rubik Medium"/>
                        <a:ea typeface="Rubik Medium"/>
                        <a:cs typeface="Rubik Medium"/>
                        <a:sym typeface="Rubik Medium"/>
                      </a:endParaRPr>
                    </a:p>
                  </a:txBody>
                  <a:tcPr marL="0" marR="0" marT="0"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59" name="Google Shape;59;p13"/>
          <p:cNvPicPr preferRelativeResize="0"/>
          <p:nvPr/>
        </p:nvPicPr>
        <p:blipFill>
          <a:blip r:embed="rId4">
            <a:alphaModFix/>
          </a:blip>
          <a:stretch>
            <a:fillRect/>
          </a:stretch>
        </p:blipFill>
        <p:spPr>
          <a:xfrm>
            <a:off x="0" y="0"/>
            <a:ext cx="9144000" cy="5143500"/>
          </a:xfrm>
          <a:prstGeom prst="rect">
            <a:avLst/>
          </a:prstGeom>
          <a:noFill/>
          <a:ln>
            <a:noFill/>
          </a:ln>
        </p:spPr>
      </p:pic>
      <p:sp>
        <p:nvSpPr>
          <p:cNvPr id="60" name="Google Shape;60;p13"/>
          <p:cNvSpPr txBox="1"/>
          <p:nvPr/>
        </p:nvSpPr>
        <p:spPr>
          <a:xfrm>
            <a:off x="1362925" y="2008500"/>
            <a:ext cx="6186300" cy="1114200"/>
          </a:xfrm>
          <a:prstGeom prst="rect">
            <a:avLst/>
          </a:prstGeom>
          <a:noFill/>
          <a:ln>
            <a:noFill/>
          </a:ln>
        </p:spPr>
        <p:txBody>
          <a:bodyPr spcFirstLastPara="1" wrap="square" lIns="91425" tIns="91425" rIns="91425" bIns="91425" anchor="t" anchorCtr="0">
            <a:noAutofit/>
          </a:bodyPr>
          <a:lstStyle/>
          <a:p>
            <a:pPr marL="0" lvl="0" indent="0" algn="ctr" rtl="1">
              <a:spcBef>
                <a:spcPts val="0"/>
              </a:spcBef>
              <a:spcAft>
                <a:spcPts val="0"/>
              </a:spcAft>
              <a:buNone/>
            </a:pPr>
            <a:r>
              <a:rPr lang="iw" sz="4600">
                <a:solidFill>
                  <a:srgbClr val="054CC0"/>
                </a:solidFill>
                <a:latin typeface="Rubik ExtraBold"/>
                <a:ea typeface="Rubik ExtraBold"/>
                <a:cs typeface="Rubik ExtraBold"/>
                <a:sym typeface="Rubik ExtraBold"/>
              </a:rPr>
              <a:t>מעגלים מעגלים</a:t>
            </a:r>
            <a:r>
              <a:rPr lang="iw" sz="4800">
                <a:solidFill>
                  <a:srgbClr val="054CC0"/>
                </a:solidFill>
                <a:latin typeface="Rubik ExtraBold"/>
                <a:ea typeface="Rubik ExtraBold"/>
                <a:cs typeface="Rubik ExtraBold"/>
                <a:sym typeface="Rubik ExtraBold"/>
              </a:rPr>
              <a:t> </a:t>
            </a:r>
            <a:r>
              <a:rPr lang="iw" sz="2800">
                <a:solidFill>
                  <a:srgbClr val="054CC0"/>
                </a:solidFill>
                <a:latin typeface="Rubik ExtraBold"/>
                <a:ea typeface="Rubik ExtraBold"/>
                <a:cs typeface="Rubik ExtraBold"/>
                <a:sym typeface="Rubik ExtraBold"/>
              </a:rPr>
              <a:t>(חלק ב')</a:t>
            </a:r>
            <a:r>
              <a:rPr lang="iw" sz="4800">
                <a:solidFill>
                  <a:srgbClr val="054CC0"/>
                </a:solidFill>
                <a:latin typeface="Rubik ExtraBold"/>
                <a:ea typeface="Rubik ExtraBold"/>
                <a:cs typeface="Rubik ExtraBold"/>
                <a:sym typeface="Rubik ExtraBold"/>
              </a:rPr>
              <a:t> </a:t>
            </a:r>
            <a:endParaRPr sz="4800">
              <a:solidFill>
                <a:srgbClr val="054CC0"/>
              </a:solidFill>
              <a:latin typeface="Rubik ExtraBold"/>
              <a:ea typeface="Rubik ExtraBold"/>
              <a:cs typeface="Rubik ExtraBold"/>
              <a:sym typeface="Rubik ExtraBold"/>
            </a:endParaRPr>
          </a:p>
        </p:txBody>
      </p:sp>
      <p:sp>
        <p:nvSpPr>
          <p:cNvPr id="61" name="Google Shape;61;p13"/>
          <p:cNvSpPr txBox="1"/>
          <p:nvPr/>
        </p:nvSpPr>
        <p:spPr>
          <a:xfrm>
            <a:off x="1362913" y="3222375"/>
            <a:ext cx="6186300" cy="1114200"/>
          </a:xfrm>
          <a:prstGeom prst="rect">
            <a:avLst/>
          </a:prstGeom>
          <a:noFill/>
          <a:ln>
            <a:noFill/>
          </a:ln>
        </p:spPr>
        <p:txBody>
          <a:bodyPr spcFirstLastPara="1" wrap="square" lIns="91425" tIns="91425" rIns="91425" bIns="91425" anchor="t" anchorCtr="0">
            <a:noAutofit/>
          </a:bodyPr>
          <a:lstStyle/>
          <a:p>
            <a:pPr marL="0" lvl="0" indent="0" algn="ctr" rtl="1">
              <a:spcBef>
                <a:spcPts val="0"/>
              </a:spcBef>
              <a:spcAft>
                <a:spcPts val="0"/>
              </a:spcAft>
              <a:buNone/>
            </a:pPr>
            <a:r>
              <a:rPr lang="iw" sz="3600">
                <a:solidFill>
                  <a:srgbClr val="054CC0"/>
                </a:solidFill>
                <a:latin typeface="Rubik SemiBold"/>
                <a:ea typeface="Rubik SemiBold"/>
                <a:cs typeface="Rubik SemiBold"/>
                <a:sym typeface="Rubik SemiBold"/>
              </a:rPr>
              <a:t>בניית מפסק בהתאמה אישית</a:t>
            </a:r>
            <a:endParaRPr sz="3600">
              <a:solidFill>
                <a:srgbClr val="054CC0"/>
              </a:solidFill>
              <a:latin typeface="Rubik ExtraBold"/>
              <a:ea typeface="Rubik ExtraBold"/>
              <a:cs typeface="Rubik ExtraBold"/>
              <a:sym typeface="Rubik ExtraBold"/>
            </a:endParaRPr>
          </a:p>
        </p:txBody>
      </p:sp>
      <p:sp>
        <p:nvSpPr>
          <p:cNvPr id="62" name="Google Shape;62;p13"/>
          <p:cNvSpPr txBox="1"/>
          <p:nvPr/>
        </p:nvSpPr>
        <p:spPr>
          <a:xfrm>
            <a:off x="386775" y="4124175"/>
            <a:ext cx="7949100" cy="1114200"/>
          </a:xfrm>
          <a:prstGeom prst="rect">
            <a:avLst/>
          </a:prstGeom>
          <a:noFill/>
          <a:ln>
            <a:noFill/>
          </a:ln>
        </p:spPr>
        <p:txBody>
          <a:bodyPr spcFirstLastPara="1" wrap="square" lIns="91425" tIns="91425" rIns="91425" bIns="91425" anchor="t" anchorCtr="0">
            <a:noAutofit/>
          </a:bodyPr>
          <a:lstStyle/>
          <a:p>
            <a:pPr marL="0" lvl="0" indent="0" algn="ctr" rtl="1">
              <a:spcBef>
                <a:spcPts val="0"/>
              </a:spcBef>
              <a:spcAft>
                <a:spcPts val="0"/>
              </a:spcAft>
              <a:buNone/>
            </a:pPr>
            <a:r>
              <a:rPr lang="iw" sz="2100" b="1">
                <a:solidFill>
                  <a:srgbClr val="054CC0"/>
                </a:solidFill>
                <a:latin typeface="Rubik"/>
                <a:ea typeface="Rubik"/>
                <a:cs typeface="Rubik"/>
                <a:sym typeface="Rubik"/>
              </a:rPr>
              <a:t>#8 צמד יחידות העוסק ברכיבי המעגל החשמלי ובמוליכות חשמלית</a:t>
            </a:r>
            <a:endParaRPr sz="2100" b="1">
              <a:solidFill>
                <a:srgbClr val="054CC0"/>
              </a:solidFill>
              <a:latin typeface="Rubik"/>
              <a:ea typeface="Rubik"/>
              <a:cs typeface="Rubik"/>
              <a:sym typeface="Rubi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body" idx="1"/>
          </p:nvPr>
        </p:nvSpPr>
        <p:spPr>
          <a:xfrm>
            <a:off x="379225" y="1514475"/>
            <a:ext cx="8520600" cy="801000"/>
          </a:xfrm>
          <a:prstGeom prst="rect">
            <a:avLst/>
          </a:prstGeom>
        </p:spPr>
        <p:txBody>
          <a:bodyPr spcFirstLastPara="1" wrap="square" lIns="91425" tIns="91425" rIns="91425" bIns="91425" anchor="t" anchorCtr="0">
            <a:normAutofit/>
          </a:bodyPr>
          <a:lstStyle/>
          <a:p>
            <a:pPr marL="0" lvl="0" indent="0" algn="r" rtl="1">
              <a:lnSpc>
                <a:spcPct val="150000"/>
              </a:lnSpc>
              <a:spcBef>
                <a:spcPts val="0"/>
              </a:spcBef>
              <a:spcAft>
                <a:spcPts val="1200"/>
              </a:spcAft>
              <a:buNone/>
            </a:pPr>
            <a:r>
              <a:rPr lang="iw" sz="2550">
                <a:solidFill>
                  <a:srgbClr val="054CC0"/>
                </a:solidFill>
                <a:latin typeface="Rubik"/>
                <a:ea typeface="Rubik"/>
                <a:cs typeface="Rubik"/>
                <a:sym typeface="Rubik"/>
              </a:rPr>
              <a:t>איזה </a:t>
            </a:r>
            <a:r>
              <a:rPr lang="iw" sz="2550" b="1">
                <a:solidFill>
                  <a:srgbClr val="054CC0"/>
                </a:solidFill>
                <a:latin typeface="Rubik"/>
                <a:ea typeface="Rubik"/>
                <a:cs typeface="Rubik"/>
                <a:sym typeface="Rubik"/>
              </a:rPr>
              <a:t>דרכים להפעלת מפסקים</a:t>
            </a:r>
            <a:r>
              <a:rPr lang="iw" sz="2550">
                <a:solidFill>
                  <a:srgbClr val="054CC0"/>
                </a:solidFill>
                <a:latin typeface="Rubik"/>
                <a:ea typeface="Rubik"/>
                <a:cs typeface="Rubik"/>
                <a:sym typeface="Rubik"/>
              </a:rPr>
              <a:t> אתם מכירים ?</a:t>
            </a:r>
            <a:endParaRPr sz="2400">
              <a:solidFill>
                <a:srgbClr val="054CC0"/>
              </a:solidFill>
              <a:latin typeface="Rubik"/>
              <a:ea typeface="Rubik"/>
              <a:cs typeface="Rubik"/>
              <a:sym typeface="Rubik"/>
            </a:endParaRPr>
          </a:p>
        </p:txBody>
      </p:sp>
      <p:pic>
        <p:nvPicPr>
          <p:cNvPr id="142" name="Google Shape;142;p22"/>
          <p:cNvPicPr preferRelativeResize="0"/>
          <p:nvPr/>
        </p:nvPicPr>
        <p:blipFill>
          <a:blip r:embed="rId3">
            <a:alphaModFix/>
          </a:blip>
          <a:stretch>
            <a:fillRect/>
          </a:stretch>
        </p:blipFill>
        <p:spPr>
          <a:xfrm>
            <a:off x="0" y="-12"/>
            <a:ext cx="9144000" cy="1057275"/>
          </a:xfrm>
          <a:prstGeom prst="rect">
            <a:avLst/>
          </a:prstGeom>
          <a:noFill/>
          <a:ln>
            <a:noFill/>
          </a:ln>
        </p:spPr>
      </p:pic>
      <p:sp>
        <p:nvSpPr>
          <p:cNvPr id="143" name="Google Shape;143;p22"/>
          <p:cNvSpPr txBox="1">
            <a:spLocks noGrp="1"/>
          </p:cNvSpPr>
          <p:nvPr>
            <p:ph type="title"/>
          </p:nvPr>
        </p:nvSpPr>
        <p:spPr>
          <a:xfrm>
            <a:off x="-155000" y="128138"/>
            <a:ext cx="9144000" cy="801000"/>
          </a:xfrm>
          <a:prstGeom prst="rect">
            <a:avLst/>
          </a:prstGeom>
        </p:spPr>
        <p:txBody>
          <a:bodyPr spcFirstLastPara="1" wrap="square" lIns="91425" tIns="91425" rIns="91425" bIns="91425" anchor="t" anchorCtr="0">
            <a:normAutofit/>
          </a:bodyPr>
          <a:lstStyle/>
          <a:p>
            <a:pPr marL="0" lvl="0" indent="0" algn="ctr" rtl="1">
              <a:spcBef>
                <a:spcPts val="0"/>
              </a:spcBef>
              <a:spcAft>
                <a:spcPts val="0"/>
              </a:spcAft>
              <a:buNone/>
            </a:pPr>
            <a:r>
              <a:rPr lang="iw" sz="3300" b="0">
                <a:solidFill>
                  <a:srgbClr val="054CC0"/>
                </a:solidFill>
                <a:latin typeface="Rubik ExtraBold"/>
                <a:ea typeface="Rubik ExtraBold"/>
                <a:cs typeface="Rubik ExtraBold"/>
                <a:sym typeface="Rubik ExtraBold"/>
              </a:rPr>
              <a:t>היכרות עם מפסקים</a:t>
            </a:r>
            <a:endParaRPr b="0">
              <a:solidFill>
                <a:srgbClr val="054CC0"/>
              </a:solidFill>
              <a:latin typeface="Rubik ExtraBold"/>
              <a:ea typeface="Rubik ExtraBold"/>
              <a:cs typeface="Rubik ExtraBold"/>
              <a:sym typeface="Rubik ExtraBold"/>
            </a:endParaRPr>
          </a:p>
        </p:txBody>
      </p:sp>
      <p:pic>
        <p:nvPicPr>
          <p:cNvPr id="144" name="Google Shape;144;p22"/>
          <p:cNvPicPr preferRelativeResize="0"/>
          <p:nvPr/>
        </p:nvPicPr>
        <p:blipFill>
          <a:blip r:embed="rId4">
            <a:alphaModFix/>
          </a:blip>
          <a:stretch>
            <a:fillRect/>
          </a:stretch>
        </p:blipFill>
        <p:spPr>
          <a:xfrm>
            <a:off x="1342250" y="3472275"/>
            <a:ext cx="6594552" cy="1581150"/>
          </a:xfrm>
          <a:prstGeom prst="rect">
            <a:avLst/>
          </a:prstGeom>
          <a:noFill/>
          <a:ln>
            <a:noFill/>
          </a:ln>
        </p:spPr>
      </p:pic>
      <p:sp>
        <p:nvSpPr>
          <p:cNvPr id="145" name="Google Shape;145;p22"/>
          <p:cNvSpPr txBox="1">
            <a:spLocks noGrp="1"/>
          </p:cNvSpPr>
          <p:nvPr>
            <p:ph type="body" idx="1"/>
          </p:nvPr>
        </p:nvSpPr>
        <p:spPr>
          <a:xfrm>
            <a:off x="464100" y="2315475"/>
            <a:ext cx="8520600" cy="1290300"/>
          </a:xfrm>
          <a:prstGeom prst="rect">
            <a:avLst/>
          </a:prstGeom>
        </p:spPr>
        <p:txBody>
          <a:bodyPr spcFirstLastPara="1" wrap="square" lIns="91425" tIns="91425" rIns="91425" bIns="91425" anchor="t" anchorCtr="0">
            <a:normAutofit/>
          </a:bodyPr>
          <a:lstStyle/>
          <a:p>
            <a:pPr marL="457200" lvl="0" indent="-342900" algn="r" rtl="1">
              <a:lnSpc>
                <a:spcPct val="150000"/>
              </a:lnSpc>
              <a:spcBef>
                <a:spcPts val="0"/>
              </a:spcBef>
              <a:spcAft>
                <a:spcPts val="0"/>
              </a:spcAft>
              <a:buClr>
                <a:srgbClr val="054CC0"/>
              </a:buClr>
              <a:buSzPts val="1800"/>
              <a:buFont typeface="Rubik"/>
              <a:buChar char="●"/>
            </a:pPr>
            <a:r>
              <a:rPr lang="iw">
                <a:solidFill>
                  <a:srgbClr val="054CC0"/>
                </a:solidFill>
                <a:latin typeface="Rubik"/>
                <a:ea typeface="Rubik"/>
                <a:cs typeface="Rubik"/>
                <a:sym typeface="Rubik"/>
              </a:rPr>
              <a:t>להזיז מצד לצד </a:t>
            </a:r>
            <a:endParaRPr>
              <a:solidFill>
                <a:srgbClr val="054CC0"/>
              </a:solidFill>
              <a:latin typeface="Rubik"/>
              <a:ea typeface="Rubik"/>
              <a:cs typeface="Rubik"/>
              <a:sym typeface="Rubik"/>
            </a:endParaRPr>
          </a:p>
          <a:p>
            <a:pPr marL="457200" lvl="0" indent="-342900" algn="r" rtl="1">
              <a:lnSpc>
                <a:spcPct val="150000"/>
              </a:lnSpc>
              <a:spcBef>
                <a:spcPts val="0"/>
              </a:spcBef>
              <a:spcAft>
                <a:spcPts val="0"/>
              </a:spcAft>
              <a:buClr>
                <a:srgbClr val="054CC0"/>
              </a:buClr>
              <a:buSzPts val="1800"/>
              <a:buFont typeface="Rubik"/>
              <a:buChar char="●"/>
            </a:pPr>
            <a:r>
              <a:rPr lang="iw">
                <a:solidFill>
                  <a:srgbClr val="054CC0"/>
                </a:solidFill>
                <a:latin typeface="Rubik"/>
                <a:ea typeface="Rubik"/>
                <a:cs typeface="Rubik"/>
                <a:sym typeface="Rubik"/>
              </a:rPr>
              <a:t>לסובב</a:t>
            </a:r>
            <a:endParaRPr>
              <a:solidFill>
                <a:srgbClr val="054CC0"/>
              </a:solidFill>
              <a:latin typeface="Rubik"/>
              <a:ea typeface="Rubik"/>
              <a:cs typeface="Rubik"/>
              <a:sym typeface="Rubik"/>
            </a:endParaRPr>
          </a:p>
          <a:p>
            <a:pPr marL="457200" lvl="0" indent="-342900" algn="r" rtl="1">
              <a:lnSpc>
                <a:spcPct val="150000"/>
              </a:lnSpc>
              <a:spcBef>
                <a:spcPts val="0"/>
              </a:spcBef>
              <a:spcAft>
                <a:spcPts val="0"/>
              </a:spcAft>
              <a:buClr>
                <a:srgbClr val="054CC0"/>
              </a:buClr>
              <a:buSzPts val="1800"/>
              <a:buFont typeface="Rubik"/>
              <a:buChar char="●"/>
            </a:pPr>
            <a:r>
              <a:rPr lang="iw">
                <a:solidFill>
                  <a:srgbClr val="054CC0"/>
                </a:solidFill>
                <a:latin typeface="Rubik"/>
                <a:ea typeface="Rubik"/>
                <a:cs typeface="Rubik"/>
                <a:sym typeface="Rubik"/>
              </a:rPr>
              <a:t>ללחוץ עליו</a:t>
            </a:r>
            <a:endParaRPr sz="2400">
              <a:solidFill>
                <a:srgbClr val="054CC0"/>
              </a:solidFill>
              <a:latin typeface="Rubik"/>
              <a:ea typeface="Rubik"/>
              <a:cs typeface="Rubik"/>
              <a:sym typeface="Rubi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3"/>
          <p:cNvSpPr txBox="1">
            <a:spLocks noGrp="1"/>
          </p:cNvSpPr>
          <p:nvPr>
            <p:ph type="body" idx="1"/>
          </p:nvPr>
        </p:nvSpPr>
        <p:spPr>
          <a:xfrm>
            <a:off x="379225" y="1514475"/>
            <a:ext cx="8520600" cy="801000"/>
          </a:xfrm>
          <a:prstGeom prst="rect">
            <a:avLst/>
          </a:prstGeom>
        </p:spPr>
        <p:txBody>
          <a:bodyPr spcFirstLastPara="1" wrap="square" lIns="91425" tIns="91425" rIns="91425" bIns="91425" anchor="t" anchorCtr="0">
            <a:normAutofit/>
          </a:bodyPr>
          <a:lstStyle/>
          <a:p>
            <a:pPr marL="0" lvl="0" indent="0" algn="r" rtl="1">
              <a:lnSpc>
                <a:spcPct val="150000"/>
              </a:lnSpc>
              <a:spcBef>
                <a:spcPts val="0"/>
              </a:spcBef>
              <a:spcAft>
                <a:spcPts val="1200"/>
              </a:spcAft>
              <a:buNone/>
            </a:pPr>
            <a:r>
              <a:rPr lang="iw" sz="2550">
                <a:solidFill>
                  <a:srgbClr val="054CC0"/>
                </a:solidFill>
                <a:latin typeface="Rubik"/>
                <a:ea typeface="Rubik"/>
                <a:cs typeface="Rubik"/>
                <a:sym typeface="Rubik"/>
              </a:rPr>
              <a:t>ממה מורכב המפסק? מה יש בתוכו?</a:t>
            </a:r>
            <a:endParaRPr sz="2550">
              <a:solidFill>
                <a:srgbClr val="054CC0"/>
              </a:solidFill>
              <a:latin typeface="Rubik"/>
              <a:ea typeface="Rubik"/>
              <a:cs typeface="Rubik"/>
              <a:sym typeface="Rubik"/>
            </a:endParaRPr>
          </a:p>
        </p:txBody>
      </p:sp>
      <p:pic>
        <p:nvPicPr>
          <p:cNvPr id="151" name="Google Shape;151;p23"/>
          <p:cNvPicPr preferRelativeResize="0"/>
          <p:nvPr/>
        </p:nvPicPr>
        <p:blipFill>
          <a:blip r:embed="rId3">
            <a:alphaModFix/>
          </a:blip>
          <a:stretch>
            <a:fillRect/>
          </a:stretch>
        </p:blipFill>
        <p:spPr>
          <a:xfrm>
            <a:off x="0" y="-12"/>
            <a:ext cx="9144000" cy="1057275"/>
          </a:xfrm>
          <a:prstGeom prst="rect">
            <a:avLst/>
          </a:prstGeom>
          <a:noFill/>
          <a:ln>
            <a:noFill/>
          </a:ln>
        </p:spPr>
      </p:pic>
      <p:sp>
        <p:nvSpPr>
          <p:cNvPr id="152" name="Google Shape;152;p23"/>
          <p:cNvSpPr txBox="1">
            <a:spLocks noGrp="1"/>
          </p:cNvSpPr>
          <p:nvPr>
            <p:ph type="title"/>
          </p:nvPr>
        </p:nvSpPr>
        <p:spPr>
          <a:xfrm>
            <a:off x="-155000" y="128138"/>
            <a:ext cx="9144000" cy="801000"/>
          </a:xfrm>
          <a:prstGeom prst="rect">
            <a:avLst/>
          </a:prstGeom>
        </p:spPr>
        <p:txBody>
          <a:bodyPr spcFirstLastPara="1" wrap="square" lIns="91425" tIns="91425" rIns="91425" bIns="91425" anchor="t" anchorCtr="0">
            <a:normAutofit/>
          </a:bodyPr>
          <a:lstStyle/>
          <a:p>
            <a:pPr marL="0" lvl="0" indent="0" algn="ctr" rtl="1">
              <a:spcBef>
                <a:spcPts val="0"/>
              </a:spcBef>
              <a:spcAft>
                <a:spcPts val="0"/>
              </a:spcAft>
              <a:buNone/>
            </a:pPr>
            <a:r>
              <a:rPr lang="iw" sz="3300" b="0">
                <a:solidFill>
                  <a:srgbClr val="054CC0"/>
                </a:solidFill>
                <a:latin typeface="Rubik ExtraBold"/>
                <a:ea typeface="Rubik ExtraBold"/>
                <a:cs typeface="Rubik ExtraBold"/>
                <a:sym typeface="Rubik ExtraBold"/>
              </a:rPr>
              <a:t>היכרות עם מפסקים</a:t>
            </a:r>
            <a:endParaRPr b="0">
              <a:solidFill>
                <a:srgbClr val="054CC0"/>
              </a:solidFill>
              <a:latin typeface="Rubik ExtraBold"/>
              <a:ea typeface="Rubik ExtraBold"/>
              <a:cs typeface="Rubik ExtraBold"/>
              <a:sym typeface="Rubik ExtraBold"/>
            </a:endParaRPr>
          </a:p>
        </p:txBody>
      </p:sp>
      <p:sp>
        <p:nvSpPr>
          <p:cNvPr id="153" name="Google Shape;153;p23"/>
          <p:cNvSpPr txBox="1">
            <a:spLocks noGrp="1"/>
          </p:cNvSpPr>
          <p:nvPr>
            <p:ph type="body" idx="1"/>
          </p:nvPr>
        </p:nvSpPr>
        <p:spPr>
          <a:xfrm>
            <a:off x="694525" y="2224625"/>
            <a:ext cx="8205300" cy="928500"/>
          </a:xfrm>
          <a:prstGeom prst="rect">
            <a:avLst/>
          </a:prstGeom>
        </p:spPr>
        <p:txBody>
          <a:bodyPr spcFirstLastPara="1" wrap="square" lIns="91425" tIns="91425" rIns="91425" bIns="91425" anchor="t" anchorCtr="0">
            <a:normAutofit/>
          </a:bodyPr>
          <a:lstStyle/>
          <a:p>
            <a:pPr marL="0" lvl="0" indent="0" algn="r" rtl="1">
              <a:lnSpc>
                <a:spcPct val="150000"/>
              </a:lnSpc>
              <a:spcBef>
                <a:spcPts val="0"/>
              </a:spcBef>
              <a:spcAft>
                <a:spcPts val="1200"/>
              </a:spcAft>
              <a:buNone/>
            </a:pPr>
            <a:r>
              <a:rPr lang="iw">
                <a:solidFill>
                  <a:srgbClr val="054CC0"/>
                </a:solidFill>
                <a:latin typeface="Rubik"/>
                <a:ea typeface="Rubik"/>
                <a:cs typeface="Rubik"/>
                <a:sym typeface="Rubik"/>
              </a:rPr>
              <a:t>המפסק מורכב מחומר מוליך שניתן להפריד אותו באמצעות חומר מבודד, למשל אוויר או עץ. </a:t>
            </a:r>
            <a:endParaRPr>
              <a:solidFill>
                <a:srgbClr val="054CC0"/>
              </a:solidFill>
              <a:latin typeface="Rubik"/>
              <a:ea typeface="Rubik"/>
              <a:cs typeface="Rubik"/>
              <a:sym typeface="Rubik"/>
            </a:endParaRPr>
          </a:p>
        </p:txBody>
      </p:sp>
      <p:pic>
        <p:nvPicPr>
          <p:cNvPr id="154" name="Google Shape;154;p23"/>
          <p:cNvPicPr preferRelativeResize="0"/>
          <p:nvPr/>
        </p:nvPicPr>
        <p:blipFill rotWithShape="1">
          <a:blip r:embed="rId4">
            <a:alphaModFix/>
          </a:blip>
          <a:srcRect l="20750" t="20960" r="17142" b="10943"/>
          <a:stretch/>
        </p:blipFill>
        <p:spPr>
          <a:xfrm>
            <a:off x="3375405" y="2900800"/>
            <a:ext cx="2843533" cy="2048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24"/>
          <p:cNvPicPr preferRelativeResize="0"/>
          <p:nvPr/>
        </p:nvPicPr>
        <p:blipFill>
          <a:blip r:embed="rId3">
            <a:alphaModFix/>
          </a:blip>
          <a:stretch>
            <a:fillRect/>
          </a:stretch>
        </p:blipFill>
        <p:spPr>
          <a:xfrm>
            <a:off x="0" y="15175"/>
            <a:ext cx="9144000" cy="1057275"/>
          </a:xfrm>
          <a:prstGeom prst="rect">
            <a:avLst/>
          </a:prstGeom>
          <a:noFill/>
          <a:ln>
            <a:noFill/>
          </a:ln>
        </p:spPr>
      </p:pic>
      <p:sp>
        <p:nvSpPr>
          <p:cNvPr id="160" name="Google Shape;160;p24"/>
          <p:cNvSpPr txBox="1">
            <a:spLocks noGrp="1"/>
          </p:cNvSpPr>
          <p:nvPr>
            <p:ph type="title"/>
          </p:nvPr>
        </p:nvSpPr>
        <p:spPr>
          <a:xfrm>
            <a:off x="311700" y="76200"/>
            <a:ext cx="8520600" cy="639900"/>
          </a:xfrm>
          <a:prstGeom prst="rect">
            <a:avLst/>
          </a:prstGeom>
        </p:spPr>
        <p:txBody>
          <a:bodyPr spcFirstLastPara="1" wrap="square" lIns="91425" tIns="91425" rIns="91425" bIns="91425" anchor="t" anchorCtr="0">
            <a:normAutofit fontScale="90000"/>
          </a:bodyPr>
          <a:lstStyle/>
          <a:p>
            <a:pPr marL="0" lvl="0" indent="0" algn="ctr" rtl="1">
              <a:spcBef>
                <a:spcPts val="0"/>
              </a:spcBef>
              <a:spcAft>
                <a:spcPts val="0"/>
              </a:spcAft>
              <a:buNone/>
            </a:pPr>
            <a:r>
              <a:rPr lang="iw" sz="2900" b="0">
                <a:solidFill>
                  <a:srgbClr val="054CC0"/>
                </a:solidFill>
                <a:latin typeface="Rubik ExtraBold"/>
                <a:ea typeface="Rubik ExtraBold"/>
                <a:cs typeface="Rubik ExtraBold"/>
                <a:sym typeface="Rubik ExtraBold"/>
              </a:rPr>
              <a:t>החומר מוליך או לא מוליך?</a:t>
            </a:r>
            <a:endParaRPr sz="2900" b="0">
              <a:solidFill>
                <a:srgbClr val="054CC0"/>
              </a:solidFill>
              <a:latin typeface="Rubik ExtraBold"/>
              <a:ea typeface="Rubik ExtraBold"/>
              <a:cs typeface="Rubik ExtraBold"/>
              <a:sym typeface="Rubik ExtraBold"/>
            </a:endParaRPr>
          </a:p>
          <a:p>
            <a:pPr marL="0" lvl="0" indent="0" algn="ctr" rtl="1">
              <a:spcBef>
                <a:spcPts val="0"/>
              </a:spcBef>
              <a:spcAft>
                <a:spcPts val="0"/>
              </a:spcAft>
              <a:buNone/>
            </a:pPr>
            <a:r>
              <a:rPr lang="iw" sz="2900" b="0">
                <a:solidFill>
                  <a:srgbClr val="054CC0"/>
                </a:solidFill>
                <a:latin typeface="Rubik ExtraBold"/>
                <a:ea typeface="Rubik ExtraBold"/>
                <a:cs typeface="Rubik ExtraBold"/>
                <a:sym typeface="Rubik ExtraBold"/>
              </a:rPr>
              <a:t> זו השאלה!</a:t>
            </a:r>
            <a:endParaRPr sz="2900" b="0">
              <a:solidFill>
                <a:srgbClr val="054CC0"/>
              </a:solidFill>
              <a:latin typeface="Rubik ExtraBold"/>
              <a:ea typeface="Rubik ExtraBold"/>
              <a:cs typeface="Rubik ExtraBold"/>
              <a:sym typeface="Rubik ExtraBold"/>
            </a:endParaRPr>
          </a:p>
        </p:txBody>
      </p:sp>
      <p:pic>
        <p:nvPicPr>
          <p:cNvPr id="161" name="Google Shape;161;p24" title="מעגלים מעגלים ב">
            <a:hlinkClick r:id="rId4"/>
          </p:cNvPr>
          <p:cNvPicPr preferRelativeResize="0"/>
          <p:nvPr/>
        </p:nvPicPr>
        <p:blipFill>
          <a:blip r:embed="rId5">
            <a:alphaModFix/>
          </a:blip>
          <a:stretch>
            <a:fillRect/>
          </a:stretch>
        </p:blipFill>
        <p:spPr>
          <a:xfrm>
            <a:off x="1306700" y="1224850"/>
            <a:ext cx="6684850" cy="3760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10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25"/>
          <p:cNvPicPr preferRelativeResize="0"/>
          <p:nvPr/>
        </p:nvPicPr>
        <p:blipFill>
          <a:blip r:embed="rId3">
            <a:alphaModFix/>
          </a:blip>
          <a:stretch>
            <a:fillRect/>
          </a:stretch>
        </p:blipFill>
        <p:spPr>
          <a:xfrm>
            <a:off x="0" y="15175"/>
            <a:ext cx="9144000" cy="1057275"/>
          </a:xfrm>
          <a:prstGeom prst="rect">
            <a:avLst/>
          </a:prstGeom>
          <a:noFill/>
          <a:ln>
            <a:noFill/>
          </a:ln>
        </p:spPr>
      </p:pic>
      <p:sp>
        <p:nvSpPr>
          <p:cNvPr id="167" name="Google Shape;167;p25"/>
          <p:cNvSpPr txBox="1"/>
          <p:nvPr/>
        </p:nvSpPr>
        <p:spPr>
          <a:xfrm>
            <a:off x="0" y="76200"/>
            <a:ext cx="9144000" cy="692700"/>
          </a:xfrm>
          <a:prstGeom prst="rect">
            <a:avLst/>
          </a:prstGeom>
          <a:noFill/>
          <a:ln>
            <a:noFill/>
          </a:ln>
        </p:spPr>
        <p:txBody>
          <a:bodyPr spcFirstLastPara="1" wrap="square" lIns="91425" tIns="91425" rIns="91425" bIns="91425" anchor="t" anchorCtr="0">
            <a:spAutoFit/>
          </a:bodyPr>
          <a:lstStyle/>
          <a:p>
            <a:pPr marL="0" lvl="0" indent="0" algn="ctr" rtl="1">
              <a:spcBef>
                <a:spcPts val="0"/>
              </a:spcBef>
              <a:spcAft>
                <a:spcPts val="0"/>
              </a:spcAft>
              <a:buNone/>
            </a:pPr>
            <a:r>
              <a:rPr lang="iw" sz="3300">
                <a:solidFill>
                  <a:srgbClr val="054CC0"/>
                </a:solidFill>
                <a:latin typeface="Rubik ExtraBold"/>
                <a:ea typeface="Rubik ExtraBold"/>
                <a:cs typeface="Rubik ExtraBold"/>
                <a:sym typeface="Rubik ExtraBold"/>
              </a:rPr>
              <a:t>סדנת מפסקים</a:t>
            </a:r>
            <a:endParaRPr sz="4200">
              <a:solidFill>
                <a:srgbClr val="054CC0"/>
              </a:solidFill>
              <a:latin typeface="Rubik ExtraBold"/>
              <a:ea typeface="Rubik ExtraBold"/>
              <a:cs typeface="Rubik ExtraBold"/>
              <a:sym typeface="Rubik ExtraBold"/>
            </a:endParaRPr>
          </a:p>
        </p:txBody>
      </p:sp>
      <p:sp>
        <p:nvSpPr>
          <p:cNvPr id="168" name="Google Shape;168;p25"/>
          <p:cNvSpPr txBox="1">
            <a:spLocks noGrp="1"/>
          </p:cNvSpPr>
          <p:nvPr>
            <p:ph type="body" idx="1"/>
          </p:nvPr>
        </p:nvSpPr>
        <p:spPr>
          <a:xfrm>
            <a:off x="387400" y="4371675"/>
            <a:ext cx="8520600" cy="692700"/>
          </a:xfrm>
          <a:prstGeom prst="rect">
            <a:avLst/>
          </a:prstGeom>
        </p:spPr>
        <p:txBody>
          <a:bodyPr spcFirstLastPara="1" wrap="square" lIns="91425" tIns="91425" rIns="91425" bIns="91425" anchor="t" anchorCtr="0">
            <a:noAutofit/>
          </a:bodyPr>
          <a:lstStyle/>
          <a:p>
            <a:pPr marL="457200" lvl="0" indent="0" algn="ctr" rtl="1">
              <a:lnSpc>
                <a:spcPct val="115000"/>
              </a:lnSpc>
              <a:spcBef>
                <a:spcPts val="0"/>
              </a:spcBef>
              <a:spcAft>
                <a:spcPts val="1200"/>
              </a:spcAft>
              <a:buNone/>
            </a:pPr>
            <a:r>
              <a:rPr lang="iw" sz="1690">
                <a:solidFill>
                  <a:srgbClr val="054CC0"/>
                </a:solidFill>
                <a:latin typeface="Rubik"/>
                <a:ea typeface="Rubik"/>
                <a:cs typeface="Rubik"/>
                <a:sym typeface="Rubik"/>
              </a:rPr>
              <a:t>סרטון השראה לבניית מפסקים יצירתיים -</a:t>
            </a:r>
            <a:br>
              <a:rPr lang="iw" sz="1690">
                <a:solidFill>
                  <a:srgbClr val="054CC0"/>
                </a:solidFill>
                <a:latin typeface="Rubik"/>
                <a:ea typeface="Rubik"/>
                <a:cs typeface="Rubik"/>
                <a:sym typeface="Rubik"/>
              </a:rPr>
            </a:br>
            <a:r>
              <a:rPr lang="iw" sz="1690">
                <a:solidFill>
                  <a:srgbClr val="054CC0"/>
                </a:solidFill>
                <a:latin typeface="Rubik"/>
                <a:ea typeface="Rubik"/>
                <a:cs typeface="Rubik"/>
                <a:sym typeface="Rubik"/>
              </a:rPr>
              <a:t>מתוך אתר מוזיאון המדע בסן-פרנסיסקו (האקספלורטוריום)</a:t>
            </a:r>
            <a:endParaRPr sz="1690">
              <a:solidFill>
                <a:srgbClr val="054CC0"/>
              </a:solidFill>
              <a:latin typeface="Rubik"/>
              <a:ea typeface="Rubik"/>
              <a:cs typeface="Rubik"/>
              <a:sym typeface="Rubik"/>
            </a:endParaRPr>
          </a:p>
        </p:txBody>
      </p:sp>
      <p:pic>
        <p:nvPicPr>
          <p:cNvPr id="169" name="Google Shape;169;p25" title="switches! (720p).mp4">
            <a:hlinkClick r:id="rId4"/>
          </p:cNvPr>
          <p:cNvPicPr preferRelativeResize="0"/>
          <p:nvPr/>
        </p:nvPicPr>
        <p:blipFill>
          <a:blip r:embed="rId5">
            <a:alphaModFix/>
          </a:blip>
          <a:stretch>
            <a:fillRect/>
          </a:stretch>
        </p:blipFill>
        <p:spPr>
          <a:xfrm>
            <a:off x="2165900" y="1224850"/>
            <a:ext cx="5323421" cy="29944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10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26" title="רוחב- דפי עבודה ג - מעוצב - נספח 1_Page_05.jpg"/>
          <p:cNvPicPr preferRelativeResize="0"/>
          <p:nvPr/>
        </p:nvPicPr>
        <p:blipFill rotWithShape="1">
          <a:blip r:embed="rId3">
            <a:alphaModFix/>
          </a:blip>
          <a:srcRect t="9627" b="14987"/>
          <a:stretch/>
        </p:blipFill>
        <p:spPr>
          <a:xfrm>
            <a:off x="777650" y="1067100"/>
            <a:ext cx="7588700" cy="4076399"/>
          </a:xfrm>
          <a:prstGeom prst="rect">
            <a:avLst/>
          </a:prstGeom>
          <a:noFill/>
          <a:ln>
            <a:noFill/>
          </a:ln>
        </p:spPr>
      </p:pic>
      <p:pic>
        <p:nvPicPr>
          <p:cNvPr id="175" name="Google Shape;175;p26" title="make_units_Arrays_headers-01-07.png"/>
          <p:cNvPicPr preferRelativeResize="0"/>
          <p:nvPr/>
        </p:nvPicPr>
        <p:blipFill>
          <a:blip r:embed="rId4">
            <a:alphaModFix/>
          </a:blip>
          <a:stretch>
            <a:fillRect/>
          </a:stretch>
        </p:blipFill>
        <p:spPr>
          <a:xfrm>
            <a:off x="0" y="1"/>
            <a:ext cx="9144003" cy="106709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27" title="make_units_Arrays_headers-01-07.png"/>
          <p:cNvPicPr preferRelativeResize="0"/>
          <p:nvPr/>
        </p:nvPicPr>
        <p:blipFill>
          <a:blip r:embed="rId3">
            <a:alphaModFix/>
          </a:blip>
          <a:stretch>
            <a:fillRect/>
          </a:stretch>
        </p:blipFill>
        <p:spPr>
          <a:xfrm>
            <a:off x="0" y="1"/>
            <a:ext cx="9144003" cy="1067098"/>
          </a:xfrm>
          <a:prstGeom prst="rect">
            <a:avLst/>
          </a:prstGeom>
          <a:noFill/>
          <a:ln>
            <a:noFill/>
          </a:ln>
        </p:spPr>
      </p:pic>
      <p:pic>
        <p:nvPicPr>
          <p:cNvPr id="181" name="Google Shape;181;p27" title="רוחב- דפי עבודה ג - מעוצב - נספח 1_Page_06.jpg"/>
          <p:cNvPicPr preferRelativeResize="0"/>
          <p:nvPr/>
        </p:nvPicPr>
        <p:blipFill rotWithShape="1">
          <a:blip r:embed="rId4">
            <a:alphaModFix/>
          </a:blip>
          <a:srcRect t="13716" b="19604"/>
          <a:stretch/>
        </p:blipFill>
        <p:spPr>
          <a:xfrm>
            <a:off x="372550" y="1152550"/>
            <a:ext cx="8398898" cy="39909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8" title="make_units_Arrays_headers-01-07.png"/>
          <p:cNvPicPr preferRelativeResize="0"/>
          <p:nvPr/>
        </p:nvPicPr>
        <p:blipFill>
          <a:blip r:embed="rId3">
            <a:alphaModFix/>
          </a:blip>
          <a:stretch>
            <a:fillRect/>
          </a:stretch>
        </p:blipFill>
        <p:spPr>
          <a:xfrm>
            <a:off x="0" y="1"/>
            <a:ext cx="9144003" cy="1067098"/>
          </a:xfrm>
          <a:prstGeom prst="rect">
            <a:avLst/>
          </a:prstGeom>
          <a:noFill/>
          <a:ln>
            <a:noFill/>
          </a:ln>
        </p:spPr>
      </p:pic>
      <p:pic>
        <p:nvPicPr>
          <p:cNvPr id="187" name="Google Shape;187;p28" title="רוחב- דפי עבודה ג - מעוצב - נספח 1_Page_07.jpg"/>
          <p:cNvPicPr preferRelativeResize="0"/>
          <p:nvPr/>
        </p:nvPicPr>
        <p:blipFill rotWithShape="1">
          <a:blip r:embed="rId4">
            <a:alphaModFix/>
          </a:blip>
          <a:srcRect t="12593" b="16781"/>
          <a:stretch/>
        </p:blipFill>
        <p:spPr>
          <a:xfrm>
            <a:off x="522075" y="1067100"/>
            <a:ext cx="8099847" cy="40763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9"/>
          <p:cNvPicPr preferRelativeResize="0"/>
          <p:nvPr/>
        </p:nvPicPr>
        <p:blipFill>
          <a:blip r:embed="rId3">
            <a:alphaModFix/>
          </a:blip>
          <a:stretch>
            <a:fillRect/>
          </a:stretch>
        </p:blipFill>
        <p:spPr>
          <a:xfrm>
            <a:off x="6900" y="0"/>
            <a:ext cx="9144000" cy="1057267"/>
          </a:xfrm>
          <a:prstGeom prst="rect">
            <a:avLst/>
          </a:prstGeom>
          <a:noFill/>
          <a:ln>
            <a:noFill/>
          </a:ln>
        </p:spPr>
      </p:pic>
      <p:sp>
        <p:nvSpPr>
          <p:cNvPr id="193" name="Google Shape;193;p29"/>
          <p:cNvSpPr txBox="1">
            <a:spLocks noGrp="1"/>
          </p:cNvSpPr>
          <p:nvPr>
            <p:ph type="body" idx="1"/>
          </p:nvPr>
        </p:nvSpPr>
        <p:spPr>
          <a:xfrm>
            <a:off x="100325" y="1232975"/>
            <a:ext cx="8520600" cy="3688200"/>
          </a:xfrm>
          <a:prstGeom prst="rect">
            <a:avLst/>
          </a:prstGeom>
        </p:spPr>
        <p:txBody>
          <a:bodyPr spcFirstLastPara="1" wrap="square" lIns="91425" tIns="91425" rIns="91425" bIns="91425" anchor="t" anchorCtr="0">
            <a:normAutofit/>
          </a:bodyPr>
          <a:lstStyle/>
          <a:p>
            <a:pPr marL="0" lvl="0" indent="0" algn="r" rtl="1">
              <a:lnSpc>
                <a:spcPct val="100000"/>
              </a:lnSpc>
              <a:spcBef>
                <a:spcPts val="0"/>
              </a:spcBef>
              <a:spcAft>
                <a:spcPts val="0"/>
              </a:spcAft>
              <a:buNone/>
            </a:pPr>
            <a:endParaRPr sz="3200" b="1">
              <a:solidFill>
                <a:srgbClr val="000000"/>
              </a:solidFill>
              <a:latin typeface="Amatic SC"/>
              <a:ea typeface="Amatic SC"/>
              <a:cs typeface="Amatic SC"/>
              <a:sym typeface="Amatic SC"/>
            </a:endParaRPr>
          </a:p>
          <a:p>
            <a:pPr marL="457200" lvl="0" indent="-365125" algn="r" rtl="1">
              <a:lnSpc>
                <a:spcPct val="100000"/>
              </a:lnSpc>
              <a:spcBef>
                <a:spcPts val="0"/>
              </a:spcBef>
              <a:spcAft>
                <a:spcPts val="0"/>
              </a:spcAft>
              <a:buClr>
                <a:srgbClr val="054CC0"/>
              </a:buClr>
              <a:buSzPts val="2150"/>
              <a:buFont typeface="Rubik"/>
              <a:buChar char="★"/>
            </a:pPr>
            <a:r>
              <a:rPr lang="iw" sz="2150">
                <a:solidFill>
                  <a:srgbClr val="054CC0"/>
                </a:solidFill>
                <a:latin typeface="Rubik"/>
                <a:ea typeface="Rubik"/>
                <a:cs typeface="Rubik"/>
                <a:sym typeface="Rubik"/>
              </a:rPr>
              <a:t>מה חקרנו?</a:t>
            </a:r>
            <a:endParaRPr sz="2150">
              <a:solidFill>
                <a:srgbClr val="054CC0"/>
              </a:solidFill>
              <a:latin typeface="Rubik"/>
              <a:ea typeface="Rubik"/>
              <a:cs typeface="Rubik"/>
              <a:sym typeface="Rubik"/>
            </a:endParaRPr>
          </a:p>
          <a:p>
            <a:pPr marL="457200" lvl="0" indent="0" algn="r" rtl="1">
              <a:lnSpc>
                <a:spcPct val="100000"/>
              </a:lnSpc>
              <a:spcBef>
                <a:spcPts val="0"/>
              </a:spcBef>
              <a:spcAft>
                <a:spcPts val="0"/>
              </a:spcAft>
              <a:buNone/>
            </a:pPr>
            <a:endParaRPr sz="2150">
              <a:solidFill>
                <a:srgbClr val="054CC0"/>
              </a:solidFill>
              <a:latin typeface="Rubik"/>
              <a:ea typeface="Rubik"/>
              <a:cs typeface="Rubik"/>
              <a:sym typeface="Rubik"/>
            </a:endParaRPr>
          </a:p>
          <a:p>
            <a:pPr marL="457200" lvl="0" indent="-365125" algn="r" rtl="1">
              <a:lnSpc>
                <a:spcPct val="100000"/>
              </a:lnSpc>
              <a:spcBef>
                <a:spcPts val="0"/>
              </a:spcBef>
              <a:spcAft>
                <a:spcPts val="0"/>
              </a:spcAft>
              <a:buClr>
                <a:srgbClr val="054CC0"/>
              </a:buClr>
              <a:buSzPts val="2150"/>
              <a:buFont typeface="Rubik"/>
              <a:buChar char="★"/>
            </a:pPr>
            <a:r>
              <a:rPr lang="iw" sz="2150">
                <a:solidFill>
                  <a:srgbClr val="054CC0"/>
                </a:solidFill>
                <a:latin typeface="Rubik"/>
                <a:ea typeface="Rubik"/>
                <a:cs typeface="Rubik"/>
                <a:sym typeface="Rubik"/>
              </a:rPr>
              <a:t>מה גילינו?</a:t>
            </a:r>
            <a:endParaRPr sz="2150">
              <a:solidFill>
                <a:srgbClr val="054CC0"/>
              </a:solidFill>
              <a:latin typeface="Rubik"/>
              <a:ea typeface="Rubik"/>
              <a:cs typeface="Rubik"/>
              <a:sym typeface="Rubik"/>
            </a:endParaRPr>
          </a:p>
          <a:p>
            <a:pPr marL="457200" lvl="0" indent="0" algn="r" rtl="1">
              <a:lnSpc>
                <a:spcPct val="100000"/>
              </a:lnSpc>
              <a:spcBef>
                <a:spcPts val="0"/>
              </a:spcBef>
              <a:spcAft>
                <a:spcPts val="0"/>
              </a:spcAft>
              <a:buNone/>
            </a:pPr>
            <a:endParaRPr sz="2150">
              <a:solidFill>
                <a:srgbClr val="054CC0"/>
              </a:solidFill>
              <a:latin typeface="Rubik"/>
              <a:ea typeface="Rubik"/>
              <a:cs typeface="Rubik"/>
              <a:sym typeface="Rubik"/>
            </a:endParaRPr>
          </a:p>
          <a:p>
            <a:pPr marL="457200" lvl="0" indent="-365125" algn="r" rtl="1">
              <a:lnSpc>
                <a:spcPct val="100000"/>
              </a:lnSpc>
              <a:spcBef>
                <a:spcPts val="0"/>
              </a:spcBef>
              <a:spcAft>
                <a:spcPts val="0"/>
              </a:spcAft>
              <a:buClr>
                <a:srgbClr val="054CC0"/>
              </a:buClr>
              <a:buSzPts val="2150"/>
              <a:buFont typeface="Rubik"/>
              <a:buChar char="★"/>
            </a:pPr>
            <a:r>
              <a:rPr lang="iw" sz="2150">
                <a:solidFill>
                  <a:srgbClr val="054CC0"/>
                </a:solidFill>
                <a:latin typeface="Rubik"/>
                <a:ea typeface="Rubik"/>
                <a:cs typeface="Rubik"/>
                <a:sym typeface="Rubik"/>
              </a:rPr>
              <a:t>במה התנסינו?</a:t>
            </a:r>
            <a:endParaRPr sz="2150">
              <a:solidFill>
                <a:srgbClr val="054CC0"/>
              </a:solidFill>
              <a:latin typeface="Rubik"/>
              <a:ea typeface="Rubik"/>
              <a:cs typeface="Rubik"/>
              <a:sym typeface="Rubik"/>
            </a:endParaRPr>
          </a:p>
          <a:p>
            <a:pPr marL="457200" lvl="0" indent="0" algn="r" rtl="1">
              <a:lnSpc>
                <a:spcPct val="100000"/>
              </a:lnSpc>
              <a:spcBef>
                <a:spcPts val="0"/>
              </a:spcBef>
              <a:spcAft>
                <a:spcPts val="0"/>
              </a:spcAft>
              <a:buNone/>
            </a:pPr>
            <a:endParaRPr sz="2150">
              <a:solidFill>
                <a:srgbClr val="054CC0"/>
              </a:solidFill>
              <a:latin typeface="Rubik"/>
              <a:ea typeface="Rubik"/>
              <a:cs typeface="Rubik"/>
              <a:sym typeface="Rubik"/>
            </a:endParaRPr>
          </a:p>
          <a:p>
            <a:pPr marL="457200" lvl="0" indent="-365125" algn="r" rtl="1">
              <a:lnSpc>
                <a:spcPct val="100000"/>
              </a:lnSpc>
              <a:spcBef>
                <a:spcPts val="0"/>
              </a:spcBef>
              <a:spcAft>
                <a:spcPts val="0"/>
              </a:spcAft>
              <a:buClr>
                <a:srgbClr val="054CC0"/>
              </a:buClr>
              <a:buSzPts val="2150"/>
              <a:buFont typeface="Rubik"/>
              <a:buChar char="★"/>
            </a:pPr>
            <a:r>
              <a:rPr lang="iw" sz="2150">
                <a:solidFill>
                  <a:srgbClr val="054CC0"/>
                </a:solidFill>
                <a:latin typeface="Rubik"/>
                <a:ea typeface="Rubik"/>
                <a:cs typeface="Rubik"/>
                <a:sym typeface="Rubik"/>
              </a:rPr>
              <a:t>מה הרגשנו? </a:t>
            </a:r>
            <a:endParaRPr sz="2150">
              <a:solidFill>
                <a:srgbClr val="054CC0"/>
              </a:solidFill>
              <a:latin typeface="Rubik"/>
              <a:ea typeface="Rubik"/>
              <a:cs typeface="Rubik"/>
              <a:sym typeface="Rubik"/>
            </a:endParaRPr>
          </a:p>
          <a:p>
            <a:pPr marL="0" lvl="0" indent="0" algn="r" rtl="1">
              <a:spcBef>
                <a:spcPts val="0"/>
              </a:spcBef>
              <a:spcAft>
                <a:spcPts val="1200"/>
              </a:spcAft>
              <a:buNone/>
            </a:pPr>
            <a:endParaRPr sz="3900">
              <a:latin typeface="Amatic SC"/>
              <a:ea typeface="Amatic SC"/>
              <a:cs typeface="Amatic SC"/>
              <a:sym typeface="Amatic SC"/>
            </a:endParaRPr>
          </a:p>
        </p:txBody>
      </p:sp>
      <p:sp>
        <p:nvSpPr>
          <p:cNvPr id="194" name="Google Shape;194;p29"/>
          <p:cNvSpPr txBox="1">
            <a:spLocks noGrp="1"/>
          </p:cNvSpPr>
          <p:nvPr>
            <p:ph type="title"/>
          </p:nvPr>
        </p:nvSpPr>
        <p:spPr>
          <a:xfrm>
            <a:off x="6900" y="128138"/>
            <a:ext cx="9144000" cy="801000"/>
          </a:xfrm>
          <a:prstGeom prst="rect">
            <a:avLst/>
          </a:prstGeom>
        </p:spPr>
        <p:txBody>
          <a:bodyPr spcFirstLastPara="1" wrap="square" lIns="91425" tIns="91425" rIns="91425" bIns="91425" anchor="t" anchorCtr="0">
            <a:normAutofit/>
          </a:bodyPr>
          <a:lstStyle/>
          <a:p>
            <a:pPr marL="0" lvl="0" indent="0" algn="ctr" rtl="1">
              <a:spcBef>
                <a:spcPts val="0"/>
              </a:spcBef>
              <a:spcAft>
                <a:spcPts val="0"/>
              </a:spcAft>
              <a:buNone/>
            </a:pPr>
            <a:r>
              <a:rPr lang="iw" sz="3000" b="0">
                <a:solidFill>
                  <a:srgbClr val="054CC0"/>
                </a:solidFill>
                <a:latin typeface="Rubik ExtraBold"/>
                <a:ea typeface="Rubik ExtraBold"/>
                <a:cs typeface="Rubik ExtraBold"/>
                <a:sym typeface="Rubik ExtraBold"/>
              </a:rPr>
              <a:t>סיכום ורפלקציה</a:t>
            </a:r>
            <a:endParaRPr sz="3000" b="0">
              <a:solidFill>
                <a:srgbClr val="054CC0"/>
              </a:solidFill>
              <a:latin typeface="Rubik ExtraBold"/>
              <a:ea typeface="Rubik ExtraBold"/>
              <a:cs typeface="Rubik ExtraBold"/>
              <a:sym typeface="Rubik ExtraBo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0"/>
          <p:cNvSpPr txBox="1">
            <a:spLocks noGrp="1"/>
          </p:cNvSpPr>
          <p:nvPr>
            <p:ph type="body" idx="1"/>
          </p:nvPr>
        </p:nvSpPr>
        <p:spPr>
          <a:xfrm>
            <a:off x="467850" y="1480925"/>
            <a:ext cx="8222100" cy="3198000"/>
          </a:xfrm>
          <a:prstGeom prst="rect">
            <a:avLst/>
          </a:prstGeom>
        </p:spPr>
        <p:txBody>
          <a:bodyPr spcFirstLastPara="1" wrap="square" lIns="91425" tIns="91425" rIns="91425" bIns="91425" anchor="t" anchorCtr="0">
            <a:normAutofit/>
          </a:bodyPr>
          <a:lstStyle/>
          <a:p>
            <a:pPr marL="0" lvl="0" indent="0" algn="r" rtl="1">
              <a:lnSpc>
                <a:spcPct val="150000"/>
              </a:lnSpc>
              <a:spcBef>
                <a:spcPts val="0"/>
              </a:spcBef>
              <a:spcAft>
                <a:spcPts val="0"/>
              </a:spcAft>
              <a:buNone/>
            </a:pPr>
            <a:endParaRPr sz="2000" b="1">
              <a:solidFill>
                <a:srgbClr val="000000"/>
              </a:solidFill>
              <a:latin typeface="Amatic SC"/>
              <a:ea typeface="Amatic SC"/>
              <a:cs typeface="Amatic SC"/>
              <a:sym typeface="Amatic SC"/>
            </a:endParaRPr>
          </a:p>
          <a:p>
            <a:pPr marL="457200" lvl="0" indent="-355600" algn="r" rtl="1">
              <a:lnSpc>
                <a:spcPct val="150000"/>
              </a:lnSpc>
              <a:spcBef>
                <a:spcPts val="0"/>
              </a:spcBef>
              <a:spcAft>
                <a:spcPts val="0"/>
              </a:spcAft>
              <a:buClr>
                <a:srgbClr val="054CC0"/>
              </a:buClr>
              <a:buSzPts val="2000"/>
              <a:buFont typeface="Rubik"/>
              <a:buChar char="★"/>
            </a:pPr>
            <a:r>
              <a:rPr lang="iw" sz="2000">
                <a:solidFill>
                  <a:srgbClr val="054CC0"/>
                </a:solidFill>
                <a:latin typeface="Rubik"/>
                <a:ea typeface="Rubik"/>
                <a:cs typeface="Rubik"/>
                <a:sym typeface="Rubik"/>
              </a:rPr>
              <a:t>רשמו שתי תובנות חדשות שגיליתם בהתנסות.</a:t>
            </a:r>
            <a:endParaRPr sz="2000">
              <a:solidFill>
                <a:srgbClr val="054CC0"/>
              </a:solidFill>
              <a:latin typeface="Rubik"/>
              <a:ea typeface="Rubik"/>
              <a:cs typeface="Rubik"/>
              <a:sym typeface="Rubik"/>
            </a:endParaRPr>
          </a:p>
          <a:p>
            <a:pPr marL="457200" lvl="0" indent="-355600" algn="r" rtl="1">
              <a:lnSpc>
                <a:spcPct val="150000"/>
              </a:lnSpc>
              <a:spcBef>
                <a:spcPts val="0"/>
              </a:spcBef>
              <a:spcAft>
                <a:spcPts val="0"/>
              </a:spcAft>
              <a:buClr>
                <a:srgbClr val="054CC0"/>
              </a:buClr>
              <a:buSzPts val="2000"/>
              <a:buFont typeface="Rubik"/>
              <a:buChar char="★"/>
            </a:pPr>
            <a:r>
              <a:rPr lang="iw" sz="2000">
                <a:solidFill>
                  <a:srgbClr val="054CC0"/>
                </a:solidFill>
                <a:latin typeface="Rubik"/>
                <a:ea typeface="Rubik"/>
                <a:cs typeface="Rubik"/>
                <a:sym typeface="Rubik"/>
              </a:rPr>
              <a:t>רשמו שאלה אחת שמעניינת אתכם בהקשר של מפסקים או חומרים מוליכים ומבודדים.</a:t>
            </a:r>
            <a:endParaRPr sz="2000">
              <a:solidFill>
                <a:srgbClr val="054CC0"/>
              </a:solidFill>
              <a:latin typeface="Rubik"/>
              <a:ea typeface="Rubik"/>
              <a:cs typeface="Rubik"/>
              <a:sym typeface="Rubik"/>
            </a:endParaRPr>
          </a:p>
          <a:p>
            <a:pPr marL="457200" lvl="0" indent="-355600" algn="r" rtl="1">
              <a:lnSpc>
                <a:spcPct val="150000"/>
              </a:lnSpc>
              <a:spcBef>
                <a:spcPts val="0"/>
              </a:spcBef>
              <a:spcAft>
                <a:spcPts val="0"/>
              </a:spcAft>
              <a:buClr>
                <a:srgbClr val="054CC0"/>
              </a:buClr>
              <a:buSzPts val="2000"/>
              <a:buFont typeface="Rubik"/>
              <a:buChar char="★"/>
            </a:pPr>
            <a:r>
              <a:rPr lang="iw" sz="2000">
                <a:solidFill>
                  <a:srgbClr val="054CC0"/>
                </a:solidFill>
                <a:latin typeface="Rubik"/>
                <a:ea typeface="Rubik"/>
                <a:cs typeface="Rubik"/>
                <a:sym typeface="Rubik"/>
              </a:rPr>
              <a:t>שתפו את חבריכם בתובנות שלמדתם ובשאלות שהעליתם.  </a:t>
            </a:r>
            <a:endParaRPr sz="2000">
              <a:solidFill>
                <a:srgbClr val="054CC0"/>
              </a:solidFill>
              <a:latin typeface="Rubik"/>
              <a:ea typeface="Rubik"/>
              <a:cs typeface="Rubik"/>
              <a:sym typeface="Rubik"/>
            </a:endParaRPr>
          </a:p>
          <a:p>
            <a:pPr marL="0" lvl="0" indent="0" algn="r" rtl="1">
              <a:lnSpc>
                <a:spcPct val="150000"/>
              </a:lnSpc>
              <a:spcBef>
                <a:spcPts val="0"/>
              </a:spcBef>
              <a:spcAft>
                <a:spcPts val="1200"/>
              </a:spcAft>
              <a:buNone/>
            </a:pPr>
            <a:endParaRPr sz="2000">
              <a:latin typeface="Amatic SC"/>
              <a:ea typeface="Amatic SC"/>
              <a:cs typeface="Amatic SC"/>
              <a:sym typeface="Amatic SC"/>
            </a:endParaRPr>
          </a:p>
        </p:txBody>
      </p:sp>
      <p:pic>
        <p:nvPicPr>
          <p:cNvPr id="200" name="Google Shape;200;p30"/>
          <p:cNvPicPr preferRelativeResize="0"/>
          <p:nvPr/>
        </p:nvPicPr>
        <p:blipFill>
          <a:blip r:embed="rId3">
            <a:alphaModFix/>
          </a:blip>
          <a:stretch>
            <a:fillRect/>
          </a:stretch>
        </p:blipFill>
        <p:spPr>
          <a:xfrm>
            <a:off x="6900" y="0"/>
            <a:ext cx="9144000" cy="1057267"/>
          </a:xfrm>
          <a:prstGeom prst="rect">
            <a:avLst/>
          </a:prstGeom>
          <a:noFill/>
          <a:ln>
            <a:noFill/>
          </a:ln>
        </p:spPr>
      </p:pic>
      <p:sp>
        <p:nvSpPr>
          <p:cNvPr id="201" name="Google Shape;201;p30"/>
          <p:cNvSpPr txBox="1">
            <a:spLocks noGrp="1"/>
          </p:cNvSpPr>
          <p:nvPr>
            <p:ph type="title"/>
          </p:nvPr>
        </p:nvSpPr>
        <p:spPr>
          <a:xfrm>
            <a:off x="6900" y="128138"/>
            <a:ext cx="9144000" cy="801000"/>
          </a:xfrm>
          <a:prstGeom prst="rect">
            <a:avLst/>
          </a:prstGeom>
        </p:spPr>
        <p:txBody>
          <a:bodyPr spcFirstLastPara="1" wrap="square" lIns="91425" tIns="91425" rIns="91425" bIns="91425" anchor="t" anchorCtr="0">
            <a:normAutofit/>
          </a:bodyPr>
          <a:lstStyle/>
          <a:p>
            <a:pPr marL="0" lvl="0" indent="0" algn="ctr" rtl="1">
              <a:spcBef>
                <a:spcPts val="0"/>
              </a:spcBef>
              <a:spcAft>
                <a:spcPts val="0"/>
              </a:spcAft>
              <a:buNone/>
            </a:pPr>
            <a:r>
              <a:rPr lang="iw" sz="3000" b="0">
                <a:solidFill>
                  <a:srgbClr val="054CC0"/>
                </a:solidFill>
                <a:latin typeface="Rubik ExtraBold"/>
                <a:ea typeface="Rubik ExtraBold"/>
                <a:cs typeface="Rubik ExtraBold"/>
                <a:sym typeface="Rubik ExtraBold"/>
              </a:rPr>
              <a:t>סיכום ורפלקציה</a:t>
            </a:r>
            <a:endParaRPr sz="3000" b="0">
              <a:solidFill>
                <a:srgbClr val="054CC0"/>
              </a:solidFill>
              <a:latin typeface="Rubik ExtraBold"/>
              <a:ea typeface="Rubik ExtraBold"/>
              <a:cs typeface="Rubik ExtraBold"/>
              <a:sym typeface="Rubik ExtraBo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1"/>
          <p:cNvSpPr txBox="1">
            <a:spLocks noGrp="1"/>
          </p:cNvSpPr>
          <p:nvPr>
            <p:ph type="body" idx="1"/>
          </p:nvPr>
        </p:nvSpPr>
        <p:spPr>
          <a:xfrm>
            <a:off x="460950" y="1543350"/>
            <a:ext cx="8222100" cy="3198000"/>
          </a:xfrm>
          <a:prstGeom prst="rect">
            <a:avLst/>
          </a:prstGeom>
        </p:spPr>
        <p:txBody>
          <a:bodyPr spcFirstLastPara="1" wrap="square" lIns="91425" tIns="91425" rIns="91425" bIns="91425" anchor="t" anchorCtr="0">
            <a:normAutofit lnSpcReduction="10000"/>
          </a:bodyPr>
          <a:lstStyle/>
          <a:p>
            <a:pPr marL="0" lvl="0" indent="0" algn="r" rtl="1">
              <a:lnSpc>
                <a:spcPct val="150000"/>
              </a:lnSpc>
              <a:spcBef>
                <a:spcPts val="0"/>
              </a:spcBef>
              <a:spcAft>
                <a:spcPts val="0"/>
              </a:spcAft>
              <a:buNone/>
            </a:pPr>
            <a:endParaRPr sz="2000" b="1">
              <a:solidFill>
                <a:srgbClr val="000000"/>
              </a:solidFill>
              <a:latin typeface="Amatic SC"/>
              <a:ea typeface="Amatic SC"/>
              <a:cs typeface="Amatic SC"/>
              <a:sym typeface="Amatic SC"/>
            </a:endParaRPr>
          </a:p>
          <a:p>
            <a:pPr marL="0" lvl="0" indent="0" algn="r" rtl="1">
              <a:lnSpc>
                <a:spcPct val="150000"/>
              </a:lnSpc>
              <a:spcBef>
                <a:spcPts val="0"/>
              </a:spcBef>
              <a:spcAft>
                <a:spcPts val="0"/>
              </a:spcAft>
              <a:buNone/>
            </a:pPr>
            <a:r>
              <a:rPr lang="iw" sz="2000">
                <a:solidFill>
                  <a:srgbClr val="054CC0"/>
                </a:solidFill>
                <a:latin typeface="Rubik"/>
                <a:ea typeface="Rubik"/>
                <a:cs typeface="Rubik"/>
                <a:sym typeface="Rubik"/>
              </a:rPr>
              <a:t>נסו לחשוב על צורך כלשהו בחיי היומיום שלכם או בעייה כלשהי שמפסק יצירתי יוכל לפתור אותה. </a:t>
            </a:r>
            <a:endParaRPr sz="2000">
              <a:solidFill>
                <a:srgbClr val="054CC0"/>
              </a:solidFill>
              <a:latin typeface="Rubik"/>
              <a:ea typeface="Rubik"/>
              <a:cs typeface="Rubik"/>
              <a:sym typeface="Rubik"/>
            </a:endParaRPr>
          </a:p>
          <a:p>
            <a:pPr marL="0" lvl="0" indent="0" algn="r" rtl="1">
              <a:lnSpc>
                <a:spcPct val="150000"/>
              </a:lnSpc>
              <a:spcBef>
                <a:spcPts val="0"/>
              </a:spcBef>
              <a:spcAft>
                <a:spcPts val="0"/>
              </a:spcAft>
              <a:buNone/>
            </a:pPr>
            <a:r>
              <a:rPr lang="iw" sz="2000">
                <a:solidFill>
                  <a:srgbClr val="054CC0"/>
                </a:solidFill>
                <a:latin typeface="Rubik"/>
                <a:ea typeface="Rubik"/>
                <a:cs typeface="Rubik"/>
                <a:sym typeface="Rubik"/>
              </a:rPr>
              <a:t>למשל, זמזום שמתריע על משהו שקורה במקום שאינכם יכולים לראות אותו.  </a:t>
            </a:r>
            <a:endParaRPr sz="2000">
              <a:solidFill>
                <a:srgbClr val="054CC0"/>
              </a:solidFill>
              <a:latin typeface="Rubik"/>
              <a:ea typeface="Rubik"/>
              <a:cs typeface="Rubik"/>
              <a:sym typeface="Rubik"/>
            </a:endParaRPr>
          </a:p>
          <a:p>
            <a:pPr marL="0" lvl="0" indent="0" algn="r" rtl="1">
              <a:lnSpc>
                <a:spcPct val="150000"/>
              </a:lnSpc>
              <a:spcBef>
                <a:spcPts val="0"/>
              </a:spcBef>
              <a:spcAft>
                <a:spcPts val="0"/>
              </a:spcAft>
              <a:buNone/>
            </a:pPr>
            <a:endParaRPr sz="2000">
              <a:solidFill>
                <a:srgbClr val="054CC0"/>
              </a:solidFill>
              <a:latin typeface="Rubik"/>
              <a:ea typeface="Rubik"/>
              <a:cs typeface="Rubik"/>
              <a:sym typeface="Rubik"/>
            </a:endParaRPr>
          </a:p>
          <a:p>
            <a:pPr marL="457200" lvl="0" indent="0" algn="r" rtl="1">
              <a:lnSpc>
                <a:spcPct val="150000"/>
              </a:lnSpc>
              <a:spcBef>
                <a:spcPts val="0"/>
              </a:spcBef>
              <a:spcAft>
                <a:spcPts val="0"/>
              </a:spcAft>
              <a:buNone/>
            </a:pPr>
            <a:endParaRPr sz="2000">
              <a:solidFill>
                <a:srgbClr val="054CC0"/>
              </a:solidFill>
              <a:latin typeface="Rubik"/>
              <a:ea typeface="Rubik"/>
              <a:cs typeface="Rubik"/>
              <a:sym typeface="Rubik"/>
            </a:endParaRPr>
          </a:p>
          <a:p>
            <a:pPr marL="0" lvl="0" indent="0" algn="r" rtl="1">
              <a:lnSpc>
                <a:spcPct val="150000"/>
              </a:lnSpc>
              <a:spcBef>
                <a:spcPts val="0"/>
              </a:spcBef>
              <a:spcAft>
                <a:spcPts val="1200"/>
              </a:spcAft>
              <a:buNone/>
            </a:pPr>
            <a:endParaRPr sz="2000">
              <a:latin typeface="Amatic SC"/>
              <a:ea typeface="Amatic SC"/>
              <a:cs typeface="Amatic SC"/>
              <a:sym typeface="Amatic SC"/>
            </a:endParaRPr>
          </a:p>
        </p:txBody>
      </p:sp>
      <p:pic>
        <p:nvPicPr>
          <p:cNvPr id="207" name="Google Shape;207;p31"/>
          <p:cNvPicPr preferRelativeResize="0"/>
          <p:nvPr/>
        </p:nvPicPr>
        <p:blipFill>
          <a:blip r:embed="rId3">
            <a:alphaModFix/>
          </a:blip>
          <a:stretch>
            <a:fillRect/>
          </a:stretch>
        </p:blipFill>
        <p:spPr>
          <a:xfrm>
            <a:off x="6900" y="0"/>
            <a:ext cx="9144000" cy="1057267"/>
          </a:xfrm>
          <a:prstGeom prst="rect">
            <a:avLst/>
          </a:prstGeom>
          <a:noFill/>
          <a:ln>
            <a:noFill/>
          </a:ln>
        </p:spPr>
      </p:pic>
      <p:sp>
        <p:nvSpPr>
          <p:cNvPr id="208" name="Google Shape;208;p31"/>
          <p:cNvSpPr txBox="1">
            <a:spLocks noGrp="1"/>
          </p:cNvSpPr>
          <p:nvPr>
            <p:ph type="title"/>
          </p:nvPr>
        </p:nvSpPr>
        <p:spPr>
          <a:xfrm>
            <a:off x="6900" y="128138"/>
            <a:ext cx="9144000" cy="801000"/>
          </a:xfrm>
          <a:prstGeom prst="rect">
            <a:avLst/>
          </a:prstGeom>
        </p:spPr>
        <p:txBody>
          <a:bodyPr spcFirstLastPara="1" wrap="square" lIns="91425" tIns="91425" rIns="91425" bIns="91425" anchor="t" anchorCtr="0">
            <a:normAutofit/>
          </a:bodyPr>
          <a:lstStyle/>
          <a:p>
            <a:pPr marL="0" lvl="0" indent="0" algn="ctr" rtl="1">
              <a:spcBef>
                <a:spcPts val="0"/>
              </a:spcBef>
              <a:spcAft>
                <a:spcPts val="0"/>
              </a:spcAft>
              <a:buNone/>
            </a:pPr>
            <a:r>
              <a:rPr lang="iw" sz="3000" b="0">
                <a:solidFill>
                  <a:srgbClr val="054CC0"/>
                </a:solidFill>
                <a:latin typeface="Rubik ExtraBold"/>
                <a:ea typeface="Rubik ExtraBold"/>
                <a:cs typeface="Rubik ExtraBold"/>
                <a:sym typeface="Rubik ExtraBold"/>
              </a:rPr>
              <a:t>סיכום ורפלקציה</a:t>
            </a:r>
            <a:endParaRPr sz="3000" b="0">
              <a:solidFill>
                <a:srgbClr val="054CC0"/>
              </a:solidFill>
              <a:latin typeface="Rubik ExtraBold"/>
              <a:ea typeface="Rubik ExtraBold"/>
              <a:cs typeface="Rubik ExtraBold"/>
              <a:sym typeface="Rubik Extra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p14"/>
          <p:cNvPicPr preferRelativeResize="0"/>
          <p:nvPr/>
        </p:nvPicPr>
        <p:blipFill>
          <a:blip r:embed="rId3">
            <a:alphaModFix/>
          </a:blip>
          <a:stretch>
            <a:fillRect/>
          </a:stretch>
        </p:blipFill>
        <p:spPr>
          <a:xfrm>
            <a:off x="0" y="19613"/>
            <a:ext cx="9144000" cy="1057275"/>
          </a:xfrm>
          <a:prstGeom prst="rect">
            <a:avLst/>
          </a:prstGeom>
          <a:noFill/>
          <a:ln>
            <a:noFill/>
          </a:ln>
        </p:spPr>
      </p:pic>
      <p:sp>
        <p:nvSpPr>
          <p:cNvPr id="68" name="Google Shape;68;p14"/>
          <p:cNvSpPr txBox="1">
            <a:spLocks noGrp="1"/>
          </p:cNvSpPr>
          <p:nvPr>
            <p:ph type="title"/>
          </p:nvPr>
        </p:nvSpPr>
        <p:spPr>
          <a:xfrm>
            <a:off x="311700" y="223963"/>
            <a:ext cx="8520600" cy="801000"/>
          </a:xfrm>
          <a:prstGeom prst="rect">
            <a:avLst/>
          </a:prstGeom>
        </p:spPr>
        <p:txBody>
          <a:bodyPr spcFirstLastPara="1" wrap="square" lIns="91425" tIns="91425" rIns="91425" bIns="91425" anchor="t" anchorCtr="0">
            <a:normAutofit/>
          </a:bodyPr>
          <a:lstStyle/>
          <a:p>
            <a:pPr marL="0" lvl="0" indent="0" algn="ctr" rtl="1">
              <a:spcBef>
                <a:spcPts val="0"/>
              </a:spcBef>
              <a:spcAft>
                <a:spcPts val="0"/>
              </a:spcAft>
              <a:buNone/>
            </a:pPr>
            <a:r>
              <a:rPr lang="iw" sz="3000">
                <a:solidFill>
                  <a:srgbClr val="054CC0"/>
                </a:solidFill>
                <a:latin typeface="Rubik"/>
                <a:ea typeface="Rubik"/>
                <a:cs typeface="Rubik"/>
                <a:sym typeface="Rubik"/>
              </a:rPr>
              <a:t>הנחיות למורה  </a:t>
            </a:r>
            <a:endParaRPr sz="3000">
              <a:solidFill>
                <a:srgbClr val="054CC0"/>
              </a:solidFill>
              <a:latin typeface="Rubik"/>
              <a:ea typeface="Rubik"/>
              <a:cs typeface="Rubik"/>
              <a:sym typeface="Rubik"/>
            </a:endParaRPr>
          </a:p>
        </p:txBody>
      </p:sp>
      <p:graphicFrame>
        <p:nvGraphicFramePr>
          <p:cNvPr id="69" name="Google Shape;69;p14"/>
          <p:cNvGraphicFramePr/>
          <p:nvPr/>
        </p:nvGraphicFramePr>
        <p:xfrm>
          <a:off x="1133388" y="1358725"/>
          <a:ext cx="3000000" cy="3000000"/>
        </p:xfrm>
        <a:graphic>
          <a:graphicData uri="http://schemas.openxmlformats.org/drawingml/2006/table">
            <a:tbl>
              <a:tblPr>
                <a:noFill/>
                <a:tableStyleId>{C08CB7DF-C8D7-45D4-A9C6-237EB607417F}</a:tableStyleId>
              </a:tblPr>
              <a:tblGrid>
                <a:gridCol w="6724025">
                  <a:extLst>
                    <a:ext uri="{9D8B030D-6E8A-4147-A177-3AD203B41FA5}">
                      <a16:colId xmlns:a16="http://schemas.microsoft.com/office/drawing/2014/main" val="20000"/>
                    </a:ext>
                  </a:extLst>
                </a:gridCol>
                <a:gridCol w="1014525">
                  <a:extLst>
                    <a:ext uri="{9D8B030D-6E8A-4147-A177-3AD203B41FA5}">
                      <a16:colId xmlns:a16="http://schemas.microsoft.com/office/drawing/2014/main" val="20001"/>
                    </a:ext>
                  </a:extLst>
                </a:gridCol>
              </a:tblGrid>
              <a:tr h="894550">
                <a:tc>
                  <a:txBody>
                    <a:bodyPr/>
                    <a:lstStyle/>
                    <a:p>
                      <a:pPr marL="0" lvl="0" indent="0" algn="r" rtl="1">
                        <a:lnSpc>
                          <a:spcPct val="115000"/>
                        </a:lnSpc>
                        <a:spcBef>
                          <a:spcPts val="1200"/>
                        </a:spcBef>
                        <a:spcAft>
                          <a:spcPts val="0"/>
                        </a:spcAft>
                        <a:buNone/>
                      </a:pPr>
                      <a:r>
                        <a:rPr lang="iw" sz="1200">
                          <a:solidFill>
                            <a:srgbClr val="054CC0"/>
                          </a:solidFill>
                          <a:latin typeface="Rubik Black"/>
                          <a:ea typeface="Rubik Black"/>
                          <a:cs typeface="Rubik Black"/>
                          <a:sym typeface="Rubik Black"/>
                        </a:rPr>
                        <a:t>מעגלים־מעגלים</a:t>
                      </a:r>
                      <a:r>
                        <a:rPr lang="iw" sz="1200" b="1">
                          <a:solidFill>
                            <a:srgbClr val="4472C4"/>
                          </a:solidFill>
                          <a:latin typeface="Rubik"/>
                          <a:ea typeface="Rubik"/>
                          <a:cs typeface="Rubik"/>
                          <a:sym typeface="Rubik"/>
                        </a:rPr>
                        <a:t> </a:t>
                      </a:r>
                      <a:r>
                        <a:rPr lang="iw" sz="1200">
                          <a:solidFill>
                            <a:srgbClr val="054CC0"/>
                          </a:solidFill>
                          <a:latin typeface="Rubik Black"/>
                          <a:ea typeface="Rubik Black"/>
                          <a:cs typeface="Rubik Black"/>
                          <a:sym typeface="Rubik Black"/>
                        </a:rPr>
                        <a:t>– צמד יחידות העוסק ברכיבי המעגל החשמלי ובמוליכות חשמלית</a:t>
                      </a:r>
                      <a:endParaRPr sz="1200">
                        <a:solidFill>
                          <a:srgbClr val="054CC0"/>
                        </a:solidFill>
                        <a:latin typeface="Rubik Black"/>
                        <a:ea typeface="Rubik Black"/>
                        <a:cs typeface="Rubik Black"/>
                        <a:sym typeface="Rubik Black"/>
                      </a:endParaRPr>
                    </a:p>
                    <a:p>
                      <a:pPr marL="179705" lvl="0" indent="0" algn="r" rtl="1">
                        <a:lnSpc>
                          <a:spcPct val="115000"/>
                        </a:lnSpc>
                        <a:spcBef>
                          <a:spcPts val="0"/>
                        </a:spcBef>
                        <a:spcAft>
                          <a:spcPts val="0"/>
                        </a:spcAft>
                        <a:buNone/>
                      </a:pPr>
                      <a:r>
                        <a:rPr lang="iw" sz="1300">
                          <a:solidFill>
                            <a:srgbClr val="054CC0"/>
                          </a:solidFill>
                          <a:latin typeface="Rubik"/>
                          <a:ea typeface="Rubik"/>
                          <a:cs typeface="Rubik"/>
                          <a:sym typeface="Rubik"/>
                        </a:rPr>
                        <a:t>צמד יחידות המשלימות זו את זו. </a:t>
                      </a:r>
                      <a:br>
                        <a:rPr lang="iw" sz="1300">
                          <a:solidFill>
                            <a:srgbClr val="054CC0"/>
                          </a:solidFill>
                          <a:latin typeface="Rubik"/>
                          <a:ea typeface="Rubik"/>
                          <a:cs typeface="Rubik"/>
                          <a:sym typeface="Rubik"/>
                        </a:rPr>
                      </a:br>
                      <a:r>
                        <a:rPr lang="iw" sz="1100" b="1">
                          <a:latin typeface="Rubik"/>
                          <a:ea typeface="Rubik"/>
                          <a:cs typeface="Rubik"/>
                          <a:sym typeface="Rubik"/>
                        </a:rPr>
                        <a:t>ביחידה א', "בניית אבני בניין למעגלים חשמליים",</a:t>
                      </a:r>
                      <a:r>
                        <a:rPr lang="iw" sz="1100">
                          <a:latin typeface="Rubik"/>
                          <a:ea typeface="Rubik"/>
                          <a:cs typeface="Rubik"/>
                          <a:sym typeface="Rubik"/>
                        </a:rPr>
                        <a:t> </a:t>
                      </a:r>
                      <a:r>
                        <a:rPr lang="iw" sz="1300">
                          <a:solidFill>
                            <a:srgbClr val="054CC0"/>
                          </a:solidFill>
                          <a:latin typeface="Rubik"/>
                          <a:ea typeface="Rubik"/>
                          <a:cs typeface="Rubik"/>
                          <a:sym typeface="Rubik"/>
                        </a:rPr>
                        <a:t>התלמידים בונים בלוקים חשמליים, כלומר מלבני עץ שאליהם הם מחברים רכיבים שונים של המעגל החשמלי, המשמשים אותם להשלמת משימות פשוטות. </a:t>
                      </a:r>
                      <a:endParaRPr sz="1300">
                        <a:solidFill>
                          <a:srgbClr val="054CC0"/>
                        </a:solidFill>
                        <a:latin typeface="Rubik"/>
                        <a:ea typeface="Rubik"/>
                        <a:cs typeface="Rubik"/>
                        <a:sym typeface="Rubik"/>
                      </a:endParaRPr>
                    </a:p>
                    <a:p>
                      <a:pPr marL="179705" lvl="0" indent="0" algn="r" rtl="1">
                        <a:lnSpc>
                          <a:spcPct val="115000"/>
                        </a:lnSpc>
                        <a:spcBef>
                          <a:spcPts val="0"/>
                        </a:spcBef>
                        <a:spcAft>
                          <a:spcPts val="0"/>
                        </a:spcAft>
                        <a:buNone/>
                      </a:pPr>
                      <a:r>
                        <a:rPr lang="iw" sz="1100" b="1">
                          <a:latin typeface="Rubik"/>
                          <a:ea typeface="Rubik"/>
                          <a:cs typeface="Rubik"/>
                          <a:sym typeface="Rubik"/>
                        </a:rPr>
                        <a:t>ביחידה ב', "בניית מפסק בהתאמה אישית", </a:t>
                      </a:r>
                      <a:r>
                        <a:rPr lang="iw" sz="1300">
                          <a:solidFill>
                            <a:srgbClr val="054CC0"/>
                          </a:solidFill>
                          <a:latin typeface="Rubik"/>
                          <a:ea typeface="Rubik"/>
                          <a:cs typeface="Rubik"/>
                          <a:sym typeface="Rubik"/>
                        </a:rPr>
                        <a:t>התלמידים משתמשים בבלוקים החשמליים לבניית מפסקים יצירתיים העונים לצרכים שונים. </a:t>
                      </a:r>
                      <a:endParaRPr sz="1300">
                        <a:solidFill>
                          <a:srgbClr val="054CC0"/>
                        </a:solidFill>
                        <a:latin typeface="Rubik"/>
                        <a:ea typeface="Rubik"/>
                        <a:cs typeface="Rubik"/>
                        <a:sym typeface="Rubik"/>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1">
                        <a:lnSpc>
                          <a:spcPct val="115000"/>
                        </a:lnSpc>
                        <a:spcBef>
                          <a:spcPts val="1200"/>
                        </a:spcBef>
                        <a:spcAft>
                          <a:spcPts val="1200"/>
                        </a:spcAft>
                        <a:buNone/>
                      </a:pPr>
                      <a:r>
                        <a:rPr lang="iw" sz="1300" b="1">
                          <a:solidFill>
                            <a:srgbClr val="0070C0"/>
                          </a:solidFill>
                          <a:latin typeface="Rubik"/>
                          <a:ea typeface="Rubik"/>
                          <a:cs typeface="Rubik"/>
                          <a:sym typeface="Rubik"/>
                        </a:rPr>
                        <a:t>מה הפעילות?</a:t>
                      </a:r>
                      <a:endParaRPr sz="1300"/>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2111875">
                <a:tc>
                  <a:txBody>
                    <a:bodyPr/>
                    <a:lstStyle/>
                    <a:p>
                      <a:pPr marL="0" lvl="0" indent="0" algn="just" rtl="1">
                        <a:lnSpc>
                          <a:spcPct val="115000"/>
                        </a:lnSpc>
                        <a:spcBef>
                          <a:spcPts val="0"/>
                        </a:spcBef>
                        <a:spcAft>
                          <a:spcPts val="0"/>
                        </a:spcAft>
                        <a:buNone/>
                      </a:pPr>
                      <a:r>
                        <a:rPr lang="iw" sz="1300">
                          <a:solidFill>
                            <a:srgbClr val="054CC0"/>
                          </a:solidFill>
                          <a:latin typeface="Rubik"/>
                          <a:ea typeface="Rubik"/>
                          <a:cs typeface="Rubik"/>
                          <a:sym typeface="Rubik"/>
                        </a:rPr>
                        <a:t>יחידת ההוראה עוסקת בנושא חומרים מוליכי חשמל ומבודדים ובבניית בלוקים הכוללים מפסקים, כחלק ממעגל חשמלי לצורך בניית מוצר. הלמידה משלבת חקר, ניסוי ויישום, בדגש על פיתוח חשיבה יצירתית, מיומנויות טכנולוגיות ושיתופיות. תחילה התלמידים מתוודעים למושג מפסק חשמלי ודנים בתפקידו ובשימושיו בחיי היום-יום. לאחר מכן הם חוקרים תכונות של חומרים שונים באמצעות מיון לפי מידת ההולכה או הבידוד החשמליים. לבסוף, התלמידים מיישמים את הידע שרכשו בבניית מפסקים יצירתיים, תוך כדי התמודדות עם אתגרים הומוריסטיים.</a:t>
                      </a:r>
                      <a:endParaRPr sz="1300">
                        <a:solidFill>
                          <a:srgbClr val="054CC0"/>
                        </a:solidFill>
                        <a:latin typeface="Rubik"/>
                        <a:ea typeface="Rubik"/>
                        <a:cs typeface="Rubik"/>
                        <a:sym typeface="Rubik"/>
                      </a:endParaRPr>
                    </a:p>
                    <a:p>
                      <a:pPr marL="0" lvl="0" indent="0" algn="just" rtl="1">
                        <a:lnSpc>
                          <a:spcPct val="115000"/>
                        </a:lnSpc>
                        <a:spcBef>
                          <a:spcPts val="0"/>
                        </a:spcBef>
                        <a:spcAft>
                          <a:spcPts val="0"/>
                        </a:spcAft>
                        <a:buNone/>
                      </a:pPr>
                      <a:endParaRPr sz="1300">
                        <a:solidFill>
                          <a:srgbClr val="054CC0"/>
                        </a:solidFill>
                        <a:latin typeface="Rubik"/>
                        <a:ea typeface="Rubik"/>
                        <a:cs typeface="Rubik"/>
                        <a:sym typeface="Rubik"/>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1">
                        <a:lnSpc>
                          <a:spcPct val="115000"/>
                        </a:lnSpc>
                        <a:spcBef>
                          <a:spcPts val="1200"/>
                        </a:spcBef>
                        <a:spcAft>
                          <a:spcPts val="1200"/>
                        </a:spcAft>
                        <a:buNone/>
                      </a:pPr>
                      <a:r>
                        <a:rPr lang="iw" sz="1300" b="1">
                          <a:solidFill>
                            <a:srgbClr val="0070C0"/>
                          </a:solidFill>
                          <a:latin typeface="Rubik"/>
                          <a:ea typeface="Rubik"/>
                          <a:cs typeface="Rubik"/>
                          <a:sym typeface="Rubik"/>
                        </a:rPr>
                        <a:t>תקציר</a:t>
                      </a:r>
                      <a:endParaRPr sz="1300"/>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70" name="Google Shape;70;p14"/>
          <p:cNvPicPr preferRelativeResize="0"/>
          <p:nvPr/>
        </p:nvPicPr>
        <p:blipFill>
          <a:blip r:embed="rId4">
            <a:alphaModFix/>
          </a:blip>
          <a:stretch>
            <a:fillRect/>
          </a:stretch>
        </p:blipFill>
        <p:spPr>
          <a:xfrm>
            <a:off x="-423575" y="760650"/>
            <a:ext cx="2885294" cy="16229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2"/>
          <p:cNvSpPr txBox="1">
            <a:spLocks noGrp="1"/>
          </p:cNvSpPr>
          <p:nvPr>
            <p:ph type="title"/>
          </p:nvPr>
        </p:nvSpPr>
        <p:spPr>
          <a:xfrm>
            <a:off x="4181100" y="1505450"/>
            <a:ext cx="4523400" cy="2403000"/>
          </a:xfrm>
          <a:prstGeom prst="rect">
            <a:avLst/>
          </a:prstGeom>
        </p:spPr>
        <p:txBody>
          <a:bodyPr spcFirstLastPara="1" wrap="square" lIns="91425" tIns="91425" rIns="91425" bIns="91425" anchor="t" anchorCtr="0">
            <a:normAutofit/>
          </a:bodyPr>
          <a:lstStyle/>
          <a:p>
            <a:pPr marL="457200" marR="0" lvl="0" indent="-349250" algn="r" rtl="1">
              <a:lnSpc>
                <a:spcPct val="150000"/>
              </a:lnSpc>
              <a:spcBef>
                <a:spcPts val="0"/>
              </a:spcBef>
              <a:spcAft>
                <a:spcPts val="0"/>
              </a:spcAft>
              <a:buClr>
                <a:srgbClr val="054CC0"/>
              </a:buClr>
              <a:buSzPts val="1900"/>
              <a:buFont typeface="Rubik"/>
              <a:buChar char="●"/>
            </a:pPr>
            <a:r>
              <a:rPr lang="iw" sz="1900" b="0">
                <a:solidFill>
                  <a:srgbClr val="054CC0"/>
                </a:solidFill>
                <a:latin typeface="Rubik"/>
                <a:ea typeface="Rubik"/>
                <a:cs typeface="Rubik"/>
                <a:sym typeface="Rubik"/>
              </a:rPr>
              <a:t>מה הרגשתם?</a:t>
            </a:r>
            <a:endParaRPr sz="1900" b="0">
              <a:solidFill>
                <a:srgbClr val="054CC0"/>
              </a:solidFill>
              <a:latin typeface="Rubik"/>
              <a:ea typeface="Rubik"/>
              <a:cs typeface="Rubik"/>
              <a:sym typeface="Rubik"/>
            </a:endParaRPr>
          </a:p>
          <a:p>
            <a:pPr marL="457200" marR="0" lvl="0" indent="-349250" algn="r" rtl="1">
              <a:lnSpc>
                <a:spcPct val="150000"/>
              </a:lnSpc>
              <a:spcBef>
                <a:spcPts val="0"/>
              </a:spcBef>
              <a:spcAft>
                <a:spcPts val="0"/>
              </a:spcAft>
              <a:buClr>
                <a:srgbClr val="054CC0"/>
              </a:buClr>
              <a:buSzPts val="1900"/>
              <a:buFont typeface="Rubik"/>
              <a:buChar char="●"/>
            </a:pPr>
            <a:r>
              <a:rPr lang="iw" sz="1900" b="0">
                <a:solidFill>
                  <a:srgbClr val="054CC0"/>
                </a:solidFill>
                <a:latin typeface="Rubik"/>
                <a:ea typeface="Rubik"/>
                <a:cs typeface="Rubik"/>
                <a:sym typeface="Rubik"/>
              </a:rPr>
              <a:t>משהו שאהבתם?</a:t>
            </a:r>
            <a:endParaRPr sz="1900" b="0">
              <a:solidFill>
                <a:srgbClr val="054CC0"/>
              </a:solidFill>
              <a:latin typeface="Rubik"/>
              <a:ea typeface="Rubik"/>
              <a:cs typeface="Rubik"/>
              <a:sym typeface="Rubik"/>
            </a:endParaRPr>
          </a:p>
          <a:p>
            <a:pPr marL="457200" marR="0" lvl="0" indent="-349250" algn="r" rtl="1">
              <a:lnSpc>
                <a:spcPct val="150000"/>
              </a:lnSpc>
              <a:spcBef>
                <a:spcPts val="0"/>
              </a:spcBef>
              <a:spcAft>
                <a:spcPts val="0"/>
              </a:spcAft>
              <a:buClr>
                <a:srgbClr val="054CC0"/>
              </a:buClr>
              <a:buSzPts val="1900"/>
              <a:buFont typeface="Rubik"/>
              <a:buChar char="●"/>
            </a:pPr>
            <a:r>
              <a:rPr lang="iw" sz="1900" b="0">
                <a:solidFill>
                  <a:srgbClr val="054CC0"/>
                </a:solidFill>
                <a:latin typeface="Rubik"/>
                <a:ea typeface="Rubik"/>
                <a:cs typeface="Rubik"/>
                <a:sym typeface="Rubik"/>
              </a:rPr>
              <a:t>משהו שהייתם מוותרים עליו?</a:t>
            </a:r>
            <a:endParaRPr sz="1900"/>
          </a:p>
        </p:txBody>
      </p:sp>
      <p:pic>
        <p:nvPicPr>
          <p:cNvPr id="214" name="Google Shape;214;p32"/>
          <p:cNvPicPr preferRelativeResize="0"/>
          <p:nvPr/>
        </p:nvPicPr>
        <p:blipFill>
          <a:blip r:embed="rId3">
            <a:alphaModFix/>
          </a:blip>
          <a:stretch>
            <a:fillRect/>
          </a:stretch>
        </p:blipFill>
        <p:spPr>
          <a:xfrm>
            <a:off x="6900" y="0"/>
            <a:ext cx="9144000" cy="1057267"/>
          </a:xfrm>
          <a:prstGeom prst="rect">
            <a:avLst/>
          </a:prstGeom>
          <a:noFill/>
          <a:ln>
            <a:noFill/>
          </a:ln>
        </p:spPr>
      </p:pic>
      <p:sp>
        <p:nvSpPr>
          <p:cNvPr id="215" name="Google Shape;215;p32"/>
          <p:cNvSpPr txBox="1">
            <a:spLocks noGrp="1"/>
          </p:cNvSpPr>
          <p:nvPr>
            <p:ph type="title"/>
          </p:nvPr>
        </p:nvSpPr>
        <p:spPr>
          <a:xfrm>
            <a:off x="6900" y="128138"/>
            <a:ext cx="9144000" cy="801000"/>
          </a:xfrm>
          <a:prstGeom prst="rect">
            <a:avLst/>
          </a:prstGeom>
        </p:spPr>
        <p:txBody>
          <a:bodyPr spcFirstLastPara="1" wrap="square" lIns="91425" tIns="91425" rIns="91425" bIns="91425" anchor="t" anchorCtr="0">
            <a:normAutofit/>
          </a:bodyPr>
          <a:lstStyle/>
          <a:p>
            <a:pPr marL="0" lvl="0" indent="0" algn="ctr" rtl="1">
              <a:spcBef>
                <a:spcPts val="0"/>
              </a:spcBef>
              <a:spcAft>
                <a:spcPts val="0"/>
              </a:spcAft>
              <a:buNone/>
            </a:pPr>
            <a:r>
              <a:rPr lang="iw" sz="3000" b="0">
                <a:solidFill>
                  <a:srgbClr val="054CC0"/>
                </a:solidFill>
                <a:latin typeface="Rubik ExtraBold"/>
                <a:ea typeface="Rubik ExtraBold"/>
                <a:cs typeface="Rubik ExtraBold"/>
                <a:sym typeface="Rubik ExtraBold"/>
              </a:rPr>
              <a:t>סיכום ורפלקציה</a:t>
            </a:r>
            <a:endParaRPr sz="3000" b="0">
              <a:solidFill>
                <a:srgbClr val="054CC0"/>
              </a:solidFill>
              <a:latin typeface="Rubik ExtraBold"/>
              <a:ea typeface="Rubik ExtraBold"/>
              <a:cs typeface="Rubik ExtraBold"/>
              <a:sym typeface="Rubik ExtraBold"/>
            </a:endParaRPr>
          </a:p>
        </p:txBody>
      </p:sp>
      <p:sp>
        <p:nvSpPr>
          <p:cNvPr id="216" name="Google Shape;216;p32"/>
          <p:cNvSpPr txBox="1">
            <a:spLocks noGrp="1"/>
          </p:cNvSpPr>
          <p:nvPr>
            <p:ph type="title"/>
          </p:nvPr>
        </p:nvSpPr>
        <p:spPr>
          <a:xfrm>
            <a:off x="-69300" y="574575"/>
            <a:ext cx="9144000" cy="4827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None/>
            </a:pPr>
            <a:r>
              <a:rPr lang="iw" sz="2222" b="0">
                <a:solidFill>
                  <a:srgbClr val="054CC0"/>
                </a:solidFill>
                <a:latin typeface="Rubik"/>
                <a:ea typeface="Rubik"/>
                <a:cs typeface="Rubik"/>
                <a:sym typeface="Rubik"/>
              </a:rPr>
              <a:t>חוויה</a:t>
            </a:r>
            <a:endParaRPr sz="2222" b="0">
              <a:solidFill>
                <a:srgbClr val="054CC0"/>
              </a:solidFill>
              <a:latin typeface="Rubik"/>
              <a:ea typeface="Rubik"/>
              <a:cs typeface="Rubik"/>
              <a:sym typeface="Rubik"/>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15"/>
          <p:cNvPicPr preferRelativeResize="0"/>
          <p:nvPr/>
        </p:nvPicPr>
        <p:blipFill>
          <a:blip r:embed="rId3">
            <a:alphaModFix/>
          </a:blip>
          <a:stretch>
            <a:fillRect/>
          </a:stretch>
        </p:blipFill>
        <p:spPr>
          <a:xfrm>
            <a:off x="0" y="-56587"/>
            <a:ext cx="9144000" cy="1057275"/>
          </a:xfrm>
          <a:prstGeom prst="rect">
            <a:avLst/>
          </a:prstGeom>
          <a:noFill/>
          <a:ln>
            <a:noFill/>
          </a:ln>
        </p:spPr>
      </p:pic>
      <p:sp>
        <p:nvSpPr>
          <p:cNvPr id="76" name="Google Shape;76;p15"/>
          <p:cNvSpPr txBox="1">
            <a:spLocks noGrp="1"/>
          </p:cNvSpPr>
          <p:nvPr>
            <p:ph type="title"/>
          </p:nvPr>
        </p:nvSpPr>
        <p:spPr>
          <a:xfrm>
            <a:off x="152400" y="123500"/>
            <a:ext cx="8520600" cy="801000"/>
          </a:xfrm>
          <a:prstGeom prst="rect">
            <a:avLst/>
          </a:prstGeom>
        </p:spPr>
        <p:txBody>
          <a:bodyPr spcFirstLastPara="1" wrap="square" lIns="91425" tIns="91425" rIns="91425" bIns="91425" anchor="t" anchorCtr="0">
            <a:normAutofit/>
          </a:bodyPr>
          <a:lstStyle/>
          <a:p>
            <a:pPr marL="0" lvl="0" indent="0" algn="ctr" rtl="1">
              <a:spcBef>
                <a:spcPts val="0"/>
              </a:spcBef>
              <a:spcAft>
                <a:spcPts val="0"/>
              </a:spcAft>
              <a:buSzPts val="990"/>
              <a:buNone/>
            </a:pPr>
            <a:r>
              <a:rPr lang="iw" sz="3000">
                <a:solidFill>
                  <a:srgbClr val="054CC0"/>
                </a:solidFill>
                <a:latin typeface="Rubik"/>
                <a:ea typeface="Rubik"/>
                <a:cs typeface="Rubik"/>
                <a:sym typeface="Rubik"/>
              </a:rPr>
              <a:t>הנחיות למורה-רקע</a:t>
            </a:r>
            <a:r>
              <a:rPr lang="iw" sz="3080">
                <a:solidFill>
                  <a:srgbClr val="054CC0"/>
                </a:solidFill>
                <a:latin typeface="Rubik"/>
                <a:ea typeface="Rubik"/>
                <a:cs typeface="Rubik"/>
                <a:sym typeface="Rubik"/>
              </a:rPr>
              <a:t>  </a:t>
            </a:r>
            <a:endParaRPr sz="3080">
              <a:solidFill>
                <a:srgbClr val="054CC0"/>
              </a:solidFill>
              <a:latin typeface="Rubik"/>
              <a:ea typeface="Rubik"/>
              <a:cs typeface="Rubik"/>
              <a:sym typeface="Rubik"/>
            </a:endParaRPr>
          </a:p>
        </p:txBody>
      </p:sp>
      <p:sp>
        <p:nvSpPr>
          <p:cNvPr id="77" name="Google Shape;77;p15"/>
          <p:cNvSpPr txBox="1"/>
          <p:nvPr/>
        </p:nvSpPr>
        <p:spPr>
          <a:xfrm>
            <a:off x="4875250" y="1312750"/>
            <a:ext cx="883800" cy="4464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iw" sz="1700">
                <a:solidFill>
                  <a:srgbClr val="054CC0"/>
                </a:solidFill>
                <a:latin typeface="Rubik Black"/>
                <a:ea typeface="Rubik Black"/>
                <a:cs typeface="Rubik Black"/>
                <a:sym typeface="Rubik Black"/>
              </a:rPr>
              <a:t>תוצר </a:t>
            </a:r>
            <a:endParaRPr sz="1700"/>
          </a:p>
        </p:txBody>
      </p:sp>
      <p:sp>
        <p:nvSpPr>
          <p:cNvPr id="78" name="Google Shape;78;p15"/>
          <p:cNvSpPr txBox="1"/>
          <p:nvPr/>
        </p:nvSpPr>
        <p:spPr>
          <a:xfrm>
            <a:off x="3958400" y="1978050"/>
            <a:ext cx="4779600" cy="1446900"/>
          </a:xfrm>
          <a:prstGeom prst="rect">
            <a:avLst/>
          </a:prstGeom>
          <a:noFill/>
          <a:ln>
            <a:noFill/>
          </a:ln>
        </p:spPr>
        <p:txBody>
          <a:bodyPr spcFirstLastPara="1" wrap="square" lIns="91425" tIns="91425" rIns="91425" bIns="91425" anchor="t" anchorCtr="0">
            <a:spAutoFit/>
          </a:bodyPr>
          <a:lstStyle/>
          <a:p>
            <a:pPr marL="0" lvl="0" indent="0" algn="just" rtl="1">
              <a:spcBef>
                <a:spcPts val="0"/>
              </a:spcBef>
              <a:spcAft>
                <a:spcPts val="0"/>
              </a:spcAft>
              <a:buNone/>
            </a:pPr>
            <a:r>
              <a:rPr lang="iw" sz="1300">
                <a:solidFill>
                  <a:srgbClr val="054CC0"/>
                </a:solidFill>
                <a:latin typeface="Rubik"/>
                <a:ea typeface="Rubik"/>
                <a:cs typeface="Rubik"/>
                <a:sym typeface="Rubik"/>
              </a:rPr>
              <a:t>התלמידים מתמודדים עם משימות אתגר המזמנות בנייה של מפסקים יצירתיים, בהתאם לצרכים שונים. לשם כך, הם עושים שימוש בבלוקים החשמליים שבנו במסגרת היחידה "בניית אבני בניין למעגלים חשמליים". לפני הבנייה, התלמידים בודקים את המוליכות החשמלית של חומרים שונים, כדי לבחור את החומרים המתאימים לבניית המפסקים.</a:t>
            </a:r>
            <a:endParaRPr sz="1300">
              <a:solidFill>
                <a:srgbClr val="054CC0"/>
              </a:solidFill>
              <a:latin typeface="Rubik"/>
              <a:ea typeface="Rubik"/>
              <a:cs typeface="Rubik"/>
              <a:sym typeface="Rubik"/>
            </a:endParaRPr>
          </a:p>
          <a:p>
            <a:pPr marL="0" lvl="0" indent="0" algn="r" rtl="1">
              <a:spcBef>
                <a:spcPts val="0"/>
              </a:spcBef>
              <a:spcAft>
                <a:spcPts val="0"/>
              </a:spcAft>
              <a:buNone/>
            </a:pPr>
            <a:r>
              <a:rPr lang="iw" sz="1700">
                <a:solidFill>
                  <a:srgbClr val="054CC0"/>
                </a:solidFill>
                <a:latin typeface="Rubik Black"/>
                <a:ea typeface="Rubik Black"/>
                <a:cs typeface="Rubik Black"/>
                <a:sym typeface="Rubik Black"/>
              </a:rPr>
              <a:t> </a:t>
            </a:r>
            <a:endParaRPr sz="1700"/>
          </a:p>
        </p:txBody>
      </p:sp>
      <p:pic>
        <p:nvPicPr>
          <p:cNvPr id="79" name="Google Shape;79;p15"/>
          <p:cNvPicPr preferRelativeResize="0"/>
          <p:nvPr/>
        </p:nvPicPr>
        <p:blipFill rotWithShape="1">
          <a:blip r:embed="rId4">
            <a:alphaModFix/>
          </a:blip>
          <a:srcRect r="31394" b="27161"/>
          <a:stretch/>
        </p:blipFill>
        <p:spPr>
          <a:xfrm>
            <a:off x="459200" y="1673754"/>
            <a:ext cx="1501094" cy="950288"/>
          </a:xfrm>
          <a:prstGeom prst="rect">
            <a:avLst/>
          </a:prstGeom>
          <a:noFill/>
          <a:ln>
            <a:noFill/>
          </a:ln>
        </p:spPr>
      </p:pic>
      <p:pic>
        <p:nvPicPr>
          <p:cNvPr id="80" name="Google Shape;80;p15"/>
          <p:cNvPicPr preferRelativeResize="0"/>
          <p:nvPr/>
        </p:nvPicPr>
        <p:blipFill rotWithShape="1">
          <a:blip r:embed="rId5">
            <a:alphaModFix/>
          </a:blip>
          <a:srcRect r="13941" b="19113"/>
          <a:stretch/>
        </p:blipFill>
        <p:spPr>
          <a:xfrm>
            <a:off x="2100524" y="1667375"/>
            <a:ext cx="1707476" cy="950280"/>
          </a:xfrm>
          <a:prstGeom prst="rect">
            <a:avLst/>
          </a:prstGeom>
          <a:noFill/>
          <a:ln>
            <a:noFill/>
          </a:ln>
        </p:spPr>
      </p:pic>
      <p:pic>
        <p:nvPicPr>
          <p:cNvPr id="81" name="Google Shape;81;p15"/>
          <p:cNvPicPr preferRelativeResize="0"/>
          <p:nvPr/>
        </p:nvPicPr>
        <p:blipFill rotWithShape="1">
          <a:blip r:embed="rId6">
            <a:alphaModFix/>
          </a:blip>
          <a:srcRect l="31647" b="9289"/>
          <a:stretch/>
        </p:blipFill>
        <p:spPr>
          <a:xfrm rot="-5400000">
            <a:off x="1465998" y="2087719"/>
            <a:ext cx="1441527" cy="266678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body" idx="1"/>
          </p:nvPr>
        </p:nvSpPr>
        <p:spPr>
          <a:xfrm>
            <a:off x="2564100" y="1823050"/>
            <a:ext cx="4015800" cy="2817600"/>
          </a:xfrm>
          <a:prstGeom prst="rect">
            <a:avLst/>
          </a:prstGeom>
          <a:solidFill>
            <a:srgbClr val="D7FCEB"/>
          </a:solidFill>
        </p:spPr>
        <p:txBody>
          <a:bodyPr spcFirstLastPara="1" wrap="square" lIns="91425" tIns="91425" rIns="91425" bIns="91425" anchor="t" anchorCtr="0">
            <a:noAutofit/>
          </a:bodyPr>
          <a:lstStyle/>
          <a:p>
            <a:pPr marL="0" lvl="0" indent="0" algn="r" rtl="1">
              <a:lnSpc>
                <a:spcPct val="80000"/>
              </a:lnSpc>
              <a:spcBef>
                <a:spcPts val="0"/>
              </a:spcBef>
              <a:spcAft>
                <a:spcPts val="0"/>
              </a:spcAft>
              <a:buSzPts val="853"/>
              <a:buNone/>
            </a:pPr>
            <a:endParaRPr sz="1300">
              <a:solidFill>
                <a:srgbClr val="054CC0"/>
              </a:solidFill>
              <a:latin typeface="Rubik Black"/>
              <a:ea typeface="Rubik Black"/>
              <a:cs typeface="Rubik Black"/>
              <a:sym typeface="Rubik Black"/>
            </a:endParaRPr>
          </a:p>
          <a:p>
            <a:pPr marL="269999" lvl="0" indent="0" algn="r" rtl="1">
              <a:lnSpc>
                <a:spcPct val="95000"/>
              </a:lnSpc>
              <a:spcBef>
                <a:spcPts val="0"/>
              </a:spcBef>
              <a:spcAft>
                <a:spcPts val="0"/>
              </a:spcAft>
              <a:buSzPts val="853"/>
              <a:buNone/>
            </a:pPr>
            <a:r>
              <a:rPr lang="iw" sz="1300">
                <a:solidFill>
                  <a:srgbClr val="054CC0"/>
                </a:solidFill>
                <a:latin typeface="Rubik ExtraBold"/>
                <a:ea typeface="Rubik ExtraBold"/>
                <a:cs typeface="Rubik ExtraBold"/>
                <a:sym typeface="Rubik ExtraBold"/>
              </a:rPr>
              <a:t>תחום תוכן: </a:t>
            </a:r>
            <a:r>
              <a:rPr lang="iw" sz="1300" b="1">
                <a:solidFill>
                  <a:srgbClr val="000000"/>
                </a:solidFill>
                <a:latin typeface="Rubik"/>
                <a:ea typeface="Rubik"/>
                <a:cs typeface="Rubik"/>
                <a:sym typeface="Rubik"/>
              </a:rPr>
              <a:t>מדעי החומר - כימיה, פיזיקה </a:t>
            </a:r>
            <a:endParaRPr sz="1300" b="1">
              <a:solidFill>
                <a:srgbClr val="000000"/>
              </a:solidFill>
              <a:latin typeface="Rubik"/>
              <a:ea typeface="Rubik"/>
              <a:cs typeface="Rubik"/>
              <a:sym typeface="Rubik"/>
            </a:endParaRPr>
          </a:p>
          <a:p>
            <a:pPr marL="269999" lvl="0" indent="0" algn="r" rtl="1">
              <a:lnSpc>
                <a:spcPct val="95000"/>
              </a:lnSpc>
              <a:spcBef>
                <a:spcPts val="0"/>
              </a:spcBef>
              <a:spcAft>
                <a:spcPts val="0"/>
              </a:spcAft>
              <a:buSzPts val="853"/>
              <a:buNone/>
            </a:pPr>
            <a:endParaRPr sz="1300" b="1">
              <a:solidFill>
                <a:srgbClr val="000000"/>
              </a:solidFill>
              <a:latin typeface="Rubik"/>
              <a:ea typeface="Rubik"/>
              <a:cs typeface="Rubik"/>
              <a:sym typeface="Rubik"/>
            </a:endParaRPr>
          </a:p>
          <a:p>
            <a:pPr marL="269999" lvl="0" indent="0" algn="r" rtl="1">
              <a:lnSpc>
                <a:spcPct val="95000"/>
              </a:lnSpc>
              <a:spcBef>
                <a:spcPts val="0"/>
              </a:spcBef>
              <a:spcAft>
                <a:spcPts val="0"/>
              </a:spcAft>
              <a:buSzPts val="853"/>
              <a:buNone/>
            </a:pPr>
            <a:r>
              <a:rPr lang="iw" sz="1300">
                <a:solidFill>
                  <a:srgbClr val="054CC0"/>
                </a:solidFill>
                <a:latin typeface="Rubik ExtraBold"/>
                <a:ea typeface="Rubik ExtraBold"/>
                <a:cs typeface="Rubik ExtraBold"/>
                <a:sym typeface="Rubik ExtraBold"/>
              </a:rPr>
              <a:t>נושא מרכזי: </a:t>
            </a:r>
            <a:r>
              <a:rPr lang="iw" sz="1300">
                <a:solidFill>
                  <a:srgbClr val="000000"/>
                </a:solidFill>
                <a:latin typeface="Rubik"/>
                <a:ea typeface="Rubik"/>
                <a:cs typeface="Rubik"/>
                <a:sym typeface="Rubik"/>
              </a:rPr>
              <a:t>אנרגיה (פיזיקה)</a:t>
            </a:r>
            <a:endParaRPr sz="1300">
              <a:solidFill>
                <a:srgbClr val="000000"/>
              </a:solidFill>
              <a:latin typeface="Rubik"/>
              <a:ea typeface="Rubik"/>
              <a:cs typeface="Rubik"/>
              <a:sym typeface="Rubik"/>
            </a:endParaRPr>
          </a:p>
          <a:p>
            <a:pPr marL="269999" lvl="0" indent="0" algn="r" rtl="1">
              <a:lnSpc>
                <a:spcPct val="95000"/>
              </a:lnSpc>
              <a:spcBef>
                <a:spcPts val="0"/>
              </a:spcBef>
              <a:spcAft>
                <a:spcPts val="0"/>
              </a:spcAft>
              <a:buSzPts val="853"/>
              <a:buNone/>
            </a:pPr>
            <a:r>
              <a:rPr lang="iw" sz="1300">
                <a:solidFill>
                  <a:srgbClr val="054CC0"/>
                </a:solidFill>
                <a:latin typeface="Rubik ExtraBold"/>
                <a:ea typeface="Rubik ExtraBold"/>
                <a:cs typeface="Rubik ExtraBold"/>
                <a:sym typeface="Rubik ExtraBold"/>
              </a:rPr>
              <a:t>נושא משנה: </a:t>
            </a:r>
            <a:r>
              <a:rPr lang="iw" sz="1300">
                <a:solidFill>
                  <a:srgbClr val="000000"/>
                </a:solidFill>
                <a:latin typeface="Rubik"/>
                <a:ea typeface="Rubik"/>
                <a:cs typeface="Rubik"/>
                <a:sym typeface="Rubik"/>
              </a:rPr>
              <a:t>סוגי אנרגיה – היבטים טכנולוגיים</a:t>
            </a:r>
            <a:br>
              <a:rPr lang="iw" sz="1300">
                <a:solidFill>
                  <a:srgbClr val="000000"/>
                </a:solidFill>
                <a:latin typeface="Rubik"/>
                <a:ea typeface="Rubik"/>
                <a:cs typeface="Rubik"/>
                <a:sym typeface="Rubik"/>
              </a:rPr>
            </a:br>
            <a:r>
              <a:rPr lang="iw" sz="1300" b="1">
                <a:solidFill>
                  <a:srgbClr val="054CC0"/>
                </a:solidFill>
                <a:latin typeface="Rubik"/>
                <a:ea typeface="Rubik"/>
                <a:cs typeface="Rubik"/>
                <a:sym typeface="Rubik"/>
              </a:rPr>
              <a:t>רעיונות והדגשים</a:t>
            </a:r>
            <a:r>
              <a:rPr lang="iw" sz="1300">
                <a:solidFill>
                  <a:srgbClr val="054CC0"/>
                </a:solidFill>
                <a:latin typeface="Rubik"/>
                <a:ea typeface="Rubik"/>
                <a:cs typeface="Rubik"/>
                <a:sym typeface="Rubik"/>
              </a:rPr>
              <a:t>:</a:t>
            </a:r>
            <a:r>
              <a:rPr lang="iw" sz="1300">
                <a:solidFill>
                  <a:srgbClr val="000000"/>
                </a:solidFill>
                <a:latin typeface="Rubik"/>
                <a:ea typeface="Rubik"/>
                <a:cs typeface="Rubik"/>
                <a:sym typeface="Rubik"/>
              </a:rPr>
              <a:t> האנרגיה החשמלית היא אנרגיה רווחת מאוד בשימוש.</a:t>
            </a:r>
            <a:br>
              <a:rPr lang="iw" sz="1300">
                <a:solidFill>
                  <a:srgbClr val="000000"/>
                </a:solidFill>
                <a:latin typeface="Calibri"/>
                <a:ea typeface="Calibri"/>
                <a:cs typeface="Calibri"/>
                <a:sym typeface="Calibri"/>
              </a:rPr>
            </a:br>
            <a:r>
              <a:rPr lang="iw" sz="1300" b="1">
                <a:solidFill>
                  <a:srgbClr val="054CC0"/>
                </a:solidFill>
                <a:latin typeface="Rubik"/>
                <a:ea typeface="Rubik"/>
                <a:cs typeface="Rubik"/>
                <a:sym typeface="Rubik"/>
              </a:rPr>
              <a:t>ציוני דרך:</a:t>
            </a:r>
            <a:r>
              <a:rPr lang="iw" sz="1300">
                <a:solidFill>
                  <a:srgbClr val="000000"/>
                </a:solidFill>
                <a:latin typeface="Rubik"/>
                <a:ea typeface="Rubik"/>
                <a:cs typeface="Rubik"/>
                <a:sym typeface="Rubik"/>
              </a:rPr>
              <a:t> אנרגיה חשמלית והיבטים טכנולוגיים (מרכיבי המעגל החשמלי, מעגל חשמלי פתוח וסגור, חומרים מוליכי חשמל ומבודדים; התאמה של תכונות חומרים להכנת מוצרים).</a:t>
            </a:r>
            <a:endParaRPr sz="1300"/>
          </a:p>
        </p:txBody>
      </p:sp>
      <p:sp>
        <p:nvSpPr>
          <p:cNvPr id="87" name="Google Shape;87;p16"/>
          <p:cNvSpPr txBox="1"/>
          <p:nvPr/>
        </p:nvSpPr>
        <p:spPr>
          <a:xfrm>
            <a:off x="2863975" y="1239875"/>
            <a:ext cx="3000000" cy="4464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iw" sz="1700">
                <a:solidFill>
                  <a:srgbClr val="054CC0"/>
                </a:solidFill>
                <a:latin typeface="Rubik Black"/>
                <a:ea typeface="Rubik Black"/>
                <a:cs typeface="Rubik Black"/>
                <a:sym typeface="Rubik Black"/>
              </a:rPr>
              <a:t>קישור לתכנית הלימודים</a:t>
            </a:r>
            <a:endParaRPr sz="1700"/>
          </a:p>
        </p:txBody>
      </p:sp>
      <p:pic>
        <p:nvPicPr>
          <p:cNvPr id="88" name="Google Shape;88;p16"/>
          <p:cNvPicPr preferRelativeResize="0"/>
          <p:nvPr/>
        </p:nvPicPr>
        <p:blipFill>
          <a:blip r:embed="rId3">
            <a:alphaModFix/>
          </a:blip>
          <a:stretch>
            <a:fillRect/>
          </a:stretch>
        </p:blipFill>
        <p:spPr>
          <a:xfrm>
            <a:off x="0" y="-56587"/>
            <a:ext cx="9144000" cy="1057275"/>
          </a:xfrm>
          <a:prstGeom prst="rect">
            <a:avLst/>
          </a:prstGeom>
          <a:noFill/>
          <a:ln>
            <a:noFill/>
          </a:ln>
        </p:spPr>
      </p:pic>
      <p:sp>
        <p:nvSpPr>
          <p:cNvPr id="89" name="Google Shape;89;p16"/>
          <p:cNvSpPr txBox="1">
            <a:spLocks noGrp="1"/>
          </p:cNvSpPr>
          <p:nvPr>
            <p:ph type="title"/>
          </p:nvPr>
        </p:nvSpPr>
        <p:spPr>
          <a:xfrm>
            <a:off x="152400" y="123500"/>
            <a:ext cx="8520600" cy="801000"/>
          </a:xfrm>
          <a:prstGeom prst="rect">
            <a:avLst/>
          </a:prstGeom>
        </p:spPr>
        <p:txBody>
          <a:bodyPr spcFirstLastPara="1" wrap="square" lIns="91425" tIns="91425" rIns="91425" bIns="91425" anchor="t" anchorCtr="0">
            <a:normAutofit/>
          </a:bodyPr>
          <a:lstStyle/>
          <a:p>
            <a:pPr marL="0" lvl="0" indent="0" algn="ctr" rtl="1">
              <a:spcBef>
                <a:spcPts val="0"/>
              </a:spcBef>
              <a:spcAft>
                <a:spcPts val="0"/>
              </a:spcAft>
              <a:buSzPts val="990"/>
              <a:buNone/>
            </a:pPr>
            <a:r>
              <a:rPr lang="iw" sz="3000">
                <a:solidFill>
                  <a:srgbClr val="054CC0"/>
                </a:solidFill>
                <a:latin typeface="Rubik"/>
                <a:ea typeface="Rubik"/>
                <a:cs typeface="Rubik"/>
                <a:sym typeface="Rubik"/>
              </a:rPr>
              <a:t>הנחיות למורה-רקע</a:t>
            </a:r>
            <a:r>
              <a:rPr lang="iw" sz="3080">
                <a:solidFill>
                  <a:srgbClr val="054CC0"/>
                </a:solidFill>
                <a:latin typeface="Rubik"/>
                <a:ea typeface="Rubik"/>
                <a:cs typeface="Rubik"/>
                <a:sym typeface="Rubik"/>
              </a:rPr>
              <a:t>  </a:t>
            </a:r>
            <a:endParaRPr sz="3080">
              <a:solidFill>
                <a:srgbClr val="054CC0"/>
              </a:solidFill>
              <a:latin typeface="Rubik"/>
              <a:ea typeface="Rubik"/>
              <a:cs typeface="Rubik"/>
              <a:sym typeface="Rubi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body" idx="1"/>
          </p:nvPr>
        </p:nvSpPr>
        <p:spPr>
          <a:xfrm>
            <a:off x="4740850" y="1628175"/>
            <a:ext cx="4015800" cy="2813400"/>
          </a:xfrm>
          <a:prstGeom prst="rect">
            <a:avLst/>
          </a:prstGeom>
          <a:solidFill>
            <a:srgbClr val="D7FCEB"/>
          </a:solidFill>
        </p:spPr>
        <p:txBody>
          <a:bodyPr spcFirstLastPara="1" wrap="square" lIns="91425" tIns="91425" rIns="91425" bIns="91425" anchor="t" anchorCtr="0">
            <a:noAutofit/>
          </a:bodyPr>
          <a:lstStyle/>
          <a:p>
            <a:pPr marL="0" lvl="0" indent="0" algn="r" rtl="1">
              <a:lnSpc>
                <a:spcPct val="90000"/>
              </a:lnSpc>
              <a:spcBef>
                <a:spcPts val="0"/>
              </a:spcBef>
              <a:spcAft>
                <a:spcPts val="0"/>
              </a:spcAft>
              <a:buNone/>
            </a:pPr>
            <a:r>
              <a:rPr lang="iw" sz="1700" u="sng">
                <a:solidFill>
                  <a:srgbClr val="054CC0"/>
                </a:solidFill>
                <a:latin typeface="Rubik Black"/>
                <a:ea typeface="Rubik Black"/>
                <a:cs typeface="Rubik Black"/>
                <a:sym typeface="Rubik Black"/>
              </a:rPr>
              <a:t>מיומנויות קוגנטיביות</a:t>
            </a:r>
            <a:endParaRPr sz="1700">
              <a:solidFill>
                <a:srgbClr val="054CC0"/>
              </a:solidFill>
              <a:latin typeface="Rubik Black"/>
              <a:ea typeface="Rubik Black"/>
              <a:cs typeface="Rubik Black"/>
              <a:sym typeface="Rubik Black"/>
            </a:endParaRPr>
          </a:p>
          <a:p>
            <a:pPr marL="269999" lvl="0" indent="0" algn="r" rtl="1">
              <a:lnSpc>
                <a:spcPct val="105000"/>
              </a:lnSpc>
              <a:spcBef>
                <a:spcPts val="0"/>
              </a:spcBef>
              <a:spcAft>
                <a:spcPts val="0"/>
              </a:spcAft>
              <a:buNone/>
            </a:pPr>
            <a:r>
              <a:rPr lang="iw" sz="1300" u="sng">
                <a:solidFill>
                  <a:srgbClr val="054CC0"/>
                </a:solidFill>
                <a:latin typeface="Rubik ExtraBold"/>
                <a:ea typeface="Rubik ExtraBold"/>
                <a:cs typeface="Rubik ExtraBold"/>
                <a:sym typeface="Rubik ExtraBold"/>
              </a:rPr>
              <a:t>מיומניות מדעיות:  </a:t>
            </a:r>
            <a:endParaRPr sz="1300" u="sng">
              <a:solidFill>
                <a:srgbClr val="054CC0"/>
              </a:solidFill>
              <a:latin typeface="Rubik ExtraBold"/>
              <a:ea typeface="Rubik ExtraBold"/>
              <a:cs typeface="Rubik ExtraBold"/>
              <a:sym typeface="Rubik ExtraBold"/>
            </a:endParaRPr>
          </a:p>
          <a:p>
            <a:pPr marL="269999" lvl="0" indent="0" algn="r" rtl="1">
              <a:lnSpc>
                <a:spcPct val="105000"/>
              </a:lnSpc>
              <a:spcBef>
                <a:spcPts val="0"/>
              </a:spcBef>
              <a:spcAft>
                <a:spcPts val="0"/>
              </a:spcAft>
              <a:buNone/>
            </a:pPr>
            <a:r>
              <a:rPr lang="iw" sz="1300">
                <a:solidFill>
                  <a:srgbClr val="054CC0"/>
                </a:solidFill>
                <a:latin typeface="Rubik ExtraBold"/>
                <a:ea typeface="Rubik ExtraBold"/>
                <a:cs typeface="Rubik ExtraBold"/>
                <a:sym typeface="Rubik ExtraBold"/>
              </a:rPr>
              <a:t>יכולות ליבה: </a:t>
            </a:r>
            <a:r>
              <a:rPr lang="iw" sz="1300">
                <a:solidFill>
                  <a:srgbClr val="054CC0"/>
                </a:solidFill>
                <a:latin typeface="Rubik"/>
                <a:ea typeface="Rubik"/>
                <a:cs typeface="Rubik"/>
                <a:sym typeface="Rubik"/>
              </a:rPr>
              <a:t>הסבר מדעי של תופעות</a:t>
            </a:r>
            <a:endParaRPr sz="1300">
              <a:solidFill>
                <a:srgbClr val="054CC0"/>
              </a:solidFill>
              <a:latin typeface="Rubik"/>
              <a:ea typeface="Rubik"/>
              <a:cs typeface="Rubik"/>
              <a:sym typeface="Rubik"/>
            </a:endParaRPr>
          </a:p>
          <a:p>
            <a:pPr marL="269999" lvl="0" indent="0" algn="r" rtl="1">
              <a:lnSpc>
                <a:spcPct val="105000"/>
              </a:lnSpc>
              <a:spcBef>
                <a:spcPts val="0"/>
              </a:spcBef>
              <a:spcAft>
                <a:spcPts val="0"/>
              </a:spcAft>
              <a:buNone/>
            </a:pPr>
            <a:r>
              <a:rPr lang="iw" sz="1300">
                <a:solidFill>
                  <a:srgbClr val="054CC0"/>
                </a:solidFill>
                <a:latin typeface="Rubik ExtraBold"/>
                <a:ea typeface="Rubik ExtraBold"/>
                <a:cs typeface="Rubik ExtraBold"/>
                <a:sym typeface="Rubik ExtraBold"/>
              </a:rPr>
              <a:t>פעולה:  </a:t>
            </a:r>
            <a:r>
              <a:rPr lang="iw" sz="1300">
                <a:solidFill>
                  <a:srgbClr val="054CC0"/>
                </a:solidFill>
                <a:latin typeface="Rubik"/>
                <a:ea typeface="Rubik"/>
                <a:cs typeface="Rubik"/>
                <a:sym typeface="Rubik"/>
              </a:rPr>
              <a:t>לתאר תופעה בשים לב לקשרי גומלין איכותיים וכמותיים בין משתנים באמצעות מודלים או ייצוגים</a:t>
            </a:r>
            <a:endParaRPr sz="1300">
              <a:solidFill>
                <a:srgbClr val="054CC0"/>
              </a:solidFill>
              <a:latin typeface="Rubik"/>
              <a:ea typeface="Rubik"/>
              <a:cs typeface="Rubik"/>
              <a:sym typeface="Rubik"/>
            </a:endParaRPr>
          </a:p>
          <a:p>
            <a:pPr marL="269999" lvl="0" indent="0" algn="r" rtl="1">
              <a:lnSpc>
                <a:spcPct val="115000"/>
              </a:lnSpc>
              <a:spcBef>
                <a:spcPts val="0"/>
              </a:spcBef>
              <a:spcAft>
                <a:spcPts val="0"/>
              </a:spcAft>
              <a:buNone/>
            </a:pPr>
            <a:r>
              <a:rPr lang="iw" sz="1300">
                <a:solidFill>
                  <a:srgbClr val="054CC0"/>
                </a:solidFill>
                <a:latin typeface="Rubik"/>
                <a:ea typeface="Rubik"/>
                <a:cs typeface="Rubik"/>
                <a:sym typeface="Rubik"/>
              </a:rPr>
              <a:t>לנסח הסבר לתופעה נצפית בהתבסס על ממצאים (לדוגמה מדידות, דפוסים)  במודעות לכך שהסבר תכליתי (טלאולוגי) והאנשה אינם מתאימים להסבר מדעי</a:t>
            </a:r>
            <a:endParaRPr sz="1300">
              <a:solidFill>
                <a:srgbClr val="054CC0"/>
              </a:solidFill>
              <a:latin typeface="Rubik ExtraBold"/>
              <a:ea typeface="Rubik ExtraBold"/>
              <a:cs typeface="Rubik ExtraBold"/>
              <a:sym typeface="Rubik ExtraBold"/>
            </a:endParaRPr>
          </a:p>
          <a:p>
            <a:pPr marL="269999" lvl="0" indent="0" algn="r" rtl="1">
              <a:lnSpc>
                <a:spcPct val="105000"/>
              </a:lnSpc>
              <a:spcBef>
                <a:spcPts val="0"/>
              </a:spcBef>
              <a:spcAft>
                <a:spcPts val="0"/>
              </a:spcAft>
              <a:buNone/>
            </a:pPr>
            <a:r>
              <a:rPr lang="iw" sz="1300" u="sng">
                <a:solidFill>
                  <a:srgbClr val="054CC0"/>
                </a:solidFill>
                <a:latin typeface="Rubik ExtraBold"/>
                <a:ea typeface="Rubik ExtraBold"/>
                <a:cs typeface="Rubik ExtraBold"/>
                <a:sym typeface="Rubik ExtraBold"/>
              </a:rPr>
              <a:t>מיומנות הנדסית : </a:t>
            </a:r>
            <a:r>
              <a:rPr lang="iw" sz="1300">
                <a:solidFill>
                  <a:srgbClr val="000000"/>
                </a:solidFill>
                <a:latin typeface="Rubik"/>
                <a:ea typeface="Rubik"/>
                <a:cs typeface="Rubik"/>
                <a:sym typeface="Rubik"/>
              </a:rPr>
              <a:t> </a:t>
            </a:r>
            <a:br>
              <a:rPr lang="iw" sz="1300">
                <a:solidFill>
                  <a:srgbClr val="000000"/>
                </a:solidFill>
                <a:latin typeface="Rubik"/>
                <a:ea typeface="Rubik"/>
                <a:cs typeface="Rubik"/>
                <a:sym typeface="Rubik"/>
              </a:rPr>
            </a:br>
            <a:r>
              <a:rPr lang="iw" sz="1300">
                <a:solidFill>
                  <a:srgbClr val="054CC0"/>
                </a:solidFill>
                <a:latin typeface="Rubik"/>
                <a:ea typeface="Rubik"/>
                <a:cs typeface="Rubik"/>
                <a:sym typeface="Rubik"/>
              </a:rPr>
              <a:t>תכנון ושיפור פתרונות</a:t>
            </a:r>
            <a:endParaRPr sz="1300">
              <a:solidFill>
                <a:srgbClr val="054CC0"/>
              </a:solidFill>
              <a:latin typeface="Rubik"/>
              <a:ea typeface="Rubik"/>
              <a:cs typeface="Rubik"/>
              <a:sym typeface="Rubik"/>
            </a:endParaRPr>
          </a:p>
        </p:txBody>
      </p:sp>
      <p:sp>
        <p:nvSpPr>
          <p:cNvPr id="95" name="Google Shape;95;p17"/>
          <p:cNvSpPr txBox="1">
            <a:spLocks noGrp="1"/>
          </p:cNvSpPr>
          <p:nvPr>
            <p:ph type="body" idx="1"/>
          </p:nvPr>
        </p:nvSpPr>
        <p:spPr>
          <a:xfrm>
            <a:off x="311700" y="1628200"/>
            <a:ext cx="4015800" cy="2813400"/>
          </a:xfrm>
          <a:prstGeom prst="rect">
            <a:avLst/>
          </a:prstGeom>
          <a:solidFill>
            <a:srgbClr val="D7FCEB"/>
          </a:solidFill>
        </p:spPr>
        <p:txBody>
          <a:bodyPr spcFirstLastPara="1" wrap="square" lIns="91425" tIns="91425" rIns="91425" bIns="91425" anchor="t" anchorCtr="0">
            <a:noAutofit/>
          </a:bodyPr>
          <a:lstStyle/>
          <a:p>
            <a:pPr marL="0" lvl="0" indent="0" algn="r" rtl="1">
              <a:lnSpc>
                <a:spcPct val="95000"/>
              </a:lnSpc>
              <a:spcBef>
                <a:spcPts val="0"/>
              </a:spcBef>
              <a:spcAft>
                <a:spcPts val="0"/>
              </a:spcAft>
              <a:buSzPts val="935"/>
              <a:buNone/>
            </a:pPr>
            <a:r>
              <a:rPr lang="iw" sz="1300" u="sng">
                <a:solidFill>
                  <a:srgbClr val="054CC0"/>
                </a:solidFill>
                <a:latin typeface="Rubik ExtraBold"/>
                <a:ea typeface="Rubik ExtraBold"/>
                <a:cs typeface="Rubik ExtraBold"/>
                <a:sym typeface="Rubik ExtraBold"/>
              </a:rPr>
              <a:t>מיומנות רגשיות:</a:t>
            </a:r>
            <a:endParaRPr sz="1300" u="sng">
              <a:solidFill>
                <a:srgbClr val="054CC0"/>
              </a:solidFill>
              <a:latin typeface="Rubik ExtraBold"/>
              <a:ea typeface="Rubik ExtraBold"/>
              <a:cs typeface="Rubik ExtraBold"/>
              <a:sym typeface="Rubik ExtraBold"/>
            </a:endParaRPr>
          </a:p>
          <a:p>
            <a:pPr marL="269999" lvl="0" indent="0" algn="r" rtl="1">
              <a:lnSpc>
                <a:spcPct val="95000"/>
              </a:lnSpc>
              <a:spcBef>
                <a:spcPts val="0"/>
              </a:spcBef>
              <a:spcAft>
                <a:spcPts val="0"/>
              </a:spcAft>
              <a:buSzPts val="935"/>
              <a:buNone/>
            </a:pPr>
            <a:r>
              <a:rPr lang="iw" sz="900">
                <a:solidFill>
                  <a:srgbClr val="054CC0"/>
                </a:solidFill>
                <a:latin typeface="Rubik ExtraBold"/>
                <a:ea typeface="Rubik ExtraBold"/>
                <a:cs typeface="Rubik ExtraBold"/>
                <a:sym typeface="Rubik ExtraBold"/>
              </a:rPr>
              <a:t>יכולות ליבה: </a:t>
            </a:r>
            <a:r>
              <a:rPr lang="iw" sz="900">
                <a:solidFill>
                  <a:srgbClr val="054CC0"/>
                </a:solidFill>
                <a:latin typeface="Rubik"/>
                <a:ea typeface="Rubik"/>
                <a:cs typeface="Rubik"/>
                <a:sym typeface="Rubik"/>
              </a:rPr>
              <a:t>הנעה עצמית</a:t>
            </a:r>
            <a:endParaRPr sz="900">
              <a:solidFill>
                <a:srgbClr val="054CC0"/>
              </a:solidFill>
              <a:latin typeface="Rubik ExtraBold"/>
              <a:ea typeface="Rubik ExtraBold"/>
              <a:cs typeface="Rubik ExtraBold"/>
              <a:sym typeface="Rubik ExtraBold"/>
            </a:endParaRPr>
          </a:p>
          <a:p>
            <a:pPr marL="269999" lvl="0" indent="0" algn="r" rtl="1">
              <a:lnSpc>
                <a:spcPct val="95000"/>
              </a:lnSpc>
              <a:spcBef>
                <a:spcPts val="0"/>
              </a:spcBef>
              <a:spcAft>
                <a:spcPts val="0"/>
              </a:spcAft>
              <a:buSzPts val="935"/>
              <a:buNone/>
            </a:pPr>
            <a:r>
              <a:rPr lang="iw" sz="900">
                <a:solidFill>
                  <a:srgbClr val="054CC0"/>
                </a:solidFill>
                <a:latin typeface="Rubik ExtraBold"/>
                <a:ea typeface="Rubik ExtraBold"/>
                <a:cs typeface="Rubik ExtraBold"/>
                <a:sym typeface="Rubik ExtraBold"/>
              </a:rPr>
              <a:t>פעולה:</a:t>
            </a:r>
            <a:r>
              <a:rPr lang="iw" sz="900">
                <a:solidFill>
                  <a:srgbClr val="000000"/>
                </a:solidFill>
                <a:latin typeface="Rubik"/>
                <a:ea typeface="Rubik"/>
                <a:cs typeface="Rubik"/>
                <a:sym typeface="Rubik"/>
              </a:rPr>
              <a:t> </a:t>
            </a:r>
            <a:r>
              <a:rPr lang="iw" sz="900">
                <a:solidFill>
                  <a:srgbClr val="054CC0"/>
                </a:solidFill>
                <a:latin typeface="Rubik"/>
                <a:ea typeface="Rubik"/>
                <a:cs typeface="Rubik"/>
                <a:sym typeface="Rubik"/>
              </a:rPr>
              <a:t>להכיר וליישם דרכים לתכנון, לתעדוף ולניהול זמן </a:t>
            </a:r>
            <a:endParaRPr sz="900">
              <a:solidFill>
                <a:srgbClr val="054CC0"/>
              </a:solidFill>
              <a:latin typeface="Rubik"/>
              <a:ea typeface="Rubik"/>
              <a:cs typeface="Rubik"/>
              <a:sym typeface="Rubik"/>
            </a:endParaRPr>
          </a:p>
          <a:p>
            <a:pPr marL="269999" lvl="0" indent="0" algn="r" rtl="1">
              <a:lnSpc>
                <a:spcPct val="95000"/>
              </a:lnSpc>
              <a:spcBef>
                <a:spcPts val="0"/>
              </a:spcBef>
              <a:spcAft>
                <a:spcPts val="0"/>
              </a:spcAft>
              <a:buSzPts val="935"/>
              <a:buNone/>
            </a:pPr>
            <a:endParaRPr sz="900" i="1">
              <a:solidFill>
                <a:srgbClr val="000000"/>
              </a:solidFill>
              <a:latin typeface="Rubik"/>
              <a:ea typeface="Rubik"/>
              <a:cs typeface="Rubik"/>
              <a:sym typeface="Rubik"/>
            </a:endParaRPr>
          </a:p>
          <a:p>
            <a:pPr marL="0" lvl="0" indent="0" algn="r" rtl="1">
              <a:lnSpc>
                <a:spcPct val="95000"/>
              </a:lnSpc>
              <a:spcBef>
                <a:spcPts val="0"/>
              </a:spcBef>
              <a:spcAft>
                <a:spcPts val="0"/>
              </a:spcAft>
              <a:buSzPts val="935"/>
              <a:buNone/>
            </a:pPr>
            <a:r>
              <a:rPr lang="iw" sz="1300" u="sng">
                <a:solidFill>
                  <a:srgbClr val="054CC0"/>
                </a:solidFill>
                <a:latin typeface="Rubik ExtraBold"/>
                <a:ea typeface="Rubik ExtraBold"/>
                <a:cs typeface="Rubik ExtraBold"/>
                <a:sym typeface="Rubik ExtraBold"/>
              </a:rPr>
              <a:t>מיומנות חברתית:</a:t>
            </a:r>
            <a:endParaRPr sz="1300" u="sng">
              <a:solidFill>
                <a:srgbClr val="054CC0"/>
              </a:solidFill>
              <a:latin typeface="Rubik ExtraBold"/>
              <a:ea typeface="Rubik ExtraBold"/>
              <a:cs typeface="Rubik ExtraBold"/>
              <a:sym typeface="Rubik ExtraBold"/>
            </a:endParaRPr>
          </a:p>
          <a:p>
            <a:pPr marL="269999" lvl="0" indent="0" algn="r" rtl="1">
              <a:lnSpc>
                <a:spcPct val="95000"/>
              </a:lnSpc>
              <a:spcBef>
                <a:spcPts val="0"/>
              </a:spcBef>
              <a:spcAft>
                <a:spcPts val="0"/>
              </a:spcAft>
              <a:buSzPts val="935"/>
              <a:buNone/>
            </a:pPr>
            <a:r>
              <a:rPr lang="iw" sz="900">
                <a:solidFill>
                  <a:srgbClr val="054CC0"/>
                </a:solidFill>
                <a:latin typeface="Rubik ExtraBold"/>
                <a:ea typeface="Rubik ExtraBold"/>
                <a:cs typeface="Rubik ExtraBold"/>
                <a:sym typeface="Rubik ExtraBold"/>
              </a:rPr>
              <a:t>יכולות ליבה: </a:t>
            </a:r>
            <a:r>
              <a:rPr lang="iw" sz="900">
                <a:solidFill>
                  <a:srgbClr val="054CC0"/>
                </a:solidFill>
                <a:latin typeface="Rubik"/>
                <a:ea typeface="Rubik"/>
                <a:cs typeface="Rubik"/>
                <a:sym typeface="Rubik"/>
              </a:rPr>
              <a:t>עבודת צוות</a:t>
            </a:r>
            <a:endParaRPr sz="900">
              <a:solidFill>
                <a:srgbClr val="054CC0"/>
              </a:solidFill>
              <a:latin typeface="Rubik ExtraBold"/>
              <a:ea typeface="Rubik ExtraBold"/>
              <a:cs typeface="Rubik ExtraBold"/>
              <a:sym typeface="Rubik ExtraBold"/>
            </a:endParaRPr>
          </a:p>
          <a:p>
            <a:pPr marL="269999" lvl="0" indent="0" algn="r" rtl="1">
              <a:lnSpc>
                <a:spcPct val="95000"/>
              </a:lnSpc>
              <a:spcBef>
                <a:spcPts val="0"/>
              </a:spcBef>
              <a:spcAft>
                <a:spcPts val="0"/>
              </a:spcAft>
              <a:buSzPts val="935"/>
              <a:buNone/>
            </a:pPr>
            <a:r>
              <a:rPr lang="iw" sz="900">
                <a:solidFill>
                  <a:srgbClr val="054CC0"/>
                </a:solidFill>
                <a:latin typeface="Rubik ExtraBold"/>
                <a:ea typeface="Rubik ExtraBold"/>
                <a:cs typeface="Rubik ExtraBold"/>
                <a:sym typeface="Rubik ExtraBold"/>
              </a:rPr>
              <a:t>פעולה:</a:t>
            </a:r>
            <a:r>
              <a:rPr lang="iw" sz="900">
                <a:solidFill>
                  <a:srgbClr val="054CC0"/>
                </a:solidFill>
                <a:latin typeface="Rubik"/>
                <a:ea typeface="Rubik"/>
                <a:cs typeface="Rubik"/>
                <a:sym typeface="Rubik"/>
              </a:rPr>
              <a:t> לחלק אחריות בקבוצה כדי להשיג מטרות לימודיות וחברתיות בטווח הקצר והבינוני</a:t>
            </a:r>
            <a:endParaRPr sz="900">
              <a:solidFill>
                <a:srgbClr val="054CC0"/>
              </a:solidFill>
              <a:latin typeface="Rubik"/>
              <a:ea typeface="Rubik"/>
              <a:cs typeface="Rubik"/>
              <a:sym typeface="Rubik"/>
            </a:endParaRPr>
          </a:p>
          <a:p>
            <a:pPr marL="269999" lvl="0" indent="0" algn="r" rtl="1">
              <a:lnSpc>
                <a:spcPct val="115000"/>
              </a:lnSpc>
              <a:spcBef>
                <a:spcPts val="0"/>
              </a:spcBef>
              <a:spcAft>
                <a:spcPts val="0"/>
              </a:spcAft>
              <a:buNone/>
            </a:pPr>
            <a:r>
              <a:rPr lang="iw" sz="900">
                <a:solidFill>
                  <a:srgbClr val="054CC0"/>
                </a:solidFill>
                <a:latin typeface="Rubik"/>
                <a:ea typeface="Rubik"/>
                <a:cs typeface="Rubik"/>
                <a:sym typeface="Rubik"/>
              </a:rPr>
              <a:t>להתנהג באופן שיתופי בקבוצה (להקשיב, להבין, לעודד, להכיר בדעות שונות להתפשר ולהגיע להסכמה)</a:t>
            </a:r>
            <a:endParaRPr sz="900">
              <a:solidFill>
                <a:srgbClr val="054CC0"/>
              </a:solidFill>
              <a:latin typeface="Rubik"/>
              <a:ea typeface="Rubik"/>
              <a:cs typeface="Rubik"/>
              <a:sym typeface="Rubik"/>
            </a:endParaRPr>
          </a:p>
          <a:p>
            <a:pPr marL="269999" lvl="0" indent="0" algn="r" rtl="1">
              <a:lnSpc>
                <a:spcPct val="115000"/>
              </a:lnSpc>
              <a:spcBef>
                <a:spcPts val="0"/>
              </a:spcBef>
              <a:spcAft>
                <a:spcPts val="0"/>
              </a:spcAft>
              <a:buNone/>
            </a:pPr>
            <a:r>
              <a:rPr lang="iw" sz="900">
                <a:solidFill>
                  <a:srgbClr val="054CC0"/>
                </a:solidFill>
                <a:latin typeface="Rubik"/>
                <a:ea typeface="Rubik"/>
                <a:cs typeface="Rubik"/>
                <a:sym typeface="Rubik"/>
              </a:rPr>
              <a:t>להכיר ולתמוך בתרומה של אחרים למאמץ הקבוצתי</a:t>
            </a:r>
            <a:endParaRPr sz="900">
              <a:solidFill>
                <a:srgbClr val="054CC0"/>
              </a:solidFill>
              <a:latin typeface="Rubik"/>
              <a:ea typeface="Rubik"/>
              <a:cs typeface="Rubik"/>
              <a:sym typeface="Rubik"/>
            </a:endParaRPr>
          </a:p>
          <a:p>
            <a:pPr marL="269999" lvl="0" indent="0" algn="r" rtl="1">
              <a:lnSpc>
                <a:spcPct val="115000"/>
              </a:lnSpc>
              <a:spcBef>
                <a:spcPts val="0"/>
              </a:spcBef>
              <a:spcAft>
                <a:spcPts val="0"/>
              </a:spcAft>
              <a:buNone/>
            </a:pPr>
            <a:r>
              <a:rPr lang="iw" sz="900" u="sng">
                <a:solidFill>
                  <a:srgbClr val="054CC0"/>
                </a:solidFill>
                <a:latin typeface="Rubik ExtraBold"/>
                <a:ea typeface="Rubik ExtraBold"/>
                <a:cs typeface="Rubik ExtraBold"/>
                <a:sym typeface="Rubik ExtraBold"/>
              </a:rPr>
              <a:t>חשיבה יצירתית:</a:t>
            </a:r>
            <a:endParaRPr sz="900" u="sng">
              <a:solidFill>
                <a:srgbClr val="054CC0"/>
              </a:solidFill>
              <a:latin typeface="Rubik ExtraBold"/>
              <a:ea typeface="Rubik ExtraBold"/>
              <a:cs typeface="Rubik ExtraBold"/>
              <a:sym typeface="Rubik ExtraBold"/>
            </a:endParaRPr>
          </a:p>
          <a:p>
            <a:pPr marL="269999" lvl="0" indent="0" algn="r" rtl="1">
              <a:lnSpc>
                <a:spcPct val="115000"/>
              </a:lnSpc>
              <a:spcBef>
                <a:spcPts val="0"/>
              </a:spcBef>
              <a:spcAft>
                <a:spcPts val="0"/>
              </a:spcAft>
              <a:buNone/>
            </a:pPr>
            <a:r>
              <a:rPr lang="iw" sz="900">
                <a:solidFill>
                  <a:srgbClr val="054CC0"/>
                </a:solidFill>
                <a:latin typeface="Rubik ExtraBold"/>
                <a:ea typeface="Rubik ExtraBold"/>
                <a:cs typeface="Rubik ExtraBold"/>
                <a:sym typeface="Rubik ExtraBold"/>
              </a:rPr>
              <a:t>יכולות ליבה:  </a:t>
            </a:r>
            <a:r>
              <a:rPr lang="iw" sz="900">
                <a:solidFill>
                  <a:srgbClr val="054CC0"/>
                </a:solidFill>
                <a:latin typeface="Rubik"/>
                <a:ea typeface="Rubik"/>
                <a:cs typeface="Rubik"/>
                <a:sym typeface="Rubik"/>
              </a:rPr>
              <a:t>לתרגם מסקנות לפעולות קונקרטיות ותוצרים</a:t>
            </a:r>
            <a:endParaRPr sz="900">
              <a:solidFill>
                <a:srgbClr val="054CC0"/>
              </a:solidFill>
              <a:latin typeface="Rubik"/>
              <a:ea typeface="Rubik"/>
              <a:cs typeface="Rubik"/>
              <a:sym typeface="Rubik"/>
            </a:endParaRPr>
          </a:p>
          <a:p>
            <a:pPr marL="269999" lvl="0" indent="0" algn="r" rtl="1">
              <a:lnSpc>
                <a:spcPct val="115000"/>
              </a:lnSpc>
              <a:spcBef>
                <a:spcPts val="0"/>
              </a:spcBef>
              <a:spcAft>
                <a:spcPts val="0"/>
              </a:spcAft>
              <a:buNone/>
            </a:pPr>
            <a:r>
              <a:rPr lang="iw" sz="900">
                <a:solidFill>
                  <a:srgbClr val="054CC0"/>
                </a:solidFill>
                <a:latin typeface="Rubik ExtraBold"/>
                <a:ea typeface="Rubik ExtraBold"/>
                <a:cs typeface="Rubik ExtraBold"/>
                <a:sym typeface="Rubik ExtraBold"/>
              </a:rPr>
              <a:t>פעולה: </a:t>
            </a:r>
            <a:r>
              <a:rPr lang="iw" sz="900">
                <a:solidFill>
                  <a:srgbClr val="054CC0"/>
                </a:solidFill>
                <a:latin typeface="Rubik"/>
                <a:ea typeface="Rubik"/>
                <a:cs typeface="Rubik"/>
                <a:sym typeface="Rubik"/>
              </a:rPr>
              <a:t>לסכם ולנסח את התוצאות ואת הממצאים של התהליך המחשבתי/משימת חקר/התלבטות</a:t>
            </a:r>
            <a:endParaRPr sz="900">
              <a:solidFill>
                <a:srgbClr val="054CC0"/>
              </a:solidFill>
              <a:latin typeface="Rubik"/>
              <a:ea typeface="Rubik"/>
              <a:cs typeface="Rubik"/>
              <a:sym typeface="Rubik"/>
            </a:endParaRPr>
          </a:p>
          <a:p>
            <a:pPr marL="269999" lvl="0" indent="0" algn="r" rtl="1">
              <a:lnSpc>
                <a:spcPct val="115000"/>
              </a:lnSpc>
              <a:spcBef>
                <a:spcPts val="0"/>
              </a:spcBef>
              <a:spcAft>
                <a:spcPts val="0"/>
              </a:spcAft>
              <a:buNone/>
            </a:pPr>
            <a:r>
              <a:rPr lang="iw" sz="900">
                <a:solidFill>
                  <a:srgbClr val="054CC0"/>
                </a:solidFill>
                <a:latin typeface="Rubik"/>
                <a:ea typeface="Rubik"/>
                <a:cs typeface="Rubik"/>
                <a:sym typeface="Rubik"/>
              </a:rPr>
              <a:t>להשתמש בתוצאות ובממצאים של התהליך המחשבתי/משימת חקר/התלבטות כדי לשרטט תמונת מצב עדכנית</a:t>
            </a:r>
            <a:endParaRPr sz="900">
              <a:solidFill>
                <a:srgbClr val="054CC0"/>
              </a:solidFill>
              <a:latin typeface="Rubik"/>
              <a:ea typeface="Rubik"/>
              <a:cs typeface="Rubik"/>
              <a:sym typeface="Rubik"/>
            </a:endParaRPr>
          </a:p>
          <a:p>
            <a:pPr marL="269999" lvl="0" indent="0" algn="r" rtl="1">
              <a:lnSpc>
                <a:spcPct val="95000"/>
              </a:lnSpc>
              <a:spcBef>
                <a:spcPts val="0"/>
              </a:spcBef>
              <a:spcAft>
                <a:spcPts val="0"/>
              </a:spcAft>
              <a:buSzPts val="935"/>
              <a:buNone/>
            </a:pPr>
            <a:endParaRPr sz="1300">
              <a:solidFill>
                <a:srgbClr val="054CC0"/>
              </a:solidFill>
              <a:latin typeface="Rubik"/>
              <a:ea typeface="Rubik"/>
              <a:cs typeface="Rubik"/>
              <a:sym typeface="Rubik"/>
            </a:endParaRPr>
          </a:p>
        </p:txBody>
      </p:sp>
      <p:sp>
        <p:nvSpPr>
          <p:cNvPr id="96" name="Google Shape;96;p17"/>
          <p:cNvSpPr txBox="1"/>
          <p:nvPr/>
        </p:nvSpPr>
        <p:spPr>
          <a:xfrm>
            <a:off x="3699125" y="1113138"/>
            <a:ext cx="1492800" cy="4617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iw" sz="1800">
                <a:solidFill>
                  <a:srgbClr val="054CC0"/>
                </a:solidFill>
                <a:latin typeface="Rubik Black"/>
                <a:ea typeface="Rubik Black"/>
                <a:cs typeface="Rubik Black"/>
                <a:sym typeface="Rubik Black"/>
              </a:rPr>
              <a:t>מיומנויות </a:t>
            </a:r>
            <a:endParaRPr sz="1800"/>
          </a:p>
        </p:txBody>
      </p:sp>
      <p:pic>
        <p:nvPicPr>
          <p:cNvPr id="97" name="Google Shape;97;p17"/>
          <p:cNvPicPr preferRelativeResize="0"/>
          <p:nvPr/>
        </p:nvPicPr>
        <p:blipFill>
          <a:blip r:embed="rId3">
            <a:alphaModFix/>
          </a:blip>
          <a:stretch>
            <a:fillRect/>
          </a:stretch>
        </p:blipFill>
        <p:spPr>
          <a:xfrm>
            <a:off x="0" y="-56587"/>
            <a:ext cx="9144000" cy="1057275"/>
          </a:xfrm>
          <a:prstGeom prst="rect">
            <a:avLst/>
          </a:prstGeom>
          <a:noFill/>
          <a:ln>
            <a:noFill/>
          </a:ln>
        </p:spPr>
      </p:pic>
      <p:sp>
        <p:nvSpPr>
          <p:cNvPr id="98" name="Google Shape;98;p17"/>
          <p:cNvSpPr txBox="1">
            <a:spLocks noGrp="1"/>
          </p:cNvSpPr>
          <p:nvPr>
            <p:ph type="title"/>
          </p:nvPr>
        </p:nvSpPr>
        <p:spPr>
          <a:xfrm>
            <a:off x="152400" y="123500"/>
            <a:ext cx="8520600" cy="801000"/>
          </a:xfrm>
          <a:prstGeom prst="rect">
            <a:avLst/>
          </a:prstGeom>
        </p:spPr>
        <p:txBody>
          <a:bodyPr spcFirstLastPara="1" wrap="square" lIns="91425" tIns="91425" rIns="91425" bIns="91425" anchor="t" anchorCtr="0">
            <a:normAutofit/>
          </a:bodyPr>
          <a:lstStyle/>
          <a:p>
            <a:pPr marL="0" lvl="0" indent="0" algn="ctr" rtl="1">
              <a:spcBef>
                <a:spcPts val="0"/>
              </a:spcBef>
              <a:spcAft>
                <a:spcPts val="0"/>
              </a:spcAft>
              <a:buSzPts val="990"/>
              <a:buNone/>
            </a:pPr>
            <a:r>
              <a:rPr lang="iw" sz="3000">
                <a:solidFill>
                  <a:srgbClr val="054CC0"/>
                </a:solidFill>
                <a:latin typeface="Rubik"/>
                <a:ea typeface="Rubik"/>
                <a:cs typeface="Rubik"/>
                <a:sym typeface="Rubik"/>
              </a:rPr>
              <a:t>הנחיות למורה-רקע</a:t>
            </a:r>
            <a:r>
              <a:rPr lang="iw" sz="3080">
                <a:solidFill>
                  <a:srgbClr val="054CC0"/>
                </a:solidFill>
                <a:latin typeface="Rubik"/>
                <a:ea typeface="Rubik"/>
                <a:cs typeface="Rubik"/>
                <a:sym typeface="Rubik"/>
              </a:rPr>
              <a:t>  </a:t>
            </a:r>
            <a:endParaRPr sz="3080">
              <a:solidFill>
                <a:srgbClr val="054CC0"/>
              </a:solidFill>
              <a:latin typeface="Rubik"/>
              <a:ea typeface="Rubik"/>
              <a:cs typeface="Rubik"/>
              <a:sym typeface="Rubik"/>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graphicFrame>
        <p:nvGraphicFramePr>
          <p:cNvPr id="103" name="Google Shape;103;p18"/>
          <p:cNvGraphicFramePr/>
          <p:nvPr/>
        </p:nvGraphicFramePr>
        <p:xfrm>
          <a:off x="989200" y="1507175"/>
          <a:ext cx="3000000" cy="3000000"/>
        </p:xfrm>
        <a:graphic>
          <a:graphicData uri="http://schemas.openxmlformats.org/drawingml/2006/table">
            <a:tbl>
              <a:tblPr>
                <a:noFill/>
                <a:tableStyleId>{C08CB7DF-C8D7-45D4-A9C6-237EB607417F}</a:tableStyleId>
              </a:tblPr>
              <a:tblGrid>
                <a:gridCol w="1683425">
                  <a:extLst>
                    <a:ext uri="{9D8B030D-6E8A-4147-A177-3AD203B41FA5}">
                      <a16:colId xmlns:a16="http://schemas.microsoft.com/office/drawing/2014/main" val="20000"/>
                    </a:ext>
                  </a:extLst>
                </a:gridCol>
                <a:gridCol w="4822475">
                  <a:extLst>
                    <a:ext uri="{9D8B030D-6E8A-4147-A177-3AD203B41FA5}">
                      <a16:colId xmlns:a16="http://schemas.microsoft.com/office/drawing/2014/main" val="20001"/>
                    </a:ext>
                  </a:extLst>
                </a:gridCol>
                <a:gridCol w="1054600">
                  <a:extLst>
                    <a:ext uri="{9D8B030D-6E8A-4147-A177-3AD203B41FA5}">
                      <a16:colId xmlns:a16="http://schemas.microsoft.com/office/drawing/2014/main" val="20002"/>
                    </a:ext>
                  </a:extLst>
                </a:gridCol>
              </a:tblGrid>
              <a:tr h="381000">
                <a:tc>
                  <a:txBody>
                    <a:bodyPr/>
                    <a:lstStyle/>
                    <a:p>
                      <a:pPr marL="457200" lvl="0" indent="-228600" algn="r" rtl="1">
                        <a:lnSpc>
                          <a:spcPct val="115000"/>
                        </a:lnSpc>
                        <a:spcBef>
                          <a:spcPts val="0"/>
                        </a:spcBef>
                        <a:spcAft>
                          <a:spcPts val="0"/>
                        </a:spcAft>
                        <a:buNone/>
                      </a:pPr>
                      <a:r>
                        <a:rPr lang="iw" sz="1300">
                          <a:solidFill>
                            <a:srgbClr val="054CC0"/>
                          </a:solidFill>
                          <a:latin typeface="Rubik ExtraBold"/>
                          <a:ea typeface="Rubik ExtraBold"/>
                          <a:cs typeface="Rubik ExtraBold"/>
                          <a:sym typeface="Rubik ExtraBold"/>
                        </a:rPr>
                        <a:t>שקפים</a:t>
                      </a:r>
                      <a:endParaRPr sz="1300">
                        <a:solidFill>
                          <a:srgbClr val="054CC0"/>
                        </a:solidFill>
                        <a:latin typeface="Rubik ExtraBold"/>
                        <a:ea typeface="Rubik ExtraBold"/>
                        <a:cs typeface="Rubik ExtraBold"/>
                        <a:sym typeface="Rubik ExtraBold"/>
                      </a:endParaRPr>
                    </a:p>
                  </a:txBody>
                  <a:tcPr marL="27350" marR="27350" marT="27350" marB="27350" anchor="ctr">
                    <a:lnL w="28575" cap="flat" cmpd="sng">
                      <a:solidFill>
                        <a:srgbClr val="054CC0"/>
                      </a:solidFill>
                      <a:prstDash val="solid"/>
                      <a:round/>
                      <a:headEnd type="none" w="sm" len="sm"/>
                      <a:tailEnd type="none" w="sm" len="sm"/>
                    </a:lnL>
                    <a:lnR w="28575" cap="flat" cmpd="sng">
                      <a:solidFill>
                        <a:srgbClr val="054CC0"/>
                      </a:solidFill>
                      <a:prstDash val="solid"/>
                      <a:round/>
                      <a:headEnd type="none" w="sm" len="sm"/>
                      <a:tailEnd type="none" w="sm" len="sm"/>
                    </a:lnR>
                    <a:lnT w="28575" cap="flat" cmpd="sng">
                      <a:solidFill>
                        <a:srgbClr val="054CC0"/>
                      </a:solidFill>
                      <a:prstDash val="solid"/>
                      <a:round/>
                      <a:headEnd type="none" w="sm" len="sm"/>
                      <a:tailEnd type="none" w="sm" len="sm"/>
                    </a:lnT>
                    <a:lnB w="28575" cap="flat" cmpd="sng">
                      <a:solidFill>
                        <a:srgbClr val="054CC0"/>
                      </a:solidFill>
                      <a:prstDash val="solid"/>
                      <a:round/>
                      <a:headEnd type="none" w="sm" len="sm"/>
                      <a:tailEnd type="none" w="sm" len="sm"/>
                    </a:lnB>
                  </a:tcPr>
                </a:tc>
                <a:tc>
                  <a:txBody>
                    <a:bodyPr/>
                    <a:lstStyle/>
                    <a:p>
                      <a:pPr marL="457200" lvl="0" indent="-228600" algn="r" rtl="1">
                        <a:lnSpc>
                          <a:spcPct val="115000"/>
                        </a:lnSpc>
                        <a:spcBef>
                          <a:spcPts val="0"/>
                        </a:spcBef>
                        <a:spcAft>
                          <a:spcPts val="0"/>
                        </a:spcAft>
                        <a:buNone/>
                      </a:pPr>
                      <a:r>
                        <a:rPr lang="iw" sz="1300">
                          <a:solidFill>
                            <a:srgbClr val="054CC0"/>
                          </a:solidFill>
                          <a:latin typeface="Rubik ExtraBold"/>
                          <a:ea typeface="Rubik ExtraBold"/>
                          <a:cs typeface="Rubik ExtraBold"/>
                          <a:sym typeface="Rubik ExtraBold"/>
                        </a:rPr>
                        <a:t>פעילות</a:t>
                      </a:r>
                      <a:endParaRPr sz="1300">
                        <a:solidFill>
                          <a:srgbClr val="054CC0"/>
                        </a:solidFill>
                        <a:latin typeface="Rubik ExtraBold"/>
                        <a:ea typeface="Rubik ExtraBold"/>
                        <a:cs typeface="Rubik ExtraBold"/>
                        <a:sym typeface="Rubik ExtraBold"/>
                      </a:endParaRPr>
                    </a:p>
                  </a:txBody>
                  <a:tcPr marL="27350" marR="27350" marT="27350" marB="27350" anchor="ctr">
                    <a:lnL w="28575" cap="flat" cmpd="sng">
                      <a:solidFill>
                        <a:srgbClr val="054CC0"/>
                      </a:solidFill>
                      <a:prstDash val="solid"/>
                      <a:round/>
                      <a:headEnd type="none" w="sm" len="sm"/>
                      <a:tailEnd type="none" w="sm" len="sm"/>
                    </a:lnL>
                    <a:lnR w="28575" cap="flat" cmpd="sng">
                      <a:solidFill>
                        <a:srgbClr val="054CC0"/>
                      </a:solidFill>
                      <a:prstDash val="solid"/>
                      <a:round/>
                      <a:headEnd type="none" w="sm" len="sm"/>
                      <a:tailEnd type="none" w="sm" len="sm"/>
                    </a:lnR>
                    <a:lnT w="28575" cap="flat" cmpd="sng">
                      <a:solidFill>
                        <a:srgbClr val="054CC0"/>
                      </a:solidFill>
                      <a:prstDash val="solid"/>
                      <a:round/>
                      <a:headEnd type="none" w="sm" len="sm"/>
                      <a:tailEnd type="none" w="sm" len="sm"/>
                    </a:lnT>
                    <a:lnB w="28575" cap="flat" cmpd="sng">
                      <a:solidFill>
                        <a:srgbClr val="054CC0"/>
                      </a:solidFill>
                      <a:prstDash val="solid"/>
                      <a:round/>
                      <a:headEnd type="none" w="sm" len="sm"/>
                      <a:tailEnd type="none" w="sm" len="sm"/>
                    </a:lnB>
                  </a:tcPr>
                </a:tc>
                <a:tc>
                  <a:txBody>
                    <a:bodyPr/>
                    <a:lstStyle/>
                    <a:p>
                      <a:pPr marL="0" lvl="0" indent="0" algn="r" rtl="1">
                        <a:spcBef>
                          <a:spcPts val="0"/>
                        </a:spcBef>
                        <a:spcAft>
                          <a:spcPts val="0"/>
                        </a:spcAft>
                        <a:buNone/>
                      </a:pPr>
                      <a:r>
                        <a:rPr lang="iw" b="1">
                          <a:solidFill>
                            <a:srgbClr val="054CC0"/>
                          </a:solidFill>
                          <a:latin typeface="Rubik"/>
                          <a:ea typeface="Rubik"/>
                          <a:cs typeface="Rubik"/>
                          <a:sym typeface="Rubik"/>
                        </a:rPr>
                        <a:t>חלק</a:t>
                      </a:r>
                      <a:endParaRPr b="1">
                        <a:solidFill>
                          <a:srgbClr val="054CC0"/>
                        </a:solidFill>
                        <a:latin typeface="Rubik"/>
                        <a:ea typeface="Rubik"/>
                        <a:cs typeface="Rubik"/>
                        <a:sym typeface="Rubik"/>
                      </a:endParaRPr>
                    </a:p>
                  </a:txBody>
                  <a:tcPr marL="91425" marR="91425" marT="91425" marB="91425">
                    <a:lnL w="28575" cap="flat" cmpd="sng">
                      <a:solidFill>
                        <a:srgbClr val="054CC0"/>
                      </a:solidFill>
                      <a:prstDash val="solid"/>
                      <a:round/>
                      <a:headEnd type="none" w="sm" len="sm"/>
                      <a:tailEnd type="none" w="sm" len="sm"/>
                    </a:lnL>
                    <a:lnR w="28575" cap="flat" cmpd="sng">
                      <a:solidFill>
                        <a:srgbClr val="054CC0"/>
                      </a:solidFill>
                      <a:prstDash val="solid"/>
                      <a:round/>
                      <a:headEnd type="none" w="sm" len="sm"/>
                      <a:tailEnd type="none" w="sm" len="sm"/>
                    </a:lnR>
                    <a:lnT w="28575" cap="flat" cmpd="sng">
                      <a:solidFill>
                        <a:srgbClr val="054CC0"/>
                      </a:solidFill>
                      <a:prstDash val="solid"/>
                      <a:round/>
                      <a:headEnd type="none" w="sm" len="sm"/>
                      <a:tailEnd type="none" w="sm" len="sm"/>
                    </a:lnT>
                    <a:lnB w="28575" cap="flat" cmpd="sng">
                      <a:solidFill>
                        <a:srgbClr val="054CC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228600" lvl="0" indent="0" algn="r" rtl="1">
                        <a:lnSpc>
                          <a:spcPct val="115000"/>
                        </a:lnSpc>
                        <a:spcBef>
                          <a:spcPts val="0"/>
                        </a:spcBef>
                        <a:spcAft>
                          <a:spcPts val="0"/>
                        </a:spcAft>
                        <a:buNone/>
                      </a:pPr>
                      <a:r>
                        <a:rPr lang="iw" sz="1300">
                          <a:solidFill>
                            <a:srgbClr val="054CC0"/>
                          </a:solidFill>
                          <a:latin typeface="Rubik"/>
                          <a:ea typeface="Rubik"/>
                          <a:cs typeface="Rubik"/>
                          <a:sym typeface="Rubik"/>
                        </a:rPr>
                        <a:t>7-11</a:t>
                      </a:r>
                      <a:endParaRPr/>
                    </a:p>
                  </a:txBody>
                  <a:tcPr marL="27350" marR="27350" marT="27350" marB="27350" anchor="ctr">
                    <a:lnL w="28575" cap="flat" cmpd="sng">
                      <a:solidFill>
                        <a:srgbClr val="054CC0"/>
                      </a:solidFill>
                      <a:prstDash val="solid"/>
                      <a:round/>
                      <a:headEnd type="none" w="sm" len="sm"/>
                      <a:tailEnd type="none" w="sm" len="sm"/>
                    </a:lnL>
                    <a:lnR w="28575" cap="flat" cmpd="sng">
                      <a:solidFill>
                        <a:srgbClr val="054CC0"/>
                      </a:solidFill>
                      <a:prstDash val="solid"/>
                      <a:round/>
                      <a:headEnd type="none" w="sm" len="sm"/>
                      <a:tailEnd type="none" w="sm" len="sm"/>
                    </a:lnR>
                    <a:lnT w="28575" cap="flat" cmpd="sng">
                      <a:solidFill>
                        <a:srgbClr val="054CC0"/>
                      </a:solidFill>
                      <a:prstDash val="solid"/>
                      <a:round/>
                      <a:headEnd type="none" w="sm" len="sm"/>
                      <a:tailEnd type="none" w="sm" len="sm"/>
                    </a:lnT>
                    <a:lnB w="28575" cap="flat" cmpd="sng">
                      <a:solidFill>
                        <a:srgbClr val="054CC0"/>
                      </a:solidFill>
                      <a:prstDash val="solid"/>
                      <a:round/>
                      <a:headEnd type="none" w="sm" len="sm"/>
                      <a:tailEnd type="none" w="sm" len="sm"/>
                    </a:lnB>
                  </a:tcPr>
                </a:tc>
                <a:tc>
                  <a:txBody>
                    <a:bodyPr/>
                    <a:lstStyle/>
                    <a:p>
                      <a:pPr marL="457200" marR="0" lvl="0" indent="-311150" algn="r" rtl="1">
                        <a:lnSpc>
                          <a:spcPct val="115000"/>
                        </a:lnSpc>
                        <a:spcBef>
                          <a:spcPts val="0"/>
                        </a:spcBef>
                        <a:spcAft>
                          <a:spcPts val="0"/>
                        </a:spcAft>
                        <a:buClr>
                          <a:srgbClr val="054CC0"/>
                        </a:buClr>
                        <a:buSzPts val="1300"/>
                        <a:buFont typeface="Rubik Black"/>
                        <a:buAutoNum type="arabicPeriod"/>
                      </a:pPr>
                      <a:r>
                        <a:rPr lang="iw" sz="1300">
                          <a:solidFill>
                            <a:srgbClr val="054CC0"/>
                          </a:solidFill>
                          <a:latin typeface="Rubik ExtraBold"/>
                          <a:ea typeface="Rubik ExtraBold"/>
                          <a:cs typeface="Rubik ExtraBold"/>
                          <a:sym typeface="Rubik ExtraBold"/>
                        </a:rPr>
                        <a:t>פתיחה: היכרות עם מפסקים  (10 דקות)</a:t>
                      </a:r>
                      <a:br>
                        <a:rPr lang="iw" sz="1300">
                          <a:solidFill>
                            <a:srgbClr val="054CC0"/>
                          </a:solidFill>
                          <a:latin typeface="Rubik ExtraBold"/>
                          <a:ea typeface="Rubik ExtraBold"/>
                          <a:cs typeface="Rubik ExtraBold"/>
                          <a:sym typeface="Rubik ExtraBold"/>
                        </a:rPr>
                      </a:br>
                      <a:r>
                        <a:rPr lang="iw" sz="1100">
                          <a:solidFill>
                            <a:srgbClr val="054CC0"/>
                          </a:solidFill>
                          <a:latin typeface="Rubik"/>
                          <a:ea typeface="Rubik"/>
                          <a:cs typeface="Rubik"/>
                          <a:sym typeface="Rubik"/>
                        </a:rPr>
                        <a:t>דיון קצר בליווי מצגת במליאה (ניתן לקיים בכיתה או במרחב מייק)</a:t>
                      </a:r>
                      <a:endParaRPr sz="1300">
                        <a:solidFill>
                          <a:srgbClr val="054CC0"/>
                        </a:solidFill>
                        <a:latin typeface="Rubik Black"/>
                        <a:ea typeface="Rubik Black"/>
                        <a:cs typeface="Rubik Black"/>
                        <a:sym typeface="Rubik Black"/>
                      </a:endParaRPr>
                    </a:p>
                  </a:txBody>
                  <a:tcPr marL="27350" marR="27350" marT="27350" marB="27350" anchor="ctr">
                    <a:lnL w="28575" cap="flat" cmpd="sng">
                      <a:solidFill>
                        <a:srgbClr val="054CC0"/>
                      </a:solidFill>
                      <a:prstDash val="solid"/>
                      <a:round/>
                      <a:headEnd type="none" w="sm" len="sm"/>
                      <a:tailEnd type="none" w="sm" len="sm"/>
                    </a:lnL>
                    <a:lnR w="28575" cap="flat" cmpd="sng">
                      <a:solidFill>
                        <a:srgbClr val="054CC0"/>
                      </a:solidFill>
                      <a:prstDash val="solid"/>
                      <a:round/>
                      <a:headEnd type="none" w="sm" len="sm"/>
                      <a:tailEnd type="none" w="sm" len="sm"/>
                    </a:lnR>
                    <a:lnT w="28575" cap="flat" cmpd="sng">
                      <a:solidFill>
                        <a:srgbClr val="054CC0"/>
                      </a:solidFill>
                      <a:prstDash val="solid"/>
                      <a:round/>
                      <a:headEnd type="none" w="sm" len="sm"/>
                      <a:tailEnd type="none" w="sm" len="sm"/>
                    </a:lnT>
                    <a:lnB w="28575" cap="flat" cmpd="sng">
                      <a:solidFill>
                        <a:srgbClr val="054CC0"/>
                      </a:solidFill>
                      <a:prstDash val="solid"/>
                      <a:round/>
                      <a:headEnd type="none" w="sm" len="sm"/>
                      <a:tailEnd type="none" w="sm" len="sm"/>
                    </a:lnB>
                  </a:tcPr>
                </a:tc>
                <a:tc>
                  <a:txBody>
                    <a:bodyPr/>
                    <a:lstStyle/>
                    <a:p>
                      <a:pPr marL="0" lvl="0" indent="0" algn="r" rtl="1">
                        <a:spcBef>
                          <a:spcPts val="0"/>
                        </a:spcBef>
                        <a:spcAft>
                          <a:spcPts val="0"/>
                        </a:spcAft>
                        <a:buNone/>
                      </a:pPr>
                      <a:r>
                        <a:rPr lang="iw" b="1">
                          <a:solidFill>
                            <a:srgbClr val="054CC0"/>
                          </a:solidFill>
                          <a:latin typeface="Rubik"/>
                          <a:ea typeface="Rubik"/>
                          <a:cs typeface="Rubik"/>
                          <a:sym typeface="Rubik"/>
                        </a:rPr>
                        <a:t>פתיחה</a:t>
                      </a:r>
                      <a:endParaRPr b="1">
                        <a:solidFill>
                          <a:srgbClr val="054CC0"/>
                        </a:solidFill>
                        <a:latin typeface="Rubik"/>
                        <a:ea typeface="Rubik"/>
                        <a:cs typeface="Rubik"/>
                        <a:sym typeface="Rubik"/>
                      </a:endParaRPr>
                    </a:p>
                  </a:txBody>
                  <a:tcPr marL="91425" marR="91425" marT="91425" marB="91425">
                    <a:lnL w="28575" cap="flat" cmpd="sng">
                      <a:solidFill>
                        <a:srgbClr val="054CC0"/>
                      </a:solidFill>
                      <a:prstDash val="solid"/>
                      <a:round/>
                      <a:headEnd type="none" w="sm" len="sm"/>
                      <a:tailEnd type="none" w="sm" len="sm"/>
                    </a:lnL>
                    <a:lnR w="28575" cap="flat" cmpd="sng">
                      <a:solidFill>
                        <a:srgbClr val="054CC0"/>
                      </a:solidFill>
                      <a:prstDash val="solid"/>
                      <a:round/>
                      <a:headEnd type="none" w="sm" len="sm"/>
                      <a:tailEnd type="none" w="sm" len="sm"/>
                    </a:lnR>
                    <a:lnT w="28575" cap="flat" cmpd="sng">
                      <a:solidFill>
                        <a:srgbClr val="054CC0"/>
                      </a:solidFill>
                      <a:prstDash val="solid"/>
                      <a:round/>
                      <a:headEnd type="none" w="sm" len="sm"/>
                      <a:tailEnd type="none" w="sm" len="sm"/>
                    </a:lnT>
                    <a:lnB w="28575" cap="flat" cmpd="sng">
                      <a:solidFill>
                        <a:srgbClr val="054CC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228600" lvl="0" indent="0" algn="r" rtl="1">
                        <a:lnSpc>
                          <a:spcPct val="115000"/>
                        </a:lnSpc>
                        <a:spcBef>
                          <a:spcPts val="0"/>
                        </a:spcBef>
                        <a:spcAft>
                          <a:spcPts val="0"/>
                        </a:spcAft>
                        <a:buNone/>
                      </a:pPr>
                      <a:r>
                        <a:rPr lang="iw" sz="1300">
                          <a:solidFill>
                            <a:srgbClr val="054CC0"/>
                          </a:solidFill>
                          <a:latin typeface="Rubik"/>
                          <a:ea typeface="Rubik"/>
                          <a:cs typeface="Rubik"/>
                          <a:sym typeface="Rubik"/>
                        </a:rPr>
                        <a:t>12</a:t>
                      </a:r>
                      <a:endParaRPr sz="1300">
                        <a:solidFill>
                          <a:srgbClr val="054CC0"/>
                        </a:solidFill>
                        <a:latin typeface="Rubik"/>
                        <a:ea typeface="Rubik"/>
                        <a:cs typeface="Rubik"/>
                        <a:sym typeface="Rubik"/>
                      </a:endParaRPr>
                    </a:p>
                    <a:p>
                      <a:pPr marL="228600" lvl="0" indent="0" algn="r" rtl="1">
                        <a:lnSpc>
                          <a:spcPct val="115000"/>
                        </a:lnSpc>
                        <a:spcBef>
                          <a:spcPts val="0"/>
                        </a:spcBef>
                        <a:spcAft>
                          <a:spcPts val="0"/>
                        </a:spcAft>
                        <a:buNone/>
                      </a:pPr>
                      <a:endParaRPr sz="1300">
                        <a:solidFill>
                          <a:srgbClr val="054CC0"/>
                        </a:solidFill>
                        <a:latin typeface="Rubik"/>
                        <a:ea typeface="Rubik"/>
                        <a:cs typeface="Rubik"/>
                        <a:sym typeface="Rubik"/>
                      </a:endParaRPr>
                    </a:p>
                    <a:p>
                      <a:pPr marL="228600" lvl="0" indent="0" algn="r" rtl="1">
                        <a:lnSpc>
                          <a:spcPct val="115000"/>
                        </a:lnSpc>
                        <a:spcBef>
                          <a:spcPts val="0"/>
                        </a:spcBef>
                        <a:spcAft>
                          <a:spcPts val="0"/>
                        </a:spcAft>
                        <a:buNone/>
                      </a:pPr>
                      <a:r>
                        <a:rPr lang="iw" sz="1300">
                          <a:solidFill>
                            <a:srgbClr val="054CC0"/>
                          </a:solidFill>
                          <a:latin typeface="Rubik"/>
                          <a:ea typeface="Rubik"/>
                          <a:cs typeface="Rubik"/>
                          <a:sym typeface="Rubik"/>
                        </a:rPr>
                        <a:t>13-19</a:t>
                      </a:r>
                      <a:endParaRPr sz="1300">
                        <a:solidFill>
                          <a:srgbClr val="054CC0"/>
                        </a:solidFill>
                        <a:latin typeface="Rubik"/>
                        <a:ea typeface="Rubik"/>
                        <a:cs typeface="Rubik"/>
                        <a:sym typeface="Rubik"/>
                      </a:endParaRPr>
                    </a:p>
                    <a:p>
                      <a:pPr marL="0" lvl="0" indent="0" algn="l" rtl="0">
                        <a:spcBef>
                          <a:spcPts val="0"/>
                        </a:spcBef>
                        <a:spcAft>
                          <a:spcPts val="0"/>
                        </a:spcAft>
                        <a:buNone/>
                      </a:pPr>
                      <a:endParaRPr/>
                    </a:p>
                  </a:txBody>
                  <a:tcPr marL="27350" marR="27350" marT="27350" marB="27350" anchor="ctr">
                    <a:lnL w="28575" cap="flat" cmpd="sng">
                      <a:solidFill>
                        <a:srgbClr val="054CC0"/>
                      </a:solidFill>
                      <a:prstDash val="solid"/>
                      <a:round/>
                      <a:headEnd type="none" w="sm" len="sm"/>
                      <a:tailEnd type="none" w="sm" len="sm"/>
                    </a:lnL>
                    <a:lnR w="28575" cap="flat" cmpd="sng">
                      <a:solidFill>
                        <a:srgbClr val="054CC0"/>
                      </a:solidFill>
                      <a:prstDash val="solid"/>
                      <a:round/>
                      <a:headEnd type="none" w="sm" len="sm"/>
                      <a:tailEnd type="none" w="sm" len="sm"/>
                    </a:lnR>
                    <a:lnT w="28575" cap="flat" cmpd="sng">
                      <a:solidFill>
                        <a:srgbClr val="054CC0"/>
                      </a:solidFill>
                      <a:prstDash val="solid"/>
                      <a:round/>
                      <a:headEnd type="none" w="sm" len="sm"/>
                      <a:tailEnd type="none" w="sm" len="sm"/>
                    </a:lnT>
                    <a:lnB w="28575" cap="flat" cmpd="sng">
                      <a:solidFill>
                        <a:srgbClr val="054CC0"/>
                      </a:solidFill>
                      <a:prstDash val="solid"/>
                      <a:round/>
                      <a:headEnd type="none" w="sm" len="sm"/>
                      <a:tailEnd type="none" w="sm" len="sm"/>
                    </a:lnB>
                  </a:tcPr>
                </a:tc>
                <a:tc>
                  <a:txBody>
                    <a:bodyPr/>
                    <a:lstStyle/>
                    <a:p>
                      <a:pPr marL="457200" lvl="0" indent="-311150" algn="r" rtl="1">
                        <a:lnSpc>
                          <a:spcPct val="115000"/>
                        </a:lnSpc>
                        <a:spcBef>
                          <a:spcPts val="0"/>
                        </a:spcBef>
                        <a:spcAft>
                          <a:spcPts val="0"/>
                        </a:spcAft>
                        <a:buClr>
                          <a:srgbClr val="054CC0"/>
                        </a:buClr>
                        <a:buSzPts val="1300"/>
                        <a:buFont typeface="Rubik Black"/>
                        <a:buAutoNum type="arabicPeriod" startAt="2"/>
                      </a:pPr>
                      <a:r>
                        <a:rPr lang="iw" sz="1300">
                          <a:solidFill>
                            <a:srgbClr val="054CC0"/>
                          </a:solidFill>
                          <a:latin typeface="Rubik ExtraBold"/>
                          <a:ea typeface="Rubik ExtraBold"/>
                          <a:cs typeface="Rubik ExtraBold"/>
                          <a:sym typeface="Rubik ExtraBold"/>
                        </a:rPr>
                        <a:t>החומר מוליך או לא מוליך? זו השאלה! (15 דקות)</a:t>
                      </a:r>
                      <a:br>
                        <a:rPr lang="iw" sz="1300">
                          <a:solidFill>
                            <a:srgbClr val="054CC0"/>
                          </a:solidFill>
                          <a:latin typeface="Rubik ExtraBold"/>
                          <a:ea typeface="Rubik ExtraBold"/>
                          <a:cs typeface="Rubik ExtraBold"/>
                          <a:sym typeface="Rubik ExtraBold"/>
                        </a:rPr>
                      </a:br>
                      <a:r>
                        <a:rPr lang="iw" sz="1100">
                          <a:solidFill>
                            <a:srgbClr val="054CC0"/>
                          </a:solidFill>
                          <a:latin typeface="Rubik"/>
                          <a:ea typeface="Rubik"/>
                          <a:cs typeface="Rubik"/>
                          <a:sym typeface="Rubik"/>
                        </a:rPr>
                        <a:t>עבודה בקבוצות התנסות בזוגות או שלשות (מומלץ לקיים במרחב מייק)</a:t>
                      </a:r>
                      <a:endParaRPr sz="1100">
                        <a:solidFill>
                          <a:srgbClr val="054CC0"/>
                        </a:solidFill>
                        <a:latin typeface="Rubik"/>
                        <a:ea typeface="Rubik"/>
                        <a:cs typeface="Rubik"/>
                        <a:sym typeface="Rubik"/>
                      </a:endParaRPr>
                    </a:p>
                    <a:p>
                      <a:pPr marL="457200" lvl="0" indent="-311150" algn="r" rtl="1">
                        <a:lnSpc>
                          <a:spcPct val="115000"/>
                        </a:lnSpc>
                        <a:spcBef>
                          <a:spcPts val="0"/>
                        </a:spcBef>
                        <a:spcAft>
                          <a:spcPts val="0"/>
                        </a:spcAft>
                        <a:buClr>
                          <a:srgbClr val="054CC0"/>
                        </a:buClr>
                        <a:buSzPts val="1300"/>
                        <a:buFont typeface="Rubik Black"/>
                        <a:buAutoNum type="arabicPeriod" startAt="2"/>
                      </a:pPr>
                      <a:r>
                        <a:rPr lang="iw" sz="1300">
                          <a:solidFill>
                            <a:srgbClr val="054CC0"/>
                          </a:solidFill>
                          <a:latin typeface="Rubik ExtraBold"/>
                          <a:ea typeface="Rubik ExtraBold"/>
                          <a:cs typeface="Rubik ExtraBold"/>
                          <a:sym typeface="Rubik ExtraBold"/>
                        </a:rPr>
                        <a:t>סדנת מפסקים (45 דקות)</a:t>
                      </a:r>
                      <a:endParaRPr sz="1500">
                        <a:solidFill>
                          <a:srgbClr val="054CC0"/>
                        </a:solidFill>
                        <a:latin typeface="Rubik Black"/>
                        <a:ea typeface="Rubik Black"/>
                        <a:cs typeface="Rubik Black"/>
                        <a:sym typeface="Rubik Black"/>
                      </a:endParaRPr>
                    </a:p>
                    <a:p>
                      <a:pPr marL="457200" lvl="0" indent="0" algn="r" rtl="1">
                        <a:lnSpc>
                          <a:spcPct val="115000"/>
                        </a:lnSpc>
                        <a:spcBef>
                          <a:spcPts val="0"/>
                        </a:spcBef>
                        <a:spcAft>
                          <a:spcPts val="0"/>
                        </a:spcAft>
                        <a:buNone/>
                      </a:pPr>
                      <a:r>
                        <a:rPr lang="iw" sz="1100">
                          <a:solidFill>
                            <a:srgbClr val="054CC0"/>
                          </a:solidFill>
                          <a:latin typeface="Rubik"/>
                          <a:ea typeface="Rubik"/>
                          <a:cs typeface="Rubik"/>
                          <a:sym typeface="Rubik"/>
                        </a:rPr>
                        <a:t>התנסות בזוגות או שלשות (מומלץ לקיים במרחב מייק)</a:t>
                      </a:r>
                      <a:endParaRPr sz="1100">
                        <a:solidFill>
                          <a:srgbClr val="054CC0"/>
                        </a:solidFill>
                        <a:latin typeface="Rubik"/>
                        <a:ea typeface="Rubik"/>
                        <a:cs typeface="Rubik"/>
                        <a:sym typeface="Rubik"/>
                      </a:endParaRPr>
                    </a:p>
                  </a:txBody>
                  <a:tcPr marL="27350" marR="27350" marT="27350" marB="27350" anchor="ctr">
                    <a:lnL w="28575" cap="flat" cmpd="sng">
                      <a:solidFill>
                        <a:srgbClr val="054CC0"/>
                      </a:solidFill>
                      <a:prstDash val="solid"/>
                      <a:round/>
                      <a:headEnd type="none" w="sm" len="sm"/>
                      <a:tailEnd type="none" w="sm" len="sm"/>
                    </a:lnL>
                    <a:lnR w="28575" cap="flat" cmpd="sng">
                      <a:solidFill>
                        <a:srgbClr val="054CC0"/>
                      </a:solidFill>
                      <a:prstDash val="solid"/>
                      <a:round/>
                      <a:headEnd type="none" w="sm" len="sm"/>
                      <a:tailEnd type="none" w="sm" len="sm"/>
                    </a:lnR>
                    <a:lnT w="28575" cap="flat" cmpd="sng">
                      <a:solidFill>
                        <a:srgbClr val="054CC0"/>
                      </a:solidFill>
                      <a:prstDash val="solid"/>
                      <a:round/>
                      <a:headEnd type="none" w="sm" len="sm"/>
                      <a:tailEnd type="none" w="sm" len="sm"/>
                    </a:lnT>
                    <a:lnB w="28575" cap="flat" cmpd="sng">
                      <a:solidFill>
                        <a:srgbClr val="054CC0"/>
                      </a:solidFill>
                      <a:prstDash val="solid"/>
                      <a:round/>
                      <a:headEnd type="none" w="sm" len="sm"/>
                      <a:tailEnd type="none" w="sm" len="sm"/>
                    </a:lnB>
                  </a:tcPr>
                </a:tc>
                <a:tc>
                  <a:txBody>
                    <a:bodyPr/>
                    <a:lstStyle/>
                    <a:p>
                      <a:pPr marL="0" lvl="0" indent="0" algn="r" rtl="1">
                        <a:spcBef>
                          <a:spcPts val="0"/>
                        </a:spcBef>
                        <a:spcAft>
                          <a:spcPts val="0"/>
                        </a:spcAft>
                        <a:buNone/>
                      </a:pPr>
                      <a:r>
                        <a:rPr lang="iw" b="1">
                          <a:solidFill>
                            <a:srgbClr val="054CC0"/>
                          </a:solidFill>
                          <a:latin typeface="Rubik"/>
                          <a:ea typeface="Rubik"/>
                          <a:cs typeface="Rubik"/>
                          <a:sym typeface="Rubik"/>
                        </a:rPr>
                        <a:t>למידה התנסותית</a:t>
                      </a:r>
                      <a:endParaRPr b="1">
                        <a:solidFill>
                          <a:srgbClr val="054CC0"/>
                        </a:solidFill>
                        <a:latin typeface="Rubik"/>
                        <a:ea typeface="Rubik"/>
                        <a:cs typeface="Rubik"/>
                        <a:sym typeface="Rubik"/>
                      </a:endParaRPr>
                    </a:p>
                  </a:txBody>
                  <a:tcPr marL="91425" marR="91425" marT="91425" marB="91425">
                    <a:lnL w="28575" cap="flat" cmpd="sng">
                      <a:solidFill>
                        <a:srgbClr val="054CC0"/>
                      </a:solidFill>
                      <a:prstDash val="solid"/>
                      <a:round/>
                      <a:headEnd type="none" w="sm" len="sm"/>
                      <a:tailEnd type="none" w="sm" len="sm"/>
                    </a:lnL>
                    <a:lnR w="28575" cap="flat" cmpd="sng">
                      <a:solidFill>
                        <a:srgbClr val="054CC0"/>
                      </a:solidFill>
                      <a:prstDash val="solid"/>
                      <a:round/>
                      <a:headEnd type="none" w="sm" len="sm"/>
                      <a:tailEnd type="none" w="sm" len="sm"/>
                    </a:lnR>
                    <a:lnT w="28575" cap="flat" cmpd="sng">
                      <a:solidFill>
                        <a:srgbClr val="054CC0"/>
                      </a:solidFill>
                      <a:prstDash val="solid"/>
                      <a:round/>
                      <a:headEnd type="none" w="sm" len="sm"/>
                      <a:tailEnd type="none" w="sm" len="sm"/>
                    </a:lnT>
                    <a:lnB w="28575" cap="flat" cmpd="sng">
                      <a:solidFill>
                        <a:srgbClr val="054CC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228600" lvl="0" indent="0" algn="r" rtl="1">
                        <a:lnSpc>
                          <a:spcPct val="115000"/>
                        </a:lnSpc>
                        <a:spcBef>
                          <a:spcPts val="0"/>
                        </a:spcBef>
                        <a:spcAft>
                          <a:spcPts val="0"/>
                        </a:spcAft>
                        <a:buNone/>
                      </a:pPr>
                      <a:r>
                        <a:rPr lang="iw" sz="1300">
                          <a:solidFill>
                            <a:srgbClr val="054CC0"/>
                          </a:solidFill>
                          <a:latin typeface="Rubik"/>
                          <a:ea typeface="Rubik"/>
                          <a:cs typeface="Rubik"/>
                          <a:sym typeface="Rubik"/>
                        </a:rPr>
                        <a:t>20-23</a:t>
                      </a:r>
                      <a:endParaRPr/>
                    </a:p>
                  </a:txBody>
                  <a:tcPr marL="27350" marR="27350" marT="27350" marB="27350" anchor="ctr">
                    <a:lnL w="28575" cap="flat" cmpd="sng">
                      <a:solidFill>
                        <a:srgbClr val="054CC0"/>
                      </a:solidFill>
                      <a:prstDash val="solid"/>
                      <a:round/>
                      <a:headEnd type="none" w="sm" len="sm"/>
                      <a:tailEnd type="none" w="sm" len="sm"/>
                    </a:lnL>
                    <a:lnR w="28575" cap="flat" cmpd="sng">
                      <a:solidFill>
                        <a:srgbClr val="054CC0"/>
                      </a:solidFill>
                      <a:prstDash val="solid"/>
                      <a:round/>
                      <a:headEnd type="none" w="sm" len="sm"/>
                      <a:tailEnd type="none" w="sm" len="sm"/>
                    </a:lnR>
                    <a:lnT w="28575" cap="flat" cmpd="sng">
                      <a:solidFill>
                        <a:srgbClr val="054CC0"/>
                      </a:solidFill>
                      <a:prstDash val="solid"/>
                      <a:round/>
                      <a:headEnd type="none" w="sm" len="sm"/>
                      <a:tailEnd type="none" w="sm" len="sm"/>
                    </a:lnT>
                    <a:lnB w="28575" cap="flat" cmpd="sng">
                      <a:solidFill>
                        <a:srgbClr val="054CC0"/>
                      </a:solidFill>
                      <a:prstDash val="solid"/>
                      <a:round/>
                      <a:headEnd type="none" w="sm" len="sm"/>
                      <a:tailEnd type="none" w="sm" len="sm"/>
                    </a:lnB>
                  </a:tcPr>
                </a:tc>
                <a:tc>
                  <a:txBody>
                    <a:bodyPr/>
                    <a:lstStyle/>
                    <a:p>
                      <a:pPr marL="457200" lvl="0" indent="-311150" algn="r" rtl="1">
                        <a:lnSpc>
                          <a:spcPct val="115000"/>
                        </a:lnSpc>
                        <a:spcBef>
                          <a:spcPts val="0"/>
                        </a:spcBef>
                        <a:spcAft>
                          <a:spcPts val="0"/>
                        </a:spcAft>
                        <a:buClr>
                          <a:srgbClr val="054CC0"/>
                        </a:buClr>
                        <a:buSzPts val="1300"/>
                        <a:buFont typeface="Rubik Black"/>
                        <a:buAutoNum type="arabicPeriod" startAt="4"/>
                      </a:pPr>
                      <a:r>
                        <a:rPr lang="iw" sz="1300">
                          <a:solidFill>
                            <a:srgbClr val="054CC0"/>
                          </a:solidFill>
                          <a:latin typeface="Rubik ExtraBold"/>
                          <a:ea typeface="Rubik ExtraBold"/>
                          <a:cs typeface="Rubik ExtraBold"/>
                          <a:sym typeface="Rubik ExtraBold"/>
                        </a:rPr>
                        <a:t>סיכום ורפלקציה (15-20 דקות)</a:t>
                      </a:r>
                      <a:br>
                        <a:rPr lang="iw" sz="1100" b="1">
                          <a:latin typeface="Rubik"/>
                          <a:ea typeface="Rubik"/>
                          <a:cs typeface="Rubik"/>
                          <a:sym typeface="Rubik"/>
                        </a:rPr>
                      </a:br>
                      <a:r>
                        <a:rPr lang="iw" sz="1100">
                          <a:solidFill>
                            <a:srgbClr val="054CC0"/>
                          </a:solidFill>
                          <a:latin typeface="Rubik"/>
                          <a:ea typeface="Rubik"/>
                          <a:cs typeface="Rubik"/>
                          <a:sym typeface="Rubik"/>
                        </a:rPr>
                        <a:t>דיון במליאה, דיון קבוצתי ועבודה אישית (ניתן לקיים בכיתה או במרחב מייק)</a:t>
                      </a:r>
                      <a:endParaRPr sz="1300">
                        <a:solidFill>
                          <a:srgbClr val="054CC0"/>
                        </a:solidFill>
                        <a:latin typeface="Rubik ExtraBold"/>
                        <a:ea typeface="Rubik ExtraBold"/>
                        <a:cs typeface="Rubik ExtraBold"/>
                        <a:sym typeface="Rubik ExtraBold"/>
                      </a:endParaRPr>
                    </a:p>
                  </a:txBody>
                  <a:tcPr marL="27350" marR="27350" marT="27350" marB="27350" anchor="ctr">
                    <a:lnL w="28575" cap="flat" cmpd="sng">
                      <a:solidFill>
                        <a:srgbClr val="054CC0"/>
                      </a:solidFill>
                      <a:prstDash val="solid"/>
                      <a:round/>
                      <a:headEnd type="none" w="sm" len="sm"/>
                      <a:tailEnd type="none" w="sm" len="sm"/>
                    </a:lnL>
                    <a:lnR w="28575" cap="flat" cmpd="sng">
                      <a:solidFill>
                        <a:srgbClr val="054CC0"/>
                      </a:solidFill>
                      <a:prstDash val="solid"/>
                      <a:round/>
                      <a:headEnd type="none" w="sm" len="sm"/>
                      <a:tailEnd type="none" w="sm" len="sm"/>
                    </a:lnR>
                    <a:lnT w="28575" cap="flat" cmpd="sng">
                      <a:solidFill>
                        <a:srgbClr val="054CC0"/>
                      </a:solidFill>
                      <a:prstDash val="solid"/>
                      <a:round/>
                      <a:headEnd type="none" w="sm" len="sm"/>
                      <a:tailEnd type="none" w="sm" len="sm"/>
                    </a:lnT>
                    <a:lnB w="28575" cap="flat" cmpd="sng">
                      <a:solidFill>
                        <a:srgbClr val="054CC0"/>
                      </a:solidFill>
                      <a:prstDash val="solid"/>
                      <a:round/>
                      <a:headEnd type="none" w="sm" len="sm"/>
                      <a:tailEnd type="none" w="sm" len="sm"/>
                    </a:lnB>
                  </a:tcPr>
                </a:tc>
                <a:tc>
                  <a:txBody>
                    <a:bodyPr/>
                    <a:lstStyle/>
                    <a:p>
                      <a:pPr marL="0" lvl="0" indent="0" algn="r" rtl="1">
                        <a:spcBef>
                          <a:spcPts val="0"/>
                        </a:spcBef>
                        <a:spcAft>
                          <a:spcPts val="0"/>
                        </a:spcAft>
                        <a:buNone/>
                      </a:pPr>
                      <a:r>
                        <a:rPr lang="iw" b="1">
                          <a:solidFill>
                            <a:srgbClr val="054CC0"/>
                          </a:solidFill>
                          <a:latin typeface="Rubik"/>
                          <a:ea typeface="Rubik"/>
                          <a:cs typeface="Rubik"/>
                          <a:sym typeface="Rubik"/>
                        </a:rPr>
                        <a:t>סגירה</a:t>
                      </a:r>
                      <a:endParaRPr b="1">
                        <a:solidFill>
                          <a:srgbClr val="054CC0"/>
                        </a:solidFill>
                        <a:latin typeface="Rubik"/>
                        <a:ea typeface="Rubik"/>
                        <a:cs typeface="Rubik"/>
                        <a:sym typeface="Rubik"/>
                      </a:endParaRPr>
                    </a:p>
                  </a:txBody>
                  <a:tcPr marL="91425" marR="91425" marT="91425" marB="91425">
                    <a:lnL w="28575" cap="flat" cmpd="sng">
                      <a:solidFill>
                        <a:srgbClr val="054CC0"/>
                      </a:solidFill>
                      <a:prstDash val="solid"/>
                      <a:round/>
                      <a:headEnd type="none" w="sm" len="sm"/>
                      <a:tailEnd type="none" w="sm" len="sm"/>
                    </a:lnL>
                    <a:lnR w="28575" cap="flat" cmpd="sng">
                      <a:solidFill>
                        <a:srgbClr val="054CC0"/>
                      </a:solidFill>
                      <a:prstDash val="solid"/>
                      <a:round/>
                      <a:headEnd type="none" w="sm" len="sm"/>
                      <a:tailEnd type="none" w="sm" len="sm"/>
                    </a:lnR>
                    <a:lnT w="28575" cap="flat" cmpd="sng">
                      <a:solidFill>
                        <a:srgbClr val="054CC0"/>
                      </a:solidFill>
                      <a:prstDash val="solid"/>
                      <a:round/>
                      <a:headEnd type="none" w="sm" len="sm"/>
                      <a:tailEnd type="none" w="sm" len="sm"/>
                    </a:lnT>
                    <a:lnB w="28575" cap="flat" cmpd="sng">
                      <a:solidFill>
                        <a:srgbClr val="054CC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104" name="Google Shape;104;p18"/>
          <p:cNvPicPr preferRelativeResize="0"/>
          <p:nvPr/>
        </p:nvPicPr>
        <p:blipFill>
          <a:blip r:embed="rId3">
            <a:alphaModFix/>
          </a:blip>
          <a:stretch>
            <a:fillRect/>
          </a:stretch>
        </p:blipFill>
        <p:spPr>
          <a:xfrm>
            <a:off x="0" y="-56587"/>
            <a:ext cx="9144000" cy="1057275"/>
          </a:xfrm>
          <a:prstGeom prst="rect">
            <a:avLst/>
          </a:prstGeom>
          <a:noFill/>
          <a:ln>
            <a:noFill/>
          </a:ln>
        </p:spPr>
      </p:pic>
      <p:sp>
        <p:nvSpPr>
          <p:cNvPr id="105" name="Google Shape;105;p18"/>
          <p:cNvSpPr txBox="1">
            <a:spLocks noGrp="1"/>
          </p:cNvSpPr>
          <p:nvPr>
            <p:ph type="title"/>
          </p:nvPr>
        </p:nvSpPr>
        <p:spPr>
          <a:xfrm>
            <a:off x="152400" y="123500"/>
            <a:ext cx="8520600" cy="801000"/>
          </a:xfrm>
          <a:prstGeom prst="rect">
            <a:avLst/>
          </a:prstGeom>
        </p:spPr>
        <p:txBody>
          <a:bodyPr spcFirstLastPara="1" wrap="square" lIns="91425" tIns="91425" rIns="91425" bIns="91425" anchor="t" anchorCtr="0">
            <a:normAutofit/>
          </a:bodyPr>
          <a:lstStyle/>
          <a:p>
            <a:pPr marL="0" lvl="0" indent="0" algn="ctr" rtl="1">
              <a:spcBef>
                <a:spcPts val="0"/>
              </a:spcBef>
              <a:spcAft>
                <a:spcPts val="0"/>
              </a:spcAft>
              <a:buSzPts val="990"/>
              <a:buNone/>
            </a:pPr>
            <a:r>
              <a:rPr lang="iw" sz="3000">
                <a:solidFill>
                  <a:srgbClr val="054CC0"/>
                </a:solidFill>
                <a:latin typeface="Rubik"/>
                <a:ea typeface="Rubik"/>
                <a:cs typeface="Rubik"/>
                <a:sym typeface="Rubik"/>
              </a:rPr>
              <a:t>הנחיות למורה-מהלך הפעילות</a:t>
            </a:r>
            <a:r>
              <a:rPr lang="iw" sz="3080">
                <a:solidFill>
                  <a:srgbClr val="054CC0"/>
                </a:solidFill>
                <a:latin typeface="Rubik"/>
                <a:ea typeface="Rubik"/>
                <a:cs typeface="Rubik"/>
                <a:sym typeface="Rubik"/>
              </a:rPr>
              <a:t>  </a:t>
            </a:r>
            <a:endParaRPr sz="3080">
              <a:solidFill>
                <a:srgbClr val="054CC0"/>
              </a:solidFill>
              <a:latin typeface="Rubik"/>
              <a:ea typeface="Rubik"/>
              <a:cs typeface="Rubik"/>
              <a:sym typeface="Rubik"/>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09"/>
        <p:cNvGrpSpPr/>
        <p:nvPr/>
      </p:nvGrpSpPr>
      <p:grpSpPr>
        <a:xfrm>
          <a:off x="0" y="0"/>
          <a:ext cx="0" cy="0"/>
          <a:chOff x="0" y="0"/>
          <a:chExt cx="0" cy="0"/>
        </a:xfrm>
      </p:grpSpPr>
      <p:pic>
        <p:nvPicPr>
          <p:cNvPr id="110" name="Google Shape;110;p19"/>
          <p:cNvPicPr preferRelativeResize="0"/>
          <p:nvPr/>
        </p:nvPicPr>
        <p:blipFill>
          <a:blip r:embed="rId3">
            <a:alphaModFix/>
          </a:blip>
          <a:stretch>
            <a:fillRect/>
          </a:stretch>
        </p:blipFill>
        <p:spPr>
          <a:xfrm>
            <a:off x="0" y="0"/>
            <a:ext cx="9144018" cy="5143501"/>
          </a:xfrm>
          <a:prstGeom prst="rect">
            <a:avLst/>
          </a:prstGeom>
          <a:noFill/>
          <a:ln>
            <a:noFill/>
          </a:ln>
        </p:spPr>
      </p:pic>
      <p:sp>
        <p:nvSpPr>
          <p:cNvPr id="111" name="Google Shape;111;p19"/>
          <p:cNvSpPr txBox="1"/>
          <p:nvPr/>
        </p:nvSpPr>
        <p:spPr>
          <a:xfrm>
            <a:off x="9426850" y="519725"/>
            <a:ext cx="3355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latin typeface="Source Code Pro"/>
              <a:ea typeface="Source Code Pro"/>
              <a:cs typeface="Source Code Pro"/>
              <a:sym typeface="Source Code Pro"/>
            </a:endParaRPr>
          </a:p>
        </p:txBody>
      </p:sp>
      <p:graphicFrame>
        <p:nvGraphicFramePr>
          <p:cNvPr id="112" name="Google Shape;112;p19"/>
          <p:cNvGraphicFramePr/>
          <p:nvPr/>
        </p:nvGraphicFramePr>
        <p:xfrm>
          <a:off x="-366375" y="4616375"/>
          <a:ext cx="3000000" cy="3000000"/>
        </p:xfrm>
        <a:graphic>
          <a:graphicData uri="http://schemas.openxmlformats.org/drawingml/2006/table">
            <a:tbl>
              <a:tblPr>
                <a:noFill/>
                <a:tableStyleId>{C8B4F071-2FC1-4A58-B25E-EF44D2927C59}</a:tableStyleId>
              </a:tblPr>
              <a:tblGrid>
                <a:gridCol w="1281675">
                  <a:extLst>
                    <a:ext uri="{9D8B030D-6E8A-4147-A177-3AD203B41FA5}">
                      <a16:colId xmlns:a16="http://schemas.microsoft.com/office/drawing/2014/main" val="20000"/>
                    </a:ext>
                  </a:extLst>
                </a:gridCol>
                <a:gridCol w="7650025">
                  <a:extLst>
                    <a:ext uri="{9D8B030D-6E8A-4147-A177-3AD203B41FA5}">
                      <a16:colId xmlns:a16="http://schemas.microsoft.com/office/drawing/2014/main" val="20001"/>
                    </a:ext>
                  </a:extLst>
                </a:gridCol>
              </a:tblGrid>
              <a:tr h="790575">
                <a:tc>
                  <a:txBody>
                    <a:bodyPr/>
                    <a:lstStyle/>
                    <a:p>
                      <a:pPr marL="0" lvl="0" indent="0" algn="r" rtl="1">
                        <a:spcBef>
                          <a:spcPts val="0"/>
                        </a:spcBef>
                        <a:spcAft>
                          <a:spcPts val="0"/>
                        </a:spcAft>
                        <a:buNone/>
                      </a:pPr>
                      <a:endParaRPr sz="1500">
                        <a:solidFill>
                          <a:srgbClr val="054CC0"/>
                        </a:solidFill>
                        <a:latin typeface="Rubik Black"/>
                        <a:ea typeface="Rubik Black"/>
                        <a:cs typeface="Rubik Black"/>
                        <a:sym typeface="Rubik Black"/>
                      </a:endParaRPr>
                    </a:p>
                  </a:txBody>
                  <a:tcPr marL="0" marR="0" marT="0"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r" rtl="1">
                        <a:spcBef>
                          <a:spcPts val="1200"/>
                        </a:spcBef>
                        <a:spcAft>
                          <a:spcPts val="0"/>
                        </a:spcAft>
                        <a:buNone/>
                      </a:pPr>
                      <a:r>
                        <a:rPr lang="iw" sz="1800" b="1">
                          <a:solidFill>
                            <a:srgbClr val="054CC0"/>
                          </a:solidFill>
                          <a:latin typeface="Rubik"/>
                          <a:ea typeface="Rubik"/>
                          <a:cs typeface="Rubik"/>
                          <a:sym typeface="Rubik"/>
                        </a:rPr>
                        <a:t>יחידת הוראה לקידום למידה התנסותית בחדרי מייקר של מדע וטכנולוגי</a:t>
                      </a:r>
                      <a:r>
                        <a:rPr lang="iw" sz="1800" b="1">
                          <a:solidFill>
                            <a:srgbClr val="4472C4"/>
                          </a:solidFill>
                          <a:latin typeface="Rubik"/>
                          <a:ea typeface="Rubik"/>
                          <a:cs typeface="Rubik"/>
                          <a:sym typeface="Rubik"/>
                        </a:rPr>
                        <a:t>ה</a:t>
                      </a:r>
                      <a:endParaRPr sz="1800">
                        <a:solidFill>
                          <a:srgbClr val="FFFFFF"/>
                        </a:solidFill>
                        <a:latin typeface="Rubik Medium"/>
                        <a:ea typeface="Rubik Medium"/>
                        <a:cs typeface="Rubik Medium"/>
                        <a:sym typeface="Rubik Medium"/>
                      </a:endParaRPr>
                    </a:p>
                  </a:txBody>
                  <a:tcPr marL="0" marR="0" marT="0" marB="0">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113" name="Google Shape;113;p19"/>
          <p:cNvPicPr preferRelativeResize="0"/>
          <p:nvPr/>
        </p:nvPicPr>
        <p:blipFill>
          <a:blip r:embed="rId4">
            <a:alphaModFix/>
          </a:blip>
          <a:stretch>
            <a:fillRect/>
          </a:stretch>
        </p:blipFill>
        <p:spPr>
          <a:xfrm>
            <a:off x="0" y="0"/>
            <a:ext cx="9144000" cy="5143500"/>
          </a:xfrm>
          <a:prstGeom prst="rect">
            <a:avLst/>
          </a:prstGeom>
          <a:noFill/>
          <a:ln>
            <a:noFill/>
          </a:ln>
        </p:spPr>
      </p:pic>
      <p:sp>
        <p:nvSpPr>
          <p:cNvPr id="114" name="Google Shape;114;p19"/>
          <p:cNvSpPr txBox="1"/>
          <p:nvPr/>
        </p:nvSpPr>
        <p:spPr>
          <a:xfrm>
            <a:off x="1362925" y="2008500"/>
            <a:ext cx="6186300" cy="1114200"/>
          </a:xfrm>
          <a:prstGeom prst="rect">
            <a:avLst/>
          </a:prstGeom>
          <a:noFill/>
          <a:ln>
            <a:noFill/>
          </a:ln>
        </p:spPr>
        <p:txBody>
          <a:bodyPr spcFirstLastPara="1" wrap="square" lIns="91425" tIns="91425" rIns="91425" bIns="91425" anchor="t" anchorCtr="0">
            <a:noAutofit/>
          </a:bodyPr>
          <a:lstStyle/>
          <a:p>
            <a:pPr marL="0" lvl="0" indent="0" algn="ctr" rtl="1">
              <a:spcBef>
                <a:spcPts val="0"/>
              </a:spcBef>
              <a:spcAft>
                <a:spcPts val="0"/>
              </a:spcAft>
              <a:buNone/>
            </a:pPr>
            <a:r>
              <a:rPr lang="iw" sz="4800">
                <a:solidFill>
                  <a:srgbClr val="054CC0"/>
                </a:solidFill>
                <a:latin typeface="Rubik ExtraBold"/>
                <a:ea typeface="Rubik ExtraBold"/>
                <a:cs typeface="Rubik ExtraBold"/>
                <a:sym typeface="Rubik ExtraBold"/>
              </a:rPr>
              <a:t>מעגלים מעגלים </a:t>
            </a:r>
            <a:r>
              <a:rPr lang="iw" sz="3000">
                <a:solidFill>
                  <a:srgbClr val="054CC0"/>
                </a:solidFill>
                <a:latin typeface="Rubik ExtraBold"/>
                <a:ea typeface="Rubik ExtraBold"/>
                <a:cs typeface="Rubik ExtraBold"/>
                <a:sym typeface="Rubik ExtraBold"/>
              </a:rPr>
              <a:t>(חלק ב')</a:t>
            </a:r>
            <a:r>
              <a:rPr lang="iw" sz="4800">
                <a:solidFill>
                  <a:srgbClr val="054CC0"/>
                </a:solidFill>
                <a:latin typeface="Rubik ExtraBold"/>
                <a:ea typeface="Rubik ExtraBold"/>
                <a:cs typeface="Rubik ExtraBold"/>
                <a:sym typeface="Rubik ExtraBold"/>
              </a:rPr>
              <a:t> </a:t>
            </a:r>
            <a:endParaRPr sz="4800">
              <a:solidFill>
                <a:srgbClr val="054CC0"/>
              </a:solidFill>
              <a:latin typeface="Rubik ExtraBold"/>
              <a:ea typeface="Rubik ExtraBold"/>
              <a:cs typeface="Rubik ExtraBold"/>
              <a:sym typeface="Rubik ExtraBold"/>
            </a:endParaRPr>
          </a:p>
        </p:txBody>
      </p:sp>
      <p:sp>
        <p:nvSpPr>
          <p:cNvPr id="115" name="Google Shape;115;p19"/>
          <p:cNvSpPr txBox="1"/>
          <p:nvPr/>
        </p:nvSpPr>
        <p:spPr>
          <a:xfrm>
            <a:off x="1362913" y="3222375"/>
            <a:ext cx="6186300" cy="1114200"/>
          </a:xfrm>
          <a:prstGeom prst="rect">
            <a:avLst/>
          </a:prstGeom>
          <a:noFill/>
          <a:ln>
            <a:noFill/>
          </a:ln>
        </p:spPr>
        <p:txBody>
          <a:bodyPr spcFirstLastPara="1" wrap="square" lIns="91425" tIns="91425" rIns="91425" bIns="91425" anchor="t" anchorCtr="0">
            <a:noAutofit/>
          </a:bodyPr>
          <a:lstStyle/>
          <a:p>
            <a:pPr marL="0" lvl="0" indent="0" algn="ctr" rtl="1">
              <a:spcBef>
                <a:spcPts val="0"/>
              </a:spcBef>
              <a:spcAft>
                <a:spcPts val="0"/>
              </a:spcAft>
              <a:buNone/>
            </a:pPr>
            <a:r>
              <a:rPr lang="iw" sz="3600">
                <a:solidFill>
                  <a:srgbClr val="054CC0"/>
                </a:solidFill>
                <a:latin typeface="Rubik SemiBold"/>
                <a:ea typeface="Rubik SemiBold"/>
                <a:cs typeface="Rubik SemiBold"/>
                <a:sym typeface="Rubik SemiBold"/>
              </a:rPr>
              <a:t>בניית מפסק בהתאמה אישית</a:t>
            </a:r>
            <a:endParaRPr sz="3600">
              <a:solidFill>
                <a:srgbClr val="054CC0"/>
              </a:solidFill>
              <a:latin typeface="Rubik ExtraBold"/>
              <a:ea typeface="Rubik ExtraBold"/>
              <a:cs typeface="Rubik ExtraBold"/>
              <a:sym typeface="Rubik ExtraBold"/>
            </a:endParaRPr>
          </a:p>
        </p:txBody>
      </p:sp>
      <p:sp>
        <p:nvSpPr>
          <p:cNvPr id="116" name="Google Shape;116;p19"/>
          <p:cNvSpPr txBox="1"/>
          <p:nvPr/>
        </p:nvSpPr>
        <p:spPr>
          <a:xfrm>
            <a:off x="386775" y="4124175"/>
            <a:ext cx="7949100" cy="1114200"/>
          </a:xfrm>
          <a:prstGeom prst="rect">
            <a:avLst/>
          </a:prstGeom>
          <a:noFill/>
          <a:ln>
            <a:noFill/>
          </a:ln>
        </p:spPr>
        <p:txBody>
          <a:bodyPr spcFirstLastPara="1" wrap="square" lIns="91425" tIns="91425" rIns="91425" bIns="91425" anchor="t" anchorCtr="0">
            <a:noAutofit/>
          </a:bodyPr>
          <a:lstStyle/>
          <a:p>
            <a:pPr marL="0" lvl="0" indent="0" algn="ctr" rtl="1">
              <a:spcBef>
                <a:spcPts val="0"/>
              </a:spcBef>
              <a:spcAft>
                <a:spcPts val="0"/>
              </a:spcAft>
              <a:buNone/>
            </a:pPr>
            <a:r>
              <a:rPr lang="iw" sz="2100" b="1">
                <a:solidFill>
                  <a:srgbClr val="054CC0"/>
                </a:solidFill>
                <a:latin typeface="Rubik"/>
                <a:ea typeface="Rubik"/>
                <a:cs typeface="Rubik"/>
                <a:sym typeface="Rubik"/>
              </a:rPr>
              <a:t>#8 צמד יחידות העוסק ברכיבי המעגל החשמלי ובמוליכות חשמלית</a:t>
            </a:r>
            <a:endParaRPr sz="2100" b="1">
              <a:solidFill>
                <a:srgbClr val="054CC0"/>
              </a:solidFill>
              <a:latin typeface="Rubik"/>
              <a:ea typeface="Rubik"/>
              <a:cs typeface="Rubik"/>
              <a:sym typeface="Rubik"/>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txBox="1">
            <a:spLocks noGrp="1"/>
          </p:cNvSpPr>
          <p:nvPr>
            <p:ph type="body" idx="1"/>
          </p:nvPr>
        </p:nvSpPr>
        <p:spPr>
          <a:xfrm>
            <a:off x="311700" y="1506525"/>
            <a:ext cx="8520600" cy="801000"/>
          </a:xfrm>
          <a:prstGeom prst="rect">
            <a:avLst/>
          </a:prstGeom>
        </p:spPr>
        <p:txBody>
          <a:bodyPr spcFirstLastPara="1" wrap="square" lIns="91425" tIns="91425" rIns="91425" bIns="91425" anchor="t" anchorCtr="0">
            <a:normAutofit/>
          </a:bodyPr>
          <a:lstStyle/>
          <a:p>
            <a:pPr marL="457200" lvl="0" indent="0" algn="ctr" rtl="1">
              <a:lnSpc>
                <a:spcPct val="150000"/>
              </a:lnSpc>
              <a:spcBef>
                <a:spcPts val="0"/>
              </a:spcBef>
              <a:spcAft>
                <a:spcPts val="1200"/>
              </a:spcAft>
              <a:buNone/>
            </a:pPr>
            <a:r>
              <a:rPr lang="iw" sz="2400" b="1">
                <a:solidFill>
                  <a:srgbClr val="054CC0"/>
                </a:solidFill>
                <a:latin typeface="Rubik"/>
                <a:ea typeface="Rubik"/>
                <a:cs typeface="Rubik"/>
                <a:sym typeface="Rubik"/>
              </a:rPr>
              <a:t>איפה אפשר למצוא מתג או מפסק חשמלי?</a:t>
            </a:r>
            <a:endParaRPr sz="2400" b="1">
              <a:solidFill>
                <a:srgbClr val="054CC0"/>
              </a:solidFill>
              <a:latin typeface="Rubik"/>
              <a:ea typeface="Rubik"/>
              <a:cs typeface="Rubik"/>
              <a:sym typeface="Rubik"/>
            </a:endParaRPr>
          </a:p>
        </p:txBody>
      </p:sp>
      <p:pic>
        <p:nvPicPr>
          <p:cNvPr id="122" name="Google Shape;122;p20"/>
          <p:cNvPicPr preferRelativeResize="0"/>
          <p:nvPr/>
        </p:nvPicPr>
        <p:blipFill>
          <a:blip r:embed="rId3">
            <a:alphaModFix/>
          </a:blip>
          <a:stretch>
            <a:fillRect/>
          </a:stretch>
        </p:blipFill>
        <p:spPr>
          <a:xfrm>
            <a:off x="0" y="-12"/>
            <a:ext cx="9144000" cy="1057275"/>
          </a:xfrm>
          <a:prstGeom prst="rect">
            <a:avLst/>
          </a:prstGeom>
          <a:noFill/>
          <a:ln>
            <a:noFill/>
          </a:ln>
        </p:spPr>
      </p:pic>
      <p:sp>
        <p:nvSpPr>
          <p:cNvPr id="123" name="Google Shape;123;p20"/>
          <p:cNvSpPr txBox="1">
            <a:spLocks noGrp="1"/>
          </p:cNvSpPr>
          <p:nvPr>
            <p:ph type="title"/>
          </p:nvPr>
        </p:nvSpPr>
        <p:spPr>
          <a:xfrm>
            <a:off x="-155000" y="128138"/>
            <a:ext cx="9144000" cy="801000"/>
          </a:xfrm>
          <a:prstGeom prst="rect">
            <a:avLst/>
          </a:prstGeom>
        </p:spPr>
        <p:txBody>
          <a:bodyPr spcFirstLastPara="1" wrap="square" lIns="91425" tIns="91425" rIns="91425" bIns="91425" anchor="t" anchorCtr="0">
            <a:normAutofit/>
          </a:bodyPr>
          <a:lstStyle/>
          <a:p>
            <a:pPr marL="0" lvl="0" indent="0" algn="ctr" rtl="1">
              <a:spcBef>
                <a:spcPts val="0"/>
              </a:spcBef>
              <a:spcAft>
                <a:spcPts val="0"/>
              </a:spcAft>
              <a:buNone/>
            </a:pPr>
            <a:r>
              <a:rPr lang="iw" sz="3300" b="0">
                <a:solidFill>
                  <a:srgbClr val="054CC0"/>
                </a:solidFill>
                <a:latin typeface="Rubik ExtraBold"/>
                <a:ea typeface="Rubik ExtraBold"/>
                <a:cs typeface="Rubik ExtraBold"/>
                <a:sym typeface="Rubik ExtraBold"/>
              </a:rPr>
              <a:t>היכרות עם מפסקים</a:t>
            </a:r>
            <a:endParaRPr b="0">
              <a:solidFill>
                <a:srgbClr val="054CC0"/>
              </a:solidFill>
              <a:latin typeface="Rubik ExtraBold"/>
              <a:ea typeface="Rubik ExtraBold"/>
              <a:cs typeface="Rubik ExtraBold"/>
              <a:sym typeface="Rubik ExtraBold"/>
            </a:endParaRPr>
          </a:p>
        </p:txBody>
      </p:sp>
      <p:pic>
        <p:nvPicPr>
          <p:cNvPr id="124" name="Google Shape;124;p20"/>
          <p:cNvPicPr preferRelativeResize="0"/>
          <p:nvPr/>
        </p:nvPicPr>
        <p:blipFill>
          <a:blip r:embed="rId4">
            <a:alphaModFix/>
          </a:blip>
          <a:stretch>
            <a:fillRect/>
          </a:stretch>
        </p:blipFill>
        <p:spPr>
          <a:xfrm>
            <a:off x="558408" y="2739600"/>
            <a:ext cx="2159242" cy="1636475"/>
          </a:xfrm>
          <a:prstGeom prst="rect">
            <a:avLst/>
          </a:prstGeom>
          <a:noFill/>
          <a:ln>
            <a:noFill/>
          </a:ln>
        </p:spPr>
      </p:pic>
      <p:pic>
        <p:nvPicPr>
          <p:cNvPr id="125" name="Google Shape;125;p20"/>
          <p:cNvPicPr preferRelativeResize="0"/>
          <p:nvPr/>
        </p:nvPicPr>
        <p:blipFill>
          <a:blip r:embed="rId5">
            <a:alphaModFix/>
          </a:blip>
          <a:stretch>
            <a:fillRect/>
          </a:stretch>
        </p:blipFill>
        <p:spPr>
          <a:xfrm>
            <a:off x="4393425" y="2756775"/>
            <a:ext cx="1636475" cy="1636475"/>
          </a:xfrm>
          <a:prstGeom prst="rect">
            <a:avLst/>
          </a:prstGeom>
          <a:noFill/>
          <a:ln>
            <a:noFill/>
          </a:ln>
        </p:spPr>
      </p:pic>
      <p:pic>
        <p:nvPicPr>
          <p:cNvPr id="126" name="Google Shape;126;p20"/>
          <p:cNvPicPr preferRelativeResize="0"/>
          <p:nvPr/>
        </p:nvPicPr>
        <p:blipFill>
          <a:blip r:embed="rId6">
            <a:alphaModFix/>
          </a:blip>
          <a:stretch>
            <a:fillRect/>
          </a:stretch>
        </p:blipFill>
        <p:spPr>
          <a:xfrm>
            <a:off x="5800679" y="2678475"/>
            <a:ext cx="1758700" cy="1758733"/>
          </a:xfrm>
          <a:prstGeom prst="rect">
            <a:avLst/>
          </a:prstGeom>
          <a:noFill/>
          <a:ln>
            <a:noFill/>
          </a:ln>
        </p:spPr>
      </p:pic>
      <p:pic>
        <p:nvPicPr>
          <p:cNvPr id="127" name="Google Shape;127;p20"/>
          <p:cNvPicPr preferRelativeResize="0"/>
          <p:nvPr/>
        </p:nvPicPr>
        <p:blipFill>
          <a:blip r:embed="rId7">
            <a:alphaModFix/>
          </a:blip>
          <a:stretch>
            <a:fillRect/>
          </a:stretch>
        </p:blipFill>
        <p:spPr>
          <a:xfrm>
            <a:off x="7447800" y="2865025"/>
            <a:ext cx="1541200" cy="1419981"/>
          </a:xfrm>
          <a:prstGeom prst="rect">
            <a:avLst/>
          </a:prstGeom>
          <a:noFill/>
          <a:ln>
            <a:noFill/>
          </a:ln>
        </p:spPr>
      </p:pic>
      <p:pic>
        <p:nvPicPr>
          <p:cNvPr id="128" name="Google Shape;128;p20"/>
          <p:cNvPicPr preferRelativeResize="0"/>
          <p:nvPr/>
        </p:nvPicPr>
        <p:blipFill>
          <a:blip r:embed="rId8">
            <a:alphaModFix/>
          </a:blip>
          <a:stretch>
            <a:fillRect/>
          </a:stretch>
        </p:blipFill>
        <p:spPr>
          <a:xfrm>
            <a:off x="2884025" y="2865025"/>
            <a:ext cx="1419975" cy="1419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body" idx="1"/>
          </p:nvPr>
        </p:nvSpPr>
        <p:spPr>
          <a:xfrm>
            <a:off x="379225" y="1560650"/>
            <a:ext cx="8520600" cy="1239600"/>
          </a:xfrm>
          <a:prstGeom prst="rect">
            <a:avLst/>
          </a:prstGeom>
        </p:spPr>
        <p:txBody>
          <a:bodyPr spcFirstLastPara="1" wrap="square" lIns="91425" tIns="91425" rIns="91425" bIns="91425" anchor="t" anchorCtr="0">
            <a:normAutofit/>
          </a:bodyPr>
          <a:lstStyle/>
          <a:p>
            <a:pPr marL="457200" lvl="0" indent="-381000" algn="r" rtl="1">
              <a:lnSpc>
                <a:spcPct val="150000"/>
              </a:lnSpc>
              <a:spcBef>
                <a:spcPts val="0"/>
              </a:spcBef>
              <a:spcAft>
                <a:spcPts val="0"/>
              </a:spcAft>
              <a:buClr>
                <a:srgbClr val="054CC0"/>
              </a:buClr>
              <a:buSzPts val="2400"/>
              <a:buFont typeface="Rubik"/>
              <a:buChar char="●"/>
            </a:pPr>
            <a:r>
              <a:rPr lang="iw" sz="2400">
                <a:solidFill>
                  <a:srgbClr val="054CC0"/>
                </a:solidFill>
                <a:latin typeface="Rubik"/>
                <a:ea typeface="Rubik"/>
                <a:cs typeface="Rubik"/>
                <a:sym typeface="Rubik"/>
              </a:rPr>
              <a:t>למה משמשים מפסקים?</a:t>
            </a:r>
            <a:endParaRPr sz="2400">
              <a:solidFill>
                <a:srgbClr val="054CC0"/>
              </a:solidFill>
              <a:latin typeface="Rubik"/>
              <a:ea typeface="Rubik"/>
              <a:cs typeface="Rubik"/>
              <a:sym typeface="Rubik"/>
            </a:endParaRPr>
          </a:p>
          <a:p>
            <a:pPr marL="457200" lvl="0" indent="-381000" algn="r" rtl="1">
              <a:lnSpc>
                <a:spcPct val="150000"/>
              </a:lnSpc>
              <a:spcBef>
                <a:spcPts val="0"/>
              </a:spcBef>
              <a:spcAft>
                <a:spcPts val="0"/>
              </a:spcAft>
              <a:buClr>
                <a:srgbClr val="054CC0"/>
              </a:buClr>
              <a:buSzPts val="2400"/>
              <a:buFont typeface="Rubik"/>
              <a:buChar char="●"/>
            </a:pPr>
            <a:r>
              <a:rPr lang="iw" sz="2400">
                <a:solidFill>
                  <a:srgbClr val="054CC0"/>
                </a:solidFill>
                <a:latin typeface="Rubik"/>
                <a:ea typeface="Rubik"/>
                <a:cs typeface="Rubik"/>
                <a:sym typeface="Rubik"/>
              </a:rPr>
              <a:t>מה תפקיד המפסק? את מה הוא "מפסיק"?</a:t>
            </a:r>
            <a:endParaRPr sz="2400">
              <a:solidFill>
                <a:srgbClr val="054CC0"/>
              </a:solidFill>
              <a:latin typeface="Rubik"/>
              <a:ea typeface="Rubik"/>
              <a:cs typeface="Rubik"/>
              <a:sym typeface="Rubik"/>
            </a:endParaRPr>
          </a:p>
        </p:txBody>
      </p:sp>
      <p:pic>
        <p:nvPicPr>
          <p:cNvPr id="134" name="Google Shape;134;p21"/>
          <p:cNvPicPr preferRelativeResize="0"/>
          <p:nvPr/>
        </p:nvPicPr>
        <p:blipFill>
          <a:blip r:embed="rId3">
            <a:alphaModFix/>
          </a:blip>
          <a:stretch>
            <a:fillRect/>
          </a:stretch>
        </p:blipFill>
        <p:spPr>
          <a:xfrm>
            <a:off x="0" y="-12"/>
            <a:ext cx="9144000" cy="1057275"/>
          </a:xfrm>
          <a:prstGeom prst="rect">
            <a:avLst/>
          </a:prstGeom>
          <a:noFill/>
          <a:ln>
            <a:noFill/>
          </a:ln>
        </p:spPr>
      </p:pic>
      <p:sp>
        <p:nvSpPr>
          <p:cNvPr id="135" name="Google Shape;135;p21"/>
          <p:cNvSpPr txBox="1">
            <a:spLocks noGrp="1"/>
          </p:cNvSpPr>
          <p:nvPr>
            <p:ph type="title"/>
          </p:nvPr>
        </p:nvSpPr>
        <p:spPr>
          <a:xfrm>
            <a:off x="-155000" y="128138"/>
            <a:ext cx="9144000" cy="801000"/>
          </a:xfrm>
          <a:prstGeom prst="rect">
            <a:avLst/>
          </a:prstGeom>
        </p:spPr>
        <p:txBody>
          <a:bodyPr spcFirstLastPara="1" wrap="square" lIns="91425" tIns="91425" rIns="91425" bIns="91425" anchor="t" anchorCtr="0">
            <a:normAutofit/>
          </a:bodyPr>
          <a:lstStyle/>
          <a:p>
            <a:pPr marL="0" lvl="0" indent="0" algn="ctr" rtl="1">
              <a:spcBef>
                <a:spcPts val="0"/>
              </a:spcBef>
              <a:spcAft>
                <a:spcPts val="0"/>
              </a:spcAft>
              <a:buNone/>
            </a:pPr>
            <a:r>
              <a:rPr lang="iw" sz="3300" b="0">
                <a:solidFill>
                  <a:srgbClr val="054CC0"/>
                </a:solidFill>
                <a:latin typeface="Rubik ExtraBold"/>
                <a:ea typeface="Rubik ExtraBold"/>
                <a:cs typeface="Rubik ExtraBold"/>
                <a:sym typeface="Rubik ExtraBold"/>
              </a:rPr>
              <a:t>היכרות עם מפסקים</a:t>
            </a:r>
            <a:endParaRPr b="0">
              <a:solidFill>
                <a:srgbClr val="054CC0"/>
              </a:solidFill>
              <a:latin typeface="Rubik ExtraBold"/>
              <a:ea typeface="Rubik ExtraBold"/>
              <a:cs typeface="Rubik ExtraBold"/>
              <a:sym typeface="Rubik ExtraBold"/>
            </a:endParaRPr>
          </a:p>
        </p:txBody>
      </p:sp>
      <p:sp>
        <p:nvSpPr>
          <p:cNvPr id="136" name="Google Shape;136;p21"/>
          <p:cNvSpPr txBox="1"/>
          <p:nvPr/>
        </p:nvSpPr>
        <p:spPr>
          <a:xfrm>
            <a:off x="961150" y="3028950"/>
            <a:ext cx="7734600" cy="1600800"/>
          </a:xfrm>
          <a:prstGeom prst="rect">
            <a:avLst/>
          </a:prstGeom>
          <a:noFill/>
          <a:ln>
            <a:noFill/>
          </a:ln>
        </p:spPr>
        <p:txBody>
          <a:bodyPr spcFirstLastPara="1" wrap="square" lIns="91425" tIns="91425" rIns="91425" bIns="91425" anchor="t" anchorCtr="0">
            <a:spAutoFit/>
          </a:bodyPr>
          <a:lstStyle/>
          <a:p>
            <a:pPr marL="0" marR="0" lvl="0" indent="0" algn="r" rtl="1">
              <a:lnSpc>
                <a:spcPct val="150000"/>
              </a:lnSpc>
              <a:spcBef>
                <a:spcPts val="0"/>
              </a:spcBef>
              <a:spcAft>
                <a:spcPts val="0"/>
              </a:spcAft>
              <a:buNone/>
            </a:pPr>
            <a:r>
              <a:rPr lang="iw" sz="1800">
                <a:solidFill>
                  <a:srgbClr val="054CC0"/>
                </a:solidFill>
                <a:latin typeface="Rubik"/>
                <a:ea typeface="Rubik"/>
                <a:cs typeface="Rubik"/>
                <a:sym typeface="Rubik"/>
              </a:rPr>
              <a:t>המפסק </a:t>
            </a:r>
            <a:r>
              <a:rPr lang="iw" sz="1800" b="1">
                <a:solidFill>
                  <a:srgbClr val="054CC0"/>
                </a:solidFill>
                <a:latin typeface="Rubik"/>
                <a:ea typeface="Rubik"/>
                <a:cs typeface="Rubik"/>
                <a:sym typeface="Rubik"/>
              </a:rPr>
              <a:t>מפסיק את מעבר הזרם החשמלי </a:t>
            </a:r>
            <a:r>
              <a:rPr lang="iw" sz="1800">
                <a:solidFill>
                  <a:srgbClr val="054CC0"/>
                </a:solidFill>
                <a:latin typeface="Rubik"/>
                <a:ea typeface="Rubik"/>
                <a:cs typeface="Rubik"/>
                <a:sym typeface="Rubik"/>
              </a:rPr>
              <a:t>כלומר, </a:t>
            </a:r>
            <a:r>
              <a:rPr lang="iw" sz="1800" b="1">
                <a:solidFill>
                  <a:srgbClr val="054CC0"/>
                </a:solidFill>
                <a:latin typeface="Rubik"/>
                <a:ea typeface="Rubik"/>
                <a:cs typeface="Rubik"/>
                <a:sym typeface="Rubik"/>
              </a:rPr>
              <a:t>פותח וסוגר מעגל חשמלי</a:t>
            </a:r>
            <a:r>
              <a:rPr lang="iw" sz="1800">
                <a:solidFill>
                  <a:srgbClr val="054CC0"/>
                </a:solidFill>
                <a:latin typeface="Rubik"/>
                <a:ea typeface="Rubik"/>
                <a:cs typeface="Rubik"/>
                <a:sym typeface="Rubik"/>
              </a:rPr>
              <a:t>.</a:t>
            </a:r>
            <a:endParaRPr sz="1800">
              <a:solidFill>
                <a:srgbClr val="054CC0"/>
              </a:solidFill>
              <a:latin typeface="Rubik"/>
              <a:ea typeface="Rubik"/>
              <a:cs typeface="Rubik"/>
              <a:sym typeface="Rubik"/>
            </a:endParaRPr>
          </a:p>
          <a:p>
            <a:pPr marL="0" marR="0" lvl="0" indent="0" algn="r" rtl="1">
              <a:lnSpc>
                <a:spcPct val="150000"/>
              </a:lnSpc>
              <a:spcBef>
                <a:spcPts val="1200"/>
              </a:spcBef>
              <a:spcAft>
                <a:spcPts val="0"/>
              </a:spcAft>
              <a:buNone/>
            </a:pPr>
            <a:r>
              <a:rPr lang="iw" sz="1800" u="sng">
                <a:solidFill>
                  <a:srgbClr val="054CC0"/>
                </a:solidFill>
                <a:latin typeface="Rubik"/>
                <a:ea typeface="Rubik"/>
                <a:cs typeface="Rubik"/>
                <a:sym typeface="Rubik"/>
              </a:rPr>
              <a:t>במעגל סגור</a:t>
            </a:r>
            <a:r>
              <a:rPr lang="iw" sz="1800">
                <a:solidFill>
                  <a:srgbClr val="054CC0"/>
                </a:solidFill>
                <a:latin typeface="Rubik"/>
                <a:ea typeface="Rubik"/>
                <a:cs typeface="Rubik"/>
                <a:sym typeface="Rubik"/>
              </a:rPr>
              <a:t> עובר זרם חשמלי, המכשיר החשמלי</a:t>
            </a:r>
            <a:r>
              <a:rPr lang="iw" sz="1800" u="sng">
                <a:solidFill>
                  <a:srgbClr val="054CC0"/>
                </a:solidFill>
                <a:latin typeface="Rubik"/>
                <a:ea typeface="Rubik"/>
                <a:cs typeface="Rubik"/>
                <a:sym typeface="Rubik"/>
              </a:rPr>
              <a:t> פועל</a:t>
            </a:r>
            <a:r>
              <a:rPr lang="iw" sz="1800">
                <a:solidFill>
                  <a:srgbClr val="054CC0"/>
                </a:solidFill>
                <a:latin typeface="Rubik"/>
                <a:ea typeface="Rubik"/>
                <a:cs typeface="Rubik"/>
                <a:sym typeface="Rubik"/>
              </a:rPr>
              <a:t>.</a:t>
            </a:r>
            <a:endParaRPr sz="1800">
              <a:solidFill>
                <a:srgbClr val="054CC0"/>
              </a:solidFill>
              <a:latin typeface="Rubik"/>
              <a:ea typeface="Rubik"/>
              <a:cs typeface="Rubik"/>
              <a:sym typeface="Rubik"/>
            </a:endParaRPr>
          </a:p>
          <a:p>
            <a:pPr marL="0" marR="0" lvl="0" indent="0" algn="r" rtl="1">
              <a:lnSpc>
                <a:spcPct val="150000"/>
              </a:lnSpc>
              <a:spcBef>
                <a:spcPts val="1200"/>
              </a:spcBef>
              <a:spcAft>
                <a:spcPts val="1200"/>
              </a:spcAft>
              <a:buNone/>
            </a:pPr>
            <a:r>
              <a:rPr lang="iw" sz="1800" u="sng">
                <a:solidFill>
                  <a:srgbClr val="054CC0"/>
                </a:solidFill>
                <a:latin typeface="Rubik"/>
                <a:ea typeface="Rubik"/>
                <a:cs typeface="Rubik"/>
                <a:sym typeface="Rubik"/>
              </a:rPr>
              <a:t>במעגל פתוח</a:t>
            </a:r>
            <a:r>
              <a:rPr lang="iw" sz="1800">
                <a:solidFill>
                  <a:srgbClr val="054CC0"/>
                </a:solidFill>
                <a:latin typeface="Rubik"/>
                <a:ea typeface="Rubik"/>
                <a:cs typeface="Rubik"/>
                <a:sym typeface="Rubik"/>
              </a:rPr>
              <a:t> לא עובר זרם חשמלי, המכשיר החשמלי </a:t>
            </a:r>
            <a:r>
              <a:rPr lang="iw" sz="1800" u="sng">
                <a:solidFill>
                  <a:srgbClr val="054CC0"/>
                </a:solidFill>
                <a:latin typeface="Rubik"/>
                <a:ea typeface="Rubik"/>
                <a:cs typeface="Rubik"/>
                <a:sym typeface="Rubik"/>
              </a:rPr>
              <a:t>אינו פועל</a:t>
            </a:r>
            <a:r>
              <a:rPr lang="iw" sz="1800">
                <a:solidFill>
                  <a:srgbClr val="054CC0"/>
                </a:solidFill>
                <a:latin typeface="Rubik"/>
                <a:ea typeface="Rubik"/>
                <a:cs typeface="Rubik"/>
                <a:sym typeface="Rubik"/>
              </a:rPr>
              <a:t>.  </a:t>
            </a:r>
            <a:endParaRPr sz="1800">
              <a:solidFill>
                <a:srgbClr val="054CC0"/>
              </a:solidFill>
              <a:latin typeface="Rubik"/>
              <a:ea typeface="Rubik"/>
              <a:cs typeface="Rubik"/>
              <a:sym typeface="Rubi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949</Words>
  <Application>Microsoft Office PowerPoint</Application>
  <PresentationFormat>‫הצגה על המסך (16:9)</PresentationFormat>
  <Paragraphs>113</Paragraphs>
  <Slides>20</Slides>
  <Notes>20</Notes>
  <HiddenSlides>0</HiddenSlides>
  <MMClips>0</MMClips>
  <ScaleCrop>false</ScaleCrop>
  <HeadingPairs>
    <vt:vector size="6" baseType="variant">
      <vt:variant>
        <vt:lpstr>גופנים בשימוש</vt:lpstr>
      </vt:variant>
      <vt:variant>
        <vt:i4>9</vt:i4>
      </vt:variant>
      <vt:variant>
        <vt:lpstr>ערכת נושא</vt:lpstr>
      </vt:variant>
      <vt:variant>
        <vt:i4>1</vt:i4>
      </vt:variant>
      <vt:variant>
        <vt:lpstr>כותרות שקופיות</vt:lpstr>
      </vt:variant>
      <vt:variant>
        <vt:i4>20</vt:i4>
      </vt:variant>
    </vt:vector>
  </HeadingPairs>
  <TitlesOfParts>
    <vt:vector size="30" baseType="lpstr">
      <vt:lpstr>Amatic SC</vt:lpstr>
      <vt:lpstr>Source Code Pro</vt:lpstr>
      <vt:lpstr>Arial</vt:lpstr>
      <vt:lpstr>Rubik Medium</vt:lpstr>
      <vt:lpstr>Rubik Black</vt:lpstr>
      <vt:lpstr>Calibri</vt:lpstr>
      <vt:lpstr>Rubik SemiBold</vt:lpstr>
      <vt:lpstr>Rubik ExtraBold</vt:lpstr>
      <vt:lpstr>Rubik</vt:lpstr>
      <vt:lpstr>Beach Day</vt:lpstr>
      <vt:lpstr>מצגת של PowerPoint‏</vt:lpstr>
      <vt:lpstr>הנחיות למורה  </vt:lpstr>
      <vt:lpstr>הנחיות למורה-רקע  </vt:lpstr>
      <vt:lpstr>הנחיות למורה-רקע  </vt:lpstr>
      <vt:lpstr>הנחיות למורה-רקע  </vt:lpstr>
      <vt:lpstr>הנחיות למורה-מהלך הפעילות  </vt:lpstr>
      <vt:lpstr>מצגת של PowerPoint‏</vt:lpstr>
      <vt:lpstr>היכרות עם מפסקים</vt:lpstr>
      <vt:lpstr>היכרות עם מפסקים</vt:lpstr>
      <vt:lpstr>היכרות עם מפסקים</vt:lpstr>
      <vt:lpstr>היכרות עם מפסקים</vt:lpstr>
      <vt:lpstr>החומר מוליך או לא מוליך?  זו השאלה!</vt:lpstr>
      <vt:lpstr>מצגת של PowerPoint‏</vt:lpstr>
      <vt:lpstr>מצגת של PowerPoint‏</vt:lpstr>
      <vt:lpstr>מצגת של PowerPoint‏</vt:lpstr>
      <vt:lpstr>מצגת של PowerPoint‏</vt:lpstr>
      <vt:lpstr>סיכום ורפלקציה</vt:lpstr>
      <vt:lpstr>סיכום ורפלקציה</vt:lpstr>
      <vt:lpstr>סיכום ורפלקציה</vt:lpstr>
      <vt:lpstr>מה הרגשתם? משהו שאהבתם? משהו שהייתם מוותרים עליו?</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Chagit Tishler</dc:creator>
  <cp:lastModifiedBy>Chagit Tishler</cp:lastModifiedBy>
  <cp:revision>1</cp:revision>
  <dcterms:modified xsi:type="dcterms:W3CDTF">2026-04-13T09:30:58Z</dcterms:modified>
</cp:coreProperties>
</file>